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3"/>
  </p:notesMasterIdLst>
  <p:sldIdLst>
    <p:sldId id="261" r:id="rId3"/>
    <p:sldId id="294"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7" r:id="rId18"/>
    <p:sldId id="278" r:id="rId19"/>
    <p:sldId id="279" r:id="rId20"/>
    <p:sldId id="281" r:id="rId21"/>
    <p:sldId id="282" r:id="rId22"/>
    <p:sldId id="284" r:id="rId23"/>
    <p:sldId id="285" r:id="rId24"/>
    <p:sldId id="286" r:id="rId25"/>
    <p:sldId id="287" r:id="rId26"/>
    <p:sldId id="288" r:id="rId27"/>
    <p:sldId id="289" r:id="rId28"/>
    <p:sldId id="290" r:id="rId29"/>
    <p:sldId id="291" r:id="rId30"/>
    <p:sldId id="292" r:id="rId31"/>
    <p:sldId id="2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7FF"/>
    <a:srgbClr val="00008A"/>
    <a:srgbClr val="4D2403"/>
    <a:srgbClr val="1E008A"/>
    <a:srgbClr val="77AC00"/>
    <a:srgbClr val="006C12"/>
    <a:srgbClr val="003402"/>
    <a:srgbClr val="DBFF01"/>
    <a:srgbClr val="FF6201"/>
    <a:srgbClr val="FE8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94660"/>
  </p:normalViewPr>
  <p:slideViewPr>
    <p:cSldViewPr>
      <p:cViewPr varScale="1">
        <p:scale>
          <a:sx n="67" d="100"/>
          <a:sy n="67" d="100"/>
        </p:scale>
        <p:origin x="1566" y="6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787CF-765B-4209-8793-AAE0C84F3FE9}" type="datetimeFigureOut">
              <a:rPr lang="en-GB" smtClean="0"/>
              <a:t>15/11/2022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F2765-E060-44AE-B5AC-C859044B30F3}" type="slidenum">
              <a:rPr lang="en-GB" smtClean="0"/>
              <a:t>‹#›</a:t>
            </a:fld>
            <a:endParaRPr lang="en-GB"/>
          </a:p>
        </p:txBody>
      </p:sp>
    </p:spTree>
    <p:extLst>
      <p:ext uri="{BB962C8B-B14F-4D97-AF65-F5344CB8AC3E}">
        <p14:creationId xmlns:p14="http://schemas.microsoft.com/office/powerpoint/2010/main" val="384219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a:t>
            </a:fld>
            <a:endParaRPr lang="en-GB"/>
          </a:p>
        </p:txBody>
      </p:sp>
    </p:spTree>
    <p:extLst>
      <p:ext uri="{BB962C8B-B14F-4D97-AF65-F5344CB8AC3E}">
        <p14:creationId xmlns:p14="http://schemas.microsoft.com/office/powerpoint/2010/main" val="4066479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11</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12</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13</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14</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15</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16</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17</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18</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19</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20</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3</a:t>
            </a:fld>
            <a:endParaRPr lang="en-GB"/>
          </a:p>
        </p:txBody>
      </p:sp>
    </p:spTree>
    <p:extLst>
      <p:ext uri="{BB962C8B-B14F-4D97-AF65-F5344CB8AC3E}">
        <p14:creationId xmlns:p14="http://schemas.microsoft.com/office/powerpoint/2010/main" val="84260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21</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22</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23</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24</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25</a:t>
            </a:fld>
            <a:endParaRPr lang="en-GB"/>
          </a:p>
        </p:txBody>
      </p:sp>
    </p:spTree>
    <p:extLst>
      <p:ext uri="{BB962C8B-B14F-4D97-AF65-F5344CB8AC3E}">
        <p14:creationId xmlns:p14="http://schemas.microsoft.com/office/powerpoint/2010/main" val="1989550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26</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F2765-E060-44AE-B5AC-C859044B30F3}" type="slidenum">
              <a:rPr lang="en-GB" smtClean="0"/>
              <a:t>27</a:t>
            </a:fld>
            <a:endParaRPr lang="en-GB"/>
          </a:p>
        </p:txBody>
      </p:sp>
    </p:spTree>
    <p:extLst>
      <p:ext uri="{BB962C8B-B14F-4D97-AF65-F5344CB8AC3E}">
        <p14:creationId xmlns:p14="http://schemas.microsoft.com/office/powerpoint/2010/main" val="1785051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F2765-E060-44AE-B5AC-C859044B30F3}" type="slidenum">
              <a:rPr lang="en-GB" smtClean="0"/>
              <a:t>28</a:t>
            </a:fld>
            <a:endParaRPr lang="en-GB"/>
          </a:p>
        </p:txBody>
      </p:sp>
    </p:spTree>
    <p:extLst>
      <p:ext uri="{BB962C8B-B14F-4D97-AF65-F5344CB8AC3E}">
        <p14:creationId xmlns:p14="http://schemas.microsoft.com/office/powerpoint/2010/main" val="2577877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F2765-E060-44AE-B5AC-C859044B30F3}" type="slidenum">
              <a:rPr lang="en-GB" smtClean="0"/>
              <a:t>29</a:t>
            </a:fld>
            <a:endParaRPr lang="en-GB"/>
          </a:p>
        </p:txBody>
      </p:sp>
    </p:spTree>
    <p:extLst>
      <p:ext uri="{BB962C8B-B14F-4D97-AF65-F5344CB8AC3E}">
        <p14:creationId xmlns:p14="http://schemas.microsoft.com/office/powerpoint/2010/main" val="3295937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F2765-E060-44AE-B5AC-C859044B30F3}" type="slidenum">
              <a:rPr lang="en-GB" smtClean="0"/>
              <a:t>30</a:t>
            </a:fld>
            <a:endParaRPr lang="en-GB"/>
          </a:p>
        </p:txBody>
      </p:sp>
    </p:spTree>
    <p:extLst>
      <p:ext uri="{BB962C8B-B14F-4D97-AF65-F5344CB8AC3E}">
        <p14:creationId xmlns:p14="http://schemas.microsoft.com/office/powerpoint/2010/main" val="241687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FD23DD-2945-4D94-8848-F684E522995A}" type="slidenum">
              <a:rPr lang="en-GB" smtClean="0"/>
              <a:t>4</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FD23DD-2945-4D94-8848-F684E522995A}" type="slidenum">
              <a:rPr lang="en-GB" smtClean="0"/>
              <a:t>5</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6</a:t>
            </a:fld>
            <a:endParaRPr lang="en-GB"/>
          </a:p>
        </p:txBody>
      </p:sp>
    </p:spTree>
    <p:extLst>
      <p:ext uri="{BB962C8B-B14F-4D97-AF65-F5344CB8AC3E}">
        <p14:creationId xmlns:p14="http://schemas.microsoft.com/office/powerpoint/2010/main" val="352165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7</a:t>
            </a:fld>
            <a:endParaRPr lang="en-GB"/>
          </a:p>
        </p:txBody>
      </p:sp>
    </p:spTree>
    <p:extLst>
      <p:ext uri="{BB962C8B-B14F-4D97-AF65-F5344CB8AC3E}">
        <p14:creationId xmlns:p14="http://schemas.microsoft.com/office/powerpoint/2010/main" val="43675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8</a:t>
            </a:fld>
            <a:endParaRPr lang="en-GB"/>
          </a:p>
        </p:txBody>
      </p:sp>
    </p:spTree>
    <p:extLst>
      <p:ext uri="{BB962C8B-B14F-4D97-AF65-F5344CB8AC3E}">
        <p14:creationId xmlns:p14="http://schemas.microsoft.com/office/powerpoint/2010/main" val="77800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63A262-0A89-4C4A-A2BB-A49732589BC0}" type="slidenum">
              <a:rPr lang="en-GB" smtClean="0"/>
              <a:t>9</a:t>
            </a:fld>
            <a:endParaRPr lang="en-GB"/>
          </a:p>
        </p:txBody>
      </p:sp>
    </p:spTree>
    <p:extLst>
      <p:ext uri="{BB962C8B-B14F-4D97-AF65-F5344CB8AC3E}">
        <p14:creationId xmlns:p14="http://schemas.microsoft.com/office/powerpoint/2010/main" val="396507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FD23DD-2945-4D94-8848-F684E522995A}" type="slidenum">
              <a:rPr lang="en-GB" smtClean="0"/>
              <a:t>10</a:t>
            </a:fld>
            <a:endParaRPr lang="en-GB"/>
          </a:p>
        </p:txBody>
      </p:sp>
    </p:spTree>
    <p:extLst>
      <p:ext uri="{BB962C8B-B14F-4D97-AF65-F5344CB8AC3E}">
        <p14:creationId xmlns:p14="http://schemas.microsoft.com/office/powerpoint/2010/main" val="778004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6" y="4497935"/>
            <a:ext cx="7940660" cy="876734"/>
          </a:xfrm>
          <a:effectLst/>
        </p:spPr>
        <p:txBody>
          <a:bodyPr>
            <a:normAutofit/>
          </a:bodyPr>
          <a:lstStyle>
            <a:lvl1pPr algn="l">
              <a:defRPr sz="3600">
                <a:solidFill>
                  <a:srgbClr val="0070C0"/>
                </a:solidFill>
                <a:effectLst/>
              </a:defRPr>
            </a:lvl1pPr>
          </a:lstStyle>
          <a:p>
            <a:r>
              <a:rPr lang="en-US" dirty="0"/>
              <a:t>Click to edit Master title style</a:t>
            </a:r>
          </a:p>
        </p:txBody>
      </p:sp>
      <p:sp>
        <p:nvSpPr>
          <p:cNvPr id="3" name="Subtitle 2"/>
          <p:cNvSpPr>
            <a:spLocks noGrp="1"/>
          </p:cNvSpPr>
          <p:nvPr>
            <p:ph type="subTitle" idx="1"/>
          </p:nvPr>
        </p:nvSpPr>
        <p:spPr>
          <a:xfrm>
            <a:off x="448965" y="5414165"/>
            <a:ext cx="7940659" cy="763525"/>
          </a:xfrm>
        </p:spPr>
        <p:txBody>
          <a:bodyPr>
            <a:normAutofit/>
          </a:bodyPr>
          <a:lstStyle>
            <a:lvl1pPr marL="0" indent="0" algn="l">
              <a:buNone/>
              <a:defRPr sz="280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8031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19618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2635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02540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4291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8191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2111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46069" cy="763525"/>
          </a:xfrm>
        </p:spPr>
        <p:txBody>
          <a:bodyPr>
            <a:normAutofit/>
          </a:bodyPr>
          <a:lstStyle>
            <a:lvl1pPr algn="l">
              <a:defRPr sz="3600">
                <a:solidFill>
                  <a:srgbClr val="0070C0"/>
                </a:solidFill>
                <a:effectLst/>
              </a:defRPr>
            </a:lvl1pPr>
          </a:lstStyle>
          <a:p>
            <a:r>
              <a:rPr lang="en-US" dirty="0"/>
              <a:t>Click to edit Master title style</a:t>
            </a:r>
          </a:p>
        </p:txBody>
      </p:sp>
      <p:sp>
        <p:nvSpPr>
          <p:cNvPr id="3" name="Content Placeholder 2"/>
          <p:cNvSpPr>
            <a:spLocks noGrp="1"/>
          </p:cNvSpPr>
          <p:nvPr>
            <p:ph idx="1"/>
          </p:nvPr>
        </p:nvSpPr>
        <p:spPr>
          <a:xfrm>
            <a:off x="448965" y="2054654"/>
            <a:ext cx="8246071" cy="412303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10833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46777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0691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0187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0605" y="424247"/>
            <a:ext cx="6751105" cy="763525"/>
          </a:xfrm>
        </p:spPr>
        <p:txBody>
          <a:bodyPr>
            <a:normAutofit/>
          </a:bodyPr>
          <a:lstStyle>
            <a:lvl1pPr algn="l">
              <a:defRPr sz="3600">
                <a:solidFill>
                  <a:srgbClr val="0070C0"/>
                </a:solidFill>
                <a:effectLst/>
              </a:defRPr>
            </a:lvl1pPr>
          </a:lstStyle>
          <a:p>
            <a:r>
              <a:rPr lang="en-US" dirty="0"/>
              <a:t>Click to edit Master title style</a:t>
            </a:r>
          </a:p>
        </p:txBody>
      </p:sp>
      <p:sp>
        <p:nvSpPr>
          <p:cNvPr id="3" name="Content Placeholder 2"/>
          <p:cNvSpPr>
            <a:spLocks noGrp="1"/>
          </p:cNvSpPr>
          <p:nvPr>
            <p:ph idx="1"/>
          </p:nvPr>
        </p:nvSpPr>
        <p:spPr>
          <a:xfrm>
            <a:off x="1670605" y="1291130"/>
            <a:ext cx="6751105" cy="473385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6" y="1291130"/>
            <a:ext cx="8246070" cy="763525"/>
          </a:xfrm>
        </p:spPr>
        <p:txBody>
          <a:bodyPr>
            <a:normAutofit/>
          </a:bodyPr>
          <a:lstStyle>
            <a:lvl1pPr algn="l">
              <a:defRPr sz="3600">
                <a:solidFill>
                  <a:srgbClr val="0070C0"/>
                </a:solidFill>
                <a:effectLst/>
              </a:defRPr>
            </a:lvl1pPr>
          </a:lstStyle>
          <a:p>
            <a:r>
              <a:rPr lang="en-US" dirty="0"/>
              <a:t>Click to edit Master title style</a:t>
            </a:r>
          </a:p>
        </p:txBody>
      </p:sp>
      <p:sp>
        <p:nvSpPr>
          <p:cNvPr id="3" name="Text Placeholder 2"/>
          <p:cNvSpPr>
            <a:spLocks noGrp="1"/>
          </p:cNvSpPr>
          <p:nvPr>
            <p:ph type="body" idx="1"/>
          </p:nvPr>
        </p:nvSpPr>
        <p:spPr>
          <a:xfrm>
            <a:off x="448964" y="2101865"/>
            <a:ext cx="4123035" cy="571629"/>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4" y="2712685"/>
            <a:ext cx="4123035"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101866"/>
            <a:ext cx="4106566" cy="57163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1999" y="2712686"/>
            <a:ext cx="4106566"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26975918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0065"/>
            <a:ext cx="8229600" cy="4137323"/>
          </a:xfrm>
        </p:spPr>
        <p:txBody>
          <a:bodyPr>
            <a:normAutofit/>
          </a:bodyPr>
          <a:lstStyle/>
          <a:p>
            <a:pPr marL="0" indent="0" algn="ctr">
              <a:buNone/>
            </a:pPr>
            <a:r>
              <a:rPr lang="en-GB" sz="4000" dirty="0">
                <a:solidFill>
                  <a:srgbClr val="0070C0"/>
                </a:solidFill>
                <a:latin typeface="Aharoni" panose="02010803020104030203" pitchFamily="2" charset="-79"/>
                <a:cs typeface="Aharoni" panose="02010803020104030203" pitchFamily="2" charset="-79"/>
              </a:rPr>
              <a:t>Subject-Verb Agreement</a:t>
            </a:r>
            <a:endParaRPr lang="en-GB" sz="4000" dirty="0">
              <a:solidFill>
                <a:srgbClr val="0070C0"/>
              </a:solidFill>
            </a:endParaRPr>
          </a:p>
        </p:txBody>
      </p:sp>
    </p:spTree>
    <p:extLst>
      <p:ext uri="{BB962C8B-B14F-4D97-AF65-F5344CB8AC3E}">
        <p14:creationId xmlns:p14="http://schemas.microsoft.com/office/powerpoint/2010/main" val="26212813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2490" y="300835"/>
            <a:ext cx="8229600" cy="1143000"/>
          </a:xfrm>
        </p:spPr>
        <p:txBody>
          <a:bodyPr>
            <a:normAutofit/>
          </a:bodyPr>
          <a:lstStyle/>
          <a:p>
            <a:pPr algn="l"/>
            <a:r>
              <a:rPr lang="en-GB" sz="4000" dirty="0">
                <a:latin typeface="Aharoni" panose="02010803020104030203" pitchFamily="2" charset="-79"/>
                <a:cs typeface="Aharoni" panose="02010803020104030203" pitchFamily="2" charset="-79"/>
              </a:rPr>
              <a:t>2. Compound Subject</a:t>
            </a:r>
          </a:p>
        </p:txBody>
      </p:sp>
      <p:sp>
        <p:nvSpPr>
          <p:cNvPr id="7" name="Content Placeholder 2"/>
          <p:cNvSpPr>
            <a:spLocks noGrp="1"/>
          </p:cNvSpPr>
          <p:nvPr>
            <p:ph idx="1"/>
          </p:nvPr>
        </p:nvSpPr>
        <p:spPr>
          <a:xfrm>
            <a:off x="1670605" y="1596540"/>
            <a:ext cx="7329839" cy="5191970"/>
          </a:xfrm>
        </p:spPr>
        <p:txBody>
          <a:bodyPr>
            <a:normAutofit/>
          </a:bodyPr>
          <a:lstStyle/>
          <a:p>
            <a:pPr marL="0" indent="0" algn="just">
              <a:buNone/>
            </a:pPr>
            <a:r>
              <a:rPr lang="en-GB" sz="2400" dirty="0"/>
              <a:t>If two or more subjects, whether singular or plural, are associated with </a:t>
            </a:r>
            <a:r>
              <a:rPr lang="en-GB" sz="2400" dirty="0">
                <a:solidFill>
                  <a:srgbClr val="0070C0"/>
                </a:solidFill>
              </a:rPr>
              <a:t>coordinate conjunction</a:t>
            </a:r>
            <a:r>
              <a:rPr lang="en-GB" sz="2400" dirty="0"/>
              <a:t> </a:t>
            </a:r>
            <a:r>
              <a:rPr lang="en-GB" sz="2400" b="1" dirty="0"/>
              <a:t>AND</a:t>
            </a:r>
            <a:r>
              <a:rPr lang="en-GB" sz="2400" dirty="0"/>
              <a:t>, then use a plural verb.</a:t>
            </a:r>
          </a:p>
          <a:p>
            <a:pPr algn="just"/>
            <a:r>
              <a:rPr lang="en-GB" sz="2400" b="1" dirty="0" err="1"/>
              <a:t>Ichel</a:t>
            </a:r>
            <a:r>
              <a:rPr lang="en-GB" sz="2400" dirty="0"/>
              <a:t> and her </a:t>
            </a:r>
            <a:r>
              <a:rPr lang="en-GB" sz="2400" b="1" dirty="0"/>
              <a:t>brother</a:t>
            </a:r>
            <a:r>
              <a:rPr lang="en-GB" sz="2400" dirty="0"/>
              <a:t> </a:t>
            </a:r>
            <a:r>
              <a:rPr lang="en-GB" sz="2400" i="1" dirty="0"/>
              <a:t>go</a:t>
            </a:r>
            <a:r>
              <a:rPr lang="en-GB" sz="2400" dirty="0"/>
              <a:t> to school by bus.</a:t>
            </a:r>
          </a:p>
          <a:p>
            <a:pPr algn="just"/>
            <a:r>
              <a:rPr lang="en-GB" sz="2400" b="1" dirty="0" err="1"/>
              <a:t>Atiek</a:t>
            </a:r>
            <a:r>
              <a:rPr lang="en-GB" sz="2400" dirty="0"/>
              <a:t>, </a:t>
            </a:r>
            <a:r>
              <a:rPr lang="en-GB" sz="2400" b="1" dirty="0" err="1"/>
              <a:t>Adon</a:t>
            </a:r>
            <a:r>
              <a:rPr lang="en-GB" sz="2400" dirty="0"/>
              <a:t> and </a:t>
            </a:r>
            <a:r>
              <a:rPr lang="en-GB" sz="2400" b="1" dirty="0"/>
              <a:t>I</a:t>
            </a:r>
            <a:r>
              <a:rPr lang="en-GB" sz="2400" dirty="0"/>
              <a:t> </a:t>
            </a:r>
            <a:r>
              <a:rPr lang="en-GB" sz="2400" i="1" dirty="0"/>
              <a:t>were</a:t>
            </a:r>
            <a:r>
              <a:rPr lang="en-GB" sz="2400" dirty="0"/>
              <a:t> at home.</a:t>
            </a:r>
          </a:p>
          <a:p>
            <a:pPr marL="0" indent="0" algn="just">
              <a:buNone/>
            </a:pPr>
            <a:endParaRPr lang="en-GB" sz="2400" dirty="0"/>
          </a:p>
          <a:p>
            <a:pPr marL="0" indent="0" algn="just">
              <a:buNone/>
            </a:pPr>
            <a:r>
              <a:rPr lang="en-GB" sz="2400" dirty="0"/>
              <a:t>If two or more singular subjects connected with an </a:t>
            </a:r>
            <a:r>
              <a:rPr lang="en-GB" sz="2400" b="1" dirty="0"/>
              <a:t>OR</a:t>
            </a:r>
            <a:r>
              <a:rPr lang="en-GB" sz="2400" dirty="0"/>
              <a:t> </a:t>
            </a:r>
            <a:r>
              <a:rPr lang="en-GB" sz="2400" dirty="0" err="1"/>
              <a:t>or</a:t>
            </a:r>
            <a:r>
              <a:rPr lang="en-GB" sz="2400" dirty="0"/>
              <a:t> </a:t>
            </a:r>
            <a:r>
              <a:rPr lang="en-GB" sz="2400" b="1" dirty="0"/>
              <a:t>NOR</a:t>
            </a:r>
            <a:r>
              <a:rPr lang="en-GB" sz="2400" dirty="0"/>
              <a:t>, then used a singular verb. Opposite applies in plural subject.</a:t>
            </a:r>
          </a:p>
          <a:p>
            <a:r>
              <a:rPr lang="en-GB" sz="2400" b="1" dirty="0"/>
              <a:t>To stay</a:t>
            </a:r>
            <a:r>
              <a:rPr lang="en-GB" sz="2400" dirty="0"/>
              <a:t> or </a:t>
            </a:r>
            <a:r>
              <a:rPr lang="en-GB" sz="2400" b="1" dirty="0"/>
              <a:t>to go</a:t>
            </a:r>
            <a:r>
              <a:rPr lang="en-GB" sz="2400" dirty="0"/>
              <a:t> </a:t>
            </a:r>
            <a:r>
              <a:rPr lang="en-GB" sz="2400" i="1" dirty="0"/>
              <a:t>is</a:t>
            </a:r>
            <a:r>
              <a:rPr lang="en-GB" sz="2400" dirty="0"/>
              <a:t> your prerogative. </a:t>
            </a:r>
            <a:r>
              <a:rPr lang="nn-NO" sz="2400" dirty="0">
                <a:solidFill>
                  <a:srgbClr val="00B050"/>
                </a:solidFill>
              </a:rPr>
              <a:t>subjek berupa</a:t>
            </a:r>
            <a:r>
              <a:rPr lang="nn-NO" sz="2400" dirty="0"/>
              <a:t> </a:t>
            </a:r>
            <a:r>
              <a:rPr lang="nn-NO" sz="2400" dirty="0">
                <a:solidFill>
                  <a:srgbClr val="0070C0"/>
                </a:solidFill>
              </a:rPr>
              <a:t>infinitive (to + verb)</a:t>
            </a:r>
          </a:p>
          <a:p>
            <a:pPr algn="just"/>
            <a:r>
              <a:rPr lang="en-GB" sz="2400" dirty="0"/>
              <a:t>The </a:t>
            </a:r>
            <a:r>
              <a:rPr lang="en-GB" sz="2400" b="1" dirty="0"/>
              <a:t>jackets</a:t>
            </a:r>
            <a:r>
              <a:rPr lang="en-GB" sz="2400" dirty="0"/>
              <a:t> or the </a:t>
            </a:r>
            <a:r>
              <a:rPr lang="en-GB" sz="2400" b="1" dirty="0"/>
              <a:t>shirts </a:t>
            </a:r>
            <a:r>
              <a:rPr lang="en-GB" sz="2400" i="1" dirty="0"/>
              <a:t>are</a:t>
            </a:r>
            <a:r>
              <a:rPr lang="en-GB" sz="2400" dirty="0"/>
              <a:t> in the cupboard.</a:t>
            </a:r>
          </a:p>
        </p:txBody>
      </p:sp>
    </p:spTree>
    <p:extLst>
      <p:ext uri="{BB962C8B-B14F-4D97-AF65-F5344CB8AC3E}">
        <p14:creationId xmlns:p14="http://schemas.microsoft.com/office/powerpoint/2010/main" val="16642015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7">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7">
                                            <p:txEl>
                                              <p:pRg st="1" end="1"/>
                                            </p:txEl>
                                          </p:spTgt>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7">
                                            <p:txEl>
                                              <p:pRg st="2" end="2"/>
                                            </p:txEl>
                                          </p:spTgt>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p:cTn id="43"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2490" y="222195"/>
            <a:ext cx="8229600" cy="1143000"/>
          </a:xfrm>
        </p:spPr>
        <p:txBody>
          <a:bodyPr>
            <a:normAutofit/>
          </a:bodyPr>
          <a:lstStyle/>
          <a:p>
            <a:pPr algn="l"/>
            <a:r>
              <a:rPr lang="en-GB" sz="4000" dirty="0">
                <a:latin typeface="Aharoni" panose="02010803020104030203" pitchFamily="2" charset="-79"/>
                <a:cs typeface="Aharoni" panose="02010803020104030203" pitchFamily="2" charset="-79"/>
              </a:rPr>
              <a:t>2. Compound Subject</a:t>
            </a:r>
          </a:p>
        </p:txBody>
      </p:sp>
      <p:sp>
        <p:nvSpPr>
          <p:cNvPr id="5" name="Content Placeholder 2"/>
          <p:cNvSpPr>
            <a:spLocks noGrp="1"/>
          </p:cNvSpPr>
          <p:nvPr>
            <p:ph idx="1"/>
          </p:nvPr>
        </p:nvSpPr>
        <p:spPr>
          <a:xfrm>
            <a:off x="1517901" y="1443835"/>
            <a:ext cx="7635250" cy="5497380"/>
          </a:xfrm>
        </p:spPr>
        <p:txBody>
          <a:bodyPr>
            <a:normAutofit lnSpcReduction="10000"/>
          </a:bodyPr>
          <a:lstStyle/>
          <a:p>
            <a:pPr marL="0" indent="0" algn="just">
              <a:buNone/>
            </a:pPr>
            <a:r>
              <a:rPr lang="en-GB" sz="2400" dirty="0"/>
              <a:t>If the compound subject that uses the </a:t>
            </a:r>
            <a:r>
              <a:rPr lang="en-GB" sz="2400" b="1" dirty="0"/>
              <a:t>OR </a:t>
            </a:r>
            <a:r>
              <a:rPr lang="en-GB" sz="2400" dirty="0" err="1"/>
              <a:t>or</a:t>
            </a:r>
            <a:r>
              <a:rPr lang="en-GB" sz="2400" dirty="0"/>
              <a:t> </a:t>
            </a:r>
            <a:r>
              <a:rPr lang="en-GB" sz="2400" b="1" dirty="0"/>
              <a:t>NOR</a:t>
            </a:r>
            <a:r>
              <a:rPr lang="en-GB" sz="2400" dirty="0"/>
              <a:t> consists of singular and plural noun or pronoun, then the verb follows the subject closest to its position both before and after (the sentence questions).</a:t>
            </a:r>
          </a:p>
          <a:p>
            <a:pPr marL="0" indent="0">
              <a:buNone/>
            </a:pPr>
            <a:endParaRPr lang="en-GB" sz="2400" dirty="0"/>
          </a:p>
          <a:p>
            <a:r>
              <a:rPr lang="en-GB" sz="2400" dirty="0"/>
              <a:t>The </a:t>
            </a:r>
            <a:r>
              <a:rPr lang="en-GB" sz="2400" b="1" dirty="0"/>
              <a:t>woman</a:t>
            </a:r>
            <a:r>
              <a:rPr lang="en-GB" sz="2400" dirty="0"/>
              <a:t> or her </a:t>
            </a:r>
            <a:r>
              <a:rPr lang="en-GB" sz="2400" b="1" dirty="0"/>
              <a:t>friends</a:t>
            </a:r>
            <a:r>
              <a:rPr lang="en-GB" sz="2400" dirty="0"/>
              <a:t> </a:t>
            </a:r>
            <a:r>
              <a:rPr lang="en-GB" sz="2400" i="1" dirty="0"/>
              <a:t>eat</a:t>
            </a:r>
            <a:r>
              <a:rPr lang="en-GB" sz="2400" dirty="0"/>
              <a:t> lunch here every </a:t>
            </a:r>
            <a:r>
              <a:rPr lang="en-GB" sz="2400" dirty="0" err="1"/>
              <a:t>monday</a:t>
            </a:r>
            <a:r>
              <a:rPr lang="en-GB" sz="2400" dirty="0"/>
              <a:t>.</a:t>
            </a:r>
          </a:p>
          <a:p>
            <a:pPr marL="354013" indent="0">
              <a:buNone/>
            </a:pPr>
            <a:r>
              <a:rPr lang="en-GB" sz="2400" dirty="0"/>
              <a:t>OR</a:t>
            </a:r>
          </a:p>
          <a:p>
            <a:pPr marL="354013" indent="0">
              <a:buNone/>
            </a:pPr>
            <a:r>
              <a:rPr lang="en-GB" sz="2400" dirty="0"/>
              <a:t>Her </a:t>
            </a:r>
            <a:r>
              <a:rPr lang="en-GB" sz="2400" b="1" dirty="0"/>
              <a:t>friends</a:t>
            </a:r>
            <a:r>
              <a:rPr lang="en-GB" sz="2400" dirty="0"/>
              <a:t> or the </a:t>
            </a:r>
            <a:r>
              <a:rPr lang="en-GB" sz="2400" b="1" dirty="0"/>
              <a:t>woman</a:t>
            </a:r>
            <a:r>
              <a:rPr lang="en-GB" sz="2400" dirty="0"/>
              <a:t> </a:t>
            </a:r>
            <a:r>
              <a:rPr lang="en-GB" sz="2400" i="1" dirty="0"/>
              <a:t>eats</a:t>
            </a:r>
            <a:r>
              <a:rPr lang="en-GB" sz="2400" dirty="0"/>
              <a:t> lunch here every </a:t>
            </a:r>
            <a:r>
              <a:rPr lang="en-GB" sz="2400" dirty="0" err="1"/>
              <a:t>monday</a:t>
            </a:r>
            <a:r>
              <a:rPr lang="en-GB" sz="2400" dirty="0"/>
              <a:t>.</a:t>
            </a:r>
          </a:p>
          <a:p>
            <a:pPr marL="0" indent="0">
              <a:buNone/>
            </a:pPr>
            <a:endParaRPr lang="en-GB" sz="2400" dirty="0"/>
          </a:p>
          <a:p>
            <a:r>
              <a:rPr lang="en-GB" sz="2400" u="sng" dirty="0"/>
              <a:t>Does</a:t>
            </a:r>
            <a:r>
              <a:rPr lang="en-GB" sz="2400" dirty="0"/>
              <a:t> the</a:t>
            </a:r>
            <a:r>
              <a:rPr lang="en-GB" sz="2400" b="1" dirty="0"/>
              <a:t> woman</a:t>
            </a:r>
            <a:r>
              <a:rPr lang="en-GB" sz="2400" dirty="0"/>
              <a:t> or her </a:t>
            </a:r>
            <a:r>
              <a:rPr lang="en-GB" sz="2400" b="1" dirty="0"/>
              <a:t>friends</a:t>
            </a:r>
            <a:r>
              <a:rPr lang="en-GB" sz="2400" dirty="0"/>
              <a:t> eat lunch here every </a:t>
            </a:r>
            <a:r>
              <a:rPr lang="en-GB" sz="2400" dirty="0" err="1"/>
              <a:t>monday</a:t>
            </a:r>
            <a:r>
              <a:rPr lang="en-GB" sz="2400" dirty="0"/>
              <a:t>?</a:t>
            </a:r>
          </a:p>
          <a:p>
            <a:pPr marL="354013" indent="0">
              <a:buNone/>
            </a:pPr>
            <a:r>
              <a:rPr lang="en-GB" sz="2400" dirty="0"/>
              <a:t>OR</a:t>
            </a:r>
          </a:p>
          <a:p>
            <a:pPr marL="354013" indent="0">
              <a:buNone/>
            </a:pPr>
            <a:r>
              <a:rPr lang="en-GB" sz="2400" u="sng" dirty="0"/>
              <a:t>Do</a:t>
            </a:r>
            <a:r>
              <a:rPr lang="en-GB" sz="2400" dirty="0"/>
              <a:t> her </a:t>
            </a:r>
            <a:r>
              <a:rPr lang="en-GB" sz="2400" b="1" dirty="0"/>
              <a:t>friends</a:t>
            </a:r>
            <a:r>
              <a:rPr lang="en-GB" sz="2400" dirty="0"/>
              <a:t> or the </a:t>
            </a:r>
            <a:r>
              <a:rPr lang="en-GB" sz="2400" b="1" dirty="0"/>
              <a:t>woman</a:t>
            </a:r>
            <a:r>
              <a:rPr lang="en-GB" sz="2400" dirty="0"/>
              <a:t> eat lunch here every </a:t>
            </a:r>
            <a:r>
              <a:rPr lang="en-GB" sz="2400" dirty="0" err="1"/>
              <a:t>monday</a:t>
            </a:r>
            <a:r>
              <a:rPr lang="en-GB" sz="2400" dirty="0"/>
              <a:t>?</a:t>
            </a:r>
          </a:p>
        </p:txBody>
      </p:sp>
    </p:spTree>
    <p:extLst>
      <p:ext uri="{BB962C8B-B14F-4D97-AF65-F5344CB8AC3E}">
        <p14:creationId xmlns:p14="http://schemas.microsoft.com/office/powerpoint/2010/main" val="108677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1" dur="500"/>
                                        <p:tgtEl>
                                          <p:spTgt spid="5">
                                            <p:txEl>
                                              <p:pRg st="2" end="2"/>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3" dur="500"/>
                                        <p:tgtEl>
                                          <p:spTgt spid="5">
                                            <p:txEl>
                                              <p:pRg st="6" end="6"/>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7" dur="500"/>
                                        <p:tgtEl>
                                          <p:spTgt spid="5">
                                            <p:txEl>
                                              <p:pRg st="7" end="7"/>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2490" y="453540"/>
            <a:ext cx="8229600" cy="1143000"/>
          </a:xfrm>
        </p:spPr>
        <p:txBody>
          <a:bodyPr>
            <a:normAutofit/>
          </a:bodyPr>
          <a:lstStyle/>
          <a:p>
            <a:pPr algn="l"/>
            <a:r>
              <a:rPr lang="en-GB" sz="4000" dirty="0">
                <a:latin typeface="Aharoni" panose="02010803020104030203" pitchFamily="2" charset="-79"/>
                <a:cs typeface="Aharoni" panose="02010803020104030203" pitchFamily="2" charset="-79"/>
              </a:rPr>
              <a:t>2. Compound Subject</a:t>
            </a:r>
          </a:p>
        </p:txBody>
      </p:sp>
      <p:sp>
        <p:nvSpPr>
          <p:cNvPr id="7" name="Content Placeholder 2"/>
          <p:cNvSpPr>
            <a:spLocks noGrp="1"/>
          </p:cNvSpPr>
          <p:nvPr>
            <p:ph idx="1"/>
          </p:nvPr>
        </p:nvSpPr>
        <p:spPr>
          <a:xfrm>
            <a:off x="1670605" y="1901950"/>
            <a:ext cx="7329841" cy="4536504"/>
          </a:xfrm>
        </p:spPr>
        <p:txBody>
          <a:bodyPr>
            <a:normAutofit/>
          </a:bodyPr>
          <a:lstStyle/>
          <a:p>
            <a:pPr marL="0" indent="0" algn="just">
              <a:buNone/>
            </a:pPr>
            <a:r>
              <a:rPr lang="en-GB" sz="2800" dirty="0"/>
              <a:t>If the </a:t>
            </a:r>
            <a:r>
              <a:rPr lang="en-GB" sz="2800" i="1" dirty="0"/>
              <a:t>compound subject </a:t>
            </a:r>
            <a:r>
              <a:rPr lang="en-GB" sz="2800" dirty="0"/>
              <a:t>consists of the positive and negative subject (singular or plural), then the </a:t>
            </a:r>
            <a:r>
              <a:rPr lang="en-GB" sz="2800" i="1" dirty="0"/>
              <a:t>verb</a:t>
            </a:r>
            <a:r>
              <a:rPr lang="en-GB" sz="2800" dirty="0"/>
              <a:t> follows the positive one.</a:t>
            </a:r>
          </a:p>
          <a:p>
            <a:pPr marL="0" indent="0" algn="just">
              <a:buNone/>
            </a:pPr>
            <a:endParaRPr lang="en-GB" sz="2800" dirty="0"/>
          </a:p>
          <a:p>
            <a:pPr algn="just"/>
            <a:r>
              <a:rPr lang="en-GB" sz="2800" dirty="0"/>
              <a:t>The </a:t>
            </a:r>
            <a:r>
              <a:rPr lang="en-GB" sz="2800" b="1" dirty="0"/>
              <a:t>staffs</a:t>
            </a:r>
            <a:r>
              <a:rPr lang="en-GB" sz="2800" dirty="0"/>
              <a:t> but not the </a:t>
            </a:r>
            <a:r>
              <a:rPr lang="en-GB" sz="2800" b="1" dirty="0"/>
              <a:t>manager</a:t>
            </a:r>
            <a:r>
              <a:rPr lang="en-GB" sz="2800" dirty="0"/>
              <a:t> </a:t>
            </a:r>
            <a:r>
              <a:rPr lang="en-GB" sz="2800" u="sng" dirty="0"/>
              <a:t>have</a:t>
            </a:r>
            <a:r>
              <a:rPr lang="en-GB" sz="2800" dirty="0"/>
              <a:t> received their salaries.</a:t>
            </a:r>
          </a:p>
          <a:p>
            <a:pPr algn="just"/>
            <a:r>
              <a:rPr lang="en-GB" sz="2800" dirty="0"/>
              <a:t>It is </a:t>
            </a:r>
            <a:r>
              <a:rPr lang="en-GB" sz="2800" b="1" dirty="0"/>
              <a:t>mine</a:t>
            </a:r>
            <a:r>
              <a:rPr lang="en-GB" sz="2800" dirty="0"/>
              <a:t>, not </a:t>
            </a:r>
            <a:r>
              <a:rPr lang="en-GB" sz="2800" b="1" dirty="0"/>
              <a:t>theirs</a:t>
            </a:r>
            <a:r>
              <a:rPr lang="en-GB" sz="2800" dirty="0"/>
              <a:t>, that </a:t>
            </a:r>
            <a:r>
              <a:rPr lang="en-GB" sz="2800" u="sng" dirty="0"/>
              <a:t>has</a:t>
            </a:r>
            <a:r>
              <a:rPr lang="en-GB" sz="2800" dirty="0"/>
              <a:t> wore out.</a:t>
            </a:r>
          </a:p>
        </p:txBody>
      </p:sp>
    </p:spTree>
    <p:extLst>
      <p:ext uri="{BB962C8B-B14F-4D97-AF65-F5344CB8AC3E}">
        <p14:creationId xmlns:p14="http://schemas.microsoft.com/office/powerpoint/2010/main" val="329603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p:cTn id="13"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7">
                                            <p:txEl>
                                              <p:pRg st="2" end="2"/>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p:cTn id="19"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217065"/>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3. Subject with a Plural Form but Singular Meaning</a:t>
            </a:r>
          </a:p>
        </p:txBody>
      </p:sp>
      <p:sp>
        <p:nvSpPr>
          <p:cNvPr id="3" name="Content Placeholder 2"/>
          <p:cNvSpPr>
            <a:spLocks noGrp="1"/>
          </p:cNvSpPr>
          <p:nvPr>
            <p:ph idx="1"/>
          </p:nvPr>
        </p:nvSpPr>
        <p:spPr>
          <a:xfrm>
            <a:off x="754375" y="2485408"/>
            <a:ext cx="8244869" cy="4608512"/>
          </a:xfrm>
        </p:spPr>
        <p:txBody>
          <a:bodyPr>
            <a:normAutofit lnSpcReduction="10000"/>
          </a:bodyPr>
          <a:lstStyle/>
          <a:p>
            <a:pPr marL="0" indent="0" algn="just">
              <a:buNone/>
            </a:pPr>
            <a:r>
              <a:rPr lang="en-GB" sz="2400" dirty="0"/>
              <a:t>Some nouns seem plural as they have the ending -s, but actually the meaning is singular because it only refers to one thing. Thus, the noun requires a singular verb anyway. Can be evidenced by substituting the noun with an "it" that make it feels better than "they". These nouns are:</a:t>
            </a:r>
          </a:p>
          <a:p>
            <a:pPr algn="just"/>
            <a:r>
              <a:rPr lang="en-GB" sz="2400" b="1" dirty="0"/>
              <a:t>news</a:t>
            </a:r>
            <a:r>
              <a:rPr lang="en-GB" sz="2400" dirty="0"/>
              <a:t>,</a:t>
            </a:r>
            <a:r>
              <a:rPr lang="en-GB" sz="2400" b="1" dirty="0"/>
              <a:t> dollars </a:t>
            </a:r>
            <a:r>
              <a:rPr lang="en-GB" sz="2400" dirty="0"/>
              <a:t>(when talking about number)</a:t>
            </a:r>
          </a:p>
          <a:p>
            <a:pPr algn="just"/>
            <a:r>
              <a:rPr lang="en-GB" sz="2400" dirty="0"/>
              <a:t>name of disease such as </a:t>
            </a:r>
            <a:r>
              <a:rPr lang="en-GB" sz="2400" b="1" dirty="0"/>
              <a:t>measles</a:t>
            </a:r>
            <a:r>
              <a:rPr lang="en-GB" sz="2400" dirty="0"/>
              <a:t>, </a:t>
            </a:r>
            <a:r>
              <a:rPr lang="en-GB" sz="2400" b="1" dirty="0"/>
              <a:t>mumps</a:t>
            </a:r>
          </a:p>
          <a:p>
            <a:pPr algn="just"/>
            <a:r>
              <a:rPr lang="en-GB" sz="2400" dirty="0"/>
              <a:t>noun with an ending -</a:t>
            </a:r>
            <a:r>
              <a:rPr lang="en-GB" sz="2400" dirty="0" err="1"/>
              <a:t>ics</a:t>
            </a:r>
            <a:r>
              <a:rPr lang="en-GB" sz="2400" dirty="0"/>
              <a:t>, such as </a:t>
            </a:r>
            <a:r>
              <a:rPr lang="en-GB" sz="2400" b="1" dirty="0"/>
              <a:t>mathematics</a:t>
            </a:r>
            <a:r>
              <a:rPr lang="en-GB" sz="2400" dirty="0"/>
              <a:t>, </a:t>
            </a:r>
            <a:r>
              <a:rPr lang="en-GB" sz="2400" b="1" dirty="0"/>
              <a:t>statistics</a:t>
            </a:r>
            <a:r>
              <a:rPr lang="en-GB" sz="2400" dirty="0"/>
              <a:t>, </a:t>
            </a:r>
            <a:r>
              <a:rPr lang="en-GB" sz="2400" b="1" dirty="0"/>
              <a:t>physics</a:t>
            </a:r>
          </a:p>
          <a:p>
            <a:pPr marL="0" indent="0" algn="just">
              <a:buNone/>
            </a:pPr>
            <a:r>
              <a:rPr lang="en-GB" sz="2400" dirty="0"/>
              <a:t>But the ending -</a:t>
            </a:r>
            <a:r>
              <a:rPr lang="en-GB" sz="2400" dirty="0" err="1"/>
              <a:t>ics</a:t>
            </a:r>
            <a:r>
              <a:rPr lang="en-GB" sz="2400" dirty="0"/>
              <a:t> can also be a plural meaning if the noun is not regarded as a branch of science, but each part of a single unit. Example: statistics = statistical data.</a:t>
            </a:r>
          </a:p>
        </p:txBody>
      </p:sp>
    </p:spTree>
    <p:extLst>
      <p:ext uri="{BB962C8B-B14F-4D97-AF65-F5344CB8AC3E}">
        <p14:creationId xmlns:p14="http://schemas.microsoft.com/office/powerpoint/2010/main" val="2338800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Scale>
                                      <p:cBhvr>
                                        <p:cTn id="11"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3">
                                            <p:txEl>
                                              <p:pRg st="0" end="0"/>
                                            </p:txEl>
                                          </p:spTgt>
                                        </p:tgtEl>
                                        <p:attrNameLst>
                                          <p:attrName>ppt_x</p:attrName>
                                          <p:attrName>ppt_y</p:attrName>
                                        </p:attrNameLst>
                                      </p:cBhvr>
                                    </p:animMotion>
                                    <p:animEffect transition="in" filter="fade">
                                      <p:cBhvr>
                                        <p:cTn id="13" dur="1000"/>
                                        <p:tgtEl>
                                          <p:spTgt spid="3">
                                            <p:txEl>
                                              <p:pRg st="0" end="0"/>
                                            </p:txEl>
                                          </p:spTgt>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Scale>
                                      <p:cBhvr>
                                        <p:cTn id="17"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1" end="1"/>
                                            </p:txEl>
                                          </p:spTgt>
                                        </p:tgtEl>
                                        <p:attrNameLst>
                                          <p:attrName>ppt_x</p:attrName>
                                          <p:attrName>ppt_y</p:attrName>
                                        </p:attrNameLst>
                                      </p:cBhvr>
                                    </p:animMotion>
                                    <p:animEffect transition="in" filter="fade">
                                      <p:cBhvr>
                                        <p:cTn id="19" dur="1000"/>
                                        <p:tgtEl>
                                          <p:spTgt spid="3">
                                            <p:txEl>
                                              <p:pRg st="1" end="1"/>
                                            </p:txEl>
                                          </p:spTgt>
                                        </p:tgtEl>
                                      </p:cBhvr>
                                    </p:animEffect>
                                  </p:childTnLst>
                                </p:cTn>
                              </p:par>
                            </p:childTnLst>
                          </p:cTn>
                        </p:par>
                        <p:par>
                          <p:cTn id="20" fill="hold">
                            <p:stCondLst>
                              <p:cond delay="2500"/>
                            </p:stCondLst>
                            <p:childTnLst>
                              <p:par>
                                <p:cTn id="21" presetID="5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Scale>
                                      <p:cBhvr>
                                        <p:cTn id="23"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
                                            <p:txEl>
                                              <p:pRg st="2" end="2"/>
                                            </p:txEl>
                                          </p:spTgt>
                                        </p:tgtEl>
                                        <p:attrNameLst>
                                          <p:attrName>ppt_x</p:attrName>
                                          <p:attrName>ppt_y</p:attrName>
                                        </p:attrNameLst>
                                      </p:cBhvr>
                                    </p:animMotion>
                                    <p:animEffect transition="in" filter="fade">
                                      <p:cBhvr>
                                        <p:cTn id="25" dur="1000"/>
                                        <p:tgtEl>
                                          <p:spTgt spid="3">
                                            <p:txEl>
                                              <p:pRg st="2" end="2"/>
                                            </p:txEl>
                                          </p:spTgt>
                                        </p:tgtEl>
                                      </p:cBhvr>
                                    </p:animEffect>
                                  </p:childTnLst>
                                </p:cTn>
                              </p:par>
                            </p:childTnLst>
                          </p:cTn>
                        </p:par>
                        <p:par>
                          <p:cTn id="26" fill="hold">
                            <p:stCondLst>
                              <p:cond delay="3500"/>
                            </p:stCondLst>
                            <p:childTnLst>
                              <p:par>
                                <p:cTn id="27" presetID="5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Scale>
                                      <p:cBhvr>
                                        <p:cTn id="2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3" end="3"/>
                                            </p:txEl>
                                          </p:spTgt>
                                        </p:tgtEl>
                                        <p:attrNameLst>
                                          <p:attrName>ppt_x</p:attrName>
                                          <p:attrName>ppt_y</p:attrName>
                                        </p:attrNameLst>
                                      </p:cBhvr>
                                    </p:animMotion>
                                    <p:animEffect transition="in" filter="fade">
                                      <p:cBhvr>
                                        <p:cTn id="31" dur="1000"/>
                                        <p:tgtEl>
                                          <p:spTgt spid="3">
                                            <p:txEl>
                                              <p:pRg st="3" end="3"/>
                                            </p:txEl>
                                          </p:spTgt>
                                        </p:tgtEl>
                                      </p:cBhvr>
                                    </p:animEffect>
                                  </p:childTnLst>
                                </p:cTn>
                              </p:par>
                            </p:childTnLst>
                          </p:cTn>
                        </p:par>
                        <p:par>
                          <p:cTn id="32" fill="hold">
                            <p:stCondLst>
                              <p:cond delay="4500"/>
                            </p:stCondLst>
                            <p:childTnLst>
                              <p:par>
                                <p:cTn id="33" presetID="5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217065"/>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3. Subject with A Plural Form but Singular Meaning</a:t>
            </a:r>
          </a:p>
        </p:txBody>
      </p:sp>
      <p:sp>
        <p:nvSpPr>
          <p:cNvPr id="3" name="Content Placeholder 2"/>
          <p:cNvSpPr>
            <a:spLocks noGrp="1"/>
          </p:cNvSpPr>
          <p:nvPr>
            <p:ph idx="1"/>
          </p:nvPr>
        </p:nvSpPr>
        <p:spPr>
          <a:xfrm>
            <a:off x="754375" y="2404711"/>
            <a:ext cx="8210113" cy="4536504"/>
          </a:xfrm>
        </p:spPr>
        <p:txBody>
          <a:bodyPr>
            <a:normAutofit/>
          </a:bodyPr>
          <a:lstStyle/>
          <a:p>
            <a:pPr marL="0" indent="0">
              <a:buNone/>
            </a:pPr>
            <a:r>
              <a:rPr lang="en-GB" sz="2400" dirty="0"/>
              <a:t>Examples:</a:t>
            </a:r>
          </a:p>
          <a:p>
            <a:r>
              <a:rPr lang="en-GB" sz="2400" b="1" dirty="0"/>
              <a:t>Measles</a:t>
            </a:r>
            <a:r>
              <a:rPr lang="en-GB" sz="2400" dirty="0"/>
              <a:t> </a:t>
            </a:r>
            <a:r>
              <a:rPr lang="en-GB" sz="2400" i="1" dirty="0"/>
              <a:t>is</a:t>
            </a:r>
            <a:r>
              <a:rPr lang="en-GB" sz="2400" dirty="0"/>
              <a:t> one of the most contagious diseases among young children.</a:t>
            </a:r>
          </a:p>
          <a:p>
            <a:r>
              <a:rPr lang="en-GB" sz="2400" b="1" dirty="0"/>
              <a:t>Ten dollars</a:t>
            </a:r>
            <a:r>
              <a:rPr lang="en-GB" sz="2400" dirty="0"/>
              <a:t> a day </a:t>
            </a:r>
            <a:r>
              <a:rPr lang="en-GB" sz="2400" i="1" dirty="0"/>
              <a:t>is </a:t>
            </a:r>
            <a:r>
              <a:rPr lang="en-GB" sz="2400" dirty="0"/>
              <a:t>not enough for a wife and two children.</a:t>
            </a:r>
          </a:p>
          <a:p>
            <a:pPr marL="354013" indent="0">
              <a:buNone/>
            </a:pPr>
            <a:r>
              <a:rPr lang="en-GB" sz="2400" dirty="0">
                <a:solidFill>
                  <a:srgbClr val="FF0000"/>
                </a:solidFill>
              </a:rPr>
              <a:t>Does not apply to:</a:t>
            </a:r>
          </a:p>
          <a:p>
            <a:pPr marL="354013" indent="0">
              <a:buNone/>
            </a:pPr>
            <a:r>
              <a:rPr lang="en-GB" sz="2400" b="1" dirty="0"/>
              <a:t>Dollars</a:t>
            </a:r>
            <a:r>
              <a:rPr lang="en-GB" sz="2400" dirty="0"/>
              <a:t> </a:t>
            </a:r>
            <a:r>
              <a:rPr lang="en-GB" sz="2400" i="1" dirty="0"/>
              <a:t>are</a:t>
            </a:r>
            <a:r>
              <a:rPr lang="en-GB" sz="2400" dirty="0"/>
              <a:t> widely used in private transactions.</a:t>
            </a:r>
          </a:p>
          <a:p>
            <a:pPr marL="354013" indent="-354013"/>
            <a:r>
              <a:rPr lang="en-GB" sz="2400" b="1" dirty="0"/>
              <a:t>Statistics</a:t>
            </a:r>
            <a:r>
              <a:rPr lang="en-GB" sz="2400" dirty="0"/>
              <a:t> </a:t>
            </a:r>
            <a:r>
              <a:rPr lang="en-GB" sz="2400" i="1" dirty="0"/>
              <a:t>is</a:t>
            </a:r>
            <a:r>
              <a:rPr lang="en-GB" sz="2400" dirty="0"/>
              <a:t> not same with math. </a:t>
            </a:r>
            <a:r>
              <a:rPr lang="en-GB" sz="2400" dirty="0">
                <a:solidFill>
                  <a:srgbClr val="00B050"/>
                </a:solidFill>
              </a:rPr>
              <a:t>Statistics = a science</a:t>
            </a:r>
          </a:p>
          <a:p>
            <a:pPr marL="354013" indent="0">
              <a:buNone/>
            </a:pPr>
            <a:r>
              <a:rPr lang="en-GB" sz="2400" dirty="0">
                <a:solidFill>
                  <a:srgbClr val="FF0000"/>
                </a:solidFill>
              </a:rPr>
              <a:t>Does not apply to:</a:t>
            </a:r>
          </a:p>
          <a:p>
            <a:pPr marL="354013" indent="0">
              <a:buNone/>
            </a:pPr>
            <a:r>
              <a:rPr lang="en-GB" sz="2400" dirty="0"/>
              <a:t>The </a:t>
            </a:r>
            <a:r>
              <a:rPr lang="en-GB" sz="2400" b="1" dirty="0"/>
              <a:t>statistics</a:t>
            </a:r>
            <a:r>
              <a:rPr lang="en-GB" sz="2400" dirty="0"/>
              <a:t> </a:t>
            </a:r>
            <a:r>
              <a:rPr lang="en-GB" sz="2400" i="1" dirty="0"/>
              <a:t>show</a:t>
            </a:r>
            <a:r>
              <a:rPr lang="en-GB" sz="2400" dirty="0"/>
              <a:t> that the abortion rate for women aged 30-34 years has increased dramatically. </a:t>
            </a:r>
            <a:r>
              <a:rPr lang="en-GB" sz="2400" dirty="0">
                <a:solidFill>
                  <a:srgbClr val="00B050"/>
                </a:solidFill>
              </a:rPr>
              <a:t>Statistics = data</a:t>
            </a:r>
          </a:p>
        </p:txBody>
      </p:sp>
    </p:spTree>
    <p:extLst>
      <p:ext uri="{BB962C8B-B14F-4D97-AF65-F5344CB8AC3E}">
        <p14:creationId xmlns:p14="http://schemas.microsoft.com/office/powerpoint/2010/main" val="3494673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212490" y="453540"/>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4. Subject with A Plural Form as Two Parts in A Single Unit</a:t>
            </a:r>
          </a:p>
        </p:txBody>
      </p:sp>
      <p:sp>
        <p:nvSpPr>
          <p:cNvPr id="9" name="Content Placeholder 2"/>
          <p:cNvSpPr>
            <a:spLocks noGrp="1"/>
          </p:cNvSpPr>
          <p:nvPr>
            <p:ph idx="1"/>
          </p:nvPr>
        </p:nvSpPr>
        <p:spPr>
          <a:xfrm>
            <a:off x="1670605" y="1901950"/>
            <a:ext cx="7441690" cy="4761217"/>
          </a:xfrm>
        </p:spPr>
        <p:txBody>
          <a:bodyPr>
            <a:normAutofit fontScale="92500" lnSpcReduction="10000"/>
          </a:bodyPr>
          <a:lstStyle/>
          <a:p>
            <a:pPr marL="0" indent="0">
              <a:buNone/>
            </a:pPr>
            <a:r>
              <a:rPr lang="en-GB" sz="2400" dirty="0"/>
              <a:t>Nouns such as:</a:t>
            </a:r>
          </a:p>
          <a:p>
            <a:r>
              <a:rPr lang="en-GB" sz="2400" dirty="0"/>
              <a:t>glasses</a:t>
            </a:r>
          </a:p>
          <a:p>
            <a:r>
              <a:rPr lang="en-GB" sz="2400" dirty="0"/>
              <a:t>pants</a:t>
            </a:r>
          </a:p>
          <a:p>
            <a:r>
              <a:rPr lang="en-GB" sz="2400" dirty="0"/>
              <a:t>scissors</a:t>
            </a:r>
          </a:p>
          <a:p>
            <a:r>
              <a:rPr lang="en-GB" sz="2400" dirty="0"/>
              <a:t>shears</a:t>
            </a:r>
          </a:p>
          <a:p>
            <a:r>
              <a:rPr lang="en-GB" sz="2400" dirty="0"/>
              <a:t>trousers</a:t>
            </a:r>
          </a:p>
          <a:p>
            <a:r>
              <a:rPr lang="en-GB" sz="2400" dirty="0"/>
              <a:t>tweezers</a:t>
            </a:r>
          </a:p>
          <a:p>
            <a:pPr marL="0" indent="0">
              <a:buNone/>
            </a:pPr>
            <a:r>
              <a:rPr lang="en-GB" sz="2400" dirty="0"/>
              <a:t>are two parts to a single unit object. This noun requires a plural verb.</a:t>
            </a:r>
          </a:p>
          <a:p>
            <a:pPr marL="0" indent="0">
              <a:buNone/>
            </a:pPr>
            <a:endParaRPr lang="en-GB" sz="2400" dirty="0"/>
          </a:p>
          <a:p>
            <a:pPr marL="0" indent="0">
              <a:buNone/>
            </a:pPr>
            <a:r>
              <a:rPr lang="en-GB" sz="2400" dirty="0"/>
              <a:t>Examples:</a:t>
            </a:r>
          </a:p>
          <a:p>
            <a:r>
              <a:rPr lang="en-GB" sz="2400" dirty="0"/>
              <a:t>My </a:t>
            </a:r>
            <a:r>
              <a:rPr lang="en-GB" sz="2400" b="1" dirty="0"/>
              <a:t>glasses</a:t>
            </a:r>
            <a:r>
              <a:rPr lang="en-GB" sz="2400" dirty="0"/>
              <a:t> </a:t>
            </a:r>
            <a:r>
              <a:rPr lang="en-GB" sz="2400" u="sng" dirty="0"/>
              <a:t>were</a:t>
            </a:r>
            <a:r>
              <a:rPr lang="en-GB" sz="2400" dirty="0"/>
              <a:t> </a:t>
            </a:r>
            <a:r>
              <a:rPr lang="en-GB" sz="2400" i="1" dirty="0"/>
              <a:t>broken</a:t>
            </a:r>
            <a:r>
              <a:rPr lang="en-GB" sz="2400" dirty="0"/>
              <a:t> into two pieces.</a:t>
            </a:r>
          </a:p>
          <a:p>
            <a:r>
              <a:rPr lang="en-GB" sz="2400" dirty="0"/>
              <a:t>The </a:t>
            </a:r>
            <a:r>
              <a:rPr lang="en-GB" sz="2400" b="1" dirty="0"/>
              <a:t>trousers</a:t>
            </a:r>
            <a:r>
              <a:rPr lang="en-GB" sz="2400" dirty="0"/>
              <a:t> </a:t>
            </a:r>
            <a:r>
              <a:rPr lang="en-GB" sz="2400" u="sng" dirty="0"/>
              <a:t>are</a:t>
            </a:r>
            <a:r>
              <a:rPr lang="en-GB" sz="2400" dirty="0"/>
              <a:t> </a:t>
            </a:r>
            <a:r>
              <a:rPr lang="en-GB" sz="2400" i="1" dirty="0"/>
              <a:t>made</a:t>
            </a:r>
            <a:r>
              <a:rPr lang="en-GB" sz="2400" dirty="0"/>
              <a:t> from denim.</a:t>
            </a:r>
          </a:p>
        </p:txBody>
      </p:sp>
    </p:spTree>
    <p:extLst>
      <p:ext uri="{BB962C8B-B14F-4D97-AF65-F5344CB8AC3E}">
        <p14:creationId xmlns:p14="http://schemas.microsoft.com/office/powerpoint/2010/main" val="29354207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anim calcmode="lin" valueType="num">
                                      <p:cBhvr>
                                        <p:cTn id="1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1000"/>
                                        <p:tgtEl>
                                          <p:spTgt spid="9">
                                            <p:txEl>
                                              <p:pRg st="1" end="1"/>
                                            </p:txEl>
                                          </p:spTgt>
                                        </p:tgtEl>
                                      </p:cBhvr>
                                    </p:animEffect>
                                    <p:anim calcmode="lin" valueType="num">
                                      <p:cBhvr>
                                        <p:cTn id="1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1000"/>
                                        <p:tgtEl>
                                          <p:spTgt spid="9">
                                            <p:txEl>
                                              <p:pRg st="2" end="2"/>
                                            </p:txEl>
                                          </p:spTgt>
                                        </p:tgtEl>
                                      </p:cBhvr>
                                    </p:animEffect>
                                    <p:anim calcmode="lin" valueType="num">
                                      <p:cBhvr>
                                        <p:cTn id="2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fade">
                                      <p:cBhvr>
                                        <p:cTn id="29" dur="1000"/>
                                        <p:tgtEl>
                                          <p:spTgt spid="9">
                                            <p:txEl>
                                              <p:pRg st="3" end="3"/>
                                            </p:txEl>
                                          </p:spTgt>
                                        </p:tgtEl>
                                      </p:cBhvr>
                                    </p:animEffect>
                                    <p:anim calcmode="lin" valueType="num">
                                      <p:cBhvr>
                                        <p:cTn id="3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fade">
                                      <p:cBhvr>
                                        <p:cTn id="41" dur="1000"/>
                                        <p:tgtEl>
                                          <p:spTgt spid="9">
                                            <p:txEl>
                                              <p:pRg st="5" end="5"/>
                                            </p:txEl>
                                          </p:spTgt>
                                        </p:tgtEl>
                                      </p:cBhvr>
                                    </p:animEffect>
                                    <p:anim calcmode="lin" valueType="num">
                                      <p:cBhvr>
                                        <p:cTn id="4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1000"/>
                                        <p:tgtEl>
                                          <p:spTgt spid="9">
                                            <p:txEl>
                                              <p:pRg st="6" end="6"/>
                                            </p:txEl>
                                          </p:spTgt>
                                        </p:tgtEl>
                                      </p:cBhvr>
                                    </p:animEffect>
                                    <p:anim calcmode="lin" valueType="num">
                                      <p:cBhvr>
                                        <p:cTn id="4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grpId="0" nodeType="after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1000"/>
                                        <p:tgtEl>
                                          <p:spTgt spid="9">
                                            <p:txEl>
                                              <p:pRg st="7" end="7"/>
                                            </p:txEl>
                                          </p:spTgt>
                                        </p:tgtEl>
                                      </p:cBhvr>
                                    </p:animEffect>
                                    <p:anim calcmode="lin" valueType="num">
                                      <p:cBhvr>
                                        <p:cTn id="5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8500"/>
                            </p:stCondLst>
                            <p:childTnLst>
                              <p:par>
                                <p:cTn id="57" presetID="42" presetClass="entr" presetSubtype="0" fill="hold" grpId="0" nodeType="after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1000"/>
                                        <p:tgtEl>
                                          <p:spTgt spid="9">
                                            <p:txEl>
                                              <p:pRg st="9" end="9"/>
                                            </p:txEl>
                                          </p:spTgt>
                                        </p:tgtEl>
                                      </p:cBhvr>
                                    </p:animEffect>
                                    <p:anim calcmode="lin" valueType="num">
                                      <p:cBhvr>
                                        <p:cTn id="60"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par>
                          <p:cTn id="62" fill="hold">
                            <p:stCondLst>
                              <p:cond delay="9500"/>
                            </p:stCondLst>
                            <p:childTnLst>
                              <p:par>
                                <p:cTn id="63" presetID="42" presetClass="entr" presetSubtype="0" fill="hold" grpId="0" nodeType="afterEffect">
                                  <p:stCondLst>
                                    <p:cond delay="0"/>
                                  </p:stCondLst>
                                  <p:childTnLst>
                                    <p:set>
                                      <p:cBhvr>
                                        <p:cTn id="64" dur="1" fill="hold">
                                          <p:stCondLst>
                                            <p:cond delay="0"/>
                                          </p:stCondLst>
                                        </p:cTn>
                                        <p:tgtEl>
                                          <p:spTgt spid="9">
                                            <p:txEl>
                                              <p:pRg st="10" end="10"/>
                                            </p:txEl>
                                          </p:spTgt>
                                        </p:tgtEl>
                                        <p:attrNameLst>
                                          <p:attrName>style.visibility</p:attrName>
                                        </p:attrNameLst>
                                      </p:cBhvr>
                                      <p:to>
                                        <p:strVal val="visible"/>
                                      </p:to>
                                    </p:set>
                                    <p:animEffect transition="in" filter="fade">
                                      <p:cBhvr>
                                        <p:cTn id="65" dur="1000"/>
                                        <p:tgtEl>
                                          <p:spTgt spid="9">
                                            <p:txEl>
                                              <p:pRg st="10" end="10"/>
                                            </p:txEl>
                                          </p:spTgt>
                                        </p:tgtEl>
                                      </p:cBhvr>
                                    </p:animEffect>
                                    <p:anim calcmode="lin" valueType="num">
                                      <p:cBhvr>
                                        <p:cTn id="66"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par>
                          <p:cTn id="68" fill="hold">
                            <p:stCondLst>
                              <p:cond delay="10500"/>
                            </p:stCondLst>
                            <p:childTnLst>
                              <p:par>
                                <p:cTn id="69" presetID="42" presetClass="entr" presetSubtype="0" fill="hold" grpId="0" nodeType="afterEffect">
                                  <p:stCondLst>
                                    <p:cond delay="0"/>
                                  </p:stCondLst>
                                  <p:childTnLst>
                                    <p:set>
                                      <p:cBhvr>
                                        <p:cTn id="70" dur="1" fill="hold">
                                          <p:stCondLst>
                                            <p:cond delay="0"/>
                                          </p:stCondLst>
                                        </p:cTn>
                                        <p:tgtEl>
                                          <p:spTgt spid="9">
                                            <p:txEl>
                                              <p:pRg st="11" end="11"/>
                                            </p:txEl>
                                          </p:spTgt>
                                        </p:tgtEl>
                                        <p:attrNameLst>
                                          <p:attrName>style.visibility</p:attrName>
                                        </p:attrNameLst>
                                      </p:cBhvr>
                                      <p:to>
                                        <p:strVal val="visible"/>
                                      </p:to>
                                    </p:set>
                                    <p:animEffect transition="in" filter="fade">
                                      <p:cBhvr>
                                        <p:cTn id="71" dur="1000"/>
                                        <p:tgtEl>
                                          <p:spTgt spid="9">
                                            <p:txEl>
                                              <p:pRg st="11" end="11"/>
                                            </p:txEl>
                                          </p:spTgt>
                                        </p:tgtEl>
                                      </p:cBhvr>
                                    </p:animEffect>
                                    <p:anim calcmode="lin" valueType="num">
                                      <p:cBhvr>
                                        <p:cTn id="72"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65435" y="1443835"/>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5. Fractional Expression and Mathematical Process</a:t>
            </a:r>
          </a:p>
        </p:txBody>
      </p:sp>
      <p:sp>
        <p:nvSpPr>
          <p:cNvPr id="7" name="Content Placeholder 2"/>
          <p:cNvSpPr>
            <a:spLocks noGrp="1"/>
          </p:cNvSpPr>
          <p:nvPr>
            <p:ph idx="1"/>
          </p:nvPr>
        </p:nvSpPr>
        <p:spPr>
          <a:xfrm>
            <a:off x="897483" y="3028011"/>
            <a:ext cx="7797552" cy="4248472"/>
          </a:xfrm>
        </p:spPr>
        <p:txBody>
          <a:bodyPr>
            <a:normAutofit/>
          </a:bodyPr>
          <a:lstStyle/>
          <a:p>
            <a:pPr marL="0" indent="0" algn="just">
              <a:buNone/>
            </a:pPr>
            <a:r>
              <a:rPr lang="en-GB" sz="2400" i="1" dirty="0"/>
              <a:t>A majority of</a:t>
            </a:r>
            <a:r>
              <a:rPr lang="en-GB" sz="2400" dirty="0"/>
              <a:t>, </a:t>
            </a:r>
            <a:r>
              <a:rPr lang="en-GB" sz="2400" i="1" dirty="0"/>
              <a:t>a part of</a:t>
            </a:r>
            <a:r>
              <a:rPr lang="en-GB" sz="2400" dirty="0"/>
              <a:t>, </a:t>
            </a:r>
            <a:r>
              <a:rPr lang="en-GB" sz="2400" i="1" dirty="0"/>
              <a:t>a percentage of</a:t>
            </a:r>
            <a:r>
              <a:rPr lang="en-GB" sz="2400" dirty="0"/>
              <a:t>, and </a:t>
            </a:r>
            <a:r>
              <a:rPr lang="en-GB" sz="2400" i="1" dirty="0"/>
              <a:t>half of </a:t>
            </a:r>
            <a:r>
              <a:rPr lang="en-GB" sz="2400" dirty="0"/>
              <a:t>are fractional expressions can be followed by singular or plural verb depending on the meaning. If it is followed by plural noun, so that the subject becomes plural and has to be paired with plural verb, vice versa. It also applies to </a:t>
            </a:r>
            <a:r>
              <a:rPr lang="en-GB" sz="2400" i="1" dirty="0"/>
              <a:t>all</a:t>
            </a:r>
            <a:r>
              <a:rPr lang="en-GB" sz="2400" dirty="0"/>
              <a:t>, </a:t>
            </a:r>
            <a:r>
              <a:rPr lang="en-GB" sz="2400" i="1" dirty="0"/>
              <a:t>some</a:t>
            </a:r>
            <a:r>
              <a:rPr lang="en-GB" sz="2400" dirty="0"/>
              <a:t>, and </a:t>
            </a:r>
            <a:r>
              <a:rPr lang="en-GB" sz="2400" i="1" dirty="0"/>
              <a:t>most </a:t>
            </a:r>
            <a:r>
              <a:rPr lang="en-GB" sz="2400" dirty="0"/>
              <a:t>when it functions as a subject followed by </a:t>
            </a:r>
            <a:r>
              <a:rPr lang="en-GB" sz="2400" b="1" dirty="0"/>
              <a:t>prepositional phrase</a:t>
            </a:r>
            <a:r>
              <a:rPr lang="en-GB" sz="2400" dirty="0"/>
              <a:t>, pay attention to noun (as </a:t>
            </a:r>
            <a:r>
              <a:rPr lang="en-GB" sz="2400" b="1" dirty="0"/>
              <a:t>preposition subject</a:t>
            </a:r>
            <a:r>
              <a:rPr lang="en-GB" sz="2400" dirty="0"/>
              <a:t>) in the phrase.</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5887804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 calcmode="lin" valueType="num">
                                      <p:cBhvr additive="base">
                                        <p:cTn id="2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17065"/>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5. Fractional Expression and Mathematical Process</a:t>
            </a:r>
          </a:p>
        </p:txBody>
      </p:sp>
      <p:sp>
        <p:nvSpPr>
          <p:cNvPr id="3" name="Content Placeholder 2"/>
          <p:cNvSpPr>
            <a:spLocks noGrp="1"/>
          </p:cNvSpPr>
          <p:nvPr>
            <p:ph idx="1"/>
          </p:nvPr>
        </p:nvSpPr>
        <p:spPr>
          <a:xfrm>
            <a:off x="881013" y="2620735"/>
            <a:ext cx="7797552" cy="4320480"/>
          </a:xfrm>
        </p:spPr>
        <p:txBody>
          <a:bodyPr>
            <a:normAutofit fontScale="92500" lnSpcReduction="20000"/>
          </a:bodyPr>
          <a:lstStyle/>
          <a:p>
            <a:r>
              <a:rPr lang="en-GB" sz="2400" b="1" dirty="0"/>
              <a:t>Fifty percentage</a:t>
            </a:r>
            <a:r>
              <a:rPr lang="en-GB" sz="2400" dirty="0"/>
              <a:t> of your water </a:t>
            </a:r>
            <a:r>
              <a:rPr lang="en-GB" sz="2400" u="sng" dirty="0"/>
              <a:t>has</a:t>
            </a:r>
            <a:r>
              <a:rPr lang="en-GB" sz="2400" dirty="0"/>
              <a:t> </a:t>
            </a:r>
            <a:r>
              <a:rPr lang="en-GB" sz="2400" u="sng" dirty="0"/>
              <a:t>been</a:t>
            </a:r>
            <a:r>
              <a:rPr lang="en-GB" sz="2400" dirty="0"/>
              <a:t> </a:t>
            </a:r>
            <a:r>
              <a:rPr lang="en-GB" sz="2400" i="1" dirty="0"/>
              <a:t>used </a:t>
            </a:r>
            <a:r>
              <a:rPr lang="en-GB" sz="2400" dirty="0"/>
              <a:t>to wash plates. </a:t>
            </a:r>
            <a:r>
              <a:rPr lang="en-GB" sz="2400" dirty="0">
                <a:solidFill>
                  <a:srgbClr val="00B050"/>
                </a:solidFill>
              </a:rPr>
              <a:t>water = uncountable noun</a:t>
            </a:r>
          </a:p>
          <a:p>
            <a:pPr marL="354013" indent="0">
              <a:buNone/>
            </a:pPr>
            <a:r>
              <a:rPr lang="en-GB" sz="2400" dirty="0"/>
              <a:t>OR</a:t>
            </a:r>
          </a:p>
          <a:p>
            <a:pPr marL="354013" indent="0">
              <a:buNone/>
            </a:pPr>
            <a:r>
              <a:rPr lang="en-GB" sz="2400" b="1" dirty="0"/>
              <a:t>Fifty percentage</a:t>
            </a:r>
            <a:r>
              <a:rPr lang="en-GB" sz="2400" dirty="0"/>
              <a:t> of the visitors </a:t>
            </a:r>
            <a:r>
              <a:rPr lang="en-GB" sz="2400" i="1" dirty="0"/>
              <a:t>are </a:t>
            </a:r>
            <a:r>
              <a:rPr lang="en-GB" sz="2400" dirty="0"/>
              <a:t>from England. </a:t>
            </a:r>
            <a:r>
              <a:rPr lang="en-GB" sz="2400" dirty="0">
                <a:solidFill>
                  <a:srgbClr val="00B050"/>
                </a:solidFill>
              </a:rPr>
              <a:t>water = plural countable</a:t>
            </a:r>
            <a:endParaRPr lang="en-GB" sz="2400" dirty="0"/>
          </a:p>
          <a:p>
            <a:r>
              <a:rPr lang="en-GB" sz="2400" dirty="0"/>
              <a:t>All of the </a:t>
            </a:r>
            <a:r>
              <a:rPr lang="en-GB" sz="2400" b="1" dirty="0"/>
              <a:t>staffs</a:t>
            </a:r>
            <a:r>
              <a:rPr lang="en-GB" sz="2400" dirty="0"/>
              <a:t> </a:t>
            </a:r>
            <a:r>
              <a:rPr lang="en-GB" sz="2400" i="1" dirty="0"/>
              <a:t>are</a:t>
            </a:r>
            <a:r>
              <a:rPr lang="en-GB" sz="2400" dirty="0"/>
              <a:t> </a:t>
            </a:r>
            <a:r>
              <a:rPr lang="en-GB" sz="2400" dirty="0" err="1"/>
              <a:t>dilligent</a:t>
            </a:r>
            <a:r>
              <a:rPr lang="en-GB" sz="2400" dirty="0"/>
              <a:t>.</a:t>
            </a:r>
          </a:p>
          <a:p>
            <a:pPr marL="354013" indent="0">
              <a:buNone/>
            </a:pPr>
            <a:r>
              <a:rPr lang="en-GB" sz="2400" dirty="0"/>
              <a:t>OR</a:t>
            </a:r>
          </a:p>
          <a:p>
            <a:pPr marL="354013" indent="0">
              <a:buNone/>
            </a:pPr>
            <a:r>
              <a:rPr lang="en-GB" sz="2400" dirty="0"/>
              <a:t>All of the </a:t>
            </a:r>
            <a:r>
              <a:rPr lang="en-GB" sz="2400" b="1" dirty="0"/>
              <a:t>audience</a:t>
            </a:r>
            <a:r>
              <a:rPr lang="en-GB" sz="2400" dirty="0"/>
              <a:t> </a:t>
            </a:r>
            <a:r>
              <a:rPr lang="en-GB" sz="2400" u="sng" dirty="0"/>
              <a:t>is</a:t>
            </a:r>
            <a:r>
              <a:rPr lang="en-GB" sz="2400" dirty="0"/>
              <a:t> </a:t>
            </a:r>
            <a:r>
              <a:rPr lang="en-GB" sz="2400" i="1" dirty="0"/>
              <a:t>giving</a:t>
            </a:r>
            <a:r>
              <a:rPr lang="en-GB" sz="2400" dirty="0"/>
              <a:t> applause. </a:t>
            </a:r>
            <a:r>
              <a:rPr lang="en-GB" sz="2400" dirty="0">
                <a:solidFill>
                  <a:srgbClr val="00B050"/>
                </a:solidFill>
              </a:rPr>
              <a:t>audience = uncountable noun</a:t>
            </a:r>
          </a:p>
          <a:p>
            <a:pPr marL="354013" indent="0">
              <a:buNone/>
            </a:pPr>
            <a:endParaRPr lang="en-GB" sz="2400" dirty="0"/>
          </a:p>
          <a:p>
            <a:pPr marL="0" indent="0" algn="just">
              <a:buNone/>
            </a:pPr>
            <a:r>
              <a:rPr lang="en-GB" sz="2400" i="1" dirty="0"/>
              <a:t>Mathematical process</a:t>
            </a:r>
            <a:r>
              <a:rPr lang="en-GB" sz="2400" dirty="0"/>
              <a:t>, like an addition, is </a:t>
            </a:r>
            <a:r>
              <a:rPr lang="en-GB" sz="2400" i="1" dirty="0"/>
              <a:t>singular</a:t>
            </a:r>
            <a:r>
              <a:rPr lang="en-GB" sz="2400" dirty="0"/>
              <a:t> so it needs a </a:t>
            </a:r>
            <a:r>
              <a:rPr lang="en-GB" sz="2400" i="1" dirty="0"/>
              <a:t>singular verb</a:t>
            </a:r>
            <a:r>
              <a:rPr lang="en-GB" sz="2400" dirty="0"/>
              <a:t>.</a:t>
            </a:r>
          </a:p>
          <a:p>
            <a:r>
              <a:rPr lang="nl-NL" sz="2400" b="1" dirty="0"/>
              <a:t>Ten and ten</a:t>
            </a:r>
            <a:r>
              <a:rPr lang="nl-NL" sz="2400" dirty="0"/>
              <a:t> </a:t>
            </a:r>
            <a:r>
              <a:rPr lang="nl-NL" sz="2400" i="1" dirty="0"/>
              <a:t>is</a:t>
            </a:r>
            <a:r>
              <a:rPr lang="nl-NL" sz="2400" dirty="0"/>
              <a:t> twenty.</a:t>
            </a:r>
            <a:endParaRPr lang="en-GB" sz="2400" dirty="0"/>
          </a:p>
        </p:txBody>
      </p:sp>
    </p:spTree>
    <p:extLst>
      <p:ext uri="{BB962C8B-B14F-4D97-AF65-F5344CB8AC3E}">
        <p14:creationId xmlns:p14="http://schemas.microsoft.com/office/powerpoint/2010/main" val="3825110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2490" y="680310"/>
            <a:ext cx="792419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6. Sentences Begin with </a:t>
            </a:r>
            <a:r>
              <a:rPr lang="en-GB" sz="4000" i="1" dirty="0">
                <a:latin typeface="Aharoni" panose="02010803020104030203" pitchFamily="2" charset="-79"/>
                <a:cs typeface="Aharoni" panose="02010803020104030203" pitchFamily="2" charset="-79"/>
              </a:rPr>
              <a:t>there / here + is / are / was / were.</a:t>
            </a:r>
          </a:p>
        </p:txBody>
      </p:sp>
      <p:sp>
        <p:nvSpPr>
          <p:cNvPr id="7" name="Content Placeholder 2"/>
          <p:cNvSpPr>
            <a:spLocks noGrp="1"/>
          </p:cNvSpPr>
          <p:nvPr>
            <p:ph idx="1"/>
          </p:nvPr>
        </p:nvSpPr>
        <p:spPr>
          <a:xfrm>
            <a:off x="1670604" y="2408502"/>
            <a:ext cx="7466075" cy="4248472"/>
          </a:xfrm>
        </p:spPr>
        <p:txBody>
          <a:bodyPr>
            <a:normAutofit/>
          </a:bodyPr>
          <a:lstStyle/>
          <a:p>
            <a:pPr marL="0" indent="0" algn="just">
              <a:buNone/>
            </a:pPr>
            <a:r>
              <a:rPr lang="en-GB" sz="2800" dirty="0"/>
              <a:t>Neither </a:t>
            </a:r>
            <a:r>
              <a:rPr lang="en-GB" sz="2800" b="1" dirty="0"/>
              <a:t>here</a:t>
            </a:r>
            <a:r>
              <a:rPr lang="en-GB" sz="2800" dirty="0"/>
              <a:t> nor </a:t>
            </a:r>
            <a:r>
              <a:rPr lang="en-GB" sz="2800" b="1" dirty="0"/>
              <a:t>there</a:t>
            </a:r>
            <a:r>
              <a:rPr lang="en-GB" sz="2800" dirty="0"/>
              <a:t> is a subject. Subject appears after the verb "be" (is / are / was / were). Thus, the subject follows the verb whether singular or plural.</a:t>
            </a:r>
          </a:p>
          <a:p>
            <a:pPr marL="0" indent="0">
              <a:buNone/>
            </a:pPr>
            <a:endParaRPr lang="en-GB" sz="2800" dirty="0"/>
          </a:p>
          <a:p>
            <a:r>
              <a:rPr lang="en-GB" sz="2800" dirty="0"/>
              <a:t>There </a:t>
            </a:r>
            <a:r>
              <a:rPr lang="en-GB" sz="2800" i="1" dirty="0"/>
              <a:t>is</a:t>
            </a:r>
            <a:r>
              <a:rPr lang="en-GB" sz="2800" dirty="0"/>
              <a:t> a haunted </a:t>
            </a:r>
            <a:r>
              <a:rPr lang="en-GB" sz="2800" b="1" dirty="0"/>
              <a:t>house</a:t>
            </a:r>
            <a:r>
              <a:rPr lang="en-GB" sz="2800" dirty="0"/>
              <a:t>.</a:t>
            </a:r>
          </a:p>
          <a:p>
            <a:r>
              <a:rPr lang="en-GB" sz="2800" dirty="0"/>
              <a:t>There </a:t>
            </a:r>
            <a:r>
              <a:rPr lang="en-GB" sz="2800" i="1" dirty="0"/>
              <a:t>are</a:t>
            </a:r>
            <a:r>
              <a:rPr lang="en-GB" sz="2800" dirty="0"/>
              <a:t> your </a:t>
            </a:r>
            <a:r>
              <a:rPr lang="en-GB" sz="2800" b="1" dirty="0"/>
              <a:t>friends</a:t>
            </a:r>
            <a:r>
              <a:rPr lang="en-GB" sz="2800" dirty="0"/>
              <a:t>.</a:t>
            </a:r>
          </a:p>
        </p:txBody>
      </p:sp>
    </p:spTree>
    <p:extLst>
      <p:ext uri="{BB962C8B-B14F-4D97-AF65-F5344CB8AC3E}">
        <p14:creationId xmlns:p14="http://schemas.microsoft.com/office/powerpoint/2010/main" val="35383880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circle(in)">
                                      <p:cBhvr>
                                        <p:cTn id="13" dur="2000"/>
                                        <p:tgtEl>
                                          <p:spTgt spid="7">
                                            <p:txEl>
                                              <p:pRg st="0" end="0"/>
                                            </p:txEl>
                                          </p:spTgt>
                                        </p:tgtEl>
                                      </p:cBhvr>
                                    </p:animEffect>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par>
                          <p:cTn id="18" fill="hold">
                            <p:stCondLst>
                              <p:cond delay="5000"/>
                            </p:stCondLst>
                            <p:childTnLst>
                              <p:par>
                                <p:cTn id="19" presetID="6" presetClass="entr" presetSubtype="16" fill="hold" grpId="0" nodeType="after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circle(in)">
                                      <p:cBhvr>
                                        <p:cTn id="21"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17065"/>
            <a:ext cx="864096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7. Indefinite Pronoun (noun for people, objects, or things in general)</a:t>
            </a:r>
            <a:endParaRPr lang="en-GB" sz="4000" i="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611560" y="2512770"/>
            <a:ext cx="8229600" cy="4275740"/>
          </a:xfrm>
        </p:spPr>
        <p:txBody>
          <a:bodyPr>
            <a:normAutofit fontScale="92500" lnSpcReduction="10000"/>
          </a:bodyPr>
          <a:lstStyle/>
          <a:p>
            <a:pPr marL="0" indent="0" algn="just">
              <a:buNone/>
            </a:pPr>
            <a:r>
              <a:rPr lang="en-GB" sz="2800" dirty="0"/>
              <a:t>Neither and either are singular pronouns although they seem to refer to two things. Therefore, they require a singular subject. The other indefinite pronouns such as:</a:t>
            </a:r>
          </a:p>
          <a:p>
            <a:r>
              <a:rPr lang="en-GB" sz="2800" b="1" dirty="0"/>
              <a:t>anybody/anyone</a:t>
            </a:r>
          </a:p>
          <a:p>
            <a:r>
              <a:rPr lang="en-GB" sz="2800" b="1" dirty="0"/>
              <a:t>each</a:t>
            </a:r>
          </a:p>
          <a:p>
            <a:r>
              <a:rPr lang="en-GB" sz="2800" b="1" dirty="0"/>
              <a:t>everybody/everyone</a:t>
            </a:r>
          </a:p>
          <a:p>
            <a:r>
              <a:rPr lang="en-GB" sz="2800" b="1" dirty="0"/>
              <a:t>somebody/someone</a:t>
            </a:r>
          </a:p>
          <a:p>
            <a:r>
              <a:rPr lang="en-GB" sz="2800" b="1" dirty="0"/>
              <a:t>nobody/no one</a:t>
            </a:r>
          </a:p>
          <a:p>
            <a:pPr marL="0" indent="0" algn="just">
              <a:buNone/>
            </a:pPr>
            <a:r>
              <a:rPr lang="en-GB" sz="2800" dirty="0"/>
              <a:t>Are also singular pronouns so that they are followed by a singular verb.</a:t>
            </a:r>
          </a:p>
        </p:txBody>
      </p:sp>
    </p:spTree>
    <p:extLst>
      <p:ext uri="{BB962C8B-B14F-4D97-AF65-F5344CB8AC3E}">
        <p14:creationId xmlns:p14="http://schemas.microsoft.com/office/powerpoint/2010/main" val="1938315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par>
                          <p:cTn id="32" fill="hold">
                            <p:stCondLst>
                              <p:cond delay="5000"/>
                            </p:stCondLst>
                            <p:childTnLst>
                              <p:par>
                                <p:cTn id="33" presetID="22" presetClass="entr" presetSubtype="4"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4E52-5940-29EE-203B-9CB288E7E586}"/>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Definition of Subject Verb Agreement</a:t>
            </a:r>
            <a:endParaRPr lang="en-ID" dirty="0"/>
          </a:p>
        </p:txBody>
      </p:sp>
      <p:sp>
        <p:nvSpPr>
          <p:cNvPr id="3" name="Content Placeholder 2">
            <a:extLst>
              <a:ext uri="{FF2B5EF4-FFF2-40B4-BE49-F238E27FC236}">
                <a16:creationId xmlns:a16="http://schemas.microsoft.com/office/drawing/2014/main" id="{ABAF51A4-10CD-326A-88B4-6854C58C7AF1}"/>
              </a:ext>
            </a:extLst>
          </p:cNvPr>
          <p:cNvSpPr>
            <a:spLocks noGrp="1"/>
          </p:cNvSpPr>
          <p:nvPr>
            <p:ph idx="1"/>
          </p:nvPr>
        </p:nvSpPr>
        <p:spPr/>
        <p:txBody>
          <a:bodyPr/>
          <a:lstStyle/>
          <a:p>
            <a:pPr algn="just"/>
            <a:r>
              <a:rPr lang="en-GB" sz="2800" b="1" dirty="0"/>
              <a:t>Subject-verb agreement </a:t>
            </a:r>
            <a:r>
              <a:rPr lang="en-GB" sz="2800" dirty="0"/>
              <a:t>is the rapprochement between the verb and the subject of a sentence in terms of number, that is the singular or the plural.</a:t>
            </a:r>
          </a:p>
          <a:p>
            <a:pPr algn="just"/>
            <a:r>
              <a:rPr lang="en-GB" sz="2800" dirty="0"/>
              <a:t>Subject can be a noun, pronoun, or other construction that acts as a noun, like gerund and infinitive.</a:t>
            </a:r>
          </a:p>
          <a:p>
            <a:pPr algn="just"/>
            <a:r>
              <a:rPr lang="en-GB" sz="2800" dirty="0"/>
              <a:t>Basically, singular subjects use singular verbs, while plural subjects use plural verbs.</a:t>
            </a:r>
          </a:p>
          <a:p>
            <a:pPr marL="0" indent="0">
              <a:buNone/>
            </a:pPr>
            <a:endParaRPr lang="en-ID" dirty="0"/>
          </a:p>
        </p:txBody>
      </p:sp>
    </p:spTree>
    <p:extLst>
      <p:ext uri="{BB962C8B-B14F-4D97-AF65-F5344CB8AC3E}">
        <p14:creationId xmlns:p14="http://schemas.microsoft.com/office/powerpoint/2010/main" val="62081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42408"/>
            <a:ext cx="864096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7. Indefinite Pronoun (noun for people, objects, or things in general)</a:t>
            </a:r>
            <a:endParaRPr lang="en-GB" sz="4000" i="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683568" y="3133480"/>
            <a:ext cx="8013576" cy="3960440"/>
          </a:xfrm>
        </p:spPr>
        <p:txBody>
          <a:bodyPr>
            <a:normAutofit/>
          </a:bodyPr>
          <a:lstStyle/>
          <a:p>
            <a:pPr marL="0" indent="0">
              <a:buNone/>
            </a:pPr>
            <a:r>
              <a:rPr lang="en-GB" dirty="0"/>
              <a:t>Examples:</a:t>
            </a:r>
          </a:p>
          <a:p>
            <a:r>
              <a:rPr lang="en-GB" b="1" dirty="0"/>
              <a:t>Neither</a:t>
            </a:r>
            <a:r>
              <a:rPr lang="en-GB" dirty="0"/>
              <a:t> </a:t>
            </a:r>
            <a:r>
              <a:rPr lang="en-GB" i="1" dirty="0"/>
              <a:t>is </a:t>
            </a:r>
            <a:r>
              <a:rPr lang="en-GB" dirty="0"/>
              <a:t>bad.</a:t>
            </a:r>
          </a:p>
          <a:p>
            <a:r>
              <a:rPr lang="en-GB" b="1" dirty="0"/>
              <a:t>Everybody </a:t>
            </a:r>
            <a:r>
              <a:rPr lang="en-GB" i="1" dirty="0"/>
              <a:t>likes </a:t>
            </a:r>
            <a:r>
              <a:rPr lang="en-GB" dirty="0"/>
              <a:t>him.</a:t>
            </a:r>
          </a:p>
          <a:p>
            <a:r>
              <a:rPr lang="en-GB" b="1" dirty="0"/>
              <a:t>Someone</a:t>
            </a:r>
            <a:r>
              <a:rPr lang="en-GB" dirty="0"/>
              <a:t> </a:t>
            </a:r>
            <a:r>
              <a:rPr lang="en-GB" u="sng" dirty="0"/>
              <a:t>has</a:t>
            </a:r>
            <a:r>
              <a:rPr lang="en-GB" dirty="0"/>
              <a:t> </a:t>
            </a:r>
            <a:r>
              <a:rPr lang="en-GB" i="1" dirty="0"/>
              <a:t>sent</a:t>
            </a:r>
            <a:r>
              <a:rPr lang="en-GB" dirty="0"/>
              <a:t> him the anonymous letter.</a:t>
            </a:r>
          </a:p>
        </p:txBody>
      </p:sp>
    </p:spTree>
    <p:extLst>
      <p:ext uri="{BB962C8B-B14F-4D97-AF65-F5344CB8AC3E}">
        <p14:creationId xmlns:p14="http://schemas.microsoft.com/office/powerpoint/2010/main" val="1843933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8. Phrase and Clause, which are between the Subject and Verb</a:t>
            </a:r>
            <a:endParaRPr lang="en-GB" sz="4000" i="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81013" y="2818180"/>
            <a:ext cx="7797552" cy="4248472"/>
          </a:xfrm>
        </p:spPr>
        <p:txBody>
          <a:bodyPr>
            <a:normAutofit fontScale="92500" lnSpcReduction="20000"/>
          </a:bodyPr>
          <a:lstStyle/>
          <a:p>
            <a:pPr marL="0" indent="0" algn="just">
              <a:buNone/>
            </a:pPr>
            <a:r>
              <a:rPr lang="en-GB" sz="2800" dirty="0"/>
              <a:t>Basically verb is adjusted to the subject, not to a noun or pronoun in the phrase or clause that is interrupted.</a:t>
            </a:r>
          </a:p>
          <a:p>
            <a:pPr marL="0" indent="0" algn="just">
              <a:buNone/>
            </a:pPr>
            <a:endParaRPr lang="en-GB" sz="2800" dirty="0"/>
          </a:p>
          <a:p>
            <a:pPr marL="0" indent="0" algn="just">
              <a:buNone/>
            </a:pPr>
            <a:r>
              <a:rPr lang="en-GB" sz="2800" b="1" dirty="0"/>
              <a:t>Accompanied with</a:t>
            </a:r>
            <a:r>
              <a:rPr lang="en-GB" sz="2800" dirty="0"/>
              <a:t>, </a:t>
            </a:r>
            <a:r>
              <a:rPr lang="en-GB" sz="2800" b="1" dirty="0"/>
              <a:t>along with</a:t>
            </a:r>
            <a:r>
              <a:rPr lang="en-GB" sz="2800" dirty="0"/>
              <a:t>, </a:t>
            </a:r>
            <a:r>
              <a:rPr lang="en-GB" sz="2800" b="1" dirty="0"/>
              <a:t>as well as</a:t>
            </a:r>
            <a:r>
              <a:rPr lang="en-GB" sz="2800" dirty="0"/>
              <a:t>, </a:t>
            </a:r>
            <a:r>
              <a:rPr lang="en-GB" sz="2800" b="1" dirty="0"/>
              <a:t>as with</a:t>
            </a:r>
            <a:r>
              <a:rPr lang="en-GB" sz="2800" dirty="0"/>
              <a:t>, </a:t>
            </a:r>
            <a:r>
              <a:rPr lang="en-GB" sz="2800" b="1" dirty="0"/>
              <a:t>including</a:t>
            </a:r>
            <a:r>
              <a:rPr lang="en-GB" sz="2800" dirty="0"/>
              <a:t>, </a:t>
            </a:r>
            <a:r>
              <a:rPr lang="en-GB" sz="2800" b="1" dirty="0"/>
              <a:t>in addition</a:t>
            </a:r>
            <a:r>
              <a:rPr lang="en-GB" sz="2800" dirty="0"/>
              <a:t>, and </a:t>
            </a:r>
            <a:r>
              <a:rPr lang="en-GB" sz="2800" b="1" dirty="0"/>
              <a:t>together with </a:t>
            </a:r>
            <a:r>
              <a:rPr lang="en-GB" sz="2800" dirty="0"/>
              <a:t>can be used together with subject without adding the number of the subject as it is not the same as AND.</a:t>
            </a:r>
          </a:p>
          <a:p>
            <a:r>
              <a:rPr lang="en-GB" sz="2800" b="1" dirty="0"/>
              <a:t>The prime minister</a:t>
            </a:r>
            <a:r>
              <a:rPr lang="en-GB" sz="2800" dirty="0"/>
              <a:t>, </a:t>
            </a:r>
            <a:r>
              <a:rPr lang="en-GB" sz="2800" dirty="0">
                <a:solidFill>
                  <a:srgbClr val="0070C0"/>
                </a:solidFill>
              </a:rPr>
              <a:t>together with his staffs</a:t>
            </a:r>
            <a:r>
              <a:rPr lang="en-GB" sz="2800" dirty="0"/>
              <a:t>, </a:t>
            </a:r>
            <a:r>
              <a:rPr lang="en-GB" sz="2800" i="1" dirty="0"/>
              <a:t>is</a:t>
            </a:r>
            <a:r>
              <a:rPr lang="en-GB" sz="2800" dirty="0"/>
              <a:t> </a:t>
            </a:r>
            <a:r>
              <a:rPr lang="en-GB" sz="2800" i="1" dirty="0"/>
              <a:t>visiting </a:t>
            </a:r>
            <a:r>
              <a:rPr lang="en-GB" sz="2800" dirty="0"/>
              <a:t>Lombok.</a:t>
            </a:r>
          </a:p>
          <a:p>
            <a:r>
              <a:rPr lang="en-GB" sz="2800" dirty="0"/>
              <a:t>That </a:t>
            </a:r>
            <a:r>
              <a:rPr lang="en-GB" sz="2800" b="1" dirty="0"/>
              <a:t>girl</a:t>
            </a:r>
            <a:r>
              <a:rPr lang="en-GB" sz="2800" dirty="0"/>
              <a:t> </a:t>
            </a:r>
            <a:r>
              <a:rPr lang="en-GB" sz="2800" dirty="0">
                <a:solidFill>
                  <a:srgbClr val="0070C0"/>
                </a:solidFill>
              </a:rPr>
              <a:t>as well as her brother</a:t>
            </a:r>
            <a:r>
              <a:rPr lang="en-GB" sz="2800" dirty="0"/>
              <a:t> </a:t>
            </a:r>
            <a:r>
              <a:rPr lang="en-GB" sz="2800" i="1" dirty="0"/>
              <a:t>is</a:t>
            </a:r>
            <a:r>
              <a:rPr lang="en-GB" sz="2800" dirty="0"/>
              <a:t> sitting on the edge of swimming pool.</a:t>
            </a:r>
          </a:p>
        </p:txBody>
      </p:sp>
    </p:spTree>
    <p:extLst>
      <p:ext uri="{BB962C8B-B14F-4D97-AF65-F5344CB8AC3E}">
        <p14:creationId xmlns:p14="http://schemas.microsoft.com/office/powerpoint/2010/main" val="686687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91130"/>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8. Phrase and Clause, which are between the Subject and Verb</a:t>
            </a:r>
            <a:endParaRPr lang="en-GB" sz="4000" i="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99592" y="2665475"/>
            <a:ext cx="7797552" cy="4248472"/>
          </a:xfrm>
        </p:spPr>
        <p:txBody>
          <a:bodyPr>
            <a:normAutofit/>
          </a:bodyPr>
          <a:lstStyle/>
          <a:p>
            <a:pPr marL="0" indent="0">
              <a:buNone/>
            </a:pPr>
            <a:r>
              <a:rPr lang="en-GB" sz="2800" b="1" dirty="0"/>
              <a:t>Prepositional phrase</a:t>
            </a:r>
          </a:p>
          <a:p>
            <a:r>
              <a:rPr lang="en-GB" sz="2800" b="1" dirty="0"/>
              <a:t>One</a:t>
            </a:r>
            <a:r>
              <a:rPr lang="en-GB" sz="2800" dirty="0"/>
              <a:t> </a:t>
            </a:r>
            <a:r>
              <a:rPr lang="en-GB" sz="2800" dirty="0">
                <a:solidFill>
                  <a:srgbClr val="0070C0"/>
                </a:solidFill>
              </a:rPr>
              <a:t>of the men</a:t>
            </a:r>
            <a:r>
              <a:rPr lang="en-GB" sz="2800" dirty="0"/>
              <a:t> </a:t>
            </a:r>
            <a:r>
              <a:rPr lang="en-GB" sz="2800" i="1" dirty="0"/>
              <a:t>is</a:t>
            </a:r>
            <a:r>
              <a:rPr lang="en-GB" sz="2800" dirty="0"/>
              <a:t> a surgeon.</a:t>
            </a:r>
          </a:p>
          <a:p>
            <a:r>
              <a:rPr lang="en-GB" sz="2800" dirty="0"/>
              <a:t>The </a:t>
            </a:r>
            <a:r>
              <a:rPr lang="en-GB" sz="2800" b="1" dirty="0"/>
              <a:t>woman</a:t>
            </a:r>
            <a:r>
              <a:rPr lang="en-GB" sz="2800" dirty="0"/>
              <a:t> </a:t>
            </a:r>
            <a:r>
              <a:rPr lang="en-GB" sz="2800" dirty="0">
                <a:solidFill>
                  <a:srgbClr val="0070C0"/>
                </a:solidFill>
              </a:rPr>
              <a:t>in my bedroom </a:t>
            </a:r>
            <a:r>
              <a:rPr lang="en-GB" sz="2800" i="1" dirty="0"/>
              <a:t>is</a:t>
            </a:r>
            <a:r>
              <a:rPr lang="en-GB" sz="2800" dirty="0"/>
              <a:t> my mother.</a:t>
            </a:r>
          </a:p>
          <a:p>
            <a:pPr marL="0" indent="0">
              <a:buNone/>
            </a:pPr>
            <a:endParaRPr lang="en-GB" sz="2800" dirty="0"/>
          </a:p>
          <a:p>
            <a:pPr marL="0" indent="0">
              <a:buNone/>
            </a:pPr>
            <a:r>
              <a:rPr lang="en-GB" sz="2800" b="1" dirty="0"/>
              <a:t>Relative clause</a:t>
            </a:r>
            <a:r>
              <a:rPr lang="en-GB" sz="2800" dirty="0"/>
              <a:t> (defining and non-defining)</a:t>
            </a:r>
          </a:p>
          <a:p>
            <a:r>
              <a:rPr lang="en-GB" sz="2800" b="1" dirty="0"/>
              <a:t>Cats</a:t>
            </a:r>
            <a:r>
              <a:rPr lang="en-GB" sz="2800" dirty="0"/>
              <a:t> </a:t>
            </a:r>
            <a:r>
              <a:rPr lang="en-GB" sz="2800" dirty="0">
                <a:solidFill>
                  <a:srgbClr val="0070C0"/>
                </a:solidFill>
              </a:rPr>
              <a:t>that live in the wild</a:t>
            </a:r>
            <a:r>
              <a:rPr lang="en-GB" sz="2800" dirty="0"/>
              <a:t> rarely </a:t>
            </a:r>
            <a:r>
              <a:rPr lang="en-GB" sz="2800" i="1" dirty="0"/>
              <a:t>get</a:t>
            </a:r>
            <a:r>
              <a:rPr lang="en-GB" sz="2800" dirty="0"/>
              <a:t> sick.</a:t>
            </a:r>
          </a:p>
          <a:p>
            <a:r>
              <a:rPr lang="en-GB" sz="2800" dirty="0"/>
              <a:t>The </a:t>
            </a:r>
            <a:r>
              <a:rPr lang="en-GB" sz="2800" b="1" dirty="0"/>
              <a:t>table</a:t>
            </a:r>
            <a:r>
              <a:rPr lang="en-GB" sz="2800" dirty="0"/>
              <a:t>, </a:t>
            </a:r>
            <a:r>
              <a:rPr lang="en-GB" sz="2800" dirty="0">
                <a:solidFill>
                  <a:srgbClr val="0070C0"/>
                </a:solidFill>
              </a:rPr>
              <a:t>which is made of marble</a:t>
            </a:r>
            <a:r>
              <a:rPr lang="en-GB" sz="2800" dirty="0"/>
              <a:t>, has been </a:t>
            </a:r>
            <a:r>
              <a:rPr lang="en-GB" sz="2800" i="1" dirty="0"/>
              <a:t>repaired</a:t>
            </a:r>
            <a:r>
              <a:rPr lang="en-GB" sz="2800" dirty="0"/>
              <a:t>.</a:t>
            </a:r>
          </a:p>
        </p:txBody>
      </p:sp>
    </p:spTree>
    <p:extLst>
      <p:ext uri="{BB962C8B-B14F-4D97-AF65-F5344CB8AC3E}">
        <p14:creationId xmlns:p14="http://schemas.microsoft.com/office/powerpoint/2010/main" val="41531088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15"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5000"/>
                            </p:stCondLst>
                            <p:childTnLst>
                              <p:par>
                                <p:cTn id="40" presetID="15" presetClass="entr" presetSubtype="0"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91130"/>
            <a:ext cx="8229600" cy="1143000"/>
          </a:xfrm>
        </p:spPr>
        <p:txBody>
          <a:bodyPr>
            <a:normAutofit fontScale="90000"/>
          </a:bodyPr>
          <a:lstStyle/>
          <a:p>
            <a:pPr marL="442913" indent="-442913" algn="l"/>
            <a:r>
              <a:rPr lang="en-GB" sz="4000" dirty="0">
                <a:latin typeface="Aharoni" panose="02010803020104030203" pitchFamily="2" charset="-79"/>
                <a:cs typeface="Aharoni" panose="02010803020104030203" pitchFamily="2" charset="-79"/>
              </a:rPr>
              <a:t>8. Phrase and Clause, which are between the Subject and Verb</a:t>
            </a:r>
            <a:endParaRPr lang="en-GB" sz="4000" i="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99592" y="2665475"/>
            <a:ext cx="7797552" cy="4248472"/>
          </a:xfrm>
        </p:spPr>
        <p:txBody>
          <a:bodyPr>
            <a:normAutofit lnSpcReduction="10000"/>
          </a:bodyPr>
          <a:lstStyle/>
          <a:p>
            <a:pPr marL="0" indent="0">
              <a:buNone/>
            </a:pPr>
            <a:r>
              <a:rPr lang="en-GB" sz="2800" b="1" dirty="0"/>
              <a:t>Participial phrase </a:t>
            </a:r>
            <a:r>
              <a:rPr lang="en-GB" sz="2800" dirty="0"/>
              <a:t>(defining and non-defining) ≈ </a:t>
            </a:r>
            <a:r>
              <a:rPr lang="en-GB" sz="2800" b="1" dirty="0"/>
              <a:t>reduction of adjective clause</a:t>
            </a:r>
          </a:p>
          <a:p>
            <a:r>
              <a:rPr lang="en-GB" sz="2800" b="1" dirty="0"/>
              <a:t>Cats</a:t>
            </a:r>
            <a:r>
              <a:rPr lang="en-GB" sz="2800" dirty="0"/>
              <a:t> </a:t>
            </a:r>
            <a:r>
              <a:rPr lang="en-GB" sz="2800" dirty="0">
                <a:solidFill>
                  <a:srgbClr val="0070C0"/>
                </a:solidFill>
              </a:rPr>
              <a:t>living in the wild</a:t>
            </a:r>
            <a:r>
              <a:rPr lang="en-GB" sz="2800" dirty="0"/>
              <a:t> rarely </a:t>
            </a:r>
            <a:r>
              <a:rPr lang="en-GB" sz="2800" i="1" dirty="0"/>
              <a:t>get</a:t>
            </a:r>
            <a:r>
              <a:rPr lang="en-GB" sz="2800" dirty="0"/>
              <a:t> sick.</a:t>
            </a:r>
          </a:p>
          <a:p>
            <a:r>
              <a:rPr lang="en-GB" sz="2800" dirty="0"/>
              <a:t>The </a:t>
            </a:r>
            <a:r>
              <a:rPr lang="en-GB" sz="2800" b="1" dirty="0"/>
              <a:t>table</a:t>
            </a:r>
            <a:r>
              <a:rPr lang="en-GB" sz="2800" dirty="0"/>
              <a:t>, </a:t>
            </a:r>
            <a:r>
              <a:rPr lang="en-GB" sz="2800" dirty="0">
                <a:solidFill>
                  <a:srgbClr val="0070C0"/>
                </a:solidFill>
              </a:rPr>
              <a:t>made of marble</a:t>
            </a:r>
            <a:r>
              <a:rPr lang="en-GB" sz="2800" dirty="0"/>
              <a:t>, </a:t>
            </a:r>
            <a:r>
              <a:rPr lang="en-GB" sz="2800" u="sng" dirty="0"/>
              <a:t>has been </a:t>
            </a:r>
            <a:r>
              <a:rPr lang="en-GB" sz="2800" i="1" dirty="0"/>
              <a:t>repaired</a:t>
            </a:r>
            <a:r>
              <a:rPr lang="en-GB" sz="2800" dirty="0"/>
              <a:t>.</a:t>
            </a:r>
          </a:p>
          <a:p>
            <a:endParaRPr lang="en-GB" sz="2800" dirty="0"/>
          </a:p>
          <a:p>
            <a:pPr marL="0" indent="0">
              <a:buNone/>
            </a:pPr>
            <a:r>
              <a:rPr lang="en-GB" sz="2800" b="1" dirty="0"/>
              <a:t>Appositive </a:t>
            </a:r>
            <a:r>
              <a:rPr lang="en-GB" sz="2800" dirty="0"/>
              <a:t>(defining and non-defining)</a:t>
            </a:r>
          </a:p>
          <a:p>
            <a:r>
              <a:rPr lang="en-GB" sz="2800" dirty="0"/>
              <a:t>A famous news</a:t>
            </a:r>
            <a:r>
              <a:rPr lang="en-GB" sz="2800" b="1" dirty="0"/>
              <a:t> presenter</a:t>
            </a:r>
            <a:r>
              <a:rPr lang="en-GB" sz="2800" dirty="0"/>
              <a:t> </a:t>
            </a:r>
            <a:r>
              <a:rPr lang="en-GB" sz="2800" dirty="0">
                <a:solidFill>
                  <a:srgbClr val="0070C0"/>
                </a:solidFill>
              </a:rPr>
              <a:t>Al Hunt</a:t>
            </a:r>
            <a:r>
              <a:rPr lang="en-GB" sz="2800" dirty="0"/>
              <a:t> </a:t>
            </a:r>
            <a:r>
              <a:rPr lang="en-GB" sz="2800" i="1" dirty="0"/>
              <a:t>works</a:t>
            </a:r>
            <a:r>
              <a:rPr lang="en-GB" sz="2800" dirty="0"/>
              <a:t> in Bloomberg Television.</a:t>
            </a:r>
          </a:p>
          <a:p>
            <a:r>
              <a:rPr lang="en-GB" sz="2800" dirty="0"/>
              <a:t>My </a:t>
            </a:r>
            <a:r>
              <a:rPr lang="en-GB" sz="2800" b="1" dirty="0"/>
              <a:t>brother</a:t>
            </a:r>
            <a:r>
              <a:rPr lang="en-GB" sz="2800" dirty="0"/>
              <a:t>, </a:t>
            </a:r>
            <a:r>
              <a:rPr lang="en-GB" sz="2800" dirty="0">
                <a:solidFill>
                  <a:srgbClr val="0070C0"/>
                </a:solidFill>
              </a:rPr>
              <a:t>a chemical engineer</a:t>
            </a:r>
            <a:r>
              <a:rPr lang="en-GB" sz="2800" dirty="0"/>
              <a:t>, </a:t>
            </a:r>
            <a:r>
              <a:rPr lang="en-GB" sz="2800" i="1" dirty="0"/>
              <a:t>is</a:t>
            </a:r>
            <a:r>
              <a:rPr lang="en-GB" sz="2800" dirty="0"/>
              <a:t> very </a:t>
            </a:r>
            <a:r>
              <a:rPr lang="en-GB" sz="2800" dirty="0" err="1"/>
              <a:t>dilligent</a:t>
            </a:r>
            <a:r>
              <a:rPr lang="en-GB" sz="2800" dirty="0"/>
              <a:t>.</a:t>
            </a:r>
          </a:p>
        </p:txBody>
      </p:sp>
    </p:spTree>
    <p:extLst>
      <p:ext uri="{BB962C8B-B14F-4D97-AF65-F5344CB8AC3E}">
        <p14:creationId xmlns:p14="http://schemas.microsoft.com/office/powerpoint/2010/main" val="27828987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Scale>
                                      <p:cBhvr>
                                        <p:cTn id="13"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xEl>
                                              <p:pRg st="1" end="1"/>
                                            </p:txEl>
                                          </p:spTgt>
                                        </p:tgtEl>
                                        <p:attrNameLst>
                                          <p:attrName>ppt_x</p:attrName>
                                          <p:attrName>ppt_y</p:attrName>
                                        </p:attrNameLst>
                                      </p:cBhvr>
                                    </p:animMotion>
                                    <p:animEffect transition="in" filter="fade">
                                      <p:cBhvr>
                                        <p:cTn id="15" dur="1000"/>
                                        <p:tgtEl>
                                          <p:spTgt spid="3">
                                            <p:txEl>
                                              <p:pRg st="1" end="1"/>
                                            </p:txEl>
                                          </p:spTgt>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Scale>
                                      <p:cBhvr>
                                        <p:cTn id="2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
                                            <p:txEl>
                                              <p:pRg st="4" end="4"/>
                                            </p:txEl>
                                          </p:spTgt>
                                        </p:tgtEl>
                                        <p:attrNameLst>
                                          <p:attrName>ppt_x</p:attrName>
                                          <p:attrName>ppt_y</p:attrName>
                                        </p:attrNameLst>
                                      </p:cBhvr>
                                    </p:animMotion>
                                    <p:animEffect transition="in" filter="fade">
                                      <p:cBhvr>
                                        <p:cTn id="27" dur="1000"/>
                                        <p:tgtEl>
                                          <p:spTgt spid="3">
                                            <p:txEl>
                                              <p:pRg st="4" end="4"/>
                                            </p:txEl>
                                          </p:spTgt>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Scale>
                                      <p:cBhvr>
                                        <p:cTn id="37"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6" end="6"/>
                                            </p:txEl>
                                          </p:spTgt>
                                        </p:tgtEl>
                                        <p:attrNameLst>
                                          <p:attrName>ppt_x</p:attrName>
                                          <p:attrName>ppt_y</p:attrName>
                                        </p:attrNameLst>
                                      </p:cBhvr>
                                    </p:animMotion>
                                    <p:animEffect transition="in" filter="fade">
                                      <p:cBhvr>
                                        <p:cTn id="3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54375" y="300835"/>
            <a:ext cx="8229600" cy="1143000"/>
          </a:xfrm>
        </p:spPr>
        <p:txBody>
          <a:bodyPr>
            <a:normAutofit/>
          </a:bodyPr>
          <a:lstStyle/>
          <a:p>
            <a:pPr algn="ctr"/>
            <a:r>
              <a:rPr lang="en-GB" sz="4400" dirty="0">
                <a:latin typeface="Aharoni" panose="02010803020104030203" pitchFamily="2" charset="-79"/>
                <a:cs typeface="Aharoni" panose="02010803020104030203" pitchFamily="2" charset="-79"/>
              </a:rPr>
              <a:t>Conclusions</a:t>
            </a:r>
          </a:p>
        </p:txBody>
      </p:sp>
      <p:sp>
        <p:nvSpPr>
          <p:cNvPr id="9" name="Content Placeholder 2"/>
          <p:cNvSpPr>
            <a:spLocks noGrp="1"/>
          </p:cNvSpPr>
          <p:nvPr>
            <p:ph idx="1"/>
          </p:nvPr>
        </p:nvSpPr>
        <p:spPr>
          <a:xfrm>
            <a:off x="1365195" y="1700808"/>
            <a:ext cx="7635250" cy="4782292"/>
          </a:xfrm>
        </p:spPr>
        <p:txBody>
          <a:bodyPr>
            <a:normAutofit/>
          </a:bodyPr>
          <a:lstStyle/>
          <a:p>
            <a:pPr algn="just"/>
            <a:r>
              <a:rPr lang="en-GB" dirty="0"/>
              <a:t>Third person nouns (</a:t>
            </a:r>
            <a:r>
              <a:rPr lang="en-GB" b="1" dirty="0"/>
              <a:t>Names</a:t>
            </a:r>
            <a:r>
              <a:rPr lang="en-GB" dirty="0"/>
              <a:t>) count as </a:t>
            </a:r>
            <a:r>
              <a:rPr lang="en-GB" b="1" dirty="0"/>
              <a:t>singular</a:t>
            </a:r>
          </a:p>
          <a:p>
            <a:pPr algn="just"/>
            <a:r>
              <a:rPr lang="en-GB" b="1" dirty="0"/>
              <a:t>You </a:t>
            </a:r>
            <a:r>
              <a:rPr lang="en-GB" dirty="0"/>
              <a:t>and </a:t>
            </a:r>
            <a:r>
              <a:rPr lang="en-GB" b="1" dirty="0"/>
              <a:t>I </a:t>
            </a:r>
            <a:r>
              <a:rPr lang="en-GB" dirty="0"/>
              <a:t>will always be paired with </a:t>
            </a:r>
            <a:r>
              <a:rPr lang="en-GB" b="1" dirty="0"/>
              <a:t>Singular Verb</a:t>
            </a:r>
          </a:p>
          <a:p>
            <a:pPr algn="just"/>
            <a:r>
              <a:rPr lang="en-GB" dirty="0"/>
              <a:t>Most of the time the S-V Agreement only focus on whether the subject is </a:t>
            </a:r>
            <a:r>
              <a:rPr lang="en-GB" b="1" dirty="0"/>
              <a:t>Singular or Plural </a:t>
            </a:r>
            <a:r>
              <a:rPr lang="en-GB" dirty="0"/>
              <a:t>except for indefinite pronouns</a:t>
            </a:r>
          </a:p>
          <a:p>
            <a:pPr algn="just"/>
            <a:r>
              <a:rPr lang="en-GB" b="1" dirty="0"/>
              <a:t>Helping verb</a:t>
            </a:r>
            <a:r>
              <a:rPr lang="en-GB" dirty="0"/>
              <a:t> will make the S-V Agreement </a:t>
            </a:r>
            <a:r>
              <a:rPr lang="en-GB" b="1" dirty="0"/>
              <a:t>indifferent</a:t>
            </a:r>
            <a:r>
              <a:rPr lang="en-GB" dirty="0"/>
              <a:t> to </a:t>
            </a:r>
            <a:r>
              <a:rPr lang="en-GB" b="1" dirty="0"/>
              <a:t>plural or singular</a:t>
            </a:r>
          </a:p>
          <a:p>
            <a:pPr algn="just"/>
            <a:r>
              <a:rPr lang="en-GB" dirty="0"/>
              <a:t>In </a:t>
            </a:r>
            <a:r>
              <a:rPr lang="en-GB" b="1" dirty="0"/>
              <a:t>past-tense</a:t>
            </a:r>
            <a:r>
              <a:rPr lang="en-GB" dirty="0"/>
              <a:t> if there is </a:t>
            </a:r>
            <a:r>
              <a:rPr lang="en-GB" b="1" dirty="0"/>
              <a:t>no</a:t>
            </a:r>
            <a:r>
              <a:rPr lang="en-GB" dirty="0"/>
              <a:t> helping verb, </a:t>
            </a:r>
            <a:r>
              <a:rPr lang="en-GB" b="1" dirty="0"/>
              <a:t>plural or singular </a:t>
            </a:r>
            <a:r>
              <a:rPr lang="en-GB" dirty="0"/>
              <a:t>in S-V Agreement makes </a:t>
            </a:r>
            <a:r>
              <a:rPr lang="en-GB" b="1" dirty="0"/>
              <a:t>no difference</a:t>
            </a:r>
          </a:p>
          <a:p>
            <a:endParaRPr lang="en-GB" dirty="0"/>
          </a:p>
          <a:p>
            <a:endParaRPr lang="en-GB" b="1" dirty="0"/>
          </a:p>
          <a:p>
            <a:endParaRPr lang="en-GB" b="1" dirty="0"/>
          </a:p>
        </p:txBody>
      </p:sp>
    </p:spTree>
    <p:extLst>
      <p:ext uri="{BB962C8B-B14F-4D97-AF65-F5344CB8AC3E}">
        <p14:creationId xmlns:p14="http://schemas.microsoft.com/office/powerpoint/2010/main" val="372619973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p:cTn id="18"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0" dur="1000"/>
                                        <p:tgtEl>
                                          <p:spTgt spid="9">
                                            <p:txEl>
                                              <p:pRg st="0" end="0"/>
                                            </p:txEl>
                                          </p:spTgt>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 calcmode="lin" valueType="num">
                                      <p:cBhvr>
                                        <p:cTn id="24"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6" dur="1000"/>
                                        <p:tgtEl>
                                          <p:spTgt spid="9">
                                            <p:txEl>
                                              <p:pRg st="1" end="1"/>
                                            </p:txEl>
                                          </p:spTgt>
                                        </p:tgtEl>
                                      </p:cBhvr>
                                    </p:animEffect>
                                  </p:childTnLst>
                                </p:cTn>
                              </p:par>
                            </p:childTnLst>
                          </p:cTn>
                        </p:par>
                        <p:par>
                          <p:cTn id="27" fill="hold">
                            <p:stCondLst>
                              <p:cond delay="3000"/>
                            </p:stCondLst>
                            <p:childTnLst>
                              <p:par>
                                <p:cTn id="28" presetID="53" presetClass="entr" presetSubtype="16" fill="hold" grpId="0" nodeType="after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 calcmode="lin" valueType="num">
                                      <p:cBhvr>
                                        <p:cTn id="30"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32" dur="1000"/>
                                        <p:tgtEl>
                                          <p:spTgt spid="9">
                                            <p:txEl>
                                              <p:pRg st="2" end="2"/>
                                            </p:txEl>
                                          </p:spTgt>
                                        </p:tgtEl>
                                      </p:cBhvr>
                                    </p:animEffect>
                                  </p:childTnLst>
                                </p:cTn>
                              </p:par>
                            </p:childTnLst>
                          </p:cTn>
                        </p:par>
                        <p:par>
                          <p:cTn id="33" fill="hold">
                            <p:stCondLst>
                              <p:cond delay="4000"/>
                            </p:stCondLst>
                            <p:childTnLst>
                              <p:par>
                                <p:cTn id="34" presetID="53" presetClass="entr" presetSubtype="16" fill="hold" grpId="0" nodeType="after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 calcmode="lin" valueType="num">
                                      <p:cBhvr>
                                        <p:cTn id="36"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38" dur="1000"/>
                                        <p:tgtEl>
                                          <p:spTgt spid="9">
                                            <p:txEl>
                                              <p:pRg st="3" end="3"/>
                                            </p:txEl>
                                          </p:spTgt>
                                        </p:tgtEl>
                                      </p:cBhvr>
                                    </p:animEffect>
                                  </p:childTnLst>
                                </p:cTn>
                              </p:par>
                            </p:childTnLst>
                          </p:cTn>
                        </p:par>
                        <p:par>
                          <p:cTn id="39" fill="hold">
                            <p:stCondLst>
                              <p:cond delay="5000"/>
                            </p:stCondLst>
                            <p:childTnLst>
                              <p:par>
                                <p:cTn id="40" presetID="53" presetClass="entr" presetSubtype="16" fill="hold" grpId="0" nodeType="after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 calcmode="lin" valueType="num">
                                      <p:cBhvr>
                                        <p:cTn id="42" dur="1000" fill="hold"/>
                                        <p:tgtEl>
                                          <p:spTgt spid="9">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9">
                                            <p:txEl>
                                              <p:pRg st="4" end="4"/>
                                            </p:txEl>
                                          </p:spTgt>
                                        </p:tgtEl>
                                        <p:attrNameLst>
                                          <p:attrName>ppt_h</p:attrName>
                                        </p:attrNameLst>
                                      </p:cBhvr>
                                      <p:tavLst>
                                        <p:tav tm="0">
                                          <p:val>
                                            <p:fltVal val="0"/>
                                          </p:val>
                                        </p:tav>
                                        <p:tav tm="100000">
                                          <p:val>
                                            <p:strVal val="#ppt_h"/>
                                          </p:val>
                                        </p:tav>
                                      </p:tavLst>
                                    </p:anim>
                                    <p:animEffect transition="in" filter="fade">
                                      <p:cBhvr>
                                        <p:cTn id="44"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46069" cy="763525"/>
          </a:xfrm>
        </p:spPr>
        <p:txBody>
          <a:bodyPr>
            <a:normAutofit/>
          </a:bodyPr>
          <a:lstStyle/>
          <a:p>
            <a:pPr algn="ctr"/>
            <a:r>
              <a:rPr lang="en-GB" sz="4400" dirty="0">
                <a:latin typeface="Aharoni" panose="02010803020104030203" pitchFamily="2" charset="-79"/>
                <a:cs typeface="Aharoni" panose="02010803020104030203" pitchFamily="2" charset="-79"/>
              </a:rPr>
              <a:t>Closing</a:t>
            </a:r>
          </a:p>
        </p:txBody>
      </p:sp>
      <p:sp>
        <p:nvSpPr>
          <p:cNvPr id="3" name="Content Placeholder 2"/>
          <p:cNvSpPr>
            <a:spLocks noGrp="1"/>
          </p:cNvSpPr>
          <p:nvPr>
            <p:ph idx="1"/>
          </p:nvPr>
        </p:nvSpPr>
        <p:spPr>
          <a:xfrm>
            <a:off x="601669" y="2512770"/>
            <a:ext cx="8246071" cy="4123035"/>
          </a:xfrm>
        </p:spPr>
        <p:txBody>
          <a:bodyPr/>
          <a:lstStyle/>
          <a:p>
            <a:r>
              <a:rPr lang="en-GB" dirty="0"/>
              <a:t>With that said, we end our presentation here.</a:t>
            </a:r>
          </a:p>
          <a:p>
            <a:r>
              <a:rPr lang="en-GB" dirty="0"/>
              <a:t>We thank you for all of the attention and time you have given us</a:t>
            </a:r>
          </a:p>
          <a:p>
            <a:r>
              <a:rPr lang="en-GB" dirty="0"/>
              <a:t>For those who have question may ask, but please refrain with asking outside the topic</a:t>
            </a:r>
          </a:p>
          <a:p>
            <a:endParaRPr lang="en-GB" dirty="0"/>
          </a:p>
          <a:p>
            <a:r>
              <a:rPr lang="en-GB" dirty="0"/>
              <a:t>As for the question from our side :</a:t>
            </a:r>
          </a:p>
        </p:txBody>
      </p:sp>
    </p:spTree>
    <p:extLst>
      <p:ext uri="{BB962C8B-B14F-4D97-AF65-F5344CB8AC3E}">
        <p14:creationId xmlns:p14="http://schemas.microsoft.com/office/powerpoint/2010/main" val="14120320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par>
                          <p:cTn id="15" fill="hold">
                            <p:stCondLst>
                              <p:cond delay="1500"/>
                            </p:stCondLst>
                            <p:childTnLst>
                              <p:par>
                                <p:cTn id="16" presetID="5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9"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1" end="1"/>
                                            </p:txEl>
                                          </p:spTgt>
                                        </p:tgtEl>
                                      </p:cBhvr>
                                    </p:animEffect>
                                  </p:childTnLst>
                                </p:cTn>
                              </p:par>
                            </p:childTnLst>
                          </p:cTn>
                        </p:par>
                        <p:par>
                          <p:cTn id="21" fill="hold">
                            <p:stCondLst>
                              <p:cond delay="2500"/>
                            </p:stCondLst>
                            <p:childTnLst>
                              <p:par>
                                <p:cTn id="22" presetID="55"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2" end="2"/>
                                            </p:txEl>
                                          </p:spTgt>
                                        </p:tgtEl>
                                      </p:cBhvr>
                                    </p:animEffect>
                                  </p:childTnLst>
                                </p:cTn>
                              </p:par>
                            </p:childTnLst>
                          </p:cTn>
                        </p:par>
                        <p:par>
                          <p:cTn id="27" fill="hold">
                            <p:stCondLst>
                              <p:cond delay="3500"/>
                            </p:stCondLst>
                            <p:childTnLst>
                              <p:par>
                                <p:cTn id="28" presetID="55"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1"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5195" y="374900"/>
            <a:ext cx="7635250" cy="1220129"/>
          </a:xfrm>
        </p:spPr>
        <p:txBody>
          <a:bodyPr>
            <a:normAutofit/>
          </a:bodyPr>
          <a:lstStyle/>
          <a:p>
            <a:pPr algn="ctr"/>
            <a:r>
              <a:rPr lang="en-GB" sz="4400" dirty="0">
                <a:latin typeface="Aharoni" panose="02010803020104030203" pitchFamily="2" charset="-79"/>
                <a:cs typeface="Aharoni" panose="02010803020104030203" pitchFamily="2" charset="-79"/>
              </a:rPr>
              <a:t>Questions</a:t>
            </a:r>
          </a:p>
        </p:txBody>
      </p:sp>
      <p:sp>
        <p:nvSpPr>
          <p:cNvPr id="7" name="Content Placeholder 2"/>
          <p:cNvSpPr>
            <a:spLocks noGrp="1"/>
          </p:cNvSpPr>
          <p:nvPr>
            <p:ph idx="1"/>
          </p:nvPr>
        </p:nvSpPr>
        <p:spPr>
          <a:xfrm>
            <a:off x="1365195" y="1804432"/>
            <a:ext cx="7635250" cy="4831373"/>
          </a:xfrm>
        </p:spPr>
        <p:txBody>
          <a:bodyPr>
            <a:normAutofit fontScale="85000" lnSpcReduction="10000"/>
          </a:bodyPr>
          <a:lstStyle/>
          <a:p>
            <a:pPr marL="0" lvl="0" indent="0">
              <a:buNone/>
            </a:pPr>
            <a:r>
              <a:rPr lang="en-GB" dirty="0"/>
              <a:t>1.  Which of the following is not Subject-verb-agreement?</a:t>
            </a:r>
          </a:p>
          <a:p>
            <a:pPr marL="898525" lvl="0" indent="-514350">
              <a:buFont typeface="+mj-lt"/>
              <a:buAutoNum type="alphaLcParenR"/>
            </a:pPr>
            <a:r>
              <a:rPr lang="en-GB" dirty="0"/>
              <a:t>The sun rises.</a:t>
            </a:r>
          </a:p>
          <a:p>
            <a:pPr marL="898525" lvl="0" indent="-514350">
              <a:buFont typeface="+mj-lt"/>
              <a:buAutoNum type="alphaLcParenR"/>
            </a:pPr>
            <a:r>
              <a:rPr lang="en-GB" dirty="0"/>
              <a:t>The stars shine.</a:t>
            </a:r>
          </a:p>
          <a:p>
            <a:pPr marL="898525" lvl="0" indent="-514350">
              <a:buFont typeface="+mj-lt"/>
              <a:buAutoNum type="alphaLcParenR"/>
            </a:pPr>
            <a:r>
              <a:rPr lang="en-GB" dirty="0"/>
              <a:t>Leo rarely eat white bread.</a:t>
            </a:r>
          </a:p>
          <a:p>
            <a:pPr marL="898525" lvl="0" indent="-514350">
              <a:buFont typeface="+mj-lt"/>
              <a:buAutoNum type="alphaLcParenR"/>
            </a:pPr>
            <a:r>
              <a:rPr lang="en-GB" dirty="0"/>
              <a:t>You go straight ahead then turn left.</a:t>
            </a:r>
          </a:p>
          <a:p>
            <a:pPr marL="0" lvl="0" indent="0">
              <a:buNone/>
            </a:pPr>
            <a:endParaRPr lang="en-GB" dirty="0"/>
          </a:p>
          <a:p>
            <a:pPr marL="354013" lvl="0" indent="-354013">
              <a:buNone/>
            </a:pPr>
            <a:r>
              <a:rPr lang="en-GB" dirty="0"/>
              <a:t>2.  Which of the following isn’t included in personal pronoun ?</a:t>
            </a:r>
          </a:p>
          <a:p>
            <a:pPr marL="900113" lvl="0" indent="-546100">
              <a:buFont typeface="+mj-lt"/>
              <a:buAutoNum type="alphaLcParenR"/>
            </a:pPr>
            <a:r>
              <a:rPr lang="en-GB" dirty="0"/>
              <a:t>They</a:t>
            </a:r>
          </a:p>
          <a:p>
            <a:pPr marL="900113" lvl="0" indent="-546100">
              <a:buFont typeface="+mj-lt"/>
              <a:buAutoNum type="alphaLcParenR"/>
            </a:pPr>
            <a:r>
              <a:rPr lang="en-GB" dirty="0"/>
              <a:t>It</a:t>
            </a:r>
          </a:p>
          <a:p>
            <a:pPr marL="900113" lvl="0" indent="-546100">
              <a:buFont typeface="+mj-lt"/>
              <a:buAutoNum type="alphaLcParenR"/>
            </a:pPr>
            <a:r>
              <a:rPr lang="en-GB" dirty="0"/>
              <a:t>He </a:t>
            </a:r>
          </a:p>
          <a:p>
            <a:pPr marL="900113" lvl="0" indent="-546100">
              <a:buFont typeface="+mj-lt"/>
              <a:buAutoNum type="alphaLcParenR"/>
            </a:pPr>
            <a:r>
              <a:rPr lang="en-GB" dirty="0"/>
              <a:t>Ricky</a:t>
            </a:r>
          </a:p>
          <a:p>
            <a:pPr marL="0" lvl="0" indent="0">
              <a:buNone/>
            </a:pPr>
            <a:endParaRPr lang="en-GB" dirty="0"/>
          </a:p>
          <a:p>
            <a:pPr marL="0" lvl="0" indent="0">
              <a:buNone/>
            </a:pPr>
            <a:endParaRPr lang="en-GB" dirty="0"/>
          </a:p>
          <a:p>
            <a:endParaRPr lang="en-GB" dirty="0"/>
          </a:p>
        </p:txBody>
      </p:sp>
    </p:spTree>
    <p:extLst>
      <p:ext uri="{BB962C8B-B14F-4D97-AF65-F5344CB8AC3E}">
        <p14:creationId xmlns:p14="http://schemas.microsoft.com/office/powerpoint/2010/main" val="41714055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900"/>
                            </p:stCondLst>
                            <p:childTnLst>
                              <p:par>
                                <p:cTn id="13" presetID="22" presetClass="entr" presetSubtype="4"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down)">
                                      <p:cBhvr>
                                        <p:cTn id="15" dur="500"/>
                                        <p:tgtEl>
                                          <p:spTgt spid="7">
                                            <p:txEl>
                                              <p:pRg st="0" end="0"/>
                                            </p:txEl>
                                          </p:spTgt>
                                        </p:tgtEl>
                                      </p:cBhvr>
                                    </p:animEffect>
                                  </p:childTnLst>
                                </p:cTn>
                              </p:par>
                            </p:childTnLst>
                          </p:cTn>
                        </p:par>
                        <p:par>
                          <p:cTn id="16" fill="hold">
                            <p:stCondLst>
                              <p:cond delay="1400"/>
                            </p:stCondLst>
                            <p:childTnLst>
                              <p:par>
                                <p:cTn id="17" presetID="22" presetClass="entr" presetSubtype="4"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down)">
                                      <p:cBhvr>
                                        <p:cTn id="19" dur="500"/>
                                        <p:tgtEl>
                                          <p:spTgt spid="7">
                                            <p:txEl>
                                              <p:pRg st="1" end="1"/>
                                            </p:txEl>
                                          </p:spTgt>
                                        </p:tgtEl>
                                      </p:cBhvr>
                                    </p:animEffect>
                                  </p:childTnLst>
                                </p:cTn>
                              </p:par>
                            </p:childTnLst>
                          </p:cTn>
                        </p:par>
                        <p:par>
                          <p:cTn id="20" fill="hold">
                            <p:stCondLst>
                              <p:cond delay="1900"/>
                            </p:stCondLst>
                            <p:childTnLst>
                              <p:par>
                                <p:cTn id="21" presetID="22" presetClass="entr" presetSubtype="4" fill="hold" grpId="0" nodeType="after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down)">
                                      <p:cBhvr>
                                        <p:cTn id="23" dur="500"/>
                                        <p:tgtEl>
                                          <p:spTgt spid="7">
                                            <p:txEl>
                                              <p:pRg st="2" end="2"/>
                                            </p:txEl>
                                          </p:spTgt>
                                        </p:tgtEl>
                                      </p:cBhvr>
                                    </p:animEffect>
                                  </p:childTnLst>
                                </p:cTn>
                              </p:par>
                            </p:childTnLst>
                          </p:cTn>
                        </p:par>
                        <p:par>
                          <p:cTn id="24" fill="hold">
                            <p:stCondLst>
                              <p:cond delay="2400"/>
                            </p:stCondLst>
                            <p:childTnLst>
                              <p:par>
                                <p:cTn id="25" presetID="22" presetClass="entr" presetSubtype="4" fill="hold" grpId="0" nodeType="after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par>
                          <p:cTn id="28" fill="hold">
                            <p:stCondLst>
                              <p:cond delay="2900"/>
                            </p:stCondLst>
                            <p:childTnLst>
                              <p:par>
                                <p:cTn id="29" presetID="22" presetClass="entr" presetSubtype="4"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wipe(down)">
                                      <p:cBhvr>
                                        <p:cTn id="31" dur="500"/>
                                        <p:tgtEl>
                                          <p:spTgt spid="7">
                                            <p:txEl>
                                              <p:pRg st="4" end="4"/>
                                            </p:txEl>
                                          </p:spTgt>
                                        </p:tgtEl>
                                      </p:cBhvr>
                                    </p:animEffect>
                                  </p:childTnLst>
                                </p:cTn>
                              </p:par>
                            </p:childTnLst>
                          </p:cTn>
                        </p:par>
                        <p:par>
                          <p:cTn id="32" fill="hold">
                            <p:stCondLst>
                              <p:cond delay="3400"/>
                            </p:stCondLst>
                            <p:childTnLst>
                              <p:par>
                                <p:cTn id="33" presetID="22" presetClass="entr" presetSubtype="4" fill="hold" grpId="0" nodeType="after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wipe(down)">
                                      <p:cBhvr>
                                        <p:cTn id="35" dur="500"/>
                                        <p:tgtEl>
                                          <p:spTgt spid="7">
                                            <p:txEl>
                                              <p:pRg st="6" end="6"/>
                                            </p:txEl>
                                          </p:spTgt>
                                        </p:tgtEl>
                                      </p:cBhvr>
                                    </p:animEffect>
                                  </p:childTnLst>
                                </p:cTn>
                              </p:par>
                            </p:childTnLst>
                          </p:cTn>
                        </p:par>
                        <p:par>
                          <p:cTn id="36" fill="hold">
                            <p:stCondLst>
                              <p:cond delay="3900"/>
                            </p:stCondLst>
                            <p:childTnLst>
                              <p:par>
                                <p:cTn id="37" presetID="22" presetClass="entr" presetSubtype="4" fill="hold" grpId="0" nodeType="after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wipe(down)">
                                      <p:cBhvr>
                                        <p:cTn id="39" dur="500"/>
                                        <p:tgtEl>
                                          <p:spTgt spid="7">
                                            <p:txEl>
                                              <p:pRg st="7" end="7"/>
                                            </p:txEl>
                                          </p:spTgt>
                                        </p:tgtEl>
                                      </p:cBhvr>
                                    </p:animEffect>
                                  </p:childTnLst>
                                </p:cTn>
                              </p:par>
                            </p:childTnLst>
                          </p:cTn>
                        </p:par>
                        <p:par>
                          <p:cTn id="40" fill="hold">
                            <p:stCondLst>
                              <p:cond delay="4400"/>
                            </p:stCondLst>
                            <p:childTnLst>
                              <p:par>
                                <p:cTn id="41" presetID="22" presetClass="entr" presetSubtype="4" fill="hold" grpId="0" nodeType="after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wipe(down)">
                                      <p:cBhvr>
                                        <p:cTn id="43" dur="500"/>
                                        <p:tgtEl>
                                          <p:spTgt spid="7">
                                            <p:txEl>
                                              <p:pRg st="8" end="8"/>
                                            </p:txEl>
                                          </p:spTgt>
                                        </p:tgtEl>
                                      </p:cBhvr>
                                    </p:animEffect>
                                  </p:childTnLst>
                                </p:cTn>
                              </p:par>
                            </p:childTnLst>
                          </p:cTn>
                        </p:par>
                        <p:par>
                          <p:cTn id="44" fill="hold">
                            <p:stCondLst>
                              <p:cond delay="4900"/>
                            </p:stCondLst>
                            <p:childTnLst>
                              <p:par>
                                <p:cTn id="45" presetID="22" presetClass="entr" presetSubtype="4" fill="hold" grpId="0" nodeType="after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wipe(down)">
                                      <p:cBhvr>
                                        <p:cTn id="47" dur="500"/>
                                        <p:tgtEl>
                                          <p:spTgt spid="7">
                                            <p:txEl>
                                              <p:pRg st="9" end="9"/>
                                            </p:txEl>
                                          </p:spTgt>
                                        </p:tgtEl>
                                      </p:cBhvr>
                                    </p:animEffect>
                                  </p:childTnLst>
                                </p:cTn>
                              </p:par>
                            </p:childTnLst>
                          </p:cTn>
                        </p:par>
                        <p:par>
                          <p:cTn id="48" fill="hold">
                            <p:stCondLst>
                              <p:cond delay="5400"/>
                            </p:stCondLst>
                            <p:childTnLst>
                              <p:par>
                                <p:cTn id="49" presetID="22" presetClass="entr" presetSubtype="4" fill="hold" grpId="0" nodeType="after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wipe(down)">
                                      <p:cBhvr>
                                        <p:cTn id="5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65195" y="374900"/>
            <a:ext cx="7635250" cy="1220129"/>
          </a:xfrm>
        </p:spPr>
        <p:txBody>
          <a:bodyPr>
            <a:normAutofit/>
          </a:bodyPr>
          <a:lstStyle/>
          <a:p>
            <a:pPr algn="ctr"/>
            <a:r>
              <a:rPr lang="en-GB" sz="4400" dirty="0">
                <a:latin typeface="Aharoni" panose="02010803020104030203" pitchFamily="2" charset="-79"/>
                <a:cs typeface="Aharoni" panose="02010803020104030203" pitchFamily="2" charset="-79"/>
              </a:rPr>
              <a:t>Questions</a:t>
            </a:r>
          </a:p>
        </p:txBody>
      </p:sp>
      <p:sp>
        <p:nvSpPr>
          <p:cNvPr id="5" name="Content Placeholder 2"/>
          <p:cNvSpPr>
            <a:spLocks noGrp="1"/>
          </p:cNvSpPr>
          <p:nvPr>
            <p:ph idx="1"/>
          </p:nvPr>
        </p:nvSpPr>
        <p:spPr>
          <a:xfrm>
            <a:off x="1365195" y="1791358"/>
            <a:ext cx="7635250" cy="4997152"/>
          </a:xfrm>
        </p:spPr>
        <p:txBody>
          <a:bodyPr>
            <a:normAutofit fontScale="85000" lnSpcReduction="20000"/>
          </a:bodyPr>
          <a:lstStyle/>
          <a:p>
            <a:pPr marL="354013" indent="-354013">
              <a:buNone/>
            </a:pPr>
            <a:r>
              <a:rPr lang="en-GB" dirty="0"/>
              <a:t>3.  Why does “My boss always comes late” included in the S-V Agreement?</a:t>
            </a:r>
          </a:p>
          <a:p>
            <a:pPr marL="898525" lvl="0" indent="-514350">
              <a:buFont typeface="+mj-lt"/>
              <a:buAutoNum type="alphaLcParenR"/>
            </a:pPr>
            <a:r>
              <a:rPr lang="en-GB" dirty="0"/>
              <a:t>Because “always” means it happens more than once</a:t>
            </a:r>
          </a:p>
          <a:p>
            <a:pPr marL="898525" lvl="0" indent="-514350">
              <a:buFont typeface="+mj-lt"/>
              <a:buAutoNum type="alphaLcParenR"/>
            </a:pPr>
            <a:r>
              <a:rPr lang="en-GB" dirty="0"/>
              <a:t>My boss is singular</a:t>
            </a:r>
          </a:p>
          <a:p>
            <a:pPr marL="898525" lvl="0" indent="-514350">
              <a:buFont typeface="+mj-lt"/>
              <a:buAutoNum type="alphaLcParenR"/>
            </a:pPr>
            <a:r>
              <a:rPr lang="en-GB" dirty="0"/>
              <a:t>My boss is plural</a:t>
            </a:r>
          </a:p>
          <a:p>
            <a:pPr marL="898525" lvl="0" indent="-514350">
              <a:buFont typeface="+mj-lt"/>
              <a:buAutoNum type="alphaLcParenR"/>
            </a:pPr>
            <a:r>
              <a:rPr lang="en-GB" dirty="0"/>
              <a:t>Because it’s in the present tense</a:t>
            </a:r>
          </a:p>
          <a:p>
            <a:pPr marL="0" lvl="0" indent="0">
              <a:buNone/>
            </a:pPr>
            <a:endParaRPr lang="en-GB" dirty="0"/>
          </a:p>
          <a:p>
            <a:pPr marL="354013" lvl="0" indent="-354013">
              <a:buNone/>
            </a:pPr>
            <a:r>
              <a:rPr lang="en-GB" dirty="0"/>
              <a:t>4.  “</a:t>
            </a:r>
            <a:r>
              <a:rPr lang="en-GB" b="1" dirty="0"/>
              <a:t>I</a:t>
            </a:r>
            <a:r>
              <a:rPr lang="en-GB" dirty="0"/>
              <a:t> will have been </a:t>
            </a:r>
            <a:r>
              <a:rPr lang="en-GB" i="1" dirty="0"/>
              <a:t>sleeping</a:t>
            </a:r>
            <a:r>
              <a:rPr lang="en-GB" dirty="0"/>
              <a:t> for an hour when you arrive” which part is the helping verb?</a:t>
            </a:r>
          </a:p>
          <a:p>
            <a:pPr marL="898525" lvl="0" indent="-514350">
              <a:buFont typeface="+mj-lt"/>
              <a:buAutoNum type="alphaLcParenR"/>
            </a:pPr>
            <a:r>
              <a:rPr lang="en-GB" dirty="0"/>
              <a:t>Will have</a:t>
            </a:r>
          </a:p>
          <a:p>
            <a:pPr marL="898525" lvl="0" indent="-514350">
              <a:buFont typeface="+mj-lt"/>
              <a:buAutoNum type="alphaLcParenR"/>
            </a:pPr>
            <a:r>
              <a:rPr lang="en-GB" dirty="0"/>
              <a:t>Have been</a:t>
            </a:r>
          </a:p>
          <a:p>
            <a:pPr marL="898525" lvl="0" indent="-514350">
              <a:buFont typeface="+mj-lt"/>
              <a:buAutoNum type="alphaLcParenR"/>
            </a:pPr>
            <a:r>
              <a:rPr lang="en-GB" dirty="0"/>
              <a:t>For an hour</a:t>
            </a:r>
          </a:p>
          <a:p>
            <a:pPr marL="898525" lvl="0" indent="-514350">
              <a:buFont typeface="+mj-lt"/>
              <a:buAutoNum type="alphaLcParenR"/>
            </a:pPr>
            <a:r>
              <a:rPr lang="en-GB" dirty="0"/>
              <a:t>Will have been</a:t>
            </a:r>
          </a:p>
          <a:p>
            <a:endParaRPr lang="en-GB" dirty="0"/>
          </a:p>
        </p:txBody>
      </p:sp>
    </p:spTree>
    <p:extLst>
      <p:ext uri="{BB962C8B-B14F-4D97-AF65-F5344CB8AC3E}">
        <p14:creationId xmlns:p14="http://schemas.microsoft.com/office/powerpoint/2010/main" val="29772330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down)">
                                      <p:cBhvr>
                                        <p:cTn id="31" dur="500"/>
                                        <p:tgtEl>
                                          <p:spTgt spid="5">
                                            <p:txEl>
                                              <p:pRg st="7" end="7"/>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down)">
                                      <p:cBhvr>
                                        <p:cTn id="35" dur="500"/>
                                        <p:tgtEl>
                                          <p:spTgt spid="5">
                                            <p:txEl>
                                              <p:pRg st="8" end="8"/>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wipe(down)">
                                      <p:cBhvr>
                                        <p:cTn id="39" dur="500"/>
                                        <p:tgtEl>
                                          <p:spTgt spid="5">
                                            <p:txEl>
                                              <p:pRg st="9" end="9"/>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wipe(down)">
                                      <p:cBhvr>
                                        <p:cTn id="4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65195" y="374900"/>
            <a:ext cx="7635250" cy="1220129"/>
          </a:xfrm>
        </p:spPr>
        <p:txBody>
          <a:bodyPr>
            <a:normAutofit/>
          </a:bodyPr>
          <a:lstStyle/>
          <a:p>
            <a:pPr algn="ctr"/>
            <a:r>
              <a:rPr lang="en-GB" sz="4400" dirty="0">
                <a:latin typeface="Aharoni" panose="02010803020104030203" pitchFamily="2" charset="-79"/>
                <a:cs typeface="Aharoni" panose="02010803020104030203" pitchFamily="2" charset="-79"/>
              </a:rPr>
              <a:t>Questions</a:t>
            </a:r>
          </a:p>
        </p:txBody>
      </p:sp>
      <p:sp>
        <p:nvSpPr>
          <p:cNvPr id="5" name="Content Placeholder 2"/>
          <p:cNvSpPr>
            <a:spLocks noGrp="1"/>
          </p:cNvSpPr>
          <p:nvPr>
            <p:ph idx="1"/>
          </p:nvPr>
        </p:nvSpPr>
        <p:spPr>
          <a:xfrm>
            <a:off x="1365195" y="1901950"/>
            <a:ext cx="7635250" cy="4525963"/>
          </a:xfrm>
        </p:spPr>
        <p:txBody>
          <a:bodyPr>
            <a:normAutofit fontScale="92500" lnSpcReduction="20000"/>
          </a:bodyPr>
          <a:lstStyle/>
          <a:p>
            <a:pPr marL="0" indent="0">
              <a:buNone/>
            </a:pPr>
            <a:r>
              <a:rPr lang="en-GB" dirty="0"/>
              <a:t>5.  Which of the following is not right?</a:t>
            </a:r>
          </a:p>
          <a:p>
            <a:pPr marL="985838" indent="-514350" defTabSz="987425">
              <a:buFont typeface="+mj-lt"/>
              <a:buAutoNum type="alphaLcParenR"/>
            </a:pPr>
            <a:r>
              <a:rPr lang="en-GB" dirty="0"/>
              <a:t>The cat was sleeping.</a:t>
            </a:r>
          </a:p>
          <a:p>
            <a:pPr marL="985838" indent="-514350" defTabSz="987425">
              <a:buFont typeface="+mj-lt"/>
              <a:buAutoNum type="alphaLcParenR"/>
            </a:pPr>
            <a:r>
              <a:rPr lang="en-GB" dirty="0"/>
              <a:t>We were roasting corn.</a:t>
            </a:r>
          </a:p>
          <a:p>
            <a:pPr marL="985838" indent="-514350" defTabSz="987425">
              <a:buFont typeface="+mj-lt"/>
              <a:buAutoNum type="alphaLcParenR"/>
            </a:pPr>
            <a:r>
              <a:rPr lang="en-GB" dirty="0"/>
              <a:t>She droves fast. </a:t>
            </a:r>
          </a:p>
          <a:p>
            <a:pPr marL="985838" indent="-514350" defTabSz="987425">
              <a:buFont typeface="+mj-lt"/>
              <a:buAutoNum type="alphaLcParenR"/>
            </a:pPr>
            <a:r>
              <a:rPr lang="en-GB" dirty="0"/>
              <a:t>He rode a bicycle.</a:t>
            </a:r>
          </a:p>
          <a:p>
            <a:pPr marL="0" indent="0">
              <a:buNone/>
            </a:pPr>
            <a:endParaRPr lang="en-GB" dirty="0"/>
          </a:p>
          <a:p>
            <a:pPr marL="0" indent="0">
              <a:buNone/>
            </a:pPr>
            <a:r>
              <a:rPr lang="en-GB" dirty="0"/>
              <a:t>6.  Which of the following is not an uncountable-noun?</a:t>
            </a:r>
          </a:p>
          <a:p>
            <a:pPr marL="985838" indent="-514350">
              <a:buFont typeface="+mj-lt"/>
              <a:buAutoNum type="alphaLcParenR"/>
            </a:pPr>
            <a:r>
              <a:rPr lang="en-GB" dirty="0"/>
              <a:t>Water</a:t>
            </a:r>
          </a:p>
          <a:p>
            <a:pPr marL="985838" indent="-514350">
              <a:buFont typeface="+mj-lt"/>
              <a:buAutoNum type="alphaLcParenR"/>
            </a:pPr>
            <a:r>
              <a:rPr lang="en-GB" dirty="0"/>
              <a:t>Viruses</a:t>
            </a:r>
          </a:p>
          <a:p>
            <a:pPr marL="985838" indent="-514350">
              <a:buFont typeface="+mj-lt"/>
              <a:buAutoNum type="alphaLcParenR"/>
            </a:pPr>
            <a:r>
              <a:rPr lang="en-GB" dirty="0"/>
              <a:t>Eggs</a:t>
            </a:r>
          </a:p>
          <a:p>
            <a:pPr marL="985838" indent="-514350">
              <a:buFont typeface="+mj-lt"/>
              <a:buAutoNum type="alphaLcParenR"/>
            </a:pPr>
            <a:r>
              <a:rPr lang="en-GB" dirty="0"/>
              <a:t>Money</a:t>
            </a:r>
          </a:p>
        </p:txBody>
      </p:sp>
    </p:spTree>
    <p:extLst>
      <p:ext uri="{BB962C8B-B14F-4D97-AF65-F5344CB8AC3E}">
        <p14:creationId xmlns:p14="http://schemas.microsoft.com/office/powerpoint/2010/main" val="3019412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down)">
                                      <p:cBhvr>
                                        <p:cTn id="31" dur="500"/>
                                        <p:tgtEl>
                                          <p:spTgt spid="5">
                                            <p:txEl>
                                              <p:pRg st="7" end="7"/>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down)">
                                      <p:cBhvr>
                                        <p:cTn id="35" dur="500"/>
                                        <p:tgtEl>
                                          <p:spTgt spid="5">
                                            <p:txEl>
                                              <p:pRg st="8" end="8"/>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wipe(down)">
                                      <p:cBhvr>
                                        <p:cTn id="39" dur="500"/>
                                        <p:tgtEl>
                                          <p:spTgt spid="5">
                                            <p:txEl>
                                              <p:pRg st="9" end="9"/>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wipe(down)">
                                      <p:cBhvr>
                                        <p:cTn id="4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65195" y="223706"/>
            <a:ext cx="7635250" cy="1220129"/>
          </a:xfrm>
        </p:spPr>
        <p:txBody>
          <a:bodyPr>
            <a:normAutofit/>
          </a:bodyPr>
          <a:lstStyle/>
          <a:p>
            <a:pPr algn="ctr"/>
            <a:r>
              <a:rPr lang="en-GB" sz="4400" dirty="0">
                <a:latin typeface="Aharoni" panose="02010803020104030203" pitchFamily="2" charset="-79"/>
                <a:cs typeface="Aharoni" panose="02010803020104030203" pitchFamily="2" charset="-79"/>
              </a:rPr>
              <a:t>Questions</a:t>
            </a:r>
          </a:p>
        </p:txBody>
      </p:sp>
      <p:sp>
        <p:nvSpPr>
          <p:cNvPr id="5" name="Content Placeholder 2"/>
          <p:cNvSpPr>
            <a:spLocks noGrp="1"/>
          </p:cNvSpPr>
          <p:nvPr>
            <p:ph idx="1"/>
          </p:nvPr>
        </p:nvSpPr>
        <p:spPr>
          <a:xfrm>
            <a:off x="1517900" y="1596540"/>
            <a:ext cx="7519050" cy="5191970"/>
          </a:xfrm>
        </p:spPr>
        <p:txBody>
          <a:bodyPr>
            <a:normAutofit fontScale="85000" lnSpcReduction="10000"/>
          </a:bodyPr>
          <a:lstStyle/>
          <a:p>
            <a:pPr marL="354013" indent="-354013">
              <a:buNone/>
            </a:pPr>
            <a:r>
              <a:rPr lang="en-GB" dirty="0"/>
              <a:t>7.  Why does “Indonesians rarely eat white bread”  included in the S-V Agreement?</a:t>
            </a:r>
          </a:p>
          <a:p>
            <a:pPr marL="898525" lvl="0" indent="-544513">
              <a:buFont typeface="+mj-lt"/>
              <a:buAutoNum type="alphaLcParenR"/>
            </a:pPr>
            <a:r>
              <a:rPr lang="en-GB" dirty="0"/>
              <a:t>Because “rarely” means more than once</a:t>
            </a:r>
          </a:p>
          <a:p>
            <a:pPr marL="898525" lvl="0" indent="-544513">
              <a:buFont typeface="+mj-lt"/>
              <a:buAutoNum type="alphaLcParenR"/>
            </a:pPr>
            <a:r>
              <a:rPr lang="en-GB" dirty="0"/>
              <a:t>Indonesians is singular</a:t>
            </a:r>
          </a:p>
          <a:p>
            <a:pPr marL="898525" lvl="0" indent="-544513">
              <a:buFont typeface="+mj-lt"/>
              <a:buAutoNum type="alphaLcParenR"/>
            </a:pPr>
            <a:r>
              <a:rPr lang="en-GB" dirty="0"/>
              <a:t>Indonesians is plural</a:t>
            </a:r>
          </a:p>
          <a:p>
            <a:pPr marL="898525" lvl="0" indent="-544513">
              <a:buFont typeface="+mj-lt"/>
              <a:buAutoNum type="alphaLcParenR"/>
            </a:pPr>
            <a:r>
              <a:rPr lang="en-GB" dirty="0"/>
              <a:t>Because it’s in the present tense</a:t>
            </a:r>
          </a:p>
          <a:p>
            <a:pPr marL="0" lvl="0" indent="0">
              <a:buNone/>
            </a:pPr>
            <a:endParaRPr lang="en-GB" dirty="0"/>
          </a:p>
          <a:p>
            <a:pPr marL="265113" lvl="0" indent="-265113">
              <a:buNone/>
            </a:pPr>
            <a:r>
              <a:rPr lang="en-GB" dirty="0"/>
              <a:t>8. Which of the following is the right way to use “None” in the S-V Agreement?</a:t>
            </a:r>
          </a:p>
          <a:p>
            <a:pPr marL="898525" indent="-544513" defTabSz="900113">
              <a:buFont typeface="+mj-lt"/>
              <a:buAutoNum type="alphaLcParenR"/>
            </a:pPr>
            <a:r>
              <a:rPr lang="id-ID" dirty="0"/>
              <a:t>None of you claims responsibility for this incident?</a:t>
            </a:r>
            <a:endParaRPr lang="en-GB" dirty="0"/>
          </a:p>
          <a:p>
            <a:pPr marL="898525" indent="-544513" defTabSz="900113">
              <a:buFont typeface="+mj-lt"/>
              <a:buAutoNum type="alphaLcParenR"/>
            </a:pPr>
            <a:r>
              <a:rPr lang="id-ID" dirty="0"/>
              <a:t>None of you claim responsibility for this incident?</a:t>
            </a:r>
            <a:endParaRPr lang="en-GB" dirty="0"/>
          </a:p>
          <a:p>
            <a:pPr marL="898525" indent="-544513" defTabSz="900113">
              <a:buFont typeface="+mj-lt"/>
              <a:buAutoNum type="alphaLcParenR"/>
            </a:pPr>
            <a:r>
              <a:rPr lang="en-GB" dirty="0"/>
              <a:t>Both of them are wrong</a:t>
            </a:r>
          </a:p>
          <a:p>
            <a:pPr marL="898525" indent="-544513" defTabSz="900113">
              <a:buFont typeface="+mj-lt"/>
              <a:buAutoNum type="alphaLcParenR"/>
            </a:pPr>
            <a:r>
              <a:rPr lang="en-GB" dirty="0"/>
              <a:t>Both of them are right</a:t>
            </a:r>
          </a:p>
          <a:p>
            <a:pPr marL="0" indent="0">
              <a:buNone/>
            </a:pPr>
            <a:endParaRPr lang="en-GB" dirty="0"/>
          </a:p>
          <a:p>
            <a:endParaRPr lang="en-GB" dirty="0"/>
          </a:p>
        </p:txBody>
      </p:sp>
    </p:spTree>
    <p:extLst>
      <p:ext uri="{BB962C8B-B14F-4D97-AF65-F5344CB8AC3E}">
        <p14:creationId xmlns:p14="http://schemas.microsoft.com/office/powerpoint/2010/main" val="42118560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down)">
                                      <p:cBhvr>
                                        <p:cTn id="31" dur="500"/>
                                        <p:tgtEl>
                                          <p:spTgt spid="5">
                                            <p:txEl>
                                              <p:pRg st="7" end="7"/>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down)">
                                      <p:cBhvr>
                                        <p:cTn id="35" dur="500"/>
                                        <p:tgtEl>
                                          <p:spTgt spid="5">
                                            <p:txEl>
                                              <p:pRg st="8" end="8"/>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wipe(down)">
                                      <p:cBhvr>
                                        <p:cTn id="39" dur="500"/>
                                        <p:tgtEl>
                                          <p:spTgt spid="5">
                                            <p:txEl>
                                              <p:pRg st="9" end="9"/>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wipe(down)">
                                      <p:cBhvr>
                                        <p:cTn id="4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91130"/>
            <a:ext cx="8093365" cy="763525"/>
          </a:xfrm>
        </p:spPr>
        <p:txBody>
          <a:bodyPr>
            <a:normAutofit fontScale="90000"/>
          </a:bodyPr>
          <a:lstStyle/>
          <a:p>
            <a:pPr algn="ctr"/>
            <a:r>
              <a:rPr lang="en-GB" sz="4000" dirty="0">
                <a:latin typeface="Aharoni" panose="02010803020104030203" pitchFamily="2" charset="-79"/>
                <a:cs typeface="Aharoni" panose="02010803020104030203" pitchFamily="2" charset="-79"/>
              </a:rPr>
              <a:t>Subject-Verb Agreement In General</a:t>
            </a:r>
          </a:p>
        </p:txBody>
      </p:sp>
      <p:sp>
        <p:nvSpPr>
          <p:cNvPr id="3" name="Content Placeholder 2"/>
          <p:cNvSpPr>
            <a:spLocks noGrp="1"/>
          </p:cNvSpPr>
          <p:nvPr>
            <p:ph idx="1"/>
          </p:nvPr>
        </p:nvSpPr>
        <p:spPr>
          <a:xfrm>
            <a:off x="296261" y="2207361"/>
            <a:ext cx="8551480" cy="4275740"/>
          </a:xfrm>
        </p:spPr>
        <p:txBody>
          <a:bodyPr>
            <a:normAutofit lnSpcReduction="10000"/>
          </a:bodyPr>
          <a:lstStyle/>
          <a:p>
            <a:pPr algn="just"/>
            <a:r>
              <a:rPr lang="en-GB" sz="2800" dirty="0"/>
              <a:t>Generally in the present tense, </a:t>
            </a:r>
            <a:r>
              <a:rPr lang="en-GB" sz="2800" b="1" dirty="0"/>
              <a:t>singular verb</a:t>
            </a:r>
            <a:r>
              <a:rPr lang="en-GB" sz="2800" dirty="0"/>
              <a:t> is a base form of a verb ends with -s, while </a:t>
            </a:r>
            <a:r>
              <a:rPr lang="en-GB" sz="2800" b="1" dirty="0"/>
              <a:t>plural verb </a:t>
            </a:r>
            <a:r>
              <a:rPr lang="en-GB" sz="2800" dirty="0"/>
              <a:t>does not end with -s (otherwise, the </a:t>
            </a:r>
            <a:r>
              <a:rPr lang="en-GB" sz="2800" b="1" dirty="0"/>
              <a:t>plural subject </a:t>
            </a:r>
            <a:r>
              <a:rPr lang="en-GB" sz="2800" dirty="0"/>
              <a:t>ends with -s).</a:t>
            </a:r>
          </a:p>
          <a:p>
            <a:pPr algn="just"/>
            <a:r>
              <a:rPr lang="en-GB" sz="2800" dirty="0"/>
              <a:t>These verb rules also apply to the subject in the form of third person (ex: Ricky, Anna) and all personal pronoun (</a:t>
            </a:r>
            <a:r>
              <a:rPr lang="en-GB" sz="2800" i="1" dirty="0"/>
              <a:t>they, we </a:t>
            </a:r>
            <a:r>
              <a:rPr lang="en-GB" sz="2800" dirty="0"/>
              <a:t>= plural; </a:t>
            </a:r>
            <a:r>
              <a:rPr lang="en-GB" sz="2800" i="1" dirty="0"/>
              <a:t>he, she, it </a:t>
            </a:r>
            <a:r>
              <a:rPr lang="en-GB" sz="2800" dirty="0"/>
              <a:t>= singular), except </a:t>
            </a:r>
            <a:r>
              <a:rPr lang="en-GB" sz="2800" i="1" dirty="0"/>
              <a:t>I</a:t>
            </a:r>
            <a:r>
              <a:rPr lang="en-GB" sz="2800" dirty="0"/>
              <a:t> and </a:t>
            </a:r>
            <a:r>
              <a:rPr lang="en-GB" sz="2800" i="1" dirty="0"/>
              <a:t>you</a:t>
            </a:r>
            <a:r>
              <a:rPr lang="en-GB" sz="2800" dirty="0"/>
              <a:t>.</a:t>
            </a:r>
          </a:p>
          <a:p>
            <a:pPr algn="just"/>
            <a:r>
              <a:rPr lang="en-GB" sz="2800" dirty="0"/>
              <a:t>Although such a </a:t>
            </a:r>
            <a:r>
              <a:rPr lang="en-GB" sz="2800" b="1" dirty="0"/>
              <a:t>single subject</a:t>
            </a:r>
            <a:r>
              <a:rPr lang="en-GB" sz="2800" dirty="0"/>
              <a:t>, </a:t>
            </a:r>
            <a:r>
              <a:rPr lang="en-GB" sz="2800" i="1" dirty="0"/>
              <a:t>I</a:t>
            </a:r>
            <a:r>
              <a:rPr lang="en-GB" sz="2800" dirty="0"/>
              <a:t> and </a:t>
            </a:r>
            <a:r>
              <a:rPr lang="en-GB" sz="2800" i="1" dirty="0"/>
              <a:t>you</a:t>
            </a:r>
            <a:r>
              <a:rPr lang="en-GB" sz="2800" dirty="0"/>
              <a:t> are paired with </a:t>
            </a:r>
            <a:r>
              <a:rPr lang="en-GB" sz="2800" b="1" dirty="0"/>
              <a:t>singular verbs </a:t>
            </a:r>
            <a:r>
              <a:rPr lang="en-GB" sz="2800" dirty="0"/>
              <a:t>(not including the verb "be" (was, am) on "I").</a:t>
            </a:r>
          </a:p>
        </p:txBody>
      </p:sp>
    </p:spTree>
    <p:extLst>
      <p:ext uri="{BB962C8B-B14F-4D97-AF65-F5344CB8AC3E}">
        <p14:creationId xmlns:p14="http://schemas.microsoft.com/office/powerpoint/2010/main" val="88119824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60" y="0"/>
            <a:ext cx="10078530" cy="6857999"/>
          </a:xfrm>
          <a:prstGeom prst="rect">
            <a:avLst/>
          </a:prstGeom>
        </p:spPr>
      </p:pic>
    </p:spTree>
    <p:extLst>
      <p:ext uri="{BB962C8B-B14F-4D97-AF65-F5344CB8AC3E}">
        <p14:creationId xmlns:p14="http://schemas.microsoft.com/office/powerpoint/2010/main" val="32671077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nodeType="after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2490" y="300835"/>
            <a:ext cx="7787956" cy="1295705"/>
          </a:xfrm>
        </p:spPr>
        <p:txBody>
          <a:bodyPr>
            <a:noAutofit/>
          </a:bodyPr>
          <a:lstStyle/>
          <a:p>
            <a:pPr algn="ctr"/>
            <a:r>
              <a:rPr lang="en-GB" sz="4000" dirty="0">
                <a:latin typeface="Aharoni" panose="02010803020104030203" pitchFamily="2" charset="-79"/>
                <a:cs typeface="Aharoni" panose="02010803020104030203" pitchFamily="2" charset="-79"/>
              </a:rPr>
              <a:t>Examples of Subject Verb Agreement</a:t>
            </a:r>
          </a:p>
        </p:txBody>
      </p:sp>
      <p:sp>
        <p:nvSpPr>
          <p:cNvPr id="7" name="Content Placeholder 2"/>
          <p:cNvSpPr>
            <a:spLocks noGrp="1"/>
          </p:cNvSpPr>
          <p:nvPr>
            <p:ph idx="1"/>
          </p:nvPr>
        </p:nvSpPr>
        <p:spPr>
          <a:xfrm>
            <a:off x="1670605" y="2409096"/>
            <a:ext cx="7168900" cy="3157774"/>
          </a:xfrm>
        </p:spPr>
        <p:txBody>
          <a:bodyPr>
            <a:normAutofit/>
          </a:bodyPr>
          <a:lstStyle/>
          <a:p>
            <a:r>
              <a:rPr lang="en-GB" sz="3200" dirty="0"/>
              <a:t>The </a:t>
            </a:r>
            <a:r>
              <a:rPr lang="en-GB" sz="3200" b="1" dirty="0"/>
              <a:t>sun</a:t>
            </a:r>
            <a:r>
              <a:rPr lang="en-GB" sz="3200" dirty="0"/>
              <a:t> </a:t>
            </a:r>
            <a:r>
              <a:rPr lang="en-GB" sz="3200" i="1" dirty="0"/>
              <a:t>rises</a:t>
            </a:r>
            <a:r>
              <a:rPr lang="en-GB" sz="3200" dirty="0"/>
              <a:t>.</a:t>
            </a:r>
          </a:p>
          <a:p>
            <a:r>
              <a:rPr lang="en-GB" sz="3200" dirty="0"/>
              <a:t>The </a:t>
            </a:r>
            <a:r>
              <a:rPr lang="en-GB" sz="3200" b="1" dirty="0"/>
              <a:t>stars</a:t>
            </a:r>
            <a:r>
              <a:rPr lang="en-GB" sz="3200" dirty="0"/>
              <a:t> </a:t>
            </a:r>
            <a:r>
              <a:rPr lang="en-GB" sz="3200" i="1" dirty="0"/>
              <a:t>shine</a:t>
            </a:r>
            <a:r>
              <a:rPr lang="en-GB" sz="3200" dirty="0"/>
              <a:t>.</a:t>
            </a:r>
          </a:p>
          <a:p>
            <a:r>
              <a:rPr lang="en-GB" sz="3200" b="1" dirty="0"/>
              <a:t>Leo </a:t>
            </a:r>
            <a:r>
              <a:rPr lang="en-GB" sz="3200" dirty="0"/>
              <a:t>rarely </a:t>
            </a:r>
            <a:r>
              <a:rPr lang="en-GB" sz="3200" i="1" dirty="0"/>
              <a:t>eats</a:t>
            </a:r>
            <a:r>
              <a:rPr lang="en-GB" sz="3200" dirty="0"/>
              <a:t> white bread.</a:t>
            </a:r>
          </a:p>
          <a:p>
            <a:r>
              <a:rPr lang="en-GB" sz="3200" b="1" dirty="0"/>
              <a:t>You</a:t>
            </a:r>
            <a:r>
              <a:rPr lang="en-GB" sz="3200" dirty="0"/>
              <a:t> </a:t>
            </a:r>
            <a:r>
              <a:rPr lang="en-GB" sz="3200" i="1" dirty="0"/>
              <a:t>go</a:t>
            </a:r>
            <a:r>
              <a:rPr lang="en-GB" sz="3200" dirty="0"/>
              <a:t> straight ahead then </a:t>
            </a:r>
            <a:r>
              <a:rPr lang="en-GB" sz="3200" i="1" dirty="0"/>
              <a:t>turn</a:t>
            </a:r>
            <a:r>
              <a:rPr lang="en-GB" sz="3200" dirty="0"/>
              <a:t> left.</a:t>
            </a:r>
          </a:p>
        </p:txBody>
      </p:sp>
    </p:spTree>
    <p:extLst>
      <p:ext uri="{BB962C8B-B14F-4D97-AF65-F5344CB8AC3E}">
        <p14:creationId xmlns:p14="http://schemas.microsoft.com/office/powerpoint/2010/main" val="34329435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43"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
                                        <p:tgtEl>
                                          <p:spTgt spid="7">
                                            <p:txEl>
                                              <p:pRg st="0" end="0"/>
                                            </p:txEl>
                                          </p:spTgt>
                                        </p:tgtEl>
                                      </p:cBhvr>
                                    </p:animEffect>
                                    <p:anim calcmode="lin" valueType="num">
                                      <p:cBhvr>
                                        <p:cTn id="12" dur="4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7">
                                            <p:txEl>
                                              <p:pRg st="0" end="0"/>
                                            </p:txEl>
                                          </p:spTgt>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3000"/>
                            </p:stCondLst>
                            <p:childTnLst>
                              <p:par>
                                <p:cTn id="17" presetID="43"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
                                        <p:tgtEl>
                                          <p:spTgt spid="7">
                                            <p:txEl>
                                              <p:pRg st="1" end="1"/>
                                            </p:txEl>
                                          </p:spTgt>
                                        </p:tgtEl>
                                      </p:cBhvr>
                                    </p:animEffect>
                                    <p:anim calcmode="lin" valueType="num">
                                      <p:cBhvr>
                                        <p:cTn id="20" dur="4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400" fill="hold"/>
                                        <p:tgtEl>
                                          <p:spTgt spid="7">
                                            <p:txEl>
                                              <p:pRg st="1" end="1"/>
                                            </p:txEl>
                                          </p:spTgt>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7">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7">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4000"/>
                            </p:stCondLst>
                            <p:childTnLst>
                              <p:par>
                                <p:cTn id="25" presetID="43" presetClass="entr" presetSubtype="0"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
                                        <p:tgtEl>
                                          <p:spTgt spid="7">
                                            <p:txEl>
                                              <p:pRg st="2" end="2"/>
                                            </p:txEl>
                                          </p:spTgt>
                                        </p:tgtEl>
                                      </p:cBhvr>
                                    </p:animEffect>
                                    <p:anim calcmode="lin" valueType="num">
                                      <p:cBhvr>
                                        <p:cTn id="28" dur="4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400" fill="hold"/>
                                        <p:tgtEl>
                                          <p:spTgt spid="7">
                                            <p:txEl>
                                              <p:pRg st="2" end="2"/>
                                            </p:txEl>
                                          </p:spTgt>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7">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7">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5000"/>
                            </p:stCondLst>
                            <p:childTnLst>
                              <p:par>
                                <p:cTn id="33" presetID="43"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
                                        <p:tgtEl>
                                          <p:spTgt spid="7">
                                            <p:txEl>
                                              <p:pRg st="3" end="3"/>
                                            </p:txEl>
                                          </p:spTgt>
                                        </p:tgtEl>
                                      </p:cBhvr>
                                    </p:animEffect>
                                    <p:anim calcmode="lin" valueType="num">
                                      <p:cBhvr>
                                        <p:cTn id="36" dur="4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400" fill="hold"/>
                                        <p:tgtEl>
                                          <p:spTgt spid="7">
                                            <p:txEl>
                                              <p:pRg st="3" end="3"/>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7">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7">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65195" y="-83215"/>
            <a:ext cx="7618779" cy="1527050"/>
          </a:xfrm>
        </p:spPr>
        <p:txBody>
          <a:bodyPr>
            <a:normAutofit/>
          </a:bodyPr>
          <a:lstStyle/>
          <a:p>
            <a:pPr algn="ctr"/>
            <a:r>
              <a:rPr lang="en-GB" sz="4000" dirty="0">
                <a:latin typeface="Aharoni" panose="02010803020104030203" pitchFamily="2" charset="-79"/>
                <a:cs typeface="Aharoni" panose="02010803020104030203" pitchFamily="2" charset="-79"/>
              </a:rPr>
              <a:t>Examples of Subject Verb Agreement</a:t>
            </a:r>
            <a:endParaRPr lang="en-GB" sz="4000" b="1" dirty="0"/>
          </a:p>
        </p:txBody>
      </p:sp>
      <p:sp>
        <p:nvSpPr>
          <p:cNvPr id="9" name="Content Placeholder 2"/>
          <p:cNvSpPr>
            <a:spLocks noGrp="1"/>
          </p:cNvSpPr>
          <p:nvPr>
            <p:ph idx="1"/>
          </p:nvPr>
        </p:nvSpPr>
        <p:spPr>
          <a:xfrm>
            <a:off x="1381666" y="1443835"/>
            <a:ext cx="7618779" cy="5432069"/>
          </a:xfrm>
        </p:spPr>
        <p:txBody>
          <a:bodyPr>
            <a:normAutofit/>
          </a:bodyPr>
          <a:lstStyle/>
          <a:p>
            <a:pPr marL="0" indent="0" algn="just">
              <a:buNone/>
            </a:pPr>
            <a:r>
              <a:rPr lang="en-GB" sz="2400" dirty="0"/>
              <a:t>If there is a helping verb, then the helping verb will change while the main verb will be in the base form. Selections of helping verb in its plural-singular are </a:t>
            </a:r>
            <a:r>
              <a:rPr lang="en-GB" sz="2400" u="sng" dirty="0"/>
              <a:t>is-are</a:t>
            </a:r>
            <a:r>
              <a:rPr lang="en-GB" sz="2400" dirty="0"/>
              <a:t>, </a:t>
            </a:r>
            <a:r>
              <a:rPr lang="en-GB" sz="2400" u="sng" dirty="0"/>
              <a:t>does-do</a:t>
            </a:r>
            <a:r>
              <a:rPr lang="en-GB" sz="2400" dirty="0"/>
              <a:t>, and </a:t>
            </a:r>
            <a:r>
              <a:rPr lang="en-GB" sz="2400" u="sng" dirty="0"/>
              <a:t>has-have</a:t>
            </a:r>
            <a:r>
              <a:rPr lang="en-GB" sz="2400" dirty="0"/>
              <a:t>. Special for has-have, an agreement does not apply if the word is a second helping verb or used after the other helping verb.</a:t>
            </a:r>
          </a:p>
          <a:p>
            <a:pPr marL="0" indent="0">
              <a:buNone/>
            </a:pPr>
            <a:endParaRPr lang="en-GB" sz="2400" dirty="0"/>
          </a:p>
          <a:p>
            <a:r>
              <a:rPr lang="en-GB" sz="2400" dirty="0"/>
              <a:t>My </a:t>
            </a:r>
            <a:r>
              <a:rPr lang="en-GB" sz="2400" b="1" dirty="0"/>
              <a:t>boss</a:t>
            </a:r>
            <a:r>
              <a:rPr lang="en-GB" sz="2400" dirty="0"/>
              <a:t> always </a:t>
            </a:r>
            <a:r>
              <a:rPr lang="en-GB" sz="2400" i="1" dirty="0"/>
              <a:t>comes</a:t>
            </a:r>
            <a:r>
              <a:rPr lang="en-GB" sz="2400" dirty="0"/>
              <a:t> on time.</a:t>
            </a:r>
          </a:p>
          <a:p>
            <a:r>
              <a:rPr lang="en-GB" sz="2400" b="1" dirty="0"/>
              <a:t>They</a:t>
            </a:r>
            <a:r>
              <a:rPr lang="en-GB" sz="2400" dirty="0"/>
              <a:t> </a:t>
            </a:r>
            <a:r>
              <a:rPr lang="en-GB" sz="2400" i="1" dirty="0"/>
              <a:t>like</a:t>
            </a:r>
            <a:r>
              <a:rPr lang="en-GB" sz="2400" dirty="0"/>
              <a:t> eating out.</a:t>
            </a:r>
          </a:p>
          <a:p>
            <a:r>
              <a:rPr lang="en-GB" sz="2400" b="1" dirty="0"/>
              <a:t>I</a:t>
            </a:r>
            <a:r>
              <a:rPr lang="en-GB" sz="2400" dirty="0"/>
              <a:t> </a:t>
            </a:r>
            <a:r>
              <a:rPr lang="en-GB" sz="2400" u="sng" dirty="0"/>
              <a:t>do</a:t>
            </a:r>
            <a:r>
              <a:rPr lang="en-GB" sz="2400" dirty="0"/>
              <a:t> </a:t>
            </a:r>
            <a:r>
              <a:rPr lang="en-GB" sz="2400" i="1" dirty="0"/>
              <a:t>submit</a:t>
            </a:r>
            <a:r>
              <a:rPr lang="en-GB" sz="2400" dirty="0"/>
              <a:t> the task.</a:t>
            </a:r>
          </a:p>
          <a:p>
            <a:r>
              <a:rPr lang="en-GB" sz="2400" dirty="0"/>
              <a:t>The </a:t>
            </a:r>
            <a:r>
              <a:rPr lang="en-GB" sz="2400" b="1" dirty="0"/>
              <a:t>manager</a:t>
            </a:r>
            <a:r>
              <a:rPr lang="en-GB" sz="2400" dirty="0"/>
              <a:t> </a:t>
            </a:r>
            <a:r>
              <a:rPr lang="en-GB" sz="2400" u="sng" dirty="0"/>
              <a:t>has</a:t>
            </a:r>
            <a:r>
              <a:rPr lang="en-GB" sz="2400" dirty="0"/>
              <a:t> </a:t>
            </a:r>
            <a:r>
              <a:rPr lang="en-GB" sz="2400" i="1" dirty="0"/>
              <a:t>checked</a:t>
            </a:r>
            <a:r>
              <a:rPr lang="en-GB" sz="2400" dirty="0"/>
              <a:t> the documents.</a:t>
            </a:r>
          </a:p>
          <a:p>
            <a:r>
              <a:rPr lang="en-GB" sz="2400" b="1" dirty="0"/>
              <a:t>I</a:t>
            </a:r>
            <a:r>
              <a:rPr lang="en-GB" sz="2400" dirty="0"/>
              <a:t> </a:t>
            </a:r>
            <a:r>
              <a:rPr lang="en-GB" sz="2400" u="sng" dirty="0"/>
              <a:t>will</a:t>
            </a:r>
            <a:r>
              <a:rPr lang="en-GB" sz="2400" dirty="0"/>
              <a:t> </a:t>
            </a:r>
            <a:r>
              <a:rPr lang="en-GB" sz="2400" u="sng" dirty="0"/>
              <a:t>have</a:t>
            </a:r>
            <a:r>
              <a:rPr lang="en-GB" sz="2400" dirty="0"/>
              <a:t> </a:t>
            </a:r>
            <a:r>
              <a:rPr lang="en-GB" sz="2400" u="sng" dirty="0"/>
              <a:t>been</a:t>
            </a:r>
            <a:r>
              <a:rPr lang="en-GB" sz="2400" dirty="0"/>
              <a:t> </a:t>
            </a:r>
            <a:r>
              <a:rPr lang="en-GB" sz="2400" i="1" dirty="0"/>
              <a:t>sleeping</a:t>
            </a:r>
            <a:r>
              <a:rPr lang="en-GB" sz="2400" dirty="0"/>
              <a:t> for an hour when you arrive. (</a:t>
            </a:r>
            <a:r>
              <a:rPr lang="en-GB" sz="2400" dirty="0">
                <a:solidFill>
                  <a:srgbClr val="FF0000"/>
                </a:solidFill>
              </a:rPr>
              <a:t>has-have does not apply</a:t>
            </a:r>
            <a:r>
              <a:rPr lang="en-GB" sz="2400" dirty="0"/>
              <a:t>)</a:t>
            </a:r>
          </a:p>
        </p:txBody>
      </p:sp>
    </p:spTree>
    <p:extLst>
      <p:ext uri="{BB962C8B-B14F-4D97-AF65-F5344CB8AC3E}">
        <p14:creationId xmlns:p14="http://schemas.microsoft.com/office/powerpoint/2010/main" val="341458979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Scale>
                                      <p:cBhvr>
                                        <p:cTn id="14"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9">
                                            <p:txEl>
                                              <p:pRg st="0" end="0"/>
                                            </p:txEl>
                                          </p:spTgt>
                                        </p:tgtEl>
                                        <p:attrNameLst>
                                          <p:attrName>ppt_x</p:attrName>
                                          <p:attrName>ppt_y</p:attrName>
                                        </p:attrNameLst>
                                      </p:cBhvr>
                                    </p:animMotion>
                                    <p:animEffect transition="in" filter="fade">
                                      <p:cBhvr>
                                        <p:cTn id="16" dur="1000"/>
                                        <p:tgtEl>
                                          <p:spTgt spid="9">
                                            <p:txEl>
                                              <p:pRg st="0" end="0"/>
                                            </p:txEl>
                                          </p:spTgt>
                                        </p:tgtEl>
                                      </p:cBhvr>
                                    </p:animEffect>
                                  </p:childTnLst>
                                </p:cTn>
                              </p:par>
                            </p:childTnLst>
                          </p:cTn>
                        </p:par>
                        <p:par>
                          <p:cTn id="17" fill="hold">
                            <p:stCondLst>
                              <p:cond delay="2000"/>
                            </p:stCondLst>
                            <p:childTnLst>
                              <p:par>
                                <p:cTn id="18" presetID="52" presetClass="entr" presetSubtype="0" fill="hold" grpId="0"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Scale>
                                      <p:cBhvr>
                                        <p:cTn id="20" dur="1000" decel="50000" fill="hold">
                                          <p:stCondLst>
                                            <p:cond delay="0"/>
                                          </p:stCondLst>
                                        </p:cTn>
                                        <p:tgtEl>
                                          <p:spTgt spid="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9">
                                            <p:txEl>
                                              <p:pRg st="2" end="2"/>
                                            </p:txEl>
                                          </p:spTgt>
                                        </p:tgtEl>
                                        <p:attrNameLst>
                                          <p:attrName>ppt_x</p:attrName>
                                          <p:attrName>ppt_y</p:attrName>
                                        </p:attrNameLst>
                                      </p:cBhvr>
                                    </p:animMotion>
                                    <p:animEffect transition="in" filter="fade">
                                      <p:cBhvr>
                                        <p:cTn id="22" dur="1000"/>
                                        <p:tgtEl>
                                          <p:spTgt spid="9">
                                            <p:txEl>
                                              <p:pRg st="2" end="2"/>
                                            </p:txEl>
                                          </p:spTgt>
                                        </p:tgtEl>
                                      </p:cBhvr>
                                    </p:animEffect>
                                  </p:childTnLst>
                                </p:cTn>
                              </p:par>
                            </p:childTnLst>
                          </p:cTn>
                        </p:par>
                        <p:par>
                          <p:cTn id="23" fill="hold">
                            <p:stCondLst>
                              <p:cond delay="3000"/>
                            </p:stCondLst>
                            <p:childTnLst>
                              <p:par>
                                <p:cTn id="24" presetID="52" presetClass="entr" presetSubtype="0" fill="hold" grpId="0"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Scale>
                                      <p:cBhvr>
                                        <p:cTn id="26" dur="1000" decel="50000" fill="hold">
                                          <p:stCondLst>
                                            <p:cond delay="0"/>
                                          </p:stCondLst>
                                        </p:cTn>
                                        <p:tgtEl>
                                          <p:spTgt spid="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9">
                                            <p:txEl>
                                              <p:pRg st="3" end="3"/>
                                            </p:txEl>
                                          </p:spTgt>
                                        </p:tgtEl>
                                        <p:attrNameLst>
                                          <p:attrName>ppt_x</p:attrName>
                                          <p:attrName>ppt_y</p:attrName>
                                        </p:attrNameLst>
                                      </p:cBhvr>
                                    </p:animMotion>
                                    <p:animEffect transition="in" filter="fade">
                                      <p:cBhvr>
                                        <p:cTn id="28" dur="1000"/>
                                        <p:tgtEl>
                                          <p:spTgt spid="9">
                                            <p:txEl>
                                              <p:pRg st="3" end="3"/>
                                            </p:txEl>
                                          </p:spTgt>
                                        </p:tgtEl>
                                      </p:cBhvr>
                                    </p:animEffect>
                                  </p:childTnLst>
                                </p:cTn>
                              </p:par>
                            </p:childTnLst>
                          </p:cTn>
                        </p:par>
                        <p:par>
                          <p:cTn id="29" fill="hold">
                            <p:stCondLst>
                              <p:cond delay="4000"/>
                            </p:stCondLst>
                            <p:childTnLst>
                              <p:par>
                                <p:cTn id="30" presetID="52" presetClass="entr" presetSubtype="0" fill="hold" grpId="0" nodeType="after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Scale>
                                      <p:cBhvr>
                                        <p:cTn id="32" dur="1000" decel="50000" fill="hold">
                                          <p:stCondLst>
                                            <p:cond delay="0"/>
                                          </p:stCondLst>
                                        </p:cTn>
                                        <p:tgtEl>
                                          <p:spTgt spid="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9">
                                            <p:txEl>
                                              <p:pRg st="4" end="4"/>
                                            </p:txEl>
                                          </p:spTgt>
                                        </p:tgtEl>
                                        <p:attrNameLst>
                                          <p:attrName>ppt_x</p:attrName>
                                          <p:attrName>ppt_y</p:attrName>
                                        </p:attrNameLst>
                                      </p:cBhvr>
                                    </p:animMotion>
                                    <p:animEffect transition="in" filter="fade">
                                      <p:cBhvr>
                                        <p:cTn id="34" dur="1000"/>
                                        <p:tgtEl>
                                          <p:spTgt spid="9">
                                            <p:txEl>
                                              <p:pRg st="4" end="4"/>
                                            </p:txEl>
                                          </p:spTgt>
                                        </p:tgtEl>
                                      </p:cBhvr>
                                    </p:animEffect>
                                  </p:childTnLst>
                                </p:cTn>
                              </p:par>
                            </p:childTnLst>
                          </p:cTn>
                        </p:par>
                        <p:par>
                          <p:cTn id="35" fill="hold">
                            <p:stCondLst>
                              <p:cond delay="5000"/>
                            </p:stCondLst>
                            <p:childTnLst>
                              <p:par>
                                <p:cTn id="36" presetID="52" presetClass="entr" presetSubtype="0" fill="hold" grpId="0" nodeType="after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Scale>
                                      <p:cBhvr>
                                        <p:cTn id="38" dur="1000" decel="50000" fill="hold">
                                          <p:stCondLst>
                                            <p:cond delay="0"/>
                                          </p:stCondLst>
                                        </p:cTn>
                                        <p:tgtEl>
                                          <p:spTgt spid="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9">
                                            <p:txEl>
                                              <p:pRg st="5" end="5"/>
                                            </p:txEl>
                                          </p:spTgt>
                                        </p:tgtEl>
                                        <p:attrNameLst>
                                          <p:attrName>ppt_x</p:attrName>
                                          <p:attrName>ppt_y</p:attrName>
                                        </p:attrNameLst>
                                      </p:cBhvr>
                                    </p:animMotion>
                                    <p:animEffect transition="in" filter="fade">
                                      <p:cBhvr>
                                        <p:cTn id="40" dur="1000"/>
                                        <p:tgtEl>
                                          <p:spTgt spid="9">
                                            <p:txEl>
                                              <p:pRg st="5" end="5"/>
                                            </p:txEl>
                                          </p:spTgt>
                                        </p:tgtEl>
                                      </p:cBhvr>
                                    </p:animEffect>
                                  </p:childTnLst>
                                </p:cTn>
                              </p:par>
                            </p:childTnLst>
                          </p:cTn>
                        </p:par>
                        <p:par>
                          <p:cTn id="41" fill="hold">
                            <p:stCondLst>
                              <p:cond delay="6000"/>
                            </p:stCondLst>
                            <p:childTnLst>
                              <p:par>
                                <p:cTn id="42" presetID="52" presetClass="entr" presetSubtype="0" fill="hold" grpId="0" nodeType="after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animScale>
                                      <p:cBhvr>
                                        <p:cTn id="44" dur="1000" decel="50000" fill="hold">
                                          <p:stCondLst>
                                            <p:cond delay="0"/>
                                          </p:stCondLst>
                                        </p:cTn>
                                        <p:tgtEl>
                                          <p:spTgt spid="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9">
                                            <p:txEl>
                                              <p:pRg st="6" end="6"/>
                                            </p:txEl>
                                          </p:spTgt>
                                        </p:tgtEl>
                                        <p:attrNameLst>
                                          <p:attrName>ppt_x</p:attrName>
                                          <p:attrName>ppt_y</p:attrName>
                                        </p:attrNameLst>
                                      </p:cBhvr>
                                    </p:animMotion>
                                    <p:animEffect transition="in" filter="fade">
                                      <p:cBhvr>
                                        <p:cTn id="46" dur="1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596540"/>
            <a:ext cx="8398775" cy="763525"/>
          </a:xfrm>
        </p:spPr>
        <p:txBody>
          <a:bodyPr>
            <a:noAutofit/>
          </a:bodyPr>
          <a:lstStyle/>
          <a:p>
            <a:pPr algn="ctr"/>
            <a:r>
              <a:rPr lang="en-GB" sz="4000" dirty="0">
                <a:latin typeface="Aharoni" panose="02010803020104030203" pitchFamily="2" charset="-79"/>
                <a:cs typeface="Aharoni" panose="02010803020104030203" pitchFamily="2" charset="-79"/>
              </a:rPr>
              <a:t>Examples of Subject Verb Agreement</a:t>
            </a:r>
            <a:endParaRPr lang="en-GB" sz="4000" dirty="0"/>
          </a:p>
        </p:txBody>
      </p:sp>
      <p:sp>
        <p:nvSpPr>
          <p:cNvPr id="3" name="Content Placeholder 2"/>
          <p:cNvSpPr>
            <a:spLocks noGrp="1"/>
          </p:cNvSpPr>
          <p:nvPr>
            <p:ph idx="1"/>
          </p:nvPr>
        </p:nvSpPr>
        <p:spPr>
          <a:xfrm>
            <a:off x="601670" y="2970885"/>
            <a:ext cx="8229600" cy="3742527"/>
          </a:xfrm>
        </p:spPr>
        <p:txBody>
          <a:bodyPr>
            <a:normAutofit/>
          </a:bodyPr>
          <a:lstStyle/>
          <a:p>
            <a:pPr marL="0" indent="0" algn="just">
              <a:buNone/>
            </a:pPr>
            <a:r>
              <a:rPr lang="en-GB" dirty="0"/>
              <a:t>While in the past tense, there is no difference with the verb form in terms of number (plural or singular) if there is no helping verb, that is: </a:t>
            </a:r>
            <a:r>
              <a:rPr lang="en-GB" u="sng" dirty="0"/>
              <a:t>was-were</a:t>
            </a:r>
            <a:r>
              <a:rPr lang="en-GB" dirty="0"/>
              <a:t>.</a:t>
            </a:r>
          </a:p>
          <a:p>
            <a:pPr marL="0" indent="0">
              <a:buNone/>
            </a:pPr>
            <a:endParaRPr lang="en-GB" dirty="0"/>
          </a:p>
          <a:p>
            <a:r>
              <a:rPr lang="en-GB" dirty="0"/>
              <a:t>The </a:t>
            </a:r>
            <a:r>
              <a:rPr lang="en-GB" b="1" dirty="0"/>
              <a:t>cat</a:t>
            </a:r>
            <a:r>
              <a:rPr lang="en-GB" dirty="0"/>
              <a:t> </a:t>
            </a:r>
            <a:r>
              <a:rPr lang="en-GB" u="sng" dirty="0"/>
              <a:t>was</a:t>
            </a:r>
            <a:r>
              <a:rPr lang="en-GB" dirty="0"/>
              <a:t> sleeping.</a:t>
            </a:r>
          </a:p>
          <a:p>
            <a:r>
              <a:rPr lang="en-GB" b="1" dirty="0"/>
              <a:t>We</a:t>
            </a:r>
            <a:r>
              <a:rPr lang="en-GB" dirty="0"/>
              <a:t> </a:t>
            </a:r>
            <a:r>
              <a:rPr lang="en-GB" u="sng" dirty="0"/>
              <a:t>were</a:t>
            </a:r>
            <a:r>
              <a:rPr lang="en-GB" dirty="0"/>
              <a:t> roasting corn.</a:t>
            </a:r>
          </a:p>
          <a:p>
            <a:r>
              <a:rPr lang="en-GB" b="1" dirty="0"/>
              <a:t>She</a:t>
            </a:r>
            <a:r>
              <a:rPr lang="en-GB" dirty="0"/>
              <a:t> drove fast. (</a:t>
            </a:r>
            <a:r>
              <a:rPr lang="en-GB" dirty="0">
                <a:solidFill>
                  <a:srgbClr val="FF0000"/>
                </a:solidFill>
              </a:rPr>
              <a:t>does not apply</a:t>
            </a:r>
            <a:r>
              <a:rPr lang="en-GB" dirty="0"/>
              <a:t>)</a:t>
            </a:r>
          </a:p>
        </p:txBody>
      </p:sp>
    </p:spTree>
    <p:extLst>
      <p:ext uri="{BB962C8B-B14F-4D97-AF65-F5344CB8AC3E}">
        <p14:creationId xmlns:p14="http://schemas.microsoft.com/office/powerpoint/2010/main" val="39385305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950"/>
                            </p:stCondLst>
                            <p:childTnLst>
                              <p:par>
                                <p:cTn id="13" presetID="3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800" decel="100000"/>
                                        <p:tgtEl>
                                          <p:spTgt spid="3">
                                            <p:txEl>
                                              <p:pRg st="0" end="0"/>
                                            </p:txEl>
                                          </p:spTgt>
                                        </p:tgtEl>
                                      </p:cBhvr>
                                    </p:animEffect>
                                    <p:anim calcmode="lin" valueType="num">
                                      <p:cBhvr>
                                        <p:cTn id="1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21" fill="hold">
                            <p:stCondLst>
                              <p:cond delay="2950"/>
                            </p:stCondLst>
                            <p:childTnLst>
                              <p:par>
                                <p:cTn id="22" presetID="3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800" decel="100000"/>
                                        <p:tgtEl>
                                          <p:spTgt spid="3">
                                            <p:txEl>
                                              <p:pRg st="2" end="2"/>
                                            </p:txEl>
                                          </p:spTgt>
                                        </p:tgtEl>
                                      </p:cBhvr>
                                    </p:animEffect>
                                    <p:anim calcmode="lin" valueType="num">
                                      <p:cBhvr>
                                        <p:cTn id="25"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6"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7"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par>
                          <p:cTn id="30" fill="hold">
                            <p:stCondLst>
                              <p:cond delay="3950"/>
                            </p:stCondLst>
                            <p:childTnLst>
                              <p:par>
                                <p:cTn id="31" presetID="30" presetClass="entr" presetSubtype="0"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800" decel="100000"/>
                                        <p:tgtEl>
                                          <p:spTgt spid="3">
                                            <p:txEl>
                                              <p:pRg st="3" end="3"/>
                                            </p:txEl>
                                          </p:spTgt>
                                        </p:tgtEl>
                                      </p:cBhvr>
                                    </p:animEffect>
                                    <p:anim calcmode="lin" valueType="num">
                                      <p:cBhvr>
                                        <p:cTn id="34"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par>
                          <p:cTn id="39" fill="hold">
                            <p:stCondLst>
                              <p:cond delay="4950"/>
                            </p:stCondLst>
                            <p:childTnLst>
                              <p:par>
                                <p:cTn id="40" presetID="30" presetClass="entr" presetSubtype="0" fill="hold" grpId="0" nodeType="after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800" decel="100000"/>
                                        <p:tgtEl>
                                          <p:spTgt spid="3">
                                            <p:txEl>
                                              <p:pRg st="4" end="4"/>
                                            </p:txEl>
                                          </p:spTgt>
                                        </p:tgtEl>
                                      </p:cBhvr>
                                    </p:animEffect>
                                    <p:anim calcmode="lin" valueType="num">
                                      <p:cBhvr>
                                        <p:cTn id="43"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596540"/>
            <a:ext cx="8246069" cy="763525"/>
          </a:xfrm>
        </p:spPr>
        <p:txBody>
          <a:bodyPr>
            <a:noAutofit/>
          </a:bodyPr>
          <a:lstStyle/>
          <a:p>
            <a:pPr algn="ctr"/>
            <a:r>
              <a:rPr lang="en-GB" sz="4000" dirty="0">
                <a:latin typeface="Aharoni" panose="02010803020104030203" pitchFamily="2" charset="-79"/>
                <a:cs typeface="Aharoni" panose="02010803020104030203" pitchFamily="2" charset="-79"/>
              </a:rPr>
              <a:t>Examples of Subject Verb Agreement</a:t>
            </a:r>
            <a:endParaRPr lang="en-GB" sz="4000" dirty="0"/>
          </a:p>
        </p:txBody>
      </p:sp>
      <p:sp>
        <p:nvSpPr>
          <p:cNvPr id="3" name="Content Placeholder 2"/>
          <p:cNvSpPr>
            <a:spLocks noGrp="1"/>
          </p:cNvSpPr>
          <p:nvPr>
            <p:ph idx="1"/>
          </p:nvPr>
        </p:nvSpPr>
        <p:spPr>
          <a:xfrm>
            <a:off x="467544" y="2812581"/>
            <a:ext cx="8229600" cy="4281339"/>
          </a:xfrm>
        </p:spPr>
        <p:txBody>
          <a:bodyPr>
            <a:normAutofit/>
          </a:bodyPr>
          <a:lstStyle/>
          <a:p>
            <a:pPr marL="0" indent="0" algn="just">
              <a:buNone/>
            </a:pPr>
            <a:r>
              <a:rPr lang="en-GB" dirty="0"/>
              <a:t>As it is a verb used as a linking verb, then </a:t>
            </a:r>
            <a:r>
              <a:rPr lang="en-GB" i="1" dirty="0"/>
              <a:t>is</a:t>
            </a:r>
            <a:r>
              <a:rPr lang="en-GB" dirty="0"/>
              <a:t>, </a:t>
            </a:r>
            <a:r>
              <a:rPr lang="en-GB" i="1" dirty="0"/>
              <a:t>am</a:t>
            </a:r>
            <a:r>
              <a:rPr lang="en-GB" dirty="0"/>
              <a:t> (special for I), </a:t>
            </a:r>
            <a:r>
              <a:rPr lang="en-GB" i="1" dirty="0"/>
              <a:t>was</a:t>
            </a:r>
            <a:r>
              <a:rPr lang="en-GB" dirty="0"/>
              <a:t> (past tense), used by </a:t>
            </a:r>
            <a:r>
              <a:rPr lang="en-GB" b="1" dirty="0"/>
              <a:t>singular subject</a:t>
            </a:r>
            <a:r>
              <a:rPr lang="en-GB" dirty="0"/>
              <a:t>, whereas </a:t>
            </a:r>
            <a:r>
              <a:rPr lang="en-GB" i="1" dirty="0"/>
              <a:t>are</a:t>
            </a:r>
            <a:r>
              <a:rPr lang="en-GB" dirty="0"/>
              <a:t> and </a:t>
            </a:r>
            <a:r>
              <a:rPr lang="en-GB" i="1" dirty="0"/>
              <a:t>were</a:t>
            </a:r>
            <a:r>
              <a:rPr lang="en-GB" dirty="0"/>
              <a:t> (past tense) used by </a:t>
            </a:r>
            <a:r>
              <a:rPr lang="en-GB" b="1" dirty="0"/>
              <a:t>plural subject</a:t>
            </a:r>
            <a:r>
              <a:rPr lang="en-GB" dirty="0"/>
              <a:t>.</a:t>
            </a:r>
          </a:p>
          <a:p>
            <a:pPr marL="0" indent="0">
              <a:buNone/>
            </a:pPr>
            <a:endParaRPr lang="en-GB" dirty="0"/>
          </a:p>
          <a:p>
            <a:r>
              <a:rPr lang="en-GB" b="1" dirty="0"/>
              <a:t>Ricky</a:t>
            </a:r>
            <a:r>
              <a:rPr lang="en-GB" dirty="0"/>
              <a:t> </a:t>
            </a:r>
            <a:r>
              <a:rPr lang="en-GB" i="1" dirty="0"/>
              <a:t>is</a:t>
            </a:r>
            <a:r>
              <a:rPr lang="en-GB" dirty="0"/>
              <a:t> smart.</a:t>
            </a:r>
          </a:p>
          <a:p>
            <a:r>
              <a:rPr lang="en-GB" dirty="0"/>
              <a:t>The </a:t>
            </a:r>
            <a:r>
              <a:rPr lang="en-GB" b="1" dirty="0"/>
              <a:t>children </a:t>
            </a:r>
            <a:r>
              <a:rPr lang="en-GB" i="1" dirty="0"/>
              <a:t>are</a:t>
            </a:r>
            <a:r>
              <a:rPr lang="en-GB" dirty="0"/>
              <a:t> naughty.</a:t>
            </a:r>
          </a:p>
          <a:p>
            <a:r>
              <a:rPr lang="en-GB" dirty="0"/>
              <a:t>My </a:t>
            </a:r>
            <a:r>
              <a:rPr lang="en-GB" b="1" dirty="0"/>
              <a:t>books</a:t>
            </a:r>
            <a:r>
              <a:rPr lang="en-GB" dirty="0"/>
              <a:t> </a:t>
            </a:r>
            <a:r>
              <a:rPr lang="en-GB" i="1" dirty="0"/>
              <a:t>were</a:t>
            </a:r>
            <a:r>
              <a:rPr lang="en-GB" dirty="0"/>
              <a:t> borrowed by him.</a:t>
            </a:r>
          </a:p>
        </p:txBody>
      </p:sp>
    </p:spTree>
    <p:extLst>
      <p:ext uri="{BB962C8B-B14F-4D97-AF65-F5344CB8AC3E}">
        <p14:creationId xmlns:p14="http://schemas.microsoft.com/office/powerpoint/2010/main" val="71125808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2" end="2"/>
                                            </p:txEl>
                                          </p:spTgt>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3" end="3"/>
                                            </p:txEl>
                                          </p:spTgt>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608941" y="375152"/>
            <a:ext cx="7086094" cy="1221388"/>
          </a:xfrm>
        </p:spPr>
        <p:txBody>
          <a:bodyPr>
            <a:noAutofit/>
          </a:bodyPr>
          <a:lstStyle/>
          <a:p>
            <a:pPr algn="ctr"/>
            <a:r>
              <a:rPr lang="en-GB" sz="4000" dirty="0">
                <a:latin typeface="Aharoni" panose="02010803020104030203" pitchFamily="2" charset="-79"/>
                <a:cs typeface="Aharoni" panose="02010803020104030203" pitchFamily="2" charset="-79"/>
              </a:rPr>
              <a:t>Problems on Subject-Verb Agreement</a:t>
            </a:r>
          </a:p>
        </p:txBody>
      </p:sp>
      <p:sp>
        <p:nvSpPr>
          <p:cNvPr id="9" name="Content Placeholder 2"/>
          <p:cNvSpPr>
            <a:spLocks noGrp="1"/>
          </p:cNvSpPr>
          <p:nvPr>
            <p:ph idx="1"/>
          </p:nvPr>
        </p:nvSpPr>
        <p:spPr>
          <a:xfrm>
            <a:off x="1365195" y="2213553"/>
            <a:ext cx="7635249" cy="4574957"/>
          </a:xfrm>
        </p:spPr>
        <p:txBody>
          <a:bodyPr>
            <a:normAutofit/>
          </a:bodyPr>
          <a:lstStyle/>
          <a:p>
            <a:pPr algn="just"/>
            <a:r>
              <a:rPr lang="en-GB" sz="2800" i="1" dirty="0"/>
              <a:t>Subject-verb agreement </a:t>
            </a:r>
            <a:r>
              <a:rPr lang="en-GB" sz="2800" dirty="0"/>
              <a:t>becomes confusing when it is faced with some issues such as: the subject as a </a:t>
            </a:r>
            <a:r>
              <a:rPr lang="en-GB" sz="2800" u="sng" dirty="0"/>
              <a:t>collective noun</a:t>
            </a:r>
            <a:r>
              <a:rPr lang="en-GB" sz="2800" dirty="0"/>
              <a:t>, </a:t>
            </a:r>
            <a:r>
              <a:rPr lang="en-GB" sz="2800" u="sng" dirty="0"/>
              <a:t>subject compound</a:t>
            </a:r>
            <a:r>
              <a:rPr lang="en-GB" sz="2800" dirty="0"/>
              <a:t>, plural form with singular meaning, and </a:t>
            </a:r>
            <a:r>
              <a:rPr lang="en-GB" sz="2800" u="sng" dirty="0"/>
              <a:t>indefinite pronoun</a:t>
            </a:r>
            <a:r>
              <a:rPr lang="en-GB" sz="2800" dirty="0"/>
              <a:t>.</a:t>
            </a:r>
          </a:p>
          <a:p>
            <a:pPr algn="just"/>
            <a:r>
              <a:rPr lang="en-GB" sz="2800" dirty="0"/>
              <a:t>In addition, there is also a</a:t>
            </a:r>
            <a:r>
              <a:rPr lang="en-GB" sz="2800" i="1" dirty="0"/>
              <a:t> phrase </a:t>
            </a:r>
            <a:r>
              <a:rPr lang="en-GB" sz="2800" dirty="0"/>
              <a:t>or</a:t>
            </a:r>
            <a:r>
              <a:rPr lang="en-GB" sz="2800" i="1" dirty="0"/>
              <a:t> clause </a:t>
            </a:r>
            <a:r>
              <a:rPr lang="en-GB" sz="2800" dirty="0"/>
              <a:t>that interrupts a subject and a verb that is quite confusing in determining its agreement.</a:t>
            </a:r>
          </a:p>
        </p:txBody>
      </p:sp>
    </p:spTree>
    <p:extLst>
      <p:ext uri="{BB962C8B-B14F-4D97-AF65-F5344CB8AC3E}">
        <p14:creationId xmlns:p14="http://schemas.microsoft.com/office/powerpoint/2010/main" val="31415895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ipe(down)">
                                      <p:cBhvr>
                                        <p:cTn id="14" dur="500"/>
                                        <p:tgtEl>
                                          <p:spTgt spid="9">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down)">
                                      <p:cBhvr>
                                        <p:cTn id="18"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 y="1138425"/>
            <a:ext cx="8229600" cy="1143000"/>
          </a:xfrm>
        </p:spPr>
        <p:txBody>
          <a:bodyPr>
            <a:normAutofit/>
          </a:bodyPr>
          <a:lstStyle/>
          <a:p>
            <a:pPr algn="l"/>
            <a:r>
              <a:rPr lang="en-GB" sz="4000" dirty="0">
                <a:latin typeface="Aharoni" panose="02010803020104030203" pitchFamily="2" charset="-79"/>
                <a:cs typeface="Aharoni" panose="02010803020104030203" pitchFamily="2" charset="-79"/>
              </a:rPr>
              <a:t>1. Collective Noun</a:t>
            </a:r>
          </a:p>
        </p:txBody>
      </p:sp>
      <p:sp>
        <p:nvSpPr>
          <p:cNvPr id="3" name="Content Placeholder 2"/>
          <p:cNvSpPr>
            <a:spLocks noGrp="1"/>
          </p:cNvSpPr>
          <p:nvPr>
            <p:ph idx="1"/>
          </p:nvPr>
        </p:nvSpPr>
        <p:spPr>
          <a:xfrm>
            <a:off x="601669" y="2207360"/>
            <a:ext cx="8398776" cy="4913922"/>
          </a:xfrm>
        </p:spPr>
        <p:txBody>
          <a:bodyPr>
            <a:normAutofit/>
          </a:bodyPr>
          <a:lstStyle/>
          <a:p>
            <a:pPr marL="0" indent="0" algn="just">
              <a:buNone/>
            </a:pPr>
            <a:r>
              <a:rPr lang="en-GB" sz="2400" b="1" dirty="0"/>
              <a:t>Collective noun </a:t>
            </a:r>
            <a:r>
              <a:rPr lang="en-GB" sz="2400" dirty="0"/>
              <a:t>is a noun that is used to represent a name group (consisting of more than one member). As a subject, the noun can be singular or plural depending on the context. If group members do the same thing simultaneously, then the noun is regarded as a unified subject with a singular verb. Conversely, when the members of the group act individually, it is considered as a plural subject with a plural verb.</a:t>
            </a:r>
          </a:p>
          <a:p>
            <a:pPr marL="0" indent="0">
              <a:buNone/>
            </a:pPr>
            <a:endParaRPr lang="en-GB" sz="2400" dirty="0"/>
          </a:p>
          <a:p>
            <a:r>
              <a:rPr lang="en-GB" sz="2400" dirty="0"/>
              <a:t>The</a:t>
            </a:r>
            <a:r>
              <a:rPr lang="en-GB" sz="2400" b="1" dirty="0"/>
              <a:t> team </a:t>
            </a:r>
            <a:r>
              <a:rPr lang="en-GB" sz="2400" u="sng" dirty="0"/>
              <a:t>is</a:t>
            </a:r>
            <a:r>
              <a:rPr lang="en-GB" sz="2400" dirty="0"/>
              <a:t> </a:t>
            </a:r>
            <a:r>
              <a:rPr lang="en-GB" sz="2400" i="1" dirty="0"/>
              <a:t>going </a:t>
            </a:r>
            <a:r>
              <a:rPr lang="en-GB" sz="2400" dirty="0"/>
              <a:t>on holiday now.</a:t>
            </a:r>
          </a:p>
          <a:p>
            <a:r>
              <a:rPr lang="en-GB" sz="2400" dirty="0"/>
              <a:t>The </a:t>
            </a:r>
            <a:r>
              <a:rPr lang="en-GB" sz="2400" b="1" dirty="0"/>
              <a:t>team</a:t>
            </a:r>
            <a:r>
              <a:rPr lang="en-GB" sz="2400" dirty="0"/>
              <a:t> </a:t>
            </a:r>
            <a:r>
              <a:rPr lang="en-GB" sz="2400" u="sng" dirty="0"/>
              <a:t>are</a:t>
            </a:r>
            <a:r>
              <a:rPr lang="en-GB" sz="2400" dirty="0"/>
              <a:t> </a:t>
            </a:r>
            <a:r>
              <a:rPr lang="en-GB" sz="2400" i="1" dirty="0"/>
              <a:t>going</a:t>
            </a:r>
            <a:r>
              <a:rPr lang="en-GB" sz="2400" dirty="0"/>
              <a:t> on holiday now.</a:t>
            </a:r>
          </a:p>
        </p:txBody>
      </p:sp>
    </p:spTree>
    <p:extLst>
      <p:ext uri="{BB962C8B-B14F-4D97-AF65-F5344CB8AC3E}">
        <p14:creationId xmlns:p14="http://schemas.microsoft.com/office/powerpoint/2010/main" val="18525831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9" presetClass="entr" presetSubtype="0" decel="10000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0" end="0"/>
                                            </p:txEl>
                                          </p:spTgt>
                                        </p:tgtEl>
                                      </p:cBhvr>
                                    </p:animEffect>
                                  </p:childTnLst>
                                </p:cTn>
                              </p:par>
                            </p:childTnLst>
                          </p:cTn>
                        </p:par>
                        <p:par>
                          <p:cTn id="18" fill="hold">
                            <p:stCondLst>
                              <p:cond delay="1500"/>
                            </p:stCondLst>
                            <p:childTnLst>
                              <p:par>
                                <p:cTn id="19" presetID="49" presetClass="entr" presetSubtype="0" decel="10000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2" end="2"/>
                                            </p:txEl>
                                          </p:spTgt>
                                        </p:tgtEl>
                                      </p:cBhvr>
                                    </p:animEffect>
                                  </p:childTnLst>
                                </p:cTn>
                              </p:par>
                            </p:childTnLst>
                          </p:cTn>
                        </p:par>
                        <p:par>
                          <p:cTn id="25" fill="hold">
                            <p:stCondLst>
                              <p:cond delay="2000"/>
                            </p:stCondLst>
                            <p:childTnLst>
                              <p:par>
                                <p:cTn id="26" presetID="49" presetClass="entr" presetSubtype="0" decel="10000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2139</Words>
  <Application>Microsoft Office PowerPoint</Application>
  <PresentationFormat>On-screen Show (4:3)</PresentationFormat>
  <Paragraphs>236</Paragraphs>
  <Slides>30</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Aharoni</vt:lpstr>
      <vt:lpstr>Arial</vt:lpstr>
      <vt:lpstr>Calibri</vt:lpstr>
      <vt:lpstr>Office Theme</vt:lpstr>
      <vt:lpstr>1_Office Theme</vt:lpstr>
      <vt:lpstr>PowerPoint Presentation</vt:lpstr>
      <vt:lpstr>Definition of Subject Verb Agreement</vt:lpstr>
      <vt:lpstr>Subject-Verb Agreement In General</vt:lpstr>
      <vt:lpstr>Examples of Subject Verb Agreement</vt:lpstr>
      <vt:lpstr>Examples of Subject Verb Agreement</vt:lpstr>
      <vt:lpstr>Examples of Subject Verb Agreement</vt:lpstr>
      <vt:lpstr>Examples of Subject Verb Agreement</vt:lpstr>
      <vt:lpstr>Problems on Subject-Verb Agreement</vt:lpstr>
      <vt:lpstr>1. Collective Noun</vt:lpstr>
      <vt:lpstr>2. Compound Subject</vt:lpstr>
      <vt:lpstr>2. Compound Subject</vt:lpstr>
      <vt:lpstr>2. Compound Subject</vt:lpstr>
      <vt:lpstr>3. Subject with a Plural Form but Singular Meaning</vt:lpstr>
      <vt:lpstr>3. Subject with A Plural Form but Singular Meaning</vt:lpstr>
      <vt:lpstr>4. Subject with A Plural Form as Two Parts in A Single Unit</vt:lpstr>
      <vt:lpstr>5. Fractional Expression and Mathematical Process</vt:lpstr>
      <vt:lpstr>5. Fractional Expression and Mathematical Process</vt:lpstr>
      <vt:lpstr>6. Sentences Begin with there / here + is / are / was / were.</vt:lpstr>
      <vt:lpstr>7. Indefinite Pronoun (noun for people, objects, or things in general)</vt:lpstr>
      <vt:lpstr>7. Indefinite Pronoun (noun for people, objects, or things in general)</vt:lpstr>
      <vt:lpstr>8. Phrase and Clause, which are between the Subject and Verb</vt:lpstr>
      <vt:lpstr>8. Phrase and Clause, which are between the Subject and Verb</vt:lpstr>
      <vt:lpstr>8. Phrase and Clause, which are between the Subject and Verb</vt:lpstr>
      <vt:lpstr>Conclusions</vt:lpstr>
      <vt:lpstr>Closing</vt:lpstr>
      <vt:lpstr>Questions</vt:lpstr>
      <vt:lpstr>Questions</vt:lpstr>
      <vt:lpstr>Questions</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A407M</cp:lastModifiedBy>
  <cp:revision>139</cp:revision>
  <dcterms:created xsi:type="dcterms:W3CDTF">2013-08-21T19:17:07Z</dcterms:created>
  <dcterms:modified xsi:type="dcterms:W3CDTF">2022-11-15T00:15:04Z</dcterms:modified>
</cp:coreProperties>
</file>