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28E1-980D-4260-8FF7-97D3079D6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853BC-3C32-4D22-88E1-7517C36ED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F24DE-6BAE-490E-886E-79F93DD4F423}"/>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3A2F8CA7-5DE7-46D3-91A2-8A5032BED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E6FE6-91EA-4529-8690-DE6F7E83EE74}"/>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175370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C192-68F1-41BB-90E5-7B1D4A3002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8541B2-B7E5-4D6B-96E9-90897DE13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20642-E68C-4C4A-B5DC-452DC250CCE2}"/>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22A4385F-2295-447B-B132-D78BFEF77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8FD33-C699-4468-972E-B5BBBF116932}"/>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82441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7A329-EDBA-406F-B727-19010CCD9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5A6A7-5AA3-446B-A294-7E7CB770D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C7B77-A2D5-4DF9-AF68-1B281FB1FA21}"/>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663BF75B-0BF2-4582-8ABB-5648D7B09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DEC46-529E-490D-AF94-A412DF1871A7}"/>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283165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0FFA-0B0B-46C4-B708-8B267AE9D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89A91-002C-43F1-B347-4988EDC1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5A931-FB40-4BD6-A0B0-E3A83F00CA76}"/>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DBD0D90E-144D-489C-90F7-0741E115C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E8668-ADE9-48BF-AD43-4A6D7BEA0188}"/>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198644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044E-822D-4401-9F5D-C80D227C3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0B13E-CD7D-4CE4-9F35-6F69E7C10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27477-2519-48F6-9B95-A79D78483784}"/>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716428C0-CC60-46D8-A720-88FE8135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DA857-E967-4C08-8544-9D2C3635C9FE}"/>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05831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DA71-6DD2-4EA4-B1C1-D3C51B8A3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F18EC-D7D3-448C-99D1-E37AAA052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29CCE3-C3F9-4816-BCB2-353CF1CDD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188BD-16BB-4C1C-91D2-F5941BE24A95}"/>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6" name="Footer Placeholder 5">
            <a:extLst>
              <a:ext uri="{FF2B5EF4-FFF2-40B4-BE49-F238E27FC236}">
                <a16:creationId xmlns:a16="http://schemas.microsoft.com/office/drawing/2014/main" id="{0B45BA2A-3BAC-49C4-BB43-AB6BD9AD9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3AE1A-D573-45D8-83C1-08A1B2BCE7CC}"/>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94364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2149-A07B-45A6-A92A-E63BD3E0FB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D109C-B273-4180-B909-BA4ED1FA2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7F905-5EE0-49FB-8083-AE9871CFD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502AE-FFD4-4CD8-9836-8DAE8BA8D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3389D-F037-472C-A7E5-7C07D4436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888F7-9A37-451E-A2C8-4FC363639CE0}"/>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8" name="Footer Placeholder 7">
            <a:extLst>
              <a:ext uri="{FF2B5EF4-FFF2-40B4-BE49-F238E27FC236}">
                <a16:creationId xmlns:a16="http://schemas.microsoft.com/office/drawing/2014/main" id="{3DB7BDC5-2ACD-424C-B68E-F13717FDDB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EEF54-48C7-42E2-849A-85FD288320F6}"/>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424809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B250-7373-485E-942D-9FD7DE4837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D07B4-750C-4E9E-8255-D7B3F763230C}"/>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4" name="Footer Placeholder 3">
            <a:extLst>
              <a:ext uri="{FF2B5EF4-FFF2-40B4-BE49-F238E27FC236}">
                <a16:creationId xmlns:a16="http://schemas.microsoft.com/office/drawing/2014/main" id="{C1BF036F-6007-4D3F-983F-A49EC2EA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2A0A7-B1A1-4098-9CCD-43525328568A}"/>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54710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C4D8E-460B-490B-9C33-A197A581C7FA}"/>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3" name="Footer Placeholder 2">
            <a:extLst>
              <a:ext uri="{FF2B5EF4-FFF2-40B4-BE49-F238E27FC236}">
                <a16:creationId xmlns:a16="http://schemas.microsoft.com/office/drawing/2014/main" id="{A8D097F8-1B6F-46BC-B3E8-8193BF506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F051FA-0007-4339-8ABA-29D7A8053C25}"/>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5620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020A-551C-4125-8843-CEA3DBA98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10786-895A-4DAD-A565-7E72FE4CF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78D18-FD40-44EA-8493-FD0D63115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20FC0-508C-4865-9FE9-DFA32ECA2E0B}"/>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6" name="Footer Placeholder 5">
            <a:extLst>
              <a:ext uri="{FF2B5EF4-FFF2-40B4-BE49-F238E27FC236}">
                <a16:creationId xmlns:a16="http://schemas.microsoft.com/office/drawing/2014/main" id="{636E1B47-F9FD-4CBA-AE42-C854738E2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836B2-DA4C-409D-81DB-77FE80A1031D}"/>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122089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7F83-36E1-4553-85ED-9899EC57E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9057B-B081-43A5-816F-71E5000E7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21CAD-7A45-49AD-949F-4EA4ACC2B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B3755-936E-4A4B-938B-70784125D1D8}"/>
              </a:ext>
            </a:extLst>
          </p:cNvPr>
          <p:cNvSpPr>
            <a:spLocks noGrp="1"/>
          </p:cNvSpPr>
          <p:nvPr>
            <p:ph type="dt" sz="half" idx="10"/>
          </p:nvPr>
        </p:nvSpPr>
        <p:spPr/>
        <p:txBody>
          <a:bodyPr/>
          <a:lstStyle/>
          <a:p>
            <a:fld id="{2DDE3690-009F-4689-A541-DF7E57E07295}" type="datetimeFigureOut">
              <a:rPr lang="en-US" smtClean="0"/>
              <a:t>4/23/2019</a:t>
            </a:fld>
            <a:endParaRPr lang="en-US"/>
          </a:p>
        </p:txBody>
      </p:sp>
      <p:sp>
        <p:nvSpPr>
          <p:cNvPr id="6" name="Footer Placeholder 5">
            <a:extLst>
              <a:ext uri="{FF2B5EF4-FFF2-40B4-BE49-F238E27FC236}">
                <a16:creationId xmlns:a16="http://schemas.microsoft.com/office/drawing/2014/main" id="{041DBE0A-0675-41A1-8D46-C2E4F8303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B0CB6-45CA-4166-81DD-21E27DDC7316}"/>
              </a:ext>
            </a:extLst>
          </p:cNvPr>
          <p:cNvSpPr>
            <a:spLocks noGrp="1"/>
          </p:cNvSpPr>
          <p:nvPr>
            <p:ph type="sldNum" sz="quarter" idx="12"/>
          </p:nvPr>
        </p:nvSpPr>
        <p:spPr/>
        <p:txBody>
          <a:bodyPr/>
          <a:lstStyle/>
          <a:p>
            <a:fld id="{407820A8-ED5F-411B-B0F4-85B013029453}" type="slidenum">
              <a:rPr lang="en-US" smtClean="0"/>
              <a:t>‹#›</a:t>
            </a:fld>
            <a:endParaRPr lang="en-US"/>
          </a:p>
        </p:txBody>
      </p:sp>
    </p:spTree>
    <p:extLst>
      <p:ext uri="{BB962C8B-B14F-4D97-AF65-F5344CB8AC3E}">
        <p14:creationId xmlns:p14="http://schemas.microsoft.com/office/powerpoint/2010/main" val="370756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6E562-BC68-4C45-BA8C-54ED9AD8D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31627-2B61-43C9-9188-DF2DBFE33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ECA44-FCDD-4B68-A7E7-2B4EE1017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E3690-009F-4689-A541-DF7E57E07295}" type="datetimeFigureOut">
              <a:rPr lang="en-US" smtClean="0"/>
              <a:t>4/23/2019</a:t>
            </a:fld>
            <a:endParaRPr lang="en-US"/>
          </a:p>
        </p:txBody>
      </p:sp>
      <p:sp>
        <p:nvSpPr>
          <p:cNvPr id="5" name="Footer Placeholder 4">
            <a:extLst>
              <a:ext uri="{FF2B5EF4-FFF2-40B4-BE49-F238E27FC236}">
                <a16:creationId xmlns:a16="http://schemas.microsoft.com/office/drawing/2014/main" id="{3F3A45DF-A9CD-49DE-A4E3-BAE998B0B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64F04-7AAC-4503-A08C-DC61633A9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820A8-ED5F-411B-B0F4-85B013029453}" type="slidenum">
              <a:rPr lang="en-US" smtClean="0"/>
              <a:t>‹#›</a:t>
            </a:fld>
            <a:endParaRPr lang="en-US"/>
          </a:p>
        </p:txBody>
      </p:sp>
    </p:spTree>
    <p:extLst>
      <p:ext uri="{BB962C8B-B14F-4D97-AF65-F5344CB8AC3E}">
        <p14:creationId xmlns:p14="http://schemas.microsoft.com/office/powerpoint/2010/main" val="287947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92972"/>
            <a:ext cx="12082071" cy="2745099"/>
          </a:xfrm>
          <a:noFill/>
        </p:spPr>
        <p:txBody>
          <a:bodyPr>
            <a:normAutofit/>
          </a:bodyPr>
          <a:lstStyle/>
          <a:p>
            <a:r>
              <a:rPr lang="en-US" dirty="0">
                <a:latin typeface="Lucida Handwriting" panose="03010101010101010101" pitchFamily="66" charset="0"/>
              </a:rPr>
              <a:t>The Gold Mine</a:t>
            </a:r>
            <a:br>
              <a:rPr lang="en-US" dirty="0"/>
            </a:br>
            <a:r>
              <a:rPr lang="en-US" sz="2800" dirty="0"/>
              <a:t>-An example of the producer/consumer system</a:t>
            </a:r>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159895" y="4154808"/>
            <a:ext cx="9144000" cy="1655762"/>
          </a:xfrm>
        </p:spPr>
        <p:txBody>
          <a:bodyPr/>
          <a:lstStyle/>
          <a:p>
            <a:r>
              <a:rPr lang="en-US" b="1" dirty="0">
                <a:latin typeface="Book Antiqua" panose="02040602050305030304" pitchFamily="18" charset="0"/>
              </a:rPr>
              <a:t>BY KRZSZTOF RABKA AND </a:t>
            </a:r>
          </a:p>
          <a:p>
            <a:r>
              <a:rPr lang="en-US" b="1" dirty="0">
                <a:latin typeface="Book Antiqua" panose="02040602050305030304" pitchFamily="18" charset="0"/>
              </a:rPr>
              <a:t>ADAM SCHAIBLE </a:t>
            </a:r>
          </a:p>
        </p:txBody>
      </p:sp>
      <p:pic>
        <p:nvPicPr>
          <p:cNvPr id="7" name="Picture 6">
            <a:extLst>
              <a:ext uri="{FF2B5EF4-FFF2-40B4-BE49-F238E27FC236}">
                <a16:creationId xmlns:a16="http://schemas.microsoft.com/office/drawing/2014/main" id="{3875F3FC-220C-447E-BF3D-FCA1B0748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528" y="3107379"/>
            <a:ext cx="3811472" cy="3750621"/>
          </a:xfrm>
          <a:prstGeom prst="rect">
            <a:avLst/>
          </a:prstGeom>
        </p:spPr>
      </p:pic>
    </p:spTree>
    <p:extLst>
      <p:ext uri="{BB962C8B-B14F-4D97-AF65-F5344CB8AC3E}">
        <p14:creationId xmlns:p14="http://schemas.microsoft.com/office/powerpoint/2010/main" val="139789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Gold Mine Overview</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0" y="733035"/>
            <a:ext cx="12005187" cy="5785751"/>
          </a:xfrm>
        </p:spPr>
        <p:txBody>
          <a:bodyPr>
            <a:normAutofit/>
          </a:bodyPr>
          <a:lstStyle/>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gold miners work in the gold mine to make gold coins for the bank and deposit them in the bank’s vault as long as the bank’s vault is not full. </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miners are the producers.</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clerks at the bank take requests from the customers for gold coins.</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customers are the consumers of the gold coins.</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One customer is served at a time.</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customers requesting a gold coin are given a gold coin by the bank clerk from the vault if its available.</a:t>
            </a: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7" name="Picture 6">
            <a:extLst>
              <a:ext uri="{FF2B5EF4-FFF2-40B4-BE49-F238E27FC236}">
                <a16:creationId xmlns:a16="http://schemas.microsoft.com/office/drawing/2014/main" id="{3875F3FC-220C-447E-BF3D-FCA1B0748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304" y="5629239"/>
            <a:ext cx="1248696" cy="1228760"/>
          </a:xfrm>
          <a:prstGeom prst="rect">
            <a:avLst/>
          </a:prstGeom>
        </p:spPr>
      </p:pic>
    </p:spTree>
    <p:extLst>
      <p:ext uri="{BB962C8B-B14F-4D97-AF65-F5344CB8AC3E}">
        <p14:creationId xmlns:p14="http://schemas.microsoft.com/office/powerpoint/2010/main" val="87772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Gold Mine Overview</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2" y="663676"/>
            <a:ext cx="11444746" cy="6194324"/>
          </a:xfrm>
        </p:spPr>
        <p:txBody>
          <a:bodyPr>
            <a:normAutofit fontScale="92500"/>
          </a:bodyPr>
          <a:lstStyle/>
          <a:p>
            <a:pPr marL="342900" indent="-342900" algn="l">
              <a:lnSpc>
                <a:spcPct val="150000"/>
              </a:lnSpc>
              <a:buFont typeface="Wingdings" panose="05000000000000000000" pitchFamily="2" charset="2"/>
              <a:buChar char="§"/>
            </a:pPr>
            <a:r>
              <a:rPr lang="en-US" b="1" dirty="0">
                <a:latin typeface="Book Antiqua" panose="02040602050305030304" pitchFamily="18" charset="0"/>
              </a:rPr>
              <a:t>When a customer is being served the other customers are told to patiently wait while that customer is being served.</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Only one miner or bank clerk is allowed to enter the vault at any particular time.</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If a miner or bank clerk enters the vault all of the rest of the miners and bank clerks are told not to enter till they are done with using the bank vault.</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When a miner or bank clerk has left the vault the other miners and bank clerks are informed that if the vault is not full another miner may enter the vault.</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After a customer has gotten their gold coin the clerks are free to process another customers gold coin request.</a:t>
            </a: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10" name="Picture 9">
            <a:extLst>
              <a:ext uri="{FF2B5EF4-FFF2-40B4-BE49-F238E27FC236}">
                <a16:creationId xmlns:a16="http://schemas.microsoft.com/office/drawing/2014/main" id="{928FD9FF-F02C-4BC0-85F6-B5A52FFFC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304" y="5629239"/>
            <a:ext cx="1248696" cy="1228760"/>
          </a:xfrm>
          <a:prstGeom prst="rect">
            <a:avLst/>
          </a:prstGeom>
        </p:spPr>
      </p:pic>
    </p:spTree>
    <p:extLst>
      <p:ext uri="{BB962C8B-B14F-4D97-AF65-F5344CB8AC3E}">
        <p14:creationId xmlns:p14="http://schemas.microsoft.com/office/powerpoint/2010/main" val="283433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Gold Mine Overview</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0" y="733035"/>
            <a:ext cx="11946193" cy="5564525"/>
          </a:xfrm>
        </p:spPr>
        <p:txBody>
          <a:bodyPr>
            <a:normAutofit/>
          </a:bodyPr>
          <a:lstStyle/>
          <a:p>
            <a:pPr marL="342900" indent="-342900" algn="l">
              <a:lnSpc>
                <a:spcPct val="150000"/>
              </a:lnSpc>
              <a:buFont typeface="Wingdings" panose="05000000000000000000" pitchFamily="2" charset="2"/>
              <a:buChar char="§"/>
            </a:pPr>
            <a:r>
              <a:rPr lang="en-US" b="1" dirty="0">
                <a:latin typeface="Book Antiqua" panose="02040602050305030304" pitchFamily="18" charset="0"/>
              </a:rPr>
              <a:t>If the banks vault is empty the requesting customer must wait for the miners to replenish the vault with gold coins before the bank clerk can get them a gold coin from the bank vault.</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every customer, bank clerk and miner are each their own thread.</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a:t>
            </a:r>
            <a:r>
              <a:rPr lang="en-US" b="1" dirty="0" err="1">
                <a:latin typeface="Book Antiqua" panose="02040602050305030304" pitchFamily="18" charset="0"/>
              </a:rPr>
              <a:t>serverSocket.accept</a:t>
            </a:r>
            <a:r>
              <a:rPr lang="en-US" b="1" dirty="0">
                <a:latin typeface="Book Antiqua" panose="02040602050305030304" pitchFamily="18" charset="0"/>
              </a:rPr>
              <a:t>() method allows the customer to initiate a conversation with a bank clerk.</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To ensure that only one bank clerk or one miner is allowed in the bank vault at a particular time the methods </a:t>
            </a:r>
            <a:r>
              <a:rPr lang="en-US" b="1" dirty="0" err="1">
                <a:latin typeface="Book Antiqua" panose="02040602050305030304" pitchFamily="18" charset="0"/>
              </a:rPr>
              <a:t>takeGold</a:t>
            </a:r>
            <a:r>
              <a:rPr lang="en-US" b="1" dirty="0">
                <a:latin typeface="Book Antiqua" panose="02040602050305030304" pitchFamily="18" charset="0"/>
              </a:rPr>
              <a:t>() and </a:t>
            </a:r>
            <a:r>
              <a:rPr lang="en-US" b="1" dirty="0" err="1">
                <a:latin typeface="Book Antiqua" panose="02040602050305030304" pitchFamily="18" charset="0"/>
              </a:rPr>
              <a:t>depositGold</a:t>
            </a:r>
            <a:r>
              <a:rPr lang="en-US" b="1" dirty="0">
                <a:latin typeface="Book Antiqua" panose="02040602050305030304" pitchFamily="18" charset="0"/>
              </a:rPr>
              <a:t>() are synchronized.</a:t>
            </a: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9" name="Picture 8">
            <a:extLst>
              <a:ext uri="{FF2B5EF4-FFF2-40B4-BE49-F238E27FC236}">
                <a16:creationId xmlns:a16="http://schemas.microsoft.com/office/drawing/2014/main" id="{EA227523-1ACC-4C54-AB59-3675AD66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304" y="5629239"/>
            <a:ext cx="1248696" cy="1228760"/>
          </a:xfrm>
          <a:prstGeom prst="rect">
            <a:avLst/>
          </a:prstGeom>
        </p:spPr>
      </p:pic>
    </p:spTree>
    <p:extLst>
      <p:ext uri="{BB962C8B-B14F-4D97-AF65-F5344CB8AC3E}">
        <p14:creationId xmlns:p14="http://schemas.microsoft.com/office/powerpoint/2010/main" val="75225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Gold Mine Overview</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0" y="733035"/>
            <a:ext cx="11946193" cy="5564525"/>
          </a:xfrm>
        </p:spPr>
        <p:txBody>
          <a:bodyPr>
            <a:normAutofit/>
          </a:bodyPr>
          <a:lstStyle/>
          <a:p>
            <a:pPr marL="342900" indent="-342900" algn="l">
              <a:lnSpc>
                <a:spcPct val="150000"/>
              </a:lnSpc>
              <a:buFont typeface="Wingdings" panose="05000000000000000000" pitchFamily="2" charset="2"/>
              <a:buChar char="§"/>
            </a:pPr>
            <a:r>
              <a:rPr lang="en-US" b="1" dirty="0">
                <a:latin typeface="Book Antiqua" panose="02040602050305030304" pitchFamily="18" charset="0"/>
              </a:rPr>
              <a:t>By synchronizing </a:t>
            </a:r>
            <a:r>
              <a:rPr lang="en-US" b="1" dirty="0" err="1">
                <a:latin typeface="Book Antiqua" panose="02040602050305030304" pitchFamily="18" charset="0"/>
              </a:rPr>
              <a:t>takeGold</a:t>
            </a:r>
            <a:r>
              <a:rPr lang="en-US" b="1" dirty="0">
                <a:latin typeface="Book Antiqua" panose="02040602050305030304" pitchFamily="18" charset="0"/>
              </a:rPr>
              <a:t>() and </a:t>
            </a:r>
            <a:r>
              <a:rPr lang="en-US" b="1" dirty="0" err="1">
                <a:latin typeface="Book Antiqua" panose="02040602050305030304" pitchFamily="18" charset="0"/>
              </a:rPr>
              <a:t>depositGold</a:t>
            </a:r>
            <a:r>
              <a:rPr lang="en-US" b="1" dirty="0">
                <a:latin typeface="Book Antiqua" panose="02040602050305030304" pitchFamily="18" charset="0"/>
              </a:rPr>
              <a:t>() this ensures that gold coins cannot be taken out of the vault at the same time that they are deposited.</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Within 3 to 5 seconds of a customer getting a gold coin they want another gold coin.</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It takes the miners 3 to 5 seconds to produce another gold coin.</a:t>
            </a: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7" name="Picture 6">
            <a:extLst>
              <a:ext uri="{FF2B5EF4-FFF2-40B4-BE49-F238E27FC236}">
                <a16:creationId xmlns:a16="http://schemas.microsoft.com/office/drawing/2014/main" id="{C244279E-D6B5-46C7-AC4E-BCF8B2BD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304" y="5629239"/>
            <a:ext cx="1248696" cy="1228760"/>
          </a:xfrm>
          <a:prstGeom prst="rect">
            <a:avLst/>
          </a:prstGeom>
        </p:spPr>
      </p:pic>
    </p:spTree>
    <p:extLst>
      <p:ext uri="{BB962C8B-B14F-4D97-AF65-F5344CB8AC3E}">
        <p14:creationId xmlns:p14="http://schemas.microsoft.com/office/powerpoint/2010/main" val="97164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Gold Mine Overview</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0" y="733035"/>
            <a:ext cx="11946193" cy="5564525"/>
          </a:xfrm>
        </p:spPr>
        <p:txBody>
          <a:bodyPr>
            <a:normAutofit/>
          </a:bodyPr>
          <a:lstStyle/>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6" name="Picture 5">
            <a:extLst>
              <a:ext uri="{FF2B5EF4-FFF2-40B4-BE49-F238E27FC236}">
                <a16:creationId xmlns:a16="http://schemas.microsoft.com/office/drawing/2014/main" id="{777C7476-B282-42F9-9889-63B6E8089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 y="1057453"/>
            <a:ext cx="11946193" cy="5564525"/>
          </a:xfrm>
          <a:prstGeom prst="rect">
            <a:avLst/>
          </a:prstGeom>
        </p:spPr>
      </p:pic>
    </p:spTree>
    <p:extLst>
      <p:ext uri="{BB962C8B-B14F-4D97-AF65-F5344CB8AC3E}">
        <p14:creationId xmlns:p14="http://schemas.microsoft.com/office/powerpoint/2010/main" val="330695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9B9-05AB-4265-8E36-427D1232D1CB}"/>
              </a:ext>
            </a:extLst>
          </p:cNvPr>
          <p:cNvSpPr>
            <a:spLocks noGrp="1"/>
          </p:cNvSpPr>
          <p:nvPr>
            <p:ph type="ctrTitle"/>
          </p:nvPr>
        </p:nvSpPr>
        <p:spPr>
          <a:xfrm>
            <a:off x="0" y="14454"/>
            <a:ext cx="12192000" cy="1193376"/>
          </a:xfrm>
          <a:noFill/>
        </p:spPr>
        <p:txBody>
          <a:bodyPr>
            <a:normAutofit fontScale="90000"/>
          </a:bodyPr>
          <a:lstStyle/>
          <a:p>
            <a:r>
              <a:rPr lang="en-US" dirty="0">
                <a:latin typeface="Lucida Handwriting" panose="03010101010101010101" pitchFamily="66" charset="0"/>
              </a:rPr>
              <a:t>The running of the gold mine</a:t>
            </a:r>
            <a:br>
              <a:rPr lang="en-US" dirty="0"/>
            </a:br>
            <a:endParaRPr lang="en-US" sz="2800" dirty="0"/>
          </a:p>
        </p:txBody>
      </p:sp>
      <p:sp>
        <p:nvSpPr>
          <p:cNvPr id="3" name="Subtitle 2">
            <a:extLst>
              <a:ext uri="{FF2B5EF4-FFF2-40B4-BE49-F238E27FC236}">
                <a16:creationId xmlns:a16="http://schemas.microsoft.com/office/drawing/2014/main" id="{535A24C7-47A9-4314-BC21-AD4A337AD5BE}"/>
              </a:ext>
            </a:extLst>
          </p:cNvPr>
          <p:cNvSpPr>
            <a:spLocks noGrp="1"/>
          </p:cNvSpPr>
          <p:nvPr>
            <p:ph type="subTitle" idx="1"/>
          </p:nvPr>
        </p:nvSpPr>
        <p:spPr>
          <a:xfrm>
            <a:off x="0" y="733035"/>
            <a:ext cx="11842955" cy="6110511"/>
          </a:xfrm>
        </p:spPr>
        <p:txBody>
          <a:bodyPr>
            <a:normAutofit fontScale="92500"/>
          </a:bodyPr>
          <a:lstStyle/>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server is launched. The launching of the server creates miners for the gold mine, bank clerks and a bank with a vault.</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clients are then created and start requesting their gold coins and consume them as they are available.</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Eventually the mine runs dry of gold and the miners cannot make any more gold coins.</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The vault becomes empty as customers consume the last of the gold coins.</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After this the bank closes down and tells the customs to go home.</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All of the customer, bank clerk and miner threads are now closed.</a:t>
            </a:r>
          </a:p>
          <a:p>
            <a:pPr marL="342900" indent="-342900" algn="l">
              <a:lnSpc>
                <a:spcPct val="150000"/>
              </a:lnSpc>
              <a:buFont typeface="Wingdings" panose="05000000000000000000" pitchFamily="2" charset="2"/>
              <a:buChar char="§"/>
            </a:pPr>
            <a:r>
              <a:rPr lang="en-US" b="1" dirty="0">
                <a:latin typeface="Book Antiqua" panose="02040602050305030304" pitchFamily="18" charset="0"/>
              </a:rPr>
              <a:t>OUR GOLDMINE IS NOW OUT OF BUSINESS</a:t>
            </a: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a:p>
            <a:pPr marL="342900" indent="-342900" algn="l">
              <a:lnSpc>
                <a:spcPct val="150000"/>
              </a:lnSpc>
              <a:buFont typeface="Wingdings" panose="05000000000000000000" pitchFamily="2" charset="2"/>
              <a:buChar char="§"/>
            </a:pPr>
            <a:endParaRPr lang="en-US" b="1" dirty="0">
              <a:latin typeface="Book Antiqua" panose="02040602050305030304" pitchFamily="18" charset="0"/>
            </a:endParaRPr>
          </a:p>
        </p:txBody>
      </p:sp>
      <p:pic>
        <p:nvPicPr>
          <p:cNvPr id="7" name="Picture 6">
            <a:extLst>
              <a:ext uri="{FF2B5EF4-FFF2-40B4-BE49-F238E27FC236}">
                <a16:creationId xmlns:a16="http://schemas.microsoft.com/office/drawing/2014/main" id="{C244279E-D6B5-46C7-AC4E-BCF8B2BD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304" y="5629239"/>
            <a:ext cx="1248696" cy="1228760"/>
          </a:xfrm>
          <a:prstGeom prst="rect">
            <a:avLst/>
          </a:prstGeom>
        </p:spPr>
      </p:pic>
    </p:spTree>
    <p:extLst>
      <p:ext uri="{BB962C8B-B14F-4D97-AF65-F5344CB8AC3E}">
        <p14:creationId xmlns:p14="http://schemas.microsoft.com/office/powerpoint/2010/main" val="164247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515</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 Antiqua</vt:lpstr>
      <vt:lpstr>Calibri</vt:lpstr>
      <vt:lpstr>Calibri Light</vt:lpstr>
      <vt:lpstr>Lucida Handwriting</vt:lpstr>
      <vt:lpstr>Wingdings</vt:lpstr>
      <vt:lpstr>Office Theme</vt:lpstr>
      <vt:lpstr>The Gold Mine -An example of the producer/consumer system</vt:lpstr>
      <vt:lpstr>Gold Mine Overview </vt:lpstr>
      <vt:lpstr>Gold Mine Overview </vt:lpstr>
      <vt:lpstr>Gold Mine Overview </vt:lpstr>
      <vt:lpstr>Gold Mine Overview </vt:lpstr>
      <vt:lpstr>Gold Mine Overview </vt:lpstr>
      <vt:lpstr>The running of the gold mine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Gold Mine</dc:title>
  <dc:creator>sapphire</dc:creator>
  <cp:lastModifiedBy>sapphire</cp:lastModifiedBy>
  <cp:revision>25</cp:revision>
  <dcterms:created xsi:type="dcterms:W3CDTF">2019-04-24T01:56:24Z</dcterms:created>
  <dcterms:modified xsi:type="dcterms:W3CDTF">2019-04-24T06:18:27Z</dcterms:modified>
</cp:coreProperties>
</file>