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2" d="100"/>
          <a:sy n="52"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A733-66F4-4096-B34F-2EC739ECBDC2}"/>
              </a:ext>
            </a:extLst>
          </p:cNvPr>
          <p:cNvSpPr>
            <a:spLocks noGrp="1"/>
          </p:cNvSpPr>
          <p:nvPr>
            <p:ph type="ctrTitle"/>
          </p:nvPr>
        </p:nvSpPr>
        <p:spPr>
          <a:xfrm>
            <a:off x="501713" y="958646"/>
            <a:ext cx="10132142" cy="4055806"/>
          </a:xfrm>
        </p:spPr>
        <p:txBody>
          <a:bodyPr/>
          <a:lstStyle/>
          <a:p>
            <a:br>
              <a:rPr lang="en-US" dirty="0"/>
            </a:br>
            <a:r>
              <a:rPr lang="en-US" dirty="0"/>
              <a:t>Option # 1</a:t>
            </a:r>
            <a:br>
              <a:rPr lang="en-US" dirty="0"/>
            </a:br>
            <a:r>
              <a:rPr lang="en-US" dirty="0"/>
              <a:t>Public Key encrypted message and its digital digest</a:t>
            </a:r>
          </a:p>
        </p:txBody>
      </p:sp>
      <p:sp>
        <p:nvSpPr>
          <p:cNvPr id="3" name="Subtitle 2">
            <a:extLst>
              <a:ext uri="{FF2B5EF4-FFF2-40B4-BE49-F238E27FC236}">
                <a16:creationId xmlns:a16="http://schemas.microsoft.com/office/drawing/2014/main" id="{8D77261C-6BC5-4771-AD7B-2E5D9AB7F95B}"/>
              </a:ext>
            </a:extLst>
          </p:cNvPr>
          <p:cNvSpPr>
            <a:spLocks noGrp="1"/>
          </p:cNvSpPr>
          <p:nvPr>
            <p:ph type="subTitle" idx="1"/>
          </p:nvPr>
        </p:nvSpPr>
        <p:spPr>
          <a:xfrm>
            <a:off x="1272942" y="5647535"/>
            <a:ext cx="8825658" cy="861420"/>
          </a:xfrm>
        </p:spPr>
        <p:txBody>
          <a:bodyPr/>
          <a:lstStyle/>
          <a:p>
            <a:endParaRPr lang="en-US" dirty="0"/>
          </a:p>
        </p:txBody>
      </p:sp>
    </p:spTree>
    <p:extLst>
      <p:ext uri="{BB962C8B-B14F-4D97-AF65-F5344CB8AC3E}">
        <p14:creationId xmlns:p14="http://schemas.microsoft.com/office/powerpoint/2010/main" val="359070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E961-E182-4264-A2C8-C6EB40EDA78A}"/>
              </a:ext>
            </a:extLst>
          </p:cNvPr>
          <p:cNvSpPr>
            <a:spLocks noGrp="1"/>
          </p:cNvSpPr>
          <p:nvPr>
            <p:ph type="title"/>
          </p:nvPr>
        </p:nvSpPr>
        <p:spPr>
          <a:xfrm>
            <a:off x="0" y="0"/>
            <a:ext cx="12192000" cy="6857999"/>
          </a:xfrm>
        </p:spPr>
        <p:txBody>
          <a:bodyPr/>
          <a:lstStyle/>
          <a:p>
            <a:r>
              <a:rPr lang="en-US" sz="4000" dirty="0"/>
              <a:t>First step for this is that the key generator generates the keys…</a:t>
            </a:r>
            <a:br>
              <a:rPr lang="en-US" sz="4000" dirty="0"/>
            </a:br>
            <a:br>
              <a:rPr lang="en-US" sz="4000" dirty="0"/>
            </a:br>
            <a:r>
              <a:rPr lang="en-US" sz="4000" dirty="0"/>
              <a:t>- The symmetric key will be used for the encryption and decryption of the SHA256 hash of the message.</a:t>
            </a:r>
            <a:br>
              <a:rPr lang="en-US" sz="4000" dirty="0"/>
            </a:br>
            <a:br>
              <a:rPr lang="en-US" sz="4000" dirty="0"/>
            </a:br>
            <a:r>
              <a:rPr lang="en-US" sz="4000" dirty="0"/>
              <a:t>- The private and public keys of the receiver will be used for the RSA encryption and decryption of the encrypted hash appended to the message…</a:t>
            </a:r>
            <a:r>
              <a:rPr lang="en-US" dirty="0"/>
              <a:t>.</a:t>
            </a:r>
            <a:br>
              <a:rPr lang="en-US" dirty="0"/>
            </a:br>
            <a:br>
              <a:rPr lang="en-US" dirty="0"/>
            </a:br>
            <a:br>
              <a:rPr lang="en-US" dirty="0"/>
            </a:br>
            <a:r>
              <a:rPr lang="en-US" dirty="0"/>
              <a:t> </a:t>
            </a:r>
          </a:p>
        </p:txBody>
      </p:sp>
      <p:sp>
        <p:nvSpPr>
          <p:cNvPr id="3" name="Content Placeholder 2">
            <a:extLst>
              <a:ext uri="{FF2B5EF4-FFF2-40B4-BE49-F238E27FC236}">
                <a16:creationId xmlns:a16="http://schemas.microsoft.com/office/drawing/2014/main" id="{8875DC09-5816-4234-A2A5-DE0E0BB69A2A}"/>
              </a:ext>
            </a:extLst>
          </p:cNvPr>
          <p:cNvSpPr>
            <a:spLocks noGrp="1"/>
          </p:cNvSpPr>
          <p:nvPr>
            <p:ph idx="1"/>
          </p:nvPr>
        </p:nvSpPr>
        <p:spPr>
          <a:xfrm>
            <a:off x="1132809" y="6553202"/>
            <a:ext cx="8946541" cy="201559"/>
          </a:xfrm>
        </p:spPr>
        <p:txBody>
          <a:bodyPr>
            <a:normAutofit fontScale="40000" lnSpcReduction="20000"/>
          </a:bodyPr>
          <a:lstStyle/>
          <a:p>
            <a:endParaRPr lang="en-US" dirty="0"/>
          </a:p>
        </p:txBody>
      </p:sp>
    </p:spTree>
    <p:extLst>
      <p:ext uri="{BB962C8B-B14F-4D97-AF65-F5344CB8AC3E}">
        <p14:creationId xmlns:p14="http://schemas.microsoft.com/office/powerpoint/2010/main" val="343055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034D-49BA-4217-AFBE-1101DC5ECFB2}"/>
              </a:ext>
            </a:extLst>
          </p:cNvPr>
          <p:cNvSpPr>
            <a:spLocks noGrp="1"/>
          </p:cNvSpPr>
          <p:nvPr>
            <p:ph type="title"/>
          </p:nvPr>
        </p:nvSpPr>
        <p:spPr>
          <a:xfrm>
            <a:off x="176981" y="117987"/>
            <a:ext cx="11872451" cy="6548283"/>
          </a:xfrm>
        </p:spPr>
        <p:txBody>
          <a:bodyPr/>
          <a:lstStyle/>
          <a:p>
            <a:r>
              <a:rPr lang="en-US" sz="4000" dirty="0"/>
              <a:t>What the sender does when sending the message….</a:t>
            </a:r>
            <a:br>
              <a:rPr lang="en-US" sz="4000" dirty="0"/>
            </a:br>
            <a:r>
              <a:rPr lang="en-US" sz="4000" dirty="0"/>
              <a:t>1) Take the SHA256 hash of the message and encrypt it using AES and the symmetric key.</a:t>
            </a:r>
            <a:br>
              <a:rPr lang="en-US" sz="4000" dirty="0"/>
            </a:br>
            <a:br>
              <a:rPr lang="en-US" sz="4000" dirty="0"/>
            </a:br>
            <a:r>
              <a:rPr lang="en-US" sz="4000" dirty="0"/>
              <a:t>2) The encrypted SHA256 hash of the message is appended to the message and then it is encrypted using RSA and the public key of the receiver and after RSA encryption it is sent to the receiver. </a:t>
            </a:r>
            <a:br>
              <a:rPr lang="en-US" sz="4000" dirty="0"/>
            </a:br>
            <a:endParaRPr lang="en-US" sz="4000" dirty="0"/>
          </a:p>
        </p:txBody>
      </p:sp>
      <p:sp>
        <p:nvSpPr>
          <p:cNvPr id="3" name="Content Placeholder 2">
            <a:extLst>
              <a:ext uri="{FF2B5EF4-FFF2-40B4-BE49-F238E27FC236}">
                <a16:creationId xmlns:a16="http://schemas.microsoft.com/office/drawing/2014/main" id="{917B5590-A841-40D5-8B26-C41906D6FE21}"/>
              </a:ext>
            </a:extLst>
          </p:cNvPr>
          <p:cNvSpPr>
            <a:spLocks noGrp="1"/>
          </p:cNvSpPr>
          <p:nvPr>
            <p:ph idx="1"/>
          </p:nvPr>
        </p:nvSpPr>
        <p:spPr>
          <a:xfrm>
            <a:off x="1103312" y="6666270"/>
            <a:ext cx="8946541" cy="191729"/>
          </a:xfrm>
        </p:spPr>
        <p:txBody>
          <a:bodyPr>
            <a:normAutofit fontScale="40000" lnSpcReduction="20000"/>
          </a:bodyPr>
          <a:lstStyle/>
          <a:p>
            <a:endParaRPr lang="en-US" dirty="0"/>
          </a:p>
        </p:txBody>
      </p:sp>
    </p:spTree>
    <p:extLst>
      <p:ext uri="{BB962C8B-B14F-4D97-AF65-F5344CB8AC3E}">
        <p14:creationId xmlns:p14="http://schemas.microsoft.com/office/powerpoint/2010/main" val="205625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6274-0A2D-44BA-BB27-894416B4C653}"/>
              </a:ext>
            </a:extLst>
          </p:cNvPr>
          <p:cNvSpPr>
            <a:spLocks noGrp="1"/>
          </p:cNvSpPr>
          <p:nvPr>
            <p:ph type="title"/>
          </p:nvPr>
        </p:nvSpPr>
        <p:spPr>
          <a:xfrm>
            <a:off x="0" y="162233"/>
            <a:ext cx="12192000" cy="6223819"/>
          </a:xfrm>
        </p:spPr>
        <p:txBody>
          <a:bodyPr/>
          <a:lstStyle/>
          <a:p>
            <a:r>
              <a:rPr lang="en-US" sz="3900" dirty="0"/>
              <a:t>Once the receiver has the encrypted message…</a:t>
            </a:r>
            <a:br>
              <a:rPr lang="en-US" sz="3900" dirty="0"/>
            </a:br>
            <a:br>
              <a:rPr lang="en-US" sz="3900" dirty="0"/>
            </a:br>
            <a:r>
              <a:rPr lang="en-US" sz="3900" dirty="0"/>
              <a:t>1) Decrypt the message using RSA and the receiver’s private key.</a:t>
            </a:r>
            <a:br>
              <a:rPr lang="en-US" sz="3900" dirty="0"/>
            </a:br>
            <a:br>
              <a:rPr lang="en-US" sz="3900" dirty="0"/>
            </a:br>
            <a:r>
              <a:rPr lang="en-US" sz="3900" dirty="0"/>
              <a:t>2) Take the first 32 bytes and run AES decryption using the symmetric key to get the SHA256 hash.</a:t>
            </a:r>
            <a:br>
              <a:rPr lang="en-US" sz="3900" dirty="0"/>
            </a:br>
            <a:br>
              <a:rPr lang="en-US" sz="3900" dirty="0"/>
            </a:br>
            <a:r>
              <a:rPr lang="en-US" sz="3900" dirty="0"/>
              <a:t>3) Takes the remaining bytes as the message and then performs their own SHA256 hash of the message…..</a:t>
            </a:r>
          </a:p>
        </p:txBody>
      </p:sp>
      <p:sp>
        <p:nvSpPr>
          <p:cNvPr id="3" name="Content Placeholder 2">
            <a:extLst>
              <a:ext uri="{FF2B5EF4-FFF2-40B4-BE49-F238E27FC236}">
                <a16:creationId xmlns:a16="http://schemas.microsoft.com/office/drawing/2014/main" id="{36824846-6A04-47FE-A015-ACC7FB9F265A}"/>
              </a:ext>
            </a:extLst>
          </p:cNvPr>
          <p:cNvSpPr>
            <a:spLocks noGrp="1"/>
          </p:cNvSpPr>
          <p:nvPr>
            <p:ph idx="1"/>
          </p:nvPr>
        </p:nvSpPr>
        <p:spPr>
          <a:xfrm>
            <a:off x="1103312" y="6533534"/>
            <a:ext cx="8946541" cy="162233"/>
          </a:xfrm>
        </p:spPr>
        <p:txBody>
          <a:bodyPr>
            <a:normAutofit fontScale="25000" lnSpcReduction="20000"/>
          </a:bodyPr>
          <a:lstStyle/>
          <a:p>
            <a:endParaRPr lang="en-US" dirty="0"/>
          </a:p>
        </p:txBody>
      </p:sp>
    </p:spTree>
    <p:extLst>
      <p:ext uri="{BB962C8B-B14F-4D97-AF65-F5344CB8AC3E}">
        <p14:creationId xmlns:p14="http://schemas.microsoft.com/office/powerpoint/2010/main" val="110098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AABA-FE33-4E16-A426-A6EA0063FDFE}"/>
              </a:ext>
            </a:extLst>
          </p:cNvPr>
          <p:cNvSpPr>
            <a:spLocks noGrp="1"/>
          </p:cNvSpPr>
          <p:nvPr>
            <p:ph type="title"/>
          </p:nvPr>
        </p:nvSpPr>
        <p:spPr>
          <a:xfrm>
            <a:off x="0" y="-1"/>
            <a:ext cx="12191999" cy="6430297"/>
          </a:xfrm>
        </p:spPr>
        <p:txBody>
          <a:bodyPr/>
          <a:lstStyle/>
          <a:p>
            <a:r>
              <a:rPr lang="en-US" sz="3900" dirty="0"/>
              <a:t>…</a:t>
            </a:r>
            <a:br>
              <a:rPr lang="en-US" sz="3900" dirty="0"/>
            </a:br>
            <a:br>
              <a:rPr lang="en-US" sz="3900" dirty="0"/>
            </a:br>
            <a:r>
              <a:rPr lang="en-US" sz="3900" dirty="0"/>
              <a:t>4) The receiver compares their own SHA256 hash of the message with the SHA256 hash of the message that the sender sent and if they are identical then the sender has reason to believe that the message is authentic.</a:t>
            </a:r>
            <a:br>
              <a:rPr lang="en-US" sz="3900" dirty="0"/>
            </a:br>
            <a:endParaRPr lang="en-US" sz="3900" dirty="0"/>
          </a:p>
        </p:txBody>
      </p:sp>
      <p:sp>
        <p:nvSpPr>
          <p:cNvPr id="3" name="Content Placeholder 2">
            <a:extLst>
              <a:ext uri="{FF2B5EF4-FFF2-40B4-BE49-F238E27FC236}">
                <a16:creationId xmlns:a16="http://schemas.microsoft.com/office/drawing/2014/main" id="{0CCABD56-FE9D-46A2-A051-9E72BC4ECA74}"/>
              </a:ext>
            </a:extLst>
          </p:cNvPr>
          <p:cNvSpPr>
            <a:spLocks noGrp="1"/>
          </p:cNvSpPr>
          <p:nvPr>
            <p:ph idx="1"/>
          </p:nvPr>
        </p:nvSpPr>
        <p:spPr>
          <a:xfrm>
            <a:off x="1103312" y="6607277"/>
            <a:ext cx="8946541" cy="73742"/>
          </a:xfrm>
        </p:spPr>
        <p:txBody>
          <a:bodyPr>
            <a:normAutofit fontScale="25000" lnSpcReduction="20000"/>
          </a:bodyPr>
          <a:lstStyle/>
          <a:p>
            <a:endParaRPr lang="en-US" dirty="0"/>
          </a:p>
        </p:txBody>
      </p:sp>
    </p:spTree>
    <p:extLst>
      <p:ext uri="{BB962C8B-B14F-4D97-AF65-F5344CB8AC3E}">
        <p14:creationId xmlns:p14="http://schemas.microsoft.com/office/powerpoint/2010/main" val="3575842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TotalTime>
  <Words>31</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 Option # 1 Public Key encrypted message and its digital digest</vt:lpstr>
      <vt:lpstr>First step for this is that the key generator generates the keys…  - The symmetric key will be used for the encryption and decryption of the SHA256 hash of the message.  - The private and public keys of the receiver will be used for the RSA encryption and decryption of the encrypted hash appended to the message….    </vt:lpstr>
      <vt:lpstr>What the sender does when sending the message…. 1) Take the SHA256 hash of the message and encrypt it using AES and the symmetric key.  2) The encrypted SHA256 hash of the message is appended to the message and then it is encrypted using RSA and the public key of the receiver and after RSA encryption it is sent to the receiver.  </vt:lpstr>
      <vt:lpstr>Once the receiver has the encrypted message…  1) Decrypt the message using RSA and the receiver’s private key.  2) Take the first 32 bytes and run AES decryption using the symmetric key to get the SHA256 hash.  3) Takes the remaining bytes as the message and then performs their own SHA256 hash of the message…..</vt:lpstr>
      <vt:lpstr>…  4) The receiver compares their own SHA256 hash of the message with the SHA256 hash of the message that the sender sent and if they are identical then the sender has reason to believe that the message is authentic.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Option # 1 Public Key encrypted message and its digital digest</dc:title>
  <dc:creator>sapphire</dc:creator>
  <cp:lastModifiedBy>sapphire</cp:lastModifiedBy>
  <cp:revision>7</cp:revision>
  <dcterms:created xsi:type="dcterms:W3CDTF">2019-10-06T08:37:39Z</dcterms:created>
  <dcterms:modified xsi:type="dcterms:W3CDTF">2019-10-07T01:53:41Z</dcterms:modified>
</cp:coreProperties>
</file>