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Bebas Neue"/>
      <p:regular r:id="rId19"/>
    </p:embeddedFont>
    <p:embeddedFont>
      <p:font typeface="Raleway Thin"/>
      <p:regular r:id="rId20"/>
      <p:bold r:id="rId21"/>
      <p:italic r:id="rId22"/>
      <p:boldItalic r:id="rId23"/>
    </p:embeddedFont>
    <p:embeddedFont>
      <p:font typeface="Raleway Medium"/>
      <p:regular r:id="rId24"/>
      <p:bold r:id="rId25"/>
      <p:italic r:id="rId26"/>
      <p:boldItalic r:id="rId27"/>
    </p:embeddedFont>
    <p:embeddedFont>
      <p:font typeface="Dancing Scrip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Thin-regular.fntdata"/><Relationship Id="rId22" Type="http://schemas.openxmlformats.org/officeDocument/2006/relationships/font" Target="fonts/RalewayThin-italic.fntdata"/><Relationship Id="rId21" Type="http://schemas.openxmlformats.org/officeDocument/2006/relationships/font" Target="fonts/RalewayThin-bold.fntdata"/><Relationship Id="rId24" Type="http://schemas.openxmlformats.org/officeDocument/2006/relationships/font" Target="fonts/RalewayMedium-regular.fntdata"/><Relationship Id="rId23" Type="http://schemas.openxmlformats.org/officeDocument/2006/relationships/font" Target="fonts/RalewayTh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Medium-italic.fntdata"/><Relationship Id="rId25" Type="http://schemas.openxmlformats.org/officeDocument/2006/relationships/font" Target="fonts/RalewayMedium-bold.fntdata"/><Relationship Id="rId28" Type="http://schemas.openxmlformats.org/officeDocument/2006/relationships/font" Target="fonts/DancingScript-regular.fntdata"/><Relationship Id="rId27" Type="http://schemas.openxmlformats.org/officeDocument/2006/relationships/font" Target="fonts/Raleway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ancingScrip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Nuni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BebasNeue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ae3f4be6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ae3f4be6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ae3f4be6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ae3f4be6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ae3f4be6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ae3f4be6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ae3f4be6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ae3f4be6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2de12b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2de12b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2015650" y="1470933"/>
            <a:ext cx="5115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015642" y="2982083"/>
            <a:ext cx="5115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2878783" y="409142"/>
            <a:ext cx="3397850" cy="187275"/>
            <a:chOff x="-3237675" y="-1132050"/>
            <a:chExt cx="3397850" cy="187275"/>
          </a:xfrm>
        </p:grpSpPr>
        <p:sp>
          <p:nvSpPr>
            <p:cNvPr id="61" name="Google Shape;61;p11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2" type="title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3" type="title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5" type="subTitle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6" type="title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7" type="title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8" type="subTitle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9" type="title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3" type="title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4" type="subTitle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5" type="title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6" type="title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7" type="subTitle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8" type="title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19" type="title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20" type="subTitle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6"/>
          <p:cNvSpPr txBox="1"/>
          <p:nvPr>
            <p:ph hasCustomPrompt="1" idx="2" type="title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7"/>
          <p:cNvSpPr txBox="1"/>
          <p:nvPr>
            <p:ph hasCustomPrompt="1" idx="2" type="title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6"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idx="2" type="title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7"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19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4" name="Google Shape;124;p19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2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20"/>
          <p:cNvSpPr/>
          <p:nvPr/>
        </p:nvSpPr>
        <p:spPr>
          <a:xfrm>
            <a:off x="873363" y="1168200"/>
            <a:ext cx="46617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5781538" y="1168200"/>
            <a:ext cx="24891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2_1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2" name="Google Shape;142;p21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_1_1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1181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5220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1181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4" type="subTitle"/>
          </p:nvPr>
        </p:nvSpPr>
        <p:spPr>
          <a:xfrm>
            <a:off x="5220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</a:t>
            </a: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title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5"/>
          <p:cNvSpPr txBox="1"/>
          <p:nvPr>
            <p:ph idx="3" type="subTitle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4" type="title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5"/>
          <p:cNvSpPr txBox="1"/>
          <p:nvPr>
            <p:ph idx="5" type="subTitle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2" type="title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3" type="subTitle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title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7" type="title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8" type="title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9" type="title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2" type="title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3" type="title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7"/>
          <p:cNvSpPr txBox="1"/>
          <p:nvPr>
            <p:ph idx="4" type="subTitle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5" type="title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7"/>
          <p:cNvSpPr txBox="1"/>
          <p:nvPr>
            <p:ph idx="6" type="subTitle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_1"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idx="2" type="title"/>
          </p:nvPr>
        </p:nvSpPr>
        <p:spPr>
          <a:xfrm>
            <a:off x="731342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28"/>
          <p:cNvSpPr txBox="1"/>
          <p:nvPr>
            <p:ph idx="1" type="subTitle"/>
          </p:nvPr>
        </p:nvSpPr>
        <p:spPr>
          <a:xfrm>
            <a:off x="731342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title"/>
          </p:nvPr>
        </p:nvSpPr>
        <p:spPr>
          <a:xfrm>
            <a:off x="3430611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430611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6129887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6129887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2" type="title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29"/>
          <p:cNvSpPr txBox="1"/>
          <p:nvPr>
            <p:ph idx="3" type="subTitle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4" type="title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29"/>
          <p:cNvSpPr txBox="1"/>
          <p:nvPr>
            <p:ph idx="5" type="subTitle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6" type="title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29"/>
          <p:cNvSpPr txBox="1"/>
          <p:nvPr>
            <p:ph idx="7" type="subTitle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30"/>
          <p:cNvSpPr txBox="1"/>
          <p:nvPr>
            <p:ph idx="1" type="subTitle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2" type="title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30"/>
          <p:cNvSpPr txBox="1"/>
          <p:nvPr>
            <p:ph idx="3" type="subTitle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4" type="title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30"/>
          <p:cNvSpPr txBox="1"/>
          <p:nvPr>
            <p:ph idx="5" type="subTitle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6" type="title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30"/>
          <p:cNvSpPr txBox="1"/>
          <p:nvPr>
            <p:ph idx="7" type="subTitle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8" type="title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30"/>
          <p:cNvSpPr txBox="1"/>
          <p:nvPr>
            <p:ph idx="9" type="subTitle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3" type="title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30"/>
          <p:cNvSpPr txBox="1"/>
          <p:nvPr>
            <p:ph idx="14" type="subTitle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>
            <p:ph hasCustomPrompt="1" type="title"/>
          </p:nvPr>
        </p:nvSpPr>
        <p:spPr>
          <a:xfrm>
            <a:off x="1205424" y="3396700"/>
            <a:ext cx="18132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1" name="Google Shape;241;p31"/>
          <p:cNvSpPr txBox="1"/>
          <p:nvPr>
            <p:ph hasCustomPrompt="1" idx="2" type="title"/>
          </p:nvPr>
        </p:nvSpPr>
        <p:spPr>
          <a:xfrm>
            <a:off x="3658409" y="3396700"/>
            <a:ext cx="18159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/>
          <p:nvPr>
            <p:ph hasCustomPrompt="1" idx="3" type="title"/>
          </p:nvPr>
        </p:nvSpPr>
        <p:spPr>
          <a:xfrm>
            <a:off x="6120687" y="3396704"/>
            <a:ext cx="1828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/>
          <p:nvPr>
            <p:ph idx="4" type="title"/>
          </p:nvPr>
        </p:nvSpPr>
        <p:spPr>
          <a:xfrm>
            <a:off x="1204084" y="2368650"/>
            <a:ext cx="181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31"/>
          <p:cNvSpPr txBox="1"/>
          <p:nvPr>
            <p:ph idx="1" type="subTitle"/>
          </p:nvPr>
        </p:nvSpPr>
        <p:spPr>
          <a:xfrm>
            <a:off x="1204084" y="2878975"/>
            <a:ext cx="181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5" type="title"/>
          </p:nvPr>
        </p:nvSpPr>
        <p:spPr>
          <a:xfrm>
            <a:off x="3658409" y="2368650"/>
            <a:ext cx="1815900" cy="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31"/>
          <p:cNvSpPr txBox="1"/>
          <p:nvPr>
            <p:ph idx="6" type="subTitle"/>
          </p:nvPr>
        </p:nvSpPr>
        <p:spPr>
          <a:xfrm>
            <a:off x="3658409" y="2875724"/>
            <a:ext cx="18159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7" type="title"/>
          </p:nvPr>
        </p:nvSpPr>
        <p:spPr>
          <a:xfrm>
            <a:off x="6120687" y="2368650"/>
            <a:ext cx="18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31"/>
          <p:cNvSpPr txBox="1"/>
          <p:nvPr>
            <p:ph idx="8" type="subTitle"/>
          </p:nvPr>
        </p:nvSpPr>
        <p:spPr>
          <a:xfrm>
            <a:off x="6120687" y="2878975"/>
            <a:ext cx="182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5" name="Google Shape;255;p32"/>
          <p:cNvSpPr txBox="1"/>
          <p:nvPr>
            <p:ph idx="1" type="subTitle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6" name="Google Shape;256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hyperlink" Target="https://www.ewh.ieee.org/soc/es/May2001/14/Begin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en.wikipedia.org/wiki/Test_functions_for_optimiz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GENETIC ALGORITHM</a:t>
            </a:r>
            <a:endParaRPr/>
          </a:p>
        </p:txBody>
      </p:sp>
      <p:sp>
        <p:nvSpPr>
          <p:cNvPr id="294" name="Google Shape;294;p35"/>
          <p:cNvSpPr txBox="1"/>
          <p:nvPr>
            <p:ph idx="1" type="subTitle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Applied to Benchmark Objective Functions</a:t>
            </a:r>
            <a:endParaRPr sz="2400"/>
          </a:p>
        </p:txBody>
      </p:sp>
      <p:grpSp>
        <p:nvGrpSpPr>
          <p:cNvPr id="295" name="Google Shape;295;p35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296" name="Google Shape;296;p35"/>
            <p:cNvSpPr/>
            <p:nvPr/>
          </p:nvSpPr>
          <p:spPr>
            <a:xfrm>
              <a:off x="1503675" y="2736975"/>
              <a:ext cx="253225" cy="253225"/>
            </a:xfrm>
            <a:custGeom>
              <a:rect b="b" l="l" r="r" t="t"/>
              <a:pathLst>
                <a:path extrusionOk="0" h="10129" w="10129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1984225" y="2412200"/>
              <a:ext cx="123325" cy="123350"/>
            </a:xfrm>
            <a:custGeom>
              <a:rect b="b" l="l" r="r" t="t"/>
              <a:pathLst>
                <a:path extrusionOk="0" h="4934" w="4933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2395250" y="2199600"/>
              <a:ext cx="123825" cy="123825"/>
            </a:xfrm>
            <a:custGeom>
              <a:rect b="b" l="l" r="r" t="t"/>
              <a:pathLst>
                <a:path extrusionOk="0" h="4953" w="4953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580975" y="3149000"/>
              <a:ext cx="109625" cy="109650"/>
            </a:xfrm>
            <a:custGeom>
              <a:rect b="b" l="l" r="r" t="t"/>
              <a:pathLst>
                <a:path extrusionOk="0" h="4386" w="4385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544425" y="3129725"/>
              <a:ext cx="115725" cy="121300"/>
            </a:xfrm>
            <a:custGeom>
              <a:rect b="b" l="l" r="r" t="t"/>
              <a:pathLst>
                <a:path extrusionOk="0" h="4852" w="4629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480500" y="2812575"/>
              <a:ext cx="67500" cy="114200"/>
            </a:xfrm>
            <a:custGeom>
              <a:rect b="b" l="l" r="r" t="t"/>
              <a:pathLst>
                <a:path extrusionOk="0" h="4568" w="270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403350" y="2218375"/>
              <a:ext cx="143650" cy="198925"/>
            </a:xfrm>
            <a:custGeom>
              <a:rect b="b" l="l" r="r" t="t"/>
              <a:pathLst>
                <a:path extrusionOk="0" h="7957" w="5746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996900" y="2436050"/>
              <a:ext cx="212125" cy="222300"/>
            </a:xfrm>
            <a:custGeom>
              <a:rect b="b" l="l" r="r" t="t"/>
              <a:pathLst>
                <a:path extrusionOk="0" h="8892" w="8485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012475" y="3482900"/>
              <a:ext cx="399875" cy="387200"/>
            </a:xfrm>
            <a:custGeom>
              <a:rect b="b" l="l" r="r" t="t"/>
              <a:pathLst>
                <a:path extrusionOk="0" h="15488" w="15995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875125" y="2834400"/>
              <a:ext cx="613000" cy="789675"/>
            </a:xfrm>
            <a:custGeom>
              <a:rect b="b" l="l" r="r" t="t"/>
              <a:pathLst>
                <a:path extrusionOk="0" h="31587" w="2452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149650" y="3482900"/>
              <a:ext cx="165450" cy="139575"/>
            </a:xfrm>
            <a:custGeom>
              <a:rect b="b" l="l" r="r" t="t"/>
              <a:pathLst>
                <a:path extrusionOk="0" h="5583" w="6618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085200" y="2710575"/>
              <a:ext cx="78175" cy="234475"/>
            </a:xfrm>
            <a:custGeom>
              <a:rect b="b" l="l" r="r" t="t"/>
              <a:pathLst>
                <a:path extrusionOk="0" h="9379" w="3127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2274225" y="3170325"/>
              <a:ext cx="378825" cy="364075"/>
            </a:xfrm>
            <a:custGeom>
              <a:rect b="b" l="l" r="r" t="t"/>
              <a:pathLst>
                <a:path extrusionOk="0" h="14563" w="15153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448525" y="2879050"/>
              <a:ext cx="225825" cy="307025"/>
            </a:xfrm>
            <a:custGeom>
              <a:rect b="b" l="l" r="r" t="t"/>
              <a:pathLst>
                <a:path extrusionOk="0" h="12281" w="9033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569800" y="2920150"/>
              <a:ext cx="104550" cy="250200"/>
            </a:xfrm>
            <a:custGeom>
              <a:rect b="b" l="l" r="r" t="t"/>
              <a:pathLst>
                <a:path extrusionOk="0" h="10008" w="4182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409950" y="2812575"/>
              <a:ext cx="168000" cy="168000"/>
            </a:xfrm>
            <a:custGeom>
              <a:rect b="b" l="l" r="r" t="t"/>
              <a:pathLst>
                <a:path extrusionOk="0" h="6720" w="672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2491150" y="2812575"/>
              <a:ext cx="86800" cy="122325"/>
            </a:xfrm>
            <a:custGeom>
              <a:rect b="b" l="l" r="r" t="t"/>
              <a:pathLst>
                <a:path extrusionOk="0" h="4893" w="3472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2468825" y="3032800"/>
              <a:ext cx="112175" cy="124875"/>
            </a:xfrm>
            <a:custGeom>
              <a:rect b="b" l="l" r="r" t="t"/>
              <a:pathLst>
                <a:path extrusionOk="0" h="4995" w="4487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2241375" y="3068325"/>
              <a:ext cx="320675" cy="284350"/>
            </a:xfrm>
            <a:custGeom>
              <a:rect b="b" l="l" r="r" t="t"/>
              <a:pathLst>
                <a:path extrusionOk="0" h="11374" w="12827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127325" y="3042950"/>
              <a:ext cx="143625" cy="232950"/>
            </a:xfrm>
            <a:custGeom>
              <a:rect b="b" l="l" r="r" t="t"/>
              <a:pathLst>
                <a:path extrusionOk="0" h="9318" w="5745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457150" y="2908475"/>
              <a:ext cx="146675" cy="203000"/>
            </a:xfrm>
            <a:custGeom>
              <a:rect b="b" l="l" r="r" t="t"/>
              <a:pathLst>
                <a:path extrusionOk="0" h="8120" w="5867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103975" y="2658325"/>
              <a:ext cx="396850" cy="351675"/>
            </a:xfrm>
            <a:custGeom>
              <a:rect b="b" l="l" r="r" t="t"/>
              <a:pathLst>
                <a:path extrusionOk="0" h="14067" w="15874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103975" y="2658325"/>
              <a:ext cx="396850" cy="231925"/>
            </a:xfrm>
            <a:custGeom>
              <a:rect b="b" l="l" r="r" t="t"/>
              <a:pathLst>
                <a:path extrusionOk="0" h="9277" w="15874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128325" y="2827800"/>
              <a:ext cx="303475" cy="182200"/>
            </a:xfrm>
            <a:custGeom>
              <a:rect b="b" l="l" r="r" t="t"/>
              <a:pathLst>
                <a:path extrusionOk="0" h="7288" w="12139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1742675" y="2677100"/>
              <a:ext cx="369950" cy="586100"/>
            </a:xfrm>
            <a:custGeom>
              <a:rect b="b" l="l" r="r" t="t"/>
              <a:pathLst>
                <a:path extrusionOk="0" h="23444" w="14798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1803050" y="2812575"/>
              <a:ext cx="308550" cy="450625"/>
            </a:xfrm>
            <a:custGeom>
              <a:rect b="b" l="l" r="r" t="t"/>
              <a:pathLst>
                <a:path extrusionOk="0" h="18025" w="12342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609225" y="2745100"/>
              <a:ext cx="220750" cy="260850"/>
            </a:xfrm>
            <a:custGeom>
              <a:rect b="b" l="l" r="r" t="t"/>
              <a:pathLst>
                <a:path extrusionOk="0" h="10434" w="883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411650" y="3545825"/>
              <a:ext cx="987000" cy="1167150"/>
            </a:xfrm>
            <a:custGeom>
              <a:rect b="b" l="l" r="r" t="t"/>
              <a:pathLst>
                <a:path extrusionOk="0" h="46686" w="3948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038350" y="2851750"/>
              <a:ext cx="958575" cy="1010250"/>
            </a:xfrm>
            <a:custGeom>
              <a:rect b="b" l="l" r="r" t="t"/>
              <a:pathLst>
                <a:path extrusionOk="0" h="40410" w="38343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299175" y="3440950"/>
              <a:ext cx="697750" cy="400750"/>
            </a:xfrm>
            <a:custGeom>
              <a:rect b="b" l="l" r="r" t="t"/>
              <a:pathLst>
                <a:path extrusionOk="0" h="16030" w="2791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187525" y="3150525"/>
              <a:ext cx="162425" cy="180675"/>
            </a:xfrm>
            <a:custGeom>
              <a:rect b="b" l="l" r="r" t="t"/>
              <a:pathLst>
                <a:path extrusionOk="0" h="7227" w="6497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821325" y="3009975"/>
              <a:ext cx="33000" cy="171025"/>
            </a:xfrm>
            <a:custGeom>
              <a:rect b="b" l="l" r="r" t="t"/>
              <a:pathLst>
                <a:path extrusionOk="0" h="6841" w="132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442275" y="3649850"/>
              <a:ext cx="460775" cy="191850"/>
            </a:xfrm>
            <a:custGeom>
              <a:rect b="b" l="l" r="r" t="t"/>
              <a:pathLst>
                <a:path extrusionOk="0" h="7674" w="18431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130700" y="3093200"/>
              <a:ext cx="207050" cy="252225"/>
            </a:xfrm>
            <a:custGeom>
              <a:rect b="b" l="l" r="r" t="t"/>
              <a:pathLst>
                <a:path extrusionOk="0" h="10089" w="8282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674675" y="3399175"/>
              <a:ext cx="322250" cy="255225"/>
            </a:xfrm>
            <a:custGeom>
              <a:rect b="b" l="l" r="r" t="t"/>
              <a:pathLst>
                <a:path extrusionOk="0" h="10209" w="1289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674675" y="2483750"/>
              <a:ext cx="466875" cy="506450"/>
            </a:xfrm>
            <a:custGeom>
              <a:rect b="b" l="l" r="r" t="t"/>
              <a:pathLst>
                <a:path extrusionOk="0" h="20258" w="18675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062350" y="2248825"/>
              <a:ext cx="431350" cy="358275"/>
            </a:xfrm>
            <a:custGeom>
              <a:rect b="b" l="l" r="r" t="t"/>
              <a:pathLst>
                <a:path extrusionOk="0" h="14331" w="17254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457150" y="2156650"/>
              <a:ext cx="367575" cy="240350"/>
            </a:xfrm>
            <a:custGeom>
              <a:rect b="b" l="l" r="r" t="t"/>
              <a:pathLst>
                <a:path extrusionOk="0" h="9614" w="14703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630525" y="3068325"/>
              <a:ext cx="600325" cy="554150"/>
            </a:xfrm>
            <a:custGeom>
              <a:rect b="b" l="l" r="r" t="t"/>
              <a:pathLst>
                <a:path extrusionOk="0" h="22166" w="24013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167900" y="2926925"/>
              <a:ext cx="374025" cy="324100"/>
            </a:xfrm>
            <a:custGeom>
              <a:rect b="b" l="l" r="r" t="t"/>
              <a:pathLst>
                <a:path extrusionOk="0" h="12964" w="14961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742675" y="2998300"/>
              <a:ext cx="770825" cy="624175"/>
            </a:xfrm>
            <a:custGeom>
              <a:rect b="b" l="l" r="r" t="t"/>
              <a:pathLst>
                <a:path extrusionOk="0" h="24967" w="30833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793425" y="3269275"/>
              <a:ext cx="433375" cy="353200"/>
            </a:xfrm>
            <a:custGeom>
              <a:rect b="b" l="l" r="r" t="t"/>
              <a:pathLst>
                <a:path extrusionOk="0" h="14128" w="17335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535125" y="3314950"/>
              <a:ext cx="336475" cy="336450"/>
            </a:xfrm>
            <a:custGeom>
              <a:rect b="b" l="l" r="r" t="t"/>
              <a:pathLst>
                <a:path extrusionOk="0" h="13458" w="13459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111575" y="3070350"/>
              <a:ext cx="174600" cy="174600"/>
            </a:xfrm>
            <a:custGeom>
              <a:rect b="b" l="l" r="r" t="t"/>
              <a:pathLst>
                <a:path extrusionOk="0" h="6984" w="6984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127325" y="3079500"/>
              <a:ext cx="149700" cy="119775"/>
            </a:xfrm>
            <a:custGeom>
              <a:rect b="b" l="l" r="r" t="t"/>
              <a:pathLst>
                <a:path extrusionOk="0" h="4791" w="5988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1569625" y="3336250"/>
              <a:ext cx="279625" cy="223800"/>
            </a:xfrm>
            <a:custGeom>
              <a:rect b="b" l="l" r="r" t="t"/>
              <a:pathLst>
                <a:path extrusionOk="0" h="8952" w="11185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324025" y="3150525"/>
              <a:ext cx="532350" cy="695225"/>
            </a:xfrm>
            <a:custGeom>
              <a:rect b="b" l="l" r="r" t="t"/>
              <a:pathLst>
                <a:path extrusionOk="0" h="27809" w="21294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927725" y="3772150"/>
              <a:ext cx="348625" cy="799750"/>
            </a:xfrm>
            <a:custGeom>
              <a:rect b="b" l="l" r="r" t="t"/>
              <a:pathLst>
                <a:path extrusionOk="0" h="31990" w="13945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1773125" y="2566475"/>
              <a:ext cx="334425" cy="369425"/>
            </a:xfrm>
            <a:custGeom>
              <a:rect b="b" l="l" r="r" t="t"/>
              <a:pathLst>
                <a:path extrusionOk="0" h="14777" w="13377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127325" y="2341675"/>
              <a:ext cx="353200" cy="211625"/>
            </a:xfrm>
            <a:custGeom>
              <a:rect b="b" l="l" r="r" t="t"/>
              <a:pathLst>
                <a:path extrusionOk="0" h="8465" w="14128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492675" y="2220900"/>
              <a:ext cx="325800" cy="121300"/>
            </a:xfrm>
            <a:custGeom>
              <a:rect b="b" l="l" r="r" t="t"/>
              <a:pathLst>
                <a:path extrusionOk="0" h="4852" w="13032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038350" y="3810725"/>
              <a:ext cx="360300" cy="902250"/>
            </a:xfrm>
            <a:custGeom>
              <a:rect b="b" l="l" r="r" t="t"/>
              <a:pathLst>
                <a:path extrusionOk="0" h="36090" w="14412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342475" y="3201775"/>
              <a:ext cx="310575" cy="324800"/>
            </a:xfrm>
            <a:custGeom>
              <a:rect b="b" l="l" r="r" t="t"/>
              <a:pathLst>
                <a:path extrusionOk="0" h="12992" w="12423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61775" y="3182500"/>
              <a:ext cx="284200" cy="170200"/>
            </a:xfrm>
            <a:custGeom>
              <a:rect b="b" l="l" r="r" t="t"/>
              <a:pathLst>
                <a:path extrusionOk="0" h="6808" w="11368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512450" y="2908475"/>
              <a:ext cx="91375" cy="203000"/>
            </a:xfrm>
            <a:custGeom>
              <a:rect b="b" l="l" r="r" t="t"/>
              <a:pathLst>
                <a:path extrusionOk="0" h="8120" w="3655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162325" y="2366025"/>
              <a:ext cx="331375" cy="241075"/>
            </a:xfrm>
            <a:custGeom>
              <a:rect b="b" l="l" r="r" t="t"/>
              <a:pathLst>
                <a:path extrusionOk="0" h="9643" w="13255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829950" y="2609600"/>
              <a:ext cx="311600" cy="380600"/>
            </a:xfrm>
            <a:custGeom>
              <a:rect b="b" l="l" r="r" t="t"/>
              <a:pathLst>
                <a:path extrusionOk="0" h="15224" w="12464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510425" y="2261500"/>
              <a:ext cx="293850" cy="135500"/>
            </a:xfrm>
            <a:custGeom>
              <a:rect b="b" l="l" r="r" t="t"/>
              <a:pathLst>
                <a:path extrusionOk="0" h="5420" w="11754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468825" y="3251000"/>
              <a:ext cx="184225" cy="177625"/>
            </a:xfrm>
            <a:custGeom>
              <a:rect b="b" l="l" r="r" t="t"/>
              <a:pathLst>
                <a:path extrusionOk="0" h="7105" w="7369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670275" y="3167775"/>
              <a:ext cx="20325" cy="69550"/>
            </a:xfrm>
            <a:custGeom>
              <a:rect b="b" l="l" r="r" t="t"/>
              <a:pathLst>
                <a:path extrusionOk="0" h="2782" w="813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2502325" y="2156675"/>
              <a:ext cx="313100" cy="52575"/>
            </a:xfrm>
            <a:custGeom>
              <a:rect b="b" l="l" r="r" t="t"/>
              <a:pathLst>
                <a:path extrusionOk="0" h="2103" w="12524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2062350" y="2248825"/>
              <a:ext cx="375025" cy="224300"/>
            </a:xfrm>
            <a:custGeom>
              <a:rect b="b" l="l" r="r" t="t"/>
              <a:pathLst>
                <a:path extrusionOk="0" h="8972" w="15001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674675" y="2483750"/>
              <a:ext cx="369450" cy="375550"/>
            </a:xfrm>
            <a:custGeom>
              <a:rect b="b" l="l" r="r" t="t"/>
              <a:pathLst>
                <a:path extrusionOk="0" h="15022" w="14778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355500" y="2851750"/>
              <a:ext cx="313125" cy="264300"/>
            </a:xfrm>
            <a:custGeom>
              <a:rect b="b" l="l" r="r" t="t"/>
              <a:pathLst>
                <a:path extrusionOk="0" h="10572" w="12525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121050" y="3061225"/>
              <a:ext cx="247675" cy="295850"/>
            </a:xfrm>
            <a:custGeom>
              <a:rect b="b" l="l" r="r" t="t"/>
              <a:pathLst>
                <a:path extrusionOk="0" h="11834" w="9907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299675" y="3850300"/>
              <a:ext cx="98975" cy="436925"/>
            </a:xfrm>
            <a:custGeom>
              <a:rect b="b" l="l" r="r" t="t"/>
              <a:pathLst>
                <a:path extrusionOk="0" h="17477" w="3959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1387975" y="3826450"/>
              <a:ext cx="59400" cy="35550"/>
            </a:xfrm>
            <a:custGeom>
              <a:rect b="b" l="l" r="r" t="t"/>
              <a:pathLst>
                <a:path extrusionOk="0" h="1422" w="2376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506200" y="2736975"/>
              <a:ext cx="131450" cy="102025"/>
            </a:xfrm>
            <a:custGeom>
              <a:rect b="b" l="l" r="r" t="t"/>
              <a:pathLst>
                <a:path extrusionOk="0" h="4081" w="5258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038350" y="3368725"/>
              <a:ext cx="97950" cy="188300"/>
            </a:xfrm>
            <a:custGeom>
              <a:rect b="b" l="l" r="r" t="t"/>
              <a:pathLst>
                <a:path extrusionOk="0" h="7532" w="3918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11650" y="3545825"/>
              <a:ext cx="626725" cy="879425"/>
            </a:xfrm>
            <a:custGeom>
              <a:rect b="b" l="l" r="r" t="t"/>
              <a:pathLst>
                <a:path extrusionOk="0" h="35177" w="25069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167900" y="2926925"/>
              <a:ext cx="320225" cy="141425"/>
            </a:xfrm>
            <a:custGeom>
              <a:rect b="b" l="l" r="r" t="t"/>
              <a:pathLst>
                <a:path extrusionOk="0" h="5657" w="12809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630525" y="3068325"/>
              <a:ext cx="516600" cy="251725"/>
            </a:xfrm>
            <a:custGeom>
              <a:rect b="b" l="l" r="r" t="t"/>
              <a:pathLst>
                <a:path extrusionOk="0" h="10069" w="20664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209000" y="2407125"/>
              <a:ext cx="280150" cy="199975"/>
            </a:xfrm>
            <a:custGeom>
              <a:rect b="b" l="l" r="r" t="t"/>
              <a:pathLst>
                <a:path extrusionOk="0" h="7999" w="11206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1848225" y="2649700"/>
              <a:ext cx="293325" cy="340500"/>
            </a:xfrm>
            <a:custGeom>
              <a:rect b="b" l="l" r="r" t="t"/>
              <a:pathLst>
                <a:path extrusionOk="0" h="13620" w="11733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544425" y="2289925"/>
              <a:ext cx="241575" cy="107075"/>
            </a:xfrm>
            <a:custGeom>
              <a:rect b="b" l="l" r="r" t="t"/>
              <a:pathLst>
                <a:path extrusionOk="0" h="4283" w="9663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984225" y="2412200"/>
              <a:ext cx="83750" cy="57875"/>
            </a:xfrm>
            <a:custGeom>
              <a:rect b="b" l="l" r="r" t="t"/>
              <a:pathLst>
                <a:path extrusionOk="0" h="2315" w="335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407425" y="2199600"/>
              <a:ext cx="83750" cy="24875"/>
            </a:xfrm>
            <a:custGeom>
              <a:rect b="b" l="l" r="r" t="t"/>
              <a:pathLst>
                <a:path extrusionOk="0" h="995" w="335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270925" y="3027725"/>
              <a:ext cx="237500" cy="223300"/>
            </a:xfrm>
            <a:custGeom>
              <a:rect b="b" l="l" r="r" t="t"/>
              <a:pathLst>
                <a:path extrusionOk="0" h="8932" w="950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52100" y="3157650"/>
              <a:ext cx="206925" cy="158850"/>
            </a:xfrm>
            <a:custGeom>
              <a:rect b="b" l="l" r="r" t="t"/>
              <a:pathLst>
                <a:path extrusionOk="0" h="6354" w="8277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5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76" name="Google Shape;376;p35"/>
            <p:cNvSpPr/>
            <p:nvPr/>
          </p:nvSpPr>
          <p:spPr>
            <a:xfrm>
              <a:off x="6938875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514150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5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0" name="Google Shape;380;p35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4" name="Google Shape;384;p35"/>
          <p:cNvCxnSpPr/>
          <p:nvPr/>
        </p:nvCxnSpPr>
        <p:spPr>
          <a:xfrm flipH="1" rot="10800000">
            <a:off x="3459250" y="3707110"/>
            <a:ext cx="49905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5"/>
          <p:cNvSpPr txBox="1"/>
          <p:nvPr>
            <p:ph idx="2" type="subTitle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Lau, Tatiana Olenciuc, Pranav Patel, Adam Scott, Saitan Taneja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575" y="1166850"/>
            <a:ext cx="2492700" cy="34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Simple GEnetic ALGORITHM?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871800" y="1166850"/>
            <a:ext cx="4674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Problem: We are given a black-box objective function, </a:t>
            </a:r>
            <a:r>
              <a:rPr b="1" lang="en" sz="1600">
                <a:solidFill>
                  <a:schemeClr val="accent2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F.</a:t>
            </a:r>
            <a:endParaRPr sz="16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Black-box means that solutions for valid inputs are computable, but the mechanism is unknown).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 input is a binary encoding of some point in the domain of </a:t>
            </a:r>
            <a:r>
              <a:rPr b="1" lang="en" sz="1600">
                <a:solidFill>
                  <a:schemeClr val="accent2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Goal: Find the input(s) that maximize/minimize the objective function.</a:t>
            </a:r>
            <a:endParaRPr sz="16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SGA solve a problem?</a:t>
            </a:r>
            <a:endParaRPr/>
          </a:p>
        </p:txBody>
      </p:sp>
      <p:sp>
        <p:nvSpPr>
          <p:cNvPr id="398" name="Google Shape;398;p37"/>
          <p:cNvSpPr txBox="1"/>
          <p:nvPr/>
        </p:nvSpPr>
        <p:spPr>
          <a:xfrm>
            <a:off x="865075" y="1160125"/>
            <a:ext cx="4674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arabicPeriod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Find a method of binary encoding that can represent this problem.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ex: n-queens, each queen has n possible squares (fix a dimension). n</a:t>
            </a:r>
            <a:r>
              <a:rPr baseline="30000"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possible configurations, can be enumerated as binary numbers.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Objective function = num conflicts (min).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arabicPeriod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Generate a random population of binary vectors.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arabicPeriod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From the current population, generate the new population.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Next generation should be closer to solution than last.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Uses computationally simple/trivial operations.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99" name="Google Shape;3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650" y="1160125"/>
            <a:ext cx="2483150" cy="24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7"/>
          <p:cNvSpPr txBox="1"/>
          <p:nvPr/>
        </p:nvSpPr>
        <p:spPr>
          <a:xfrm>
            <a:off x="5778650" y="3632750"/>
            <a:ext cx="248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Animation Credit: Ying-Hong Liao and Chuen-Tsai Sun, </a:t>
            </a:r>
            <a:r>
              <a:rPr i="1" lang="en" sz="10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 Educational Genetic Algorithms Learning Tool</a:t>
            </a:r>
            <a:r>
              <a:rPr lang="en" sz="10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" sz="1000" u="sng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4"/>
              </a:rPr>
              <a:t>https://www.ewh.ieee.org/soc/es/May2001/14/Begin.htm</a:t>
            </a:r>
            <a:endParaRPr sz="10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/>
        </p:nvSpPr>
        <p:spPr>
          <a:xfrm>
            <a:off x="5780600" y="1160125"/>
            <a:ext cx="2487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}</a:t>
            </a:r>
            <a:endParaRPr sz="20000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06" name="Google Shape;40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from one generation to the Next</a:t>
            </a:r>
            <a:endParaRPr/>
          </a:p>
        </p:txBody>
      </p:sp>
      <p:sp>
        <p:nvSpPr>
          <p:cNvPr id="407" name="Google Shape;407;p38"/>
          <p:cNvSpPr txBox="1"/>
          <p:nvPr/>
        </p:nvSpPr>
        <p:spPr>
          <a:xfrm>
            <a:off x="865075" y="1160125"/>
            <a:ext cx="4674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</a:pPr>
            <a:r>
              <a:rPr b="1"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Reproduction</a:t>
            </a:r>
            <a:endParaRPr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members of this generation to become parents to the next.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Individuals</a:t>
            </a: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with better OF values have a better chance (biased roulette).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</a:pPr>
            <a:r>
              <a:rPr b="1"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Crossover</a:t>
            </a:r>
            <a:endParaRPr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Split and match pairs at crossover site.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ex: A = </a:t>
            </a:r>
            <a:r>
              <a:rPr lang="en">
                <a:solidFill>
                  <a:schemeClr val="accent2"/>
                </a:solidFill>
                <a:highlight>
                  <a:srgbClr val="F4CCCC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100</a:t>
            </a:r>
            <a:r>
              <a:rPr lang="en">
                <a:solidFill>
                  <a:schemeClr val="accent2"/>
                </a:solidFill>
                <a:highlight>
                  <a:srgbClr val="C9DAF8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01</a:t>
            </a: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B = </a:t>
            </a:r>
            <a:r>
              <a:rPr lang="en">
                <a:solidFill>
                  <a:schemeClr val="accent2"/>
                </a:solidFill>
                <a:highlight>
                  <a:srgbClr val="C9DAF8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111</a:t>
            </a:r>
            <a:r>
              <a:rPr lang="en">
                <a:solidFill>
                  <a:schemeClr val="accent2"/>
                </a:solidFill>
                <a:highlight>
                  <a:srgbClr val="F4CCCC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10</a:t>
            </a: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crossover = 3.</a:t>
            </a:r>
            <a:b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Members of new gen: X = </a:t>
            </a:r>
            <a:r>
              <a:rPr lang="en">
                <a:solidFill>
                  <a:schemeClr val="accent2"/>
                </a:solidFill>
                <a:highlight>
                  <a:srgbClr val="F4CCCC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10010</a:t>
            </a: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Y = </a:t>
            </a:r>
            <a:r>
              <a:rPr lang="en">
                <a:solidFill>
                  <a:schemeClr val="accent2"/>
                </a:solidFill>
                <a:highlight>
                  <a:srgbClr val="C9DAF8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11101.</a:t>
            </a:r>
            <a:endParaRPr>
              <a:solidFill>
                <a:schemeClr val="accent2"/>
              </a:solidFill>
              <a:highlight>
                <a:srgbClr val="C9DAF8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</a:pPr>
            <a:r>
              <a:rPr b="1"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Mutation</a:t>
            </a:r>
            <a:endParaRPr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With certain probability, flip one random bit of members of the new generation.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Good mutations should tend to perform better in the next reproduction phase.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08" name="Google Shape;408;p38"/>
          <p:cNvSpPr txBox="1"/>
          <p:nvPr/>
        </p:nvSpPr>
        <p:spPr>
          <a:xfrm>
            <a:off x="5702900" y="1175575"/>
            <a:ext cx="2643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Repeat</a:t>
            </a:r>
            <a:endParaRPr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 Medium"/>
              <a:buChar char="○"/>
            </a:pPr>
            <a:r>
              <a:rPr lang="en" sz="12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Repeat this process until we reach a minimum/maximum of the OF.</a:t>
            </a:r>
            <a:endParaRPr sz="12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 Medium"/>
              <a:buChar char="○"/>
            </a:pPr>
            <a:r>
              <a:rPr lang="en" sz="12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Return the best input vector we found.</a:t>
            </a:r>
            <a:endParaRPr sz="12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 Medium"/>
              <a:buChar char="○"/>
            </a:pPr>
            <a:r>
              <a:rPr lang="en" sz="12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This input vector maximizes or minimizes the objective function.</a:t>
            </a:r>
            <a:endParaRPr sz="12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 Medium"/>
              <a:buChar char="○"/>
            </a:pPr>
            <a:r>
              <a:rPr b="1"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We found a maximum or minimum of </a:t>
            </a:r>
            <a:r>
              <a:rPr b="1" lang="en" sz="1200">
                <a:solidFill>
                  <a:schemeClr val="accent2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r>
              <a:rPr b="1"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without knowing what </a:t>
            </a:r>
            <a:r>
              <a:rPr b="1" lang="en" sz="1200">
                <a:solidFill>
                  <a:schemeClr val="accent2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r>
              <a:rPr b="1"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was!</a:t>
            </a:r>
            <a:endParaRPr b="1" sz="12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414" name="Google Shape;414;p39"/>
          <p:cNvSpPr txBox="1"/>
          <p:nvPr/>
        </p:nvSpPr>
        <p:spPr>
          <a:xfrm>
            <a:off x="865075" y="1160125"/>
            <a:ext cx="46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5" name="Google Shape;4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78" y="1160136"/>
            <a:ext cx="4674000" cy="225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5" y="3417875"/>
            <a:ext cx="1319876" cy="11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0563" y="3417875"/>
            <a:ext cx="1383017" cy="116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9200" y="3465369"/>
            <a:ext cx="1319875" cy="11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9"/>
          <p:cNvSpPr txBox="1"/>
          <p:nvPr/>
        </p:nvSpPr>
        <p:spPr>
          <a:xfrm>
            <a:off x="5740825" y="1160125"/>
            <a:ext cx="257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Screenshot of our code.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Plots of Objective Functions taken from Wikipedia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7"/>
              </a:rPr>
              <a:t>https://en.wikipedia.org/wiki/Test_functions_for_optimization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427" name="Google Shape;427;p40"/>
          <p:cNvSpPr txBox="1"/>
          <p:nvPr>
            <p:ph idx="2" type="title"/>
          </p:nvPr>
        </p:nvSpPr>
        <p:spPr>
          <a:xfrm>
            <a:off x="1441200" y="1349175"/>
            <a:ext cx="626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30" name="Google Shape;430;p40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40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35" name="Google Shape;435;p40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4" name="Google Shape;444;p40"/>
          <p:cNvCxnSpPr/>
          <p:nvPr/>
        </p:nvCxnSpPr>
        <p:spPr>
          <a:xfrm>
            <a:off x="1756825" y="3774725"/>
            <a:ext cx="5637300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5" name="Google Shape;445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076" y="2856950"/>
            <a:ext cx="2778275" cy="9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0"/>
          <p:cNvSpPr txBox="1"/>
          <p:nvPr/>
        </p:nvSpPr>
        <p:spPr>
          <a:xfrm>
            <a:off x="1791350" y="3109450"/>
            <a:ext cx="290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Presentation template from:</a:t>
            </a:r>
            <a:endParaRPr sz="16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