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Hot-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45" name="Close-up of the top of a hot-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46" name="Hot-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Hot-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pubsonline.informs.org/doi/pdf/10.1287/opre.12.5.783" TargetMode="External"/><Relationship Id="rId3" Type="http://schemas.openxmlformats.org/officeDocument/2006/relationships/hyperlink" Target="http://www.jstor.org/stable/167860"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pubsonline.informs.org/doi/pdf/10.1287/opre.12.5.783" TargetMode="External"/><Relationship Id="rId3" Type="http://schemas.openxmlformats.org/officeDocument/2006/relationships/hyperlink" Target="http://www.jstor.org/stable/167860" TargetMode="External"/><Relationship Id="rId4"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hyperlink" Target="https://doi.org/10.2307/1909200"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hyperlink" Target="https://doi.org/10.2307/1909200"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hyperlink" Target="https://doi.org/10.2307/1909200"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hyperlink" Target="https://doi.org/10.2307/1909200" TargetMode="External"/><Relationship Id="rId4" Type="http://schemas.openxmlformats.org/officeDocument/2006/relationships/hyperlink" Target="https://www.istockphoto.com/photo/lego-minifigures-series-8-figurine-the-thespian-gm458926969-22139332" TargetMode="External"/><Relationship Id="rId5" Type="http://schemas.openxmlformats.org/officeDocument/2006/relationships/image" Target="../media/image13.png"/><Relationship Id="rId6" Type="http://schemas.openxmlformats.org/officeDocument/2006/relationships/image" Target="../media/image14.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hyperlink" Target="https://doi.org/10.2307/1909200" TargetMode="Externa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hyperlink" Target="https://doi.org/10.2307/1909200" TargetMode="Externa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hyperlink" Target="https://doi.org/10.2307/1909200" TargetMode="External"/><Relationship Id="rId4" Type="http://schemas.openxmlformats.org/officeDocument/2006/relationships/image" Target="../media/image15.png"/><Relationship Id="rId5" Type="http://schemas.openxmlformats.org/officeDocument/2006/relationships/image" Target="../media/image16.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hyperlink" Target="https://doi.org/10.2307/1909200" TargetMode="External"/><Relationship Id="rId4" Type="http://schemas.openxmlformats.org/officeDocument/2006/relationships/image" Target="../media/image17.png"/><Relationship Id="rId5" Type="http://schemas.openxmlformats.org/officeDocument/2006/relationships/image" Target="../media/image16.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 Id="rId3" Type="http://schemas.openxmlformats.org/officeDocument/2006/relationships/hyperlink" Target="https://doi.org/10.2307/1909200" TargetMode="Externa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2307/1909200" TargetMode="External"/></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2307/1909200" TargetMode="External"/></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2307/1909200" TargetMode="External"/></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2307/1909200"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2307/1909200" TargetMode="External"/></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2307/1909200" TargetMode="External"/></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2307/1909200" TargetMode="External"/></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2307/1909200" TargetMode="External"/></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2307/1909200" TargetMode="External"/></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2307/1909200" TargetMode="External"/></Relationships>

</file>

<file path=ppt/slides/_rels/slide4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spannbaueradam.shinyapps.io/naor/" TargetMode="External"/><Relationship Id="rId3" Type="http://schemas.openxmlformats.org/officeDocument/2006/relationships/image" Target="../media/image18.png"/><Relationship Id="rId4" Type="http://schemas.openxmlformats.org/officeDocument/2006/relationships/image" Target="../media/image19.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2307/1909200" TargetMode="External"/><Relationship Id="rId3" Type="http://schemas.openxmlformats.org/officeDocument/2006/relationships/image" Target="../media/image20.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2307/1909200" TargetMode="External"/><Relationship Id="rId3" Type="http://schemas.openxmlformats.org/officeDocument/2006/relationships/image" Target="../media/image2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2307/1909200" TargetMode="Externa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hyperlink" Target="https://www.jacksonville.com/story/news/2009/11/26/stub-505/15965432007/" TargetMode="External"/></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2307/1909200" TargetMode="External"/><Relationship Id="rId3" Type="http://schemas.openxmlformats.org/officeDocument/2006/relationships/hyperlink" Target="http://www.jstor.org/stable/167860" TargetMode="External"/></Relationships>

</file>

<file path=ppt/slides/_rels/slide5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 Id="rId3" Type="http://schemas.openxmlformats.org/officeDocument/2006/relationships/image" Target="../media/image28.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dam Spannbau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Adam Spannbauer</a:t>
            </a:r>
          </a:p>
        </p:txBody>
      </p:sp>
      <p:sp>
        <p:nvSpPr>
          <p:cNvPr id="172" name="&quot;The Regulation of Queue Size by Levying Tolls&quot; by P. Naor (1969)"/>
          <p:cNvSpPr txBox="1"/>
          <p:nvPr>
            <p:ph type="ctrTitle"/>
          </p:nvPr>
        </p:nvSpPr>
        <p:spPr>
          <a:prstGeom prst="rect">
            <a:avLst/>
          </a:prstGeom>
        </p:spPr>
        <p:txBody>
          <a:bodyPr/>
          <a:lstStyle>
            <a:lvl1pPr>
              <a:defRPr spc="-224" sz="11200"/>
            </a:lvl1pPr>
          </a:lstStyle>
          <a:p>
            <a:pPr/>
            <a:r>
              <a:t>"The Regulation of Queue Size by Levying Tolls" by P. Naor (1969)</a:t>
            </a:r>
          </a:p>
        </p:txBody>
      </p:sp>
      <p:sp>
        <p:nvSpPr>
          <p:cNvPr id="173" name="Paper presentation for BZAN605"/>
          <p:cNvSpPr txBox="1"/>
          <p:nvPr>
            <p:ph type="subTitle" sz="quarter" idx="1"/>
          </p:nvPr>
        </p:nvSpPr>
        <p:spPr>
          <a:prstGeom prst="rect">
            <a:avLst/>
          </a:prstGeom>
        </p:spPr>
        <p:txBody>
          <a:bodyPr/>
          <a:lstStyle/>
          <a:p>
            <a:pPr/>
            <a:r>
              <a:t>Paper presentation for BZAN605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Metric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5500"/>
            </a:lvl1pPr>
          </a:lstStyle>
          <a:p>
            <a:pPr/>
            <a:r>
              <a:t>Metrics</a:t>
            </a:r>
          </a:p>
        </p:txBody>
      </p:sp>
      <p:sp>
        <p:nvSpPr>
          <p:cNvPr id="316" name="A little queueing theory"/>
          <p:cNvSpPr txBox="1"/>
          <p:nvPr>
            <p:ph type="title"/>
          </p:nvPr>
        </p:nvSpPr>
        <p:spPr>
          <a:prstGeom prst="rect">
            <a:avLst/>
          </a:prstGeom>
        </p:spPr>
        <p:txBody>
          <a:bodyPr/>
          <a:lstStyle/>
          <a:p>
            <a:pPr/>
            <a:r>
              <a:t>A little queueing theory</a:t>
            </a:r>
          </a:p>
        </p:txBody>
      </p:sp>
      <p:sp>
        <p:nvSpPr>
          <p:cNvPr id="317" name="Some common ways to measure queues are…"/>
          <p:cNvSpPr txBox="1"/>
          <p:nvPr>
            <p:ph type="body" sz="half" idx="1"/>
          </p:nvPr>
        </p:nvSpPr>
        <p:spPr>
          <a:xfrm>
            <a:off x="1206500" y="4248504"/>
            <a:ext cx="9356765" cy="8460357"/>
          </a:xfrm>
          <a:prstGeom prst="rect">
            <a:avLst/>
          </a:prstGeom>
        </p:spPr>
        <p:txBody>
          <a:bodyPr/>
          <a:lstStyle/>
          <a:p>
            <a:pPr/>
            <a:r>
              <a:t>Some common ways to measure queues are</a:t>
            </a:r>
          </a:p>
          <a:p>
            <a:pPr lvl="1"/>
            <a:r>
              <a:t>Expected queue length (</a:t>
            </a:r>
            <a14:m>
              <m:oMath>
                <m:sSub>
                  <m:e>
                    <m:r>
                      <a:rPr xmlns:a="http://schemas.openxmlformats.org/drawingml/2006/main" sz="5750" i="1">
                        <a:solidFill>
                          <a:srgbClr val="000000"/>
                        </a:solidFill>
                        <a:latin typeface="Cambria Math" panose="02040503050406030204" pitchFamily="18" charset="0"/>
                      </a:rPr>
                      <m:t>L</m:t>
                    </m:r>
                  </m:e>
                  <m:sub>
                    <m:r>
                      <a:rPr xmlns:a="http://schemas.openxmlformats.org/drawingml/2006/main" sz="5750" i="1">
                        <a:solidFill>
                          <a:srgbClr val="000000"/>
                        </a:solidFill>
                        <a:latin typeface="Cambria Math" panose="02040503050406030204" pitchFamily="18" charset="0"/>
                      </a:rPr>
                      <m:t>q</m:t>
                    </m:r>
                  </m:sub>
                </m:sSub>
              </m:oMath>
            </a14:m>
            <a:r>
              <a:t>)</a:t>
            </a:r>
          </a:p>
          <a:p>
            <a:pPr lvl="1"/>
            <a:r>
              <a:t>Average waiting time (</a:t>
            </a:r>
            <a14:m>
              <m:oMath>
                <m:r>
                  <a:rPr xmlns:a="http://schemas.openxmlformats.org/drawingml/2006/main" sz="5750" i="1">
                    <a:solidFill>
                      <a:srgbClr val="000000"/>
                    </a:solidFill>
                    <a:latin typeface="Cambria Math" panose="02040503050406030204" pitchFamily="18" charset="0"/>
                  </a:rPr>
                  <m:t>W</m:t>
                </m:r>
              </m:oMath>
            </a14:m>
            <a:r>
              <a:t>)</a:t>
            </a:r>
          </a:p>
          <a:p>
            <a:pPr lvl="1"/>
            <a:r>
              <a:t>Utilization (</a:t>
            </a:r>
            <a14:m>
              <m:oMath>
                <m:r>
                  <a:rPr xmlns:a="http://schemas.openxmlformats.org/drawingml/2006/main" sz="5750" i="1">
                    <a:solidFill>
                      <a:srgbClr val="000000"/>
                    </a:solidFill>
                    <a:latin typeface="Cambria Math" panose="02040503050406030204" pitchFamily="18" charset="0"/>
                  </a:rPr>
                  <m:t>ρ</m:t>
                </m:r>
              </m:oMath>
            </a14:m>
            <a:r>
              <a:t>)</a:t>
            </a:r>
          </a:p>
          <a:p>
            <a:pPr lvl="2"/>
            <a14:m>
              <m:oMath>
                <m:r>
                  <a:rPr xmlns:a="http://schemas.openxmlformats.org/drawingml/2006/main" sz="5750" i="1">
                    <a:solidFill>
                      <a:srgbClr val="000000"/>
                    </a:solidFill>
                    <a:latin typeface="Cambria Math" panose="02040503050406030204" pitchFamily="18" charset="0"/>
                  </a:rPr>
                  <m:t>ρ</m:t>
                </m:r>
                <m:r>
                  <a:rPr xmlns:a="http://schemas.openxmlformats.org/drawingml/2006/main" sz="5750" i="1">
                    <a:solidFill>
                      <a:srgbClr val="000000"/>
                    </a:solidFill>
                    <a:latin typeface="Cambria Math" panose="02040503050406030204" pitchFamily="18" charset="0"/>
                  </a:rPr>
                  <m:t>=</m:t>
                </m:r>
                <m:f>
                  <m:fPr>
                    <m:ctrlPr>
                      <a:rPr xmlns:a="http://schemas.openxmlformats.org/drawingml/2006/main" sz="5750" i="1">
                        <a:solidFill>
                          <a:srgbClr val="000000"/>
                        </a:solidFill>
                        <a:latin typeface="Cambria Math" panose="02040503050406030204" pitchFamily="18" charset="0"/>
                      </a:rPr>
                    </m:ctrlPr>
                    <m:type m:val="bar"/>
                  </m:fPr>
                  <m:num>
                    <m:r>
                      <a:rPr xmlns:a="http://schemas.openxmlformats.org/drawingml/2006/main" sz="5750" i="1">
                        <a:solidFill>
                          <a:srgbClr val="000000"/>
                        </a:solidFill>
                        <a:latin typeface="Cambria Math" panose="02040503050406030204" pitchFamily="18" charset="0"/>
                      </a:rPr>
                      <m:t>λ</m:t>
                    </m:r>
                  </m:num>
                  <m:den>
                    <m:r>
                      <a:rPr xmlns:a="http://schemas.openxmlformats.org/drawingml/2006/main" sz="5750" i="1">
                        <a:solidFill>
                          <a:srgbClr val="000000"/>
                        </a:solidFill>
                        <a:latin typeface="Cambria Math" panose="02040503050406030204" pitchFamily="18" charset="0"/>
                      </a:rPr>
                      <m:t>μ</m:t>
                    </m:r>
                  </m:den>
                </m:f>
              </m:oMath>
            </a14:m>
            <a:r>
              <a:t> </a:t>
            </a:r>
            <a:r>
              <a:rPr sz="2700"/>
              <a:t>(ratio of arrival rate to service rate)</a:t>
            </a:r>
          </a:p>
        </p:txBody>
      </p:sp>
      <p:grpSp>
        <p:nvGrpSpPr>
          <p:cNvPr id="320" name="We’re in a “steady state” when these metrics have stabilized and no longer change over time.…"/>
          <p:cNvGrpSpPr/>
          <p:nvPr/>
        </p:nvGrpSpPr>
        <p:grpSpPr>
          <a:xfrm>
            <a:off x="12188566" y="3132172"/>
            <a:ext cx="7437339" cy="3980902"/>
            <a:chOff x="0" y="0"/>
            <a:chExt cx="7437338" cy="3980901"/>
          </a:xfrm>
        </p:grpSpPr>
        <p:sp>
          <p:nvSpPr>
            <p:cNvPr id="319" name="We’re in a “steady state” when these metrics have stabilized and no longer change over time.…"/>
            <p:cNvSpPr txBox="1"/>
            <p:nvPr/>
          </p:nvSpPr>
          <p:spPr>
            <a:xfrm>
              <a:off x="127000" y="88900"/>
              <a:ext cx="7183339" cy="3650702"/>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1" indent="0" algn="ctr">
                <a:defRPr sz="3700"/>
              </a:pPr>
              <a:r>
                <a:t>We’re in a “steady state” when these metrics have stabilized and no longer change over time.</a:t>
              </a:r>
            </a:p>
            <a:p>
              <a:pPr lvl="1" indent="0" algn="ctr">
                <a:spcBef>
                  <a:spcPts val="0"/>
                </a:spcBef>
                <a:defRPr sz="2800"/>
              </a:pPr>
              <a:r>
                <a:t>(i.e. viewing things “in the long run”)</a:t>
              </a:r>
            </a:p>
            <a:p>
              <a:pPr lvl="1" indent="0" algn="ctr">
                <a:defRPr sz="3700"/>
              </a:pPr>
              <a:r>
                <a:t>Our analyses take place with this steady state view.</a:t>
              </a:r>
            </a:p>
          </p:txBody>
        </p:sp>
        <p:pic>
          <p:nvPicPr>
            <p:cNvPr id="318" name="We’re in a “steady state” when these metrics have stabilized and no longer change over time.… We’re in a “steady state” when these metrics have stabilized and no longer change over time.(i.e. viewing things “in the long run”)Our analyses take place with " descr="We’re in a “steady state” when these metrics have stabilized and no longer change over time.… We’re in a “steady state” when these metrics have stabilized and no longer change over time.(i.e. viewing things “in the long run”)Our analyses take place with this steady state view."/>
            <p:cNvPicPr>
              <a:picLocks noChangeAspect="0"/>
            </p:cNvPicPr>
            <p:nvPr/>
          </p:nvPicPr>
          <p:blipFill>
            <a:blip r:embed="rId2">
              <a:extLst/>
            </a:blip>
            <a:stretch>
              <a:fillRect/>
            </a:stretch>
          </p:blipFill>
          <p:spPr>
            <a:xfrm>
              <a:off x="0" y="0"/>
              <a:ext cx="7437339" cy="3980902"/>
            </a:xfrm>
            <a:prstGeom prst="rect">
              <a:avLst/>
            </a:prstGeom>
            <a:effectLst/>
          </p:spPr>
        </p:pic>
      </p:grpSp>
      <p:sp>
        <p:nvSpPr>
          <p:cNvPr id="338" name="Connection Line"/>
          <p:cNvSpPr/>
          <p:nvPr/>
        </p:nvSpPr>
        <p:spPr>
          <a:xfrm>
            <a:off x="9310802" y="7080134"/>
            <a:ext cx="3544038" cy="1197221"/>
          </a:xfrm>
          <a:custGeom>
            <a:avLst/>
            <a:gdLst/>
            <a:ahLst/>
            <a:cxnLst>
              <a:cxn ang="0">
                <a:pos x="wd2" y="hd2"/>
              </a:cxn>
              <a:cxn ang="5400000">
                <a:pos x="wd2" y="hd2"/>
              </a:cxn>
              <a:cxn ang="10800000">
                <a:pos x="wd2" y="hd2"/>
              </a:cxn>
              <a:cxn ang="16200000">
                <a:pos x="wd2" y="hd2"/>
              </a:cxn>
            </a:cxnLst>
            <a:rect l="0" t="0" r="r" b="b"/>
            <a:pathLst>
              <a:path w="21600" h="21079" fill="norm" stroke="1" extrusionOk="0">
                <a:moveTo>
                  <a:pt x="0" y="21048"/>
                </a:moveTo>
                <a:cubicBezTo>
                  <a:pt x="10460" y="21600"/>
                  <a:pt x="17660" y="14584"/>
                  <a:pt x="21600" y="0"/>
                </a:cubicBezTo>
              </a:path>
            </a:pathLst>
          </a:custGeom>
          <a:ln w="50800">
            <a:solidFill>
              <a:srgbClr val="000000"/>
            </a:solidFill>
            <a:miter lim="400000"/>
            <a:headEnd type="triangle"/>
          </a:ln>
        </p:spPr>
        <p:txBody>
          <a:bodyPr/>
          <a:lstStyle/>
          <a:p>
            <a:pPr/>
          </a:p>
        </p:txBody>
      </p:sp>
      <p:sp>
        <p:nvSpPr>
          <p:cNvPr id="339" name="Connection Line"/>
          <p:cNvSpPr/>
          <p:nvPr/>
        </p:nvSpPr>
        <p:spPr>
          <a:xfrm>
            <a:off x="9944300" y="7035661"/>
            <a:ext cx="2910540" cy="459449"/>
          </a:xfrm>
          <a:custGeom>
            <a:avLst/>
            <a:gdLst/>
            <a:ahLst/>
            <a:cxnLst>
              <a:cxn ang="0">
                <a:pos x="wd2" y="hd2"/>
              </a:cxn>
              <a:cxn ang="5400000">
                <a:pos x="wd2" y="hd2"/>
              </a:cxn>
              <a:cxn ang="10800000">
                <a:pos x="wd2" y="hd2"/>
              </a:cxn>
              <a:cxn ang="16200000">
                <a:pos x="wd2" y="hd2"/>
              </a:cxn>
            </a:cxnLst>
            <a:rect l="0" t="0" r="r" b="b"/>
            <a:pathLst>
              <a:path w="21600" h="16210" fill="norm" stroke="1" extrusionOk="0">
                <a:moveTo>
                  <a:pt x="0" y="0"/>
                </a:moveTo>
                <a:cubicBezTo>
                  <a:pt x="9268" y="21077"/>
                  <a:pt x="16468" y="21600"/>
                  <a:pt x="21600" y="1569"/>
                </a:cubicBezTo>
              </a:path>
            </a:pathLst>
          </a:custGeom>
          <a:ln w="50800">
            <a:solidFill>
              <a:srgbClr val="000000"/>
            </a:solidFill>
            <a:miter lim="400000"/>
            <a:headEnd type="triangle"/>
          </a:ln>
        </p:spPr>
        <p:txBody>
          <a:bodyPr/>
          <a:lstStyle/>
          <a:p>
            <a:pPr/>
          </a:p>
        </p:txBody>
      </p:sp>
      <p:sp>
        <p:nvSpPr>
          <p:cNvPr id="340" name="Connection Line"/>
          <p:cNvSpPr/>
          <p:nvPr/>
        </p:nvSpPr>
        <p:spPr>
          <a:xfrm>
            <a:off x="6309600" y="7080134"/>
            <a:ext cx="6541446" cy="25015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197" y="18580"/>
                  <a:pt x="18397" y="11380"/>
                  <a:pt x="21600" y="0"/>
                </a:cubicBezTo>
              </a:path>
            </a:pathLst>
          </a:custGeom>
          <a:ln w="50800">
            <a:solidFill>
              <a:srgbClr val="000000"/>
            </a:solidFill>
            <a:miter lim="400000"/>
            <a:headEnd type="triangle"/>
          </a:ln>
        </p:spPr>
        <p:txBody>
          <a:bodyPr/>
          <a:lstStyle/>
          <a:p>
            <a:pPr/>
          </a:p>
        </p:txBody>
      </p:sp>
      <p:sp>
        <p:nvSpPr>
          <p:cNvPr id="324" name="Store"/>
          <p:cNvSpPr/>
          <p:nvPr/>
        </p:nvSpPr>
        <p:spPr>
          <a:xfrm>
            <a:off x="19847869" y="8880118"/>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25" name="Man"/>
          <p:cNvSpPr/>
          <p:nvPr/>
        </p:nvSpPr>
        <p:spPr>
          <a:xfrm flipH="1">
            <a:off x="17720405"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26" name="Woman"/>
          <p:cNvSpPr/>
          <p:nvPr/>
        </p:nvSpPr>
        <p:spPr>
          <a:xfrm>
            <a:off x="18400422"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27" name="Man"/>
          <p:cNvSpPr/>
          <p:nvPr/>
        </p:nvSpPr>
        <p:spPr>
          <a:xfrm flipH="1">
            <a:off x="16341548" y="1030111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28" name="Woman"/>
          <p:cNvSpPr/>
          <p:nvPr/>
        </p:nvSpPr>
        <p:spPr>
          <a:xfrm>
            <a:off x="17021565"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29" name="Woman"/>
          <p:cNvSpPr/>
          <p:nvPr/>
        </p:nvSpPr>
        <p:spPr>
          <a:xfrm>
            <a:off x="15642708" y="10300774"/>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30" name="Man"/>
          <p:cNvSpPr/>
          <p:nvPr/>
        </p:nvSpPr>
        <p:spPr>
          <a:xfrm flipH="1">
            <a:off x="14263850" y="1030111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31" name="Woman"/>
          <p:cNvSpPr/>
          <p:nvPr/>
        </p:nvSpPr>
        <p:spPr>
          <a:xfrm>
            <a:off x="14943869"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32" name="Man"/>
          <p:cNvSpPr/>
          <p:nvPr/>
        </p:nvSpPr>
        <p:spPr>
          <a:xfrm flipH="1">
            <a:off x="23906984"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33" name="Woman"/>
          <p:cNvSpPr/>
          <p:nvPr/>
        </p:nvSpPr>
        <p:spPr>
          <a:xfrm>
            <a:off x="21417012"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34" name="Woman"/>
          <p:cNvSpPr/>
          <p:nvPr/>
        </p:nvSpPr>
        <p:spPr>
          <a:xfrm>
            <a:off x="19099262"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35" name="Man"/>
          <p:cNvSpPr/>
          <p:nvPr/>
        </p:nvSpPr>
        <p:spPr>
          <a:xfrm flipH="1">
            <a:off x="24761721"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36" name="Woman"/>
          <p:cNvSpPr/>
          <p:nvPr/>
        </p:nvSpPr>
        <p:spPr>
          <a:xfrm>
            <a:off x="25278926" y="10300773"/>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37" name="Woman"/>
          <p:cNvSpPr/>
          <p:nvPr/>
        </p:nvSpPr>
        <p:spPr>
          <a:xfrm>
            <a:off x="25643785"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Metric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5500"/>
            </a:lvl1pPr>
          </a:lstStyle>
          <a:p>
            <a:pPr/>
            <a:r>
              <a:t>Metrics</a:t>
            </a:r>
          </a:p>
        </p:txBody>
      </p:sp>
      <p:sp>
        <p:nvSpPr>
          <p:cNvPr id="343" name="A little queueing theory"/>
          <p:cNvSpPr txBox="1"/>
          <p:nvPr>
            <p:ph type="title"/>
          </p:nvPr>
        </p:nvSpPr>
        <p:spPr>
          <a:prstGeom prst="rect">
            <a:avLst/>
          </a:prstGeom>
        </p:spPr>
        <p:txBody>
          <a:bodyPr/>
          <a:lstStyle/>
          <a:p>
            <a:pPr/>
            <a:r>
              <a:t>A little queueing theory</a:t>
            </a:r>
          </a:p>
        </p:txBody>
      </p:sp>
      <p:sp>
        <p:nvSpPr>
          <p:cNvPr id="344" name="Some common ways to measure queues are…"/>
          <p:cNvSpPr txBox="1"/>
          <p:nvPr>
            <p:ph type="body" sz="half" idx="1"/>
          </p:nvPr>
        </p:nvSpPr>
        <p:spPr>
          <a:xfrm>
            <a:off x="1206500" y="4248504"/>
            <a:ext cx="9356765" cy="8460357"/>
          </a:xfrm>
          <a:prstGeom prst="rect">
            <a:avLst/>
          </a:prstGeom>
        </p:spPr>
        <p:txBody>
          <a:bodyPr/>
          <a:lstStyle/>
          <a:p>
            <a:pPr/>
            <a:r>
              <a:t>Some common ways to measure queues are</a:t>
            </a:r>
          </a:p>
          <a:p>
            <a:pPr lvl="1"/>
            <a:r>
              <a:t>Expected queue length (</a:t>
            </a:r>
            <a14:m>
              <m:oMath>
                <m:sSub>
                  <m:e>
                    <m:r>
                      <a:rPr xmlns:a="http://schemas.openxmlformats.org/drawingml/2006/main" sz="5750" i="1">
                        <a:solidFill>
                          <a:srgbClr val="000000"/>
                        </a:solidFill>
                        <a:latin typeface="Cambria Math" panose="02040503050406030204" pitchFamily="18" charset="0"/>
                      </a:rPr>
                      <m:t>L</m:t>
                    </m:r>
                  </m:e>
                  <m:sub>
                    <m:r>
                      <a:rPr xmlns:a="http://schemas.openxmlformats.org/drawingml/2006/main" sz="5750" i="1">
                        <a:solidFill>
                          <a:srgbClr val="000000"/>
                        </a:solidFill>
                        <a:latin typeface="Cambria Math" panose="02040503050406030204" pitchFamily="18" charset="0"/>
                      </a:rPr>
                      <m:t>q</m:t>
                    </m:r>
                  </m:sub>
                </m:sSub>
              </m:oMath>
            </a14:m>
            <a:r>
              <a:t>)</a:t>
            </a:r>
          </a:p>
          <a:p>
            <a:pPr lvl="1"/>
            <a:r>
              <a:t>Average waiting time (</a:t>
            </a:r>
            <a14:m>
              <m:oMath>
                <m:r>
                  <a:rPr xmlns:a="http://schemas.openxmlformats.org/drawingml/2006/main" sz="5750" i="1">
                    <a:solidFill>
                      <a:srgbClr val="000000"/>
                    </a:solidFill>
                    <a:latin typeface="Cambria Math" panose="02040503050406030204" pitchFamily="18" charset="0"/>
                  </a:rPr>
                  <m:t>W</m:t>
                </m:r>
              </m:oMath>
            </a14:m>
            <a:r>
              <a:t>)</a:t>
            </a:r>
          </a:p>
          <a:p>
            <a:pPr lvl="1"/>
            <a:r>
              <a:t>Utilization (</a:t>
            </a:r>
            <a14:m>
              <m:oMath>
                <m:r>
                  <a:rPr xmlns:a="http://schemas.openxmlformats.org/drawingml/2006/main" sz="5750" i="1">
                    <a:solidFill>
                      <a:srgbClr val="000000"/>
                    </a:solidFill>
                    <a:latin typeface="Cambria Math" panose="02040503050406030204" pitchFamily="18" charset="0"/>
                  </a:rPr>
                  <m:t>ρ</m:t>
                </m:r>
              </m:oMath>
            </a14:m>
            <a:r>
              <a:t>)</a:t>
            </a:r>
          </a:p>
          <a:p>
            <a:pPr lvl="2"/>
            <a14:m>
              <m:oMath>
                <m:r>
                  <a:rPr xmlns:a="http://schemas.openxmlformats.org/drawingml/2006/main" sz="5750" i="1">
                    <a:solidFill>
                      <a:srgbClr val="000000"/>
                    </a:solidFill>
                    <a:latin typeface="Cambria Math" panose="02040503050406030204" pitchFamily="18" charset="0"/>
                  </a:rPr>
                  <m:t>ρ</m:t>
                </m:r>
                <m:r>
                  <a:rPr xmlns:a="http://schemas.openxmlformats.org/drawingml/2006/main" sz="5750" i="1">
                    <a:solidFill>
                      <a:srgbClr val="000000"/>
                    </a:solidFill>
                    <a:latin typeface="Cambria Math" panose="02040503050406030204" pitchFamily="18" charset="0"/>
                  </a:rPr>
                  <m:t>=</m:t>
                </m:r>
                <m:f>
                  <m:fPr>
                    <m:ctrlPr>
                      <a:rPr xmlns:a="http://schemas.openxmlformats.org/drawingml/2006/main" sz="5750" i="1">
                        <a:solidFill>
                          <a:srgbClr val="000000"/>
                        </a:solidFill>
                        <a:latin typeface="Cambria Math" panose="02040503050406030204" pitchFamily="18" charset="0"/>
                      </a:rPr>
                    </m:ctrlPr>
                    <m:type m:val="bar"/>
                  </m:fPr>
                  <m:num>
                    <m:r>
                      <a:rPr xmlns:a="http://schemas.openxmlformats.org/drawingml/2006/main" sz="5750" i="1">
                        <a:solidFill>
                          <a:srgbClr val="000000"/>
                        </a:solidFill>
                        <a:latin typeface="Cambria Math" panose="02040503050406030204" pitchFamily="18" charset="0"/>
                      </a:rPr>
                      <m:t>λ</m:t>
                    </m:r>
                  </m:num>
                  <m:den>
                    <m:r>
                      <a:rPr xmlns:a="http://schemas.openxmlformats.org/drawingml/2006/main" sz="5750" i="1">
                        <a:solidFill>
                          <a:srgbClr val="000000"/>
                        </a:solidFill>
                        <a:latin typeface="Cambria Math" panose="02040503050406030204" pitchFamily="18" charset="0"/>
                      </a:rPr>
                      <m:t>μ</m:t>
                    </m:r>
                  </m:den>
                </m:f>
              </m:oMath>
            </a14:m>
            <a:r>
              <a:t> </a:t>
            </a:r>
            <a:r>
              <a:rPr sz="2700"/>
              <a:t>(ratio of arrival rate to service rate)</a:t>
            </a:r>
          </a:p>
        </p:txBody>
      </p:sp>
      <p:grpSp>
        <p:nvGrpSpPr>
          <p:cNvPr id="347" name="If  , the arrival rate is outpacing service. Queues can grow indefinitely*, and the system will not reach a steady state."/>
          <p:cNvGrpSpPr/>
          <p:nvPr/>
        </p:nvGrpSpPr>
        <p:grpSpPr>
          <a:xfrm>
            <a:off x="11569106" y="6078824"/>
            <a:ext cx="9750641" cy="2118442"/>
            <a:chOff x="0" y="0"/>
            <a:chExt cx="9750640" cy="2118440"/>
          </a:xfrm>
        </p:grpSpPr>
        <p:sp>
          <p:nvSpPr>
            <p:cNvPr id="346" name="If  , the arrival rate is outpacing service. Queues can grow indefinitely*, and the system will not reach a steady state."/>
            <p:cNvSpPr txBox="1"/>
            <p:nvPr/>
          </p:nvSpPr>
          <p:spPr>
            <a:xfrm>
              <a:off x="127000" y="88900"/>
              <a:ext cx="9496641" cy="1788241"/>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1" indent="0" algn="ctr">
                <a:defRPr sz="3700"/>
              </a:pPr>
              <a:r>
                <a:t>If </a:t>
              </a:r>
              <a14:m>
                <m:oMath>
                  <m:r>
                    <a:rPr xmlns:a="http://schemas.openxmlformats.org/drawingml/2006/main" sz="4450" i="1">
                      <a:solidFill>
                        <a:srgbClr val="000000"/>
                      </a:solidFill>
                      <a:latin typeface="Cambria Math" panose="02040503050406030204" pitchFamily="18" charset="0"/>
                    </a:rPr>
                    <m:t>ρ</m:t>
                  </m:r>
                  <m:r>
                    <a:rPr xmlns:a="http://schemas.openxmlformats.org/drawingml/2006/main" sz="4450" i="1">
                      <a:solidFill>
                        <a:srgbClr val="000000"/>
                      </a:solidFill>
                      <a:latin typeface="Cambria Math" panose="02040503050406030204" pitchFamily="18" charset="0"/>
                    </a:rPr>
                    <m:t>&gt;</m:t>
                  </m:r>
                  <m:r>
                    <a:rPr xmlns:a="http://schemas.openxmlformats.org/drawingml/2006/main" sz="4450" i="1">
                      <a:solidFill>
                        <a:srgbClr val="000000"/>
                      </a:solidFill>
                      <a:latin typeface="Cambria Math" panose="02040503050406030204" pitchFamily="18" charset="0"/>
                    </a:rPr>
                    <m:t>1</m:t>
                  </m:r>
                </m:oMath>
              </a14:m>
              <a:r>
                <a:t>, the arrival rate is outpacing service. Queues can grow indefinitely*, and the system will not reach a steady state.</a:t>
              </a:r>
            </a:p>
          </p:txBody>
        </p:sp>
        <p:pic>
          <p:nvPicPr>
            <p:cNvPr id="345" name="If  , the arrival rate is outpacing service. Queues can grow indefinitely*, and the system will not reach a steady state. If  Equation , the arrival rate is outpacing service. Queues can grow indefinitely*, and the system will not reach a steady state." descr="If  , the arrival rate is outpacing service. Queues can grow indefinitely*, and the system will not reach a steady state. If  Equation , the arrival rate is outpacing service. Queues can grow indefinitely*, and the system will not reach a steady state."/>
            <p:cNvPicPr>
              <a:picLocks noChangeAspect="0"/>
            </p:cNvPicPr>
            <p:nvPr/>
          </p:nvPicPr>
          <p:blipFill>
            <a:blip r:embed="rId2">
              <a:extLst/>
            </a:blip>
            <a:stretch>
              <a:fillRect/>
            </a:stretch>
          </p:blipFill>
          <p:spPr>
            <a:xfrm>
              <a:off x="0" y="0"/>
              <a:ext cx="9750641" cy="2118441"/>
            </a:xfrm>
            <a:prstGeom prst="rect">
              <a:avLst/>
            </a:prstGeom>
            <a:effectLst/>
          </p:spPr>
        </p:pic>
      </p:grpSp>
      <p:sp>
        <p:nvSpPr>
          <p:cNvPr id="366" name="Connection Line"/>
          <p:cNvSpPr/>
          <p:nvPr/>
        </p:nvSpPr>
        <p:spPr>
          <a:xfrm>
            <a:off x="10574775" y="8258406"/>
            <a:ext cx="1958187" cy="2911816"/>
          </a:xfrm>
          <a:custGeom>
            <a:avLst/>
            <a:gdLst/>
            <a:ahLst/>
            <a:cxnLst>
              <a:cxn ang="0">
                <a:pos x="wd2" y="hd2"/>
              </a:cxn>
              <a:cxn ang="5400000">
                <a:pos x="wd2" y="hd2"/>
              </a:cxn>
              <a:cxn ang="10800000">
                <a:pos x="wd2" y="hd2"/>
              </a:cxn>
              <a:cxn ang="16200000">
                <a:pos x="wd2" y="hd2"/>
              </a:cxn>
            </a:cxnLst>
            <a:rect l="0" t="0" r="r" b="b"/>
            <a:pathLst>
              <a:path w="21380" h="21600" fill="norm" stroke="1" extrusionOk="0">
                <a:moveTo>
                  <a:pt x="0" y="21600"/>
                </a:moveTo>
                <a:cubicBezTo>
                  <a:pt x="14475" y="14660"/>
                  <a:pt x="21600" y="7460"/>
                  <a:pt x="21374" y="0"/>
                </a:cubicBezTo>
              </a:path>
            </a:pathLst>
          </a:custGeom>
          <a:ln w="50800">
            <a:solidFill>
              <a:srgbClr val="000000"/>
            </a:solidFill>
            <a:miter lim="400000"/>
            <a:headEnd type="triangle"/>
          </a:ln>
        </p:spPr>
        <p:txBody>
          <a:bodyPr/>
          <a:lstStyle/>
          <a:p>
            <a:pPr/>
          </a:p>
        </p:txBody>
      </p:sp>
      <p:sp>
        <p:nvSpPr>
          <p:cNvPr id="349" name="*without mechanisms like “balking”, “finite capacity”, or tolls"/>
          <p:cNvSpPr txBox="1"/>
          <p:nvPr/>
        </p:nvSpPr>
        <p:spPr>
          <a:xfrm>
            <a:off x="11417875" y="12910539"/>
            <a:ext cx="12837784" cy="65947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0" algn="ctr">
              <a:defRPr sz="3700"/>
            </a:pPr>
            <a:r>
              <a:t>*without mechanisms like “balking”, “finite capacity”, or </a:t>
            </a:r>
            <a:r>
              <a:rPr b="1"/>
              <a:t>tolls</a:t>
            </a:r>
          </a:p>
        </p:txBody>
      </p:sp>
      <p:sp>
        <p:nvSpPr>
          <p:cNvPr id="350" name="Store"/>
          <p:cNvSpPr/>
          <p:nvPr/>
        </p:nvSpPr>
        <p:spPr>
          <a:xfrm>
            <a:off x="19847869" y="8880118"/>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51" name="Man"/>
          <p:cNvSpPr/>
          <p:nvPr/>
        </p:nvSpPr>
        <p:spPr>
          <a:xfrm flipH="1">
            <a:off x="18340517"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52" name="Woman"/>
          <p:cNvSpPr/>
          <p:nvPr/>
        </p:nvSpPr>
        <p:spPr>
          <a:xfrm>
            <a:off x="19020535"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53" name="Man"/>
          <p:cNvSpPr/>
          <p:nvPr/>
        </p:nvSpPr>
        <p:spPr>
          <a:xfrm flipH="1">
            <a:off x="16961660" y="1030111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54" name="Woman"/>
          <p:cNvSpPr/>
          <p:nvPr/>
        </p:nvSpPr>
        <p:spPr>
          <a:xfrm>
            <a:off x="17641678"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55" name="Woman"/>
          <p:cNvSpPr/>
          <p:nvPr/>
        </p:nvSpPr>
        <p:spPr>
          <a:xfrm>
            <a:off x="16262821"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56" name="Man"/>
          <p:cNvSpPr/>
          <p:nvPr/>
        </p:nvSpPr>
        <p:spPr>
          <a:xfrm flipH="1">
            <a:off x="14883962" y="1030111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57" name="Woman"/>
          <p:cNvSpPr/>
          <p:nvPr/>
        </p:nvSpPr>
        <p:spPr>
          <a:xfrm>
            <a:off x="15563981" y="10300774"/>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58" name="Man"/>
          <p:cNvSpPr/>
          <p:nvPr/>
        </p:nvSpPr>
        <p:spPr>
          <a:xfrm flipH="1">
            <a:off x="24534742"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59" name="Woman"/>
          <p:cNvSpPr/>
          <p:nvPr/>
        </p:nvSpPr>
        <p:spPr>
          <a:xfrm>
            <a:off x="23953496"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60" name="Woman"/>
          <p:cNvSpPr/>
          <p:nvPr/>
        </p:nvSpPr>
        <p:spPr>
          <a:xfrm>
            <a:off x="21417012"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61" name="Man"/>
          <p:cNvSpPr/>
          <p:nvPr/>
        </p:nvSpPr>
        <p:spPr>
          <a:xfrm flipH="1">
            <a:off x="24761721"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62" name="Woman"/>
          <p:cNvSpPr/>
          <p:nvPr/>
        </p:nvSpPr>
        <p:spPr>
          <a:xfrm>
            <a:off x="25278926" y="10300773"/>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63" name="Woman"/>
          <p:cNvSpPr/>
          <p:nvPr/>
        </p:nvSpPr>
        <p:spPr>
          <a:xfrm>
            <a:off x="25643785"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64" name="Man"/>
          <p:cNvSpPr/>
          <p:nvPr/>
        </p:nvSpPr>
        <p:spPr>
          <a:xfrm>
            <a:off x="-1488368" y="10301109"/>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65" name="Woman"/>
          <p:cNvSpPr/>
          <p:nvPr/>
        </p:nvSpPr>
        <p:spPr>
          <a:xfrm flipH="1">
            <a:off x="-5712716"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Metric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5500"/>
            </a:lvl1pPr>
          </a:lstStyle>
          <a:p>
            <a:pPr/>
            <a:r>
              <a:t>Metrics</a:t>
            </a:r>
          </a:p>
        </p:txBody>
      </p:sp>
      <p:sp>
        <p:nvSpPr>
          <p:cNvPr id="369" name="A little queueing theory"/>
          <p:cNvSpPr txBox="1"/>
          <p:nvPr>
            <p:ph type="title"/>
          </p:nvPr>
        </p:nvSpPr>
        <p:spPr>
          <a:prstGeom prst="rect">
            <a:avLst/>
          </a:prstGeom>
        </p:spPr>
        <p:txBody>
          <a:bodyPr/>
          <a:lstStyle/>
          <a:p>
            <a:pPr/>
            <a:r>
              <a:t>A little queueing theory</a:t>
            </a:r>
          </a:p>
        </p:txBody>
      </p:sp>
      <p:sp>
        <p:nvSpPr>
          <p:cNvPr id="370" name="Some common ways to measure queues are…"/>
          <p:cNvSpPr txBox="1"/>
          <p:nvPr>
            <p:ph type="body" sz="half" idx="1"/>
          </p:nvPr>
        </p:nvSpPr>
        <p:spPr>
          <a:xfrm>
            <a:off x="1206500" y="4248504"/>
            <a:ext cx="9356765" cy="8460357"/>
          </a:xfrm>
          <a:prstGeom prst="rect">
            <a:avLst/>
          </a:prstGeom>
        </p:spPr>
        <p:txBody>
          <a:bodyPr/>
          <a:lstStyle/>
          <a:p>
            <a:pPr/>
            <a:r>
              <a:t>Some common ways to measure queues are</a:t>
            </a:r>
          </a:p>
          <a:p>
            <a:pPr lvl="1"/>
            <a:r>
              <a:t>Expected queue length (</a:t>
            </a:r>
            <a14:m>
              <m:oMath>
                <m:sSub>
                  <m:e>
                    <m:r>
                      <a:rPr xmlns:a="http://schemas.openxmlformats.org/drawingml/2006/main" sz="5750" i="1">
                        <a:solidFill>
                          <a:srgbClr val="000000"/>
                        </a:solidFill>
                        <a:latin typeface="Cambria Math" panose="02040503050406030204" pitchFamily="18" charset="0"/>
                      </a:rPr>
                      <m:t>L</m:t>
                    </m:r>
                  </m:e>
                  <m:sub>
                    <m:r>
                      <a:rPr xmlns:a="http://schemas.openxmlformats.org/drawingml/2006/main" sz="5750" i="1">
                        <a:solidFill>
                          <a:srgbClr val="000000"/>
                        </a:solidFill>
                        <a:latin typeface="Cambria Math" panose="02040503050406030204" pitchFamily="18" charset="0"/>
                      </a:rPr>
                      <m:t>q</m:t>
                    </m:r>
                  </m:sub>
                </m:sSub>
              </m:oMath>
            </a14:m>
            <a:r>
              <a:t>)</a:t>
            </a:r>
          </a:p>
          <a:p>
            <a:pPr lvl="1"/>
            <a:r>
              <a:t>Average waiting time (</a:t>
            </a:r>
            <a14:m>
              <m:oMath>
                <m:r>
                  <a:rPr xmlns:a="http://schemas.openxmlformats.org/drawingml/2006/main" sz="5750" i="1">
                    <a:solidFill>
                      <a:srgbClr val="000000"/>
                    </a:solidFill>
                    <a:latin typeface="Cambria Math" panose="02040503050406030204" pitchFamily="18" charset="0"/>
                  </a:rPr>
                  <m:t>W</m:t>
                </m:r>
              </m:oMath>
            </a14:m>
            <a:r>
              <a:t>)</a:t>
            </a:r>
          </a:p>
          <a:p>
            <a:pPr lvl="1"/>
            <a:r>
              <a:t>Utilization (</a:t>
            </a:r>
            <a14:m>
              <m:oMath>
                <m:r>
                  <a:rPr xmlns:a="http://schemas.openxmlformats.org/drawingml/2006/main" sz="5750" i="1">
                    <a:solidFill>
                      <a:srgbClr val="000000"/>
                    </a:solidFill>
                    <a:latin typeface="Cambria Math" panose="02040503050406030204" pitchFamily="18" charset="0"/>
                  </a:rPr>
                  <m:t>ρ</m:t>
                </m:r>
              </m:oMath>
            </a14:m>
            <a:r>
              <a:t>)</a:t>
            </a:r>
          </a:p>
          <a:p>
            <a:pPr lvl="2"/>
            <a14:m>
              <m:oMath>
                <m:r>
                  <a:rPr xmlns:a="http://schemas.openxmlformats.org/drawingml/2006/main" sz="5750" i="1">
                    <a:solidFill>
                      <a:srgbClr val="000000"/>
                    </a:solidFill>
                    <a:latin typeface="Cambria Math" panose="02040503050406030204" pitchFamily="18" charset="0"/>
                  </a:rPr>
                  <m:t>ρ</m:t>
                </m:r>
                <m:r>
                  <a:rPr xmlns:a="http://schemas.openxmlformats.org/drawingml/2006/main" sz="5750" i="1">
                    <a:solidFill>
                      <a:srgbClr val="000000"/>
                    </a:solidFill>
                    <a:latin typeface="Cambria Math" panose="02040503050406030204" pitchFamily="18" charset="0"/>
                  </a:rPr>
                  <m:t>=</m:t>
                </m:r>
                <m:f>
                  <m:fPr>
                    <m:ctrlPr>
                      <a:rPr xmlns:a="http://schemas.openxmlformats.org/drawingml/2006/main" sz="5750" i="1">
                        <a:solidFill>
                          <a:srgbClr val="000000"/>
                        </a:solidFill>
                        <a:latin typeface="Cambria Math" panose="02040503050406030204" pitchFamily="18" charset="0"/>
                      </a:rPr>
                    </m:ctrlPr>
                    <m:type m:val="bar"/>
                  </m:fPr>
                  <m:num>
                    <m:r>
                      <a:rPr xmlns:a="http://schemas.openxmlformats.org/drawingml/2006/main" sz="5750" i="1">
                        <a:solidFill>
                          <a:srgbClr val="000000"/>
                        </a:solidFill>
                        <a:latin typeface="Cambria Math" panose="02040503050406030204" pitchFamily="18" charset="0"/>
                      </a:rPr>
                      <m:t>λ</m:t>
                    </m:r>
                  </m:num>
                  <m:den>
                    <m:r>
                      <a:rPr xmlns:a="http://schemas.openxmlformats.org/drawingml/2006/main" sz="5750" i="1">
                        <a:solidFill>
                          <a:srgbClr val="000000"/>
                        </a:solidFill>
                        <a:latin typeface="Cambria Math" panose="02040503050406030204" pitchFamily="18" charset="0"/>
                      </a:rPr>
                      <m:t>μ</m:t>
                    </m:r>
                  </m:den>
                </m:f>
              </m:oMath>
            </a14:m>
            <a:r>
              <a:t> </a:t>
            </a:r>
            <a:r>
              <a:rPr sz="2700"/>
              <a:t>(ratio of arrival rate to service rate)</a:t>
            </a:r>
          </a:p>
        </p:txBody>
      </p:sp>
      <p:grpSp>
        <p:nvGrpSpPr>
          <p:cNvPr id="373" name="“Even when the arrival rate is smaller than the service rate (so that the server can accommodate all arrivals), queues are formed due to the variability in service and inter-arrival times.”"/>
          <p:cNvGrpSpPr/>
          <p:nvPr/>
        </p:nvGrpSpPr>
        <p:grpSpPr>
          <a:xfrm>
            <a:off x="11484818" y="5805397"/>
            <a:ext cx="8816198" cy="3019787"/>
            <a:chOff x="0" y="0"/>
            <a:chExt cx="8816197" cy="3019785"/>
          </a:xfrm>
        </p:grpSpPr>
        <p:sp>
          <p:nvSpPr>
            <p:cNvPr id="372" name="“Even when the arrival rate is smaller than the service rate (so that the server can accommodate all arrivals), queues are formed due to the variability in service and inter-arrival times.”"/>
            <p:cNvSpPr txBox="1"/>
            <p:nvPr/>
          </p:nvSpPr>
          <p:spPr>
            <a:xfrm>
              <a:off x="127000" y="88900"/>
              <a:ext cx="8562198" cy="2689586"/>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lvl="1" indent="0" algn="ctr">
                <a:defRPr sz="3700"/>
              </a:pPr>
              <a:r>
                <a:t>“Even when the arrival rate is smaller than the service rate (so that the server can accommodate all arrivals), queues are formed due to the variability in service and inter-arrival times.”</a:t>
              </a:r>
            </a:p>
          </p:txBody>
        </p:sp>
        <p:pic>
          <p:nvPicPr>
            <p:cNvPr id="371" name="“Even when the arrival rate is smaller than the service rate (so that the server can accommodate all arrivals), queues are formed due to the variability in service and inter-arrival times.” “Even when the arrival rate is smaller than the service rate (so" descr="“Even when the arrival rate is smaller than the service rate (so that the server can accommodate all arrivals), queues are formed due to the variability in service and inter-arrival times.” “Even when the arrival rate is smaller than the service rate (so that the server can accommodate all arrivals), queues are formed due to the variability in service and inter-arrival times.”"/>
            <p:cNvPicPr>
              <a:picLocks noChangeAspect="0"/>
            </p:cNvPicPr>
            <p:nvPr/>
          </p:nvPicPr>
          <p:blipFill>
            <a:blip r:embed="rId2">
              <a:extLst/>
            </a:blip>
            <a:stretch>
              <a:fillRect/>
            </a:stretch>
          </p:blipFill>
          <p:spPr>
            <a:xfrm>
              <a:off x="0" y="0"/>
              <a:ext cx="8816198" cy="3019786"/>
            </a:xfrm>
            <a:prstGeom prst="rect">
              <a:avLst/>
            </a:prstGeom>
            <a:effectLst/>
          </p:spPr>
        </p:pic>
      </p:grpSp>
      <p:sp>
        <p:nvSpPr>
          <p:cNvPr id="398" name="Connection Line"/>
          <p:cNvSpPr/>
          <p:nvPr/>
        </p:nvSpPr>
        <p:spPr>
          <a:xfrm>
            <a:off x="10574775" y="8947121"/>
            <a:ext cx="2038691" cy="2223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3849" y="16064"/>
                  <a:pt x="21049" y="8864"/>
                  <a:pt x="21600" y="0"/>
                </a:cubicBezTo>
              </a:path>
            </a:pathLst>
          </a:custGeom>
          <a:ln w="50800">
            <a:solidFill>
              <a:srgbClr val="000000"/>
            </a:solidFill>
            <a:miter lim="400000"/>
            <a:headEnd type="triangle"/>
          </a:ln>
        </p:spPr>
        <p:txBody>
          <a:bodyPr/>
          <a:lstStyle/>
          <a:p>
            <a:pPr/>
          </a:p>
        </p:txBody>
      </p:sp>
      <p:grpSp>
        <p:nvGrpSpPr>
          <p:cNvPr id="377" name="pasted-movie.png"/>
          <p:cNvGrpSpPr/>
          <p:nvPr/>
        </p:nvGrpSpPr>
        <p:grpSpPr>
          <a:xfrm>
            <a:off x="13763660" y="3445108"/>
            <a:ext cx="1920182" cy="2095923"/>
            <a:chOff x="0" y="0"/>
            <a:chExt cx="1920180" cy="2095921"/>
          </a:xfrm>
        </p:grpSpPr>
        <p:pic>
          <p:nvPicPr>
            <p:cNvPr id="376" name="pasted-movie.png" descr="pasted-movie.png"/>
            <p:cNvPicPr>
              <a:picLocks noChangeAspect="1"/>
            </p:cNvPicPr>
            <p:nvPr/>
          </p:nvPicPr>
          <p:blipFill>
            <a:blip r:embed="rId3">
              <a:extLst/>
            </a:blip>
            <a:srcRect l="43082" t="8701" r="32360" b="49195"/>
            <a:stretch>
              <a:fillRect/>
            </a:stretch>
          </p:blipFill>
          <p:spPr>
            <a:xfrm>
              <a:off x="126999" y="88900"/>
              <a:ext cx="1666182" cy="1765722"/>
            </a:xfrm>
            <a:prstGeom prst="rect">
              <a:avLst/>
            </a:prstGeom>
            <a:ln>
              <a:noFill/>
            </a:ln>
            <a:effectLst/>
          </p:spPr>
        </p:pic>
        <p:pic>
          <p:nvPicPr>
            <p:cNvPr id="375" name="pasted-movie.png" descr="pasted-movie.png"/>
            <p:cNvPicPr>
              <a:picLocks noChangeAspect="0"/>
            </p:cNvPicPr>
            <p:nvPr/>
          </p:nvPicPr>
          <p:blipFill>
            <a:blip r:embed="rId4">
              <a:extLst/>
            </a:blip>
            <a:stretch>
              <a:fillRect/>
            </a:stretch>
          </p:blipFill>
          <p:spPr>
            <a:xfrm>
              <a:off x="0" y="0"/>
              <a:ext cx="1920181" cy="2095922"/>
            </a:xfrm>
            <a:prstGeom prst="rect">
              <a:avLst/>
            </a:prstGeom>
            <a:effectLst/>
          </p:spPr>
        </p:pic>
      </p:grpSp>
      <p:grpSp>
        <p:nvGrpSpPr>
          <p:cNvPr id="380" name="pasted-movie.png"/>
          <p:cNvGrpSpPr/>
          <p:nvPr/>
        </p:nvGrpSpPr>
        <p:grpSpPr>
          <a:xfrm>
            <a:off x="16213838" y="3452413"/>
            <a:ext cx="1920182" cy="2081314"/>
            <a:chOff x="0" y="0"/>
            <a:chExt cx="1920180" cy="2081313"/>
          </a:xfrm>
        </p:grpSpPr>
        <p:pic>
          <p:nvPicPr>
            <p:cNvPr id="379" name="pasted-movie.png" descr="pasted-movie.png"/>
            <p:cNvPicPr>
              <a:picLocks noChangeAspect="1"/>
            </p:cNvPicPr>
            <p:nvPr/>
          </p:nvPicPr>
          <p:blipFill>
            <a:blip r:embed="rId5">
              <a:extLst/>
            </a:blip>
            <a:srcRect l="11020" t="51850" r="65213" b="7740"/>
            <a:stretch>
              <a:fillRect/>
            </a:stretch>
          </p:blipFill>
          <p:spPr>
            <a:xfrm>
              <a:off x="127000" y="88900"/>
              <a:ext cx="1666181" cy="1751114"/>
            </a:xfrm>
            <a:prstGeom prst="rect">
              <a:avLst/>
            </a:prstGeom>
            <a:ln>
              <a:noFill/>
            </a:ln>
            <a:effectLst/>
          </p:spPr>
        </p:pic>
        <p:pic>
          <p:nvPicPr>
            <p:cNvPr id="378" name="pasted-movie.png" descr="pasted-movie.png"/>
            <p:cNvPicPr>
              <a:picLocks noChangeAspect="0"/>
            </p:cNvPicPr>
            <p:nvPr/>
          </p:nvPicPr>
          <p:blipFill>
            <a:blip r:embed="rId6">
              <a:extLst/>
            </a:blip>
            <a:stretch>
              <a:fillRect/>
            </a:stretch>
          </p:blipFill>
          <p:spPr>
            <a:xfrm>
              <a:off x="0" y="0"/>
              <a:ext cx="1920181" cy="2081314"/>
            </a:xfrm>
            <a:prstGeom prst="rect">
              <a:avLst/>
            </a:prstGeom>
            <a:effectLst/>
          </p:spPr>
        </p:pic>
      </p:grpSp>
      <p:sp>
        <p:nvSpPr>
          <p:cNvPr id="381" name="Hassin, R., &amp; Haviv, M. (2003). To queue or not to queue: Equilibrium behavior in queueing systems (Vol. 59). Springer Science &amp; Business Media."/>
          <p:cNvSpPr txBox="1"/>
          <p:nvPr/>
        </p:nvSpPr>
        <p:spPr>
          <a:xfrm>
            <a:off x="876156" y="12952980"/>
            <a:ext cx="22631687" cy="436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457200">
              <a:lnSpc>
                <a:spcPct val="100000"/>
              </a:lnSpc>
              <a:spcBef>
                <a:spcPts val="0"/>
              </a:spcBef>
              <a:defRPr i="1" sz="2200">
                <a:solidFill>
                  <a:srgbClr val="929292"/>
                </a:solidFill>
              </a:defRPr>
            </a:pPr>
            <a:r>
              <a:rPr i="0"/>
              <a:t>Hassin, R., &amp; Haviv, M. (2003). </a:t>
            </a:r>
            <a:r>
              <a:t>To queue or not to queue: Equilibrium behavior in queueing systems</a:t>
            </a:r>
            <a:r>
              <a:rPr i="0"/>
              <a:t> (Vol. 59). Springer Science &amp; Business Media.</a:t>
            </a:r>
          </a:p>
        </p:txBody>
      </p:sp>
      <p:sp>
        <p:nvSpPr>
          <p:cNvPr id="382" name="Store"/>
          <p:cNvSpPr/>
          <p:nvPr/>
        </p:nvSpPr>
        <p:spPr>
          <a:xfrm>
            <a:off x="19847869" y="8880118"/>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83" name="Man"/>
          <p:cNvSpPr/>
          <p:nvPr/>
        </p:nvSpPr>
        <p:spPr>
          <a:xfrm flipH="1">
            <a:off x="19067070" y="10301109"/>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84" name="Woman"/>
          <p:cNvSpPr/>
          <p:nvPr/>
        </p:nvSpPr>
        <p:spPr>
          <a:xfrm>
            <a:off x="21460302"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85" name="Man"/>
          <p:cNvSpPr/>
          <p:nvPr/>
        </p:nvSpPr>
        <p:spPr>
          <a:xfrm flipH="1">
            <a:off x="17688213"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86" name="Woman"/>
          <p:cNvSpPr/>
          <p:nvPr/>
        </p:nvSpPr>
        <p:spPr>
          <a:xfrm>
            <a:off x="18368230" y="10300773"/>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87" name="Woman"/>
          <p:cNvSpPr/>
          <p:nvPr/>
        </p:nvSpPr>
        <p:spPr>
          <a:xfrm>
            <a:off x="16989373" y="10300773"/>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88" name="Man"/>
          <p:cNvSpPr/>
          <p:nvPr/>
        </p:nvSpPr>
        <p:spPr>
          <a:xfrm flipH="1">
            <a:off x="15610515"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89" name="Woman"/>
          <p:cNvSpPr/>
          <p:nvPr/>
        </p:nvSpPr>
        <p:spPr>
          <a:xfrm>
            <a:off x="16290534"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90" name="Man"/>
          <p:cNvSpPr/>
          <p:nvPr/>
        </p:nvSpPr>
        <p:spPr>
          <a:xfrm flipH="1">
            <a:off x="24534742"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91" name="Woman"/>
          <p:cNvSpPr/>
          <p:nvPr/>
        </p:nvSpPr>
        <p:spPr>
          <a:xfrm>
            <a:off x="24707761"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92" name="Woman"/>
          <p:cNvSpPr/>
          <p:nvPr/>
        </p:nvSpPr>
        <p:spPr>
          <a:xfrm>
            <a:off x="24512327"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93" name="Man"/>
          <p:cNvSpPr/>
          <p:nvPr/>
        </p:nvSpPr>
        <p:spPr>
          <a:xfrm flipH="1">
            <a:off x="24761721"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94" name="Woman"/>
          <p:cNvSpPr/>
          <p:nvPr/>
        </p:nvSpPr>
        <p:spPr>
          <a:xfrm>
            <a:off x="25278926" y="10300773"/>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95" name="Woman"/>
          <p:cNvSpPr/>
          <p:nvPr/>
        </p:nvSpPr>
        <p:spPr>
          <a:xfrm>
            <a:off x="25643785"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96" name="Man"/>
          <p:cNvSpPr/>
          <p:nvPr/>
        </p:nvSpPr>
        <p:spPr>
          <a:xfrm>
            <a:off x="14908846" y="10301109"/>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chemeClr val="accent3">
                    <a:hueOff val="914338"/>
                    <a:satOff val="31515"/>
                    <a:lumOff val="-30790"/>
                  </a:schemeClr>
                </a:solidFill>
                <a:latin typeface="Helvetica Neue Medium"/>
                <a:ea typeface="Helvetica Neue Medium"/>
                <a:cs typeface="Helvetica Neue Medium"/>
                <a:sym typeface="Helvetica Neue Medium"/>
              </a:defRPr>
            </a:pPr>
          </a:p>
        </p:txBody>
      </p:sp>
      <p:sp>
        <p:nvSpPr>
          <p:cNvPr id="397" name="Woman"/>
          <p:cNvSpPr/>
          <p:nvPr/>
        </p:nvSpPr>
        <p:spPr>
          <a:xfrm flipH="1">
            <a:off x="14202905" y="10300772"/>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Background to Naor’s work"/>
          <p:cNvSpPr txBox="1"/>
          <p:nvPr>
            <p:ph type="title"/>
          </p:nvPr>
        </p:nvSpPr>
        <p:spPr>
          <a:prstGeom prst="rect">
            <a:avLst/>
          </a:prstGeom>
        </p:spPr>
        <p:txBody>
          <a:bodyPr/>
          <a:lstStyle/>
          <a:p>
            <a:pPr/>
            <a:r>
              <a:t>Background to Naor’s work</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5 to get in line"/>
          <p:cNvSpPr/>
          <p:nvPr/>
        </p:nvSpPr>
        <p:spPr>
          <a:xfrm>
            <a:off x="12369167" y="4871173"/>
            <a:ext cx="357157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5" y="0"/>
                </a:moveTo>
                <a:cubicBezTo>
                  <a:pt x="433" y="0"/>
                  <a:pt x="0" y="443"/>
                  <a:pt x="0" y="988"/>
                </a:cubicBezTo>
                <a:lnTo>
                  <a:pt x="0" y="10504"/>
                </a:lnTo>
                <a:cubicBezTo>
                  <a:pt x="0" y="11049"/>
                  <a:pt x="433" y="11494"/>
                  <a:pt x="965" y="11494"/>
                </a:cubicBezTo>
                <a:lnTo>
                  <a:pt x="20635" y="11494"/>
                </a:lnTo>
                <a:cubicBezTo>
                  <a:pt x="21167" y="11494"/>
                  <a:pt x="21600" y="11055"/>
                  <a:pt x="21600" y="10504"/>
                </a:cubicBezTo>
                <a:lnTo>
                  <a:pt x="21600" y="988"/>
                </a:lnTo>
                <a:cubicBezTo>
                  <a:pt x="21600" y="443"/>
                  <a:pt x="21167" y="0"/>
                  <a:pt x="20635" y="0"/>
                </a:cubicBezTo>
                <a:lnTo>
                  <a:pt x="965" y="0"/>
                </a:lnTo>
                <a:close/>
                <a:moveTo>
                  <a:pt x="965" y="658"/>
                </a:moveTo>
                <a:lnTo>
                  <a:pt x="20635" y="658"/>
                </a:lnTo>
                <a:cubicBezTo>
                  <a:pt x="20816" y="658"/>
                  <a:pt x="20958" y="808"/>
                  <a:pt x="20958" y="988"/>
                </a:cubicBezTo>
                <a:lnTo>
                  <a:pt x="20958" y="10511"/>
                </a:lnTo>
                <a:cubicBezTo>
                  <a:pt x="20958" y="10697"/>
                  <a:pt x="20811" y="10841"/>
                  <a:pt x="20635" y="10841"/>
                </a:cubicBezTo>
                <a:lnTo>
                  <a:pt x="965" y="10841"/>
                </a:lnTo>
                <a:cubicBezTo>
                  <a:pt x="784" y="10841"/>
                  <a:pt x="641" y="10691"/>
                  <a:pt x="641" y="10511"/>
                </a:cubicBezTo>
                <a:lnTo>
                  <a:pt x="641" y="995"/>
                </a:lnTo>
                <a:cubicBezTo>
                  <a:pt x="641" y="810"/>
                  <a:pt x="789" y="663"/>
                  <a:pt x="965" y="663"/>
                </a:cubicBezTo>
                <a:lnTo>
                  <a:pt x="965" y="658"/>
                </a:lnTo>
                <a:close/>
                <a:moveTo>
                  <a:pt x="1682" y="1432"/>
                </a:moveTo>
                <a:cubicBezTo>
                  <a:pt x="1529" y="1432"/>
                  <a:pt x="1398" y="1567"/>
                  <a:pt x="1398" y="1725"/>
                </a:cubicBezTo>
                <a:lnTo>
                  <a:pt x="1398" y="9792"/>
                </a:lnTo>
                <a:cubicBezTo>
                  <a:pt x="1398" y="9955"/>
                  <a:pt x="1523" y="10083"/>
                  <a:pt x="1682" y="10083"/>
                </a:cubicBezTo>
                <a:lnTo>
                  <a:pt x="19895" y="10083"/>
                </a:lnTo>
                <a:cubicBezTo>
                  <a:pt x="20054" y="10083"/>
                  <a:pt x="20180" y="9955"/>
                  <a:pt x="20180" y="9792"/>
                </a:cubicBezTo>
                <a:lnTo>
                  <a:pt x="20180" y="1725"/>
                </a:lnTo>
                <a:cubicBezTo>
                  <a:pt x="20180" y="1562"/>
                  <a:pt x="20054" y="1432"/>
                  <a:pt x="19895" y="1432"/>
                </a:cubicBezTo>
                <a:lnTo>
                  <a:pt x="1682" y="1432"/>
                </a:lnTo>
                <a:close/>
                <a:moveTo>
                  <a:pt x="324" y="11673"/>
                </a:moveTo>
                <a:cubicBezTo>
                  <a:pt x="143" y="11673"/>
                  <a:pt x="0" y="11819"/>
                  <a:pt x="0" y="12004"/>
                </a:cubicBezTo>
                <a:lnTo>
                  <a:pt x="0" y="12561"/>
                </a:lnTo>
                <a:cubicBezTo>
                  <a:pt x="0" y="12679"/>
                  <a:pt x="59" y="12780"/>
                  <a:pt x="152" y="12841"/>
                </a:cubicBezTo>
                <a:cubicBezTo>
                  <a:pt x="213" y="12903"/>
                  <a:pt x="296" y="12941"/>
                  <a:pt x="384" y="12941"/>
                </a:cubicBezTo>
                <a:lnTo>
                  <a:pt x="9243" y="12941"/>
                </a:lnTo>
                <a:lnTo>
                  <a:pt x="9243" y="20610"/>
                </a:lnTo>
                <a:cubicBezTo>
                  <a:pt x="9243" y="21155"/>
                  <a:pt x="9615" y="21600"/>
                  <a:pt x="10075" y="21600"/>
                </a:cubicBezTo>
                <a:lnTo>
                  <a:pt x="11518" y="21600"/>
                </a:lnTo>
                <a:cubicBezTo>
                  <a:pt x="11978" y="21600"/>
                  <a:pt x="12350" y="21155"/>
                  <a:pt x="12350" y="20610"/>
                </a:cubicBezTo>
                <a:lnTo>
                  <a:pt x="12350" y="12941"/>
                </a:lnTo>
                <a:lnTo>
                  <a:pt x="21271" y="12941"/>
                </a:lnTo>
                <a:cubicBezTo>
                  <a:pt x="21446" y="12941"/>
                  <a:pt x="21595" y="12795"/>
                  <a:pt x="21595" y="12610"/>
                </a:cubicBezTo>
                <a:cubicBezTo>
                  <a:pt x="21595" y="12599"/>
                  <a:pt x="21595" y="12593"/>
                  <a:pt x="21595" y="12582"/>
                </a:cubicBezTo>
                <a:cubicBezTo>
                  <a:pt x="21595" y="12570"/>
                  <a:pt x="21595" y="12565"/>
                  <a:pt x="21595" y="12554"/>
                </a:cubicBezTo>
                <a:lnTo>
                  <a:pt x="21595" y="12004"/>
                </a:lnTo>
                <a:lnTo>
                  <a:pt x="21600" y="12004"/>
                </a:lnTo>
                <a:cubicBezTo>
                  <a:pt x="21600" y="11825"/>
                  <a:pt x="21457" y="11673"/>
                  <a:pt x="21276" y="11673"/>
                </a:cubicBezTo>
                <a:cubicBezTo>
                  <a:pt x="21095" y="11673"/>
                  <a:pt x="20952" y="11819"/>
                  <a:pt x="20952" y="12004"/>
                </a:cubicBezTo>
                <a:lnTo>
                  <a:pt x="20952" y="12285"/>
                </a:lnTo>
                <a:lnTo>
                  <a:pt x="14615" y="12285"/>
                </a:lnTo>
                <a:lnTo>
                  <a:pt x="14615" y="12004"/>
                </a:lnTo>
                <a:cubicBezTo>
                  <a:pt x="14615" y="11825"/>
                  <a:pt x="14472" y="11673"/>
                  <a:pt x="14291" y="11673"/>
                </a:cubicBezTo>
                <a:cubicBezTo>
                  <a:pt x="14111" y="11673"/>
                  <a:pt x="13968" y="11819"/>
                  <a:pt x="13968" y="12004"/>
                </a:cubicBezTo>
                <a:lnTo>
                  <a:pt x="13968" y="12285"/>
                </a:lnTo>
                <a:lnTo>
                  <a:pt x="7631" y="12285"/>
                </a:lnTo>
                <a:lnTo>
                  <a:pt x="7631" y="12004"/>
                </a:lnTo>
                <a:cubicBezTo>
                  <a:pt x="7631" y="11825"/>
                  <a:pt x="7488" y="11673"/>
                  <a:pt x="7307" y="11673"/>
                </a:cubicBezTo>
                <a:cubicBezTo>
                  <a:pt x="7126" y="11673"/>
                  <a:pt x="6985" y="11819"/>
                  <a:pt x="6985" y="12004"/>
                </a:cubicBezTo>
                <a:lnTo>
                  <a:pt x="6985" y="12285"/>
                </a:lnTo>
                <a:lnTo>
                  <a:pt x="646" y="12285"/>
                </a:lnTo>
                <a:lnTo>
                  <a:pt x="646" y="12004"/>
                </a:lnTo>
                <a:cubicBezTo>
                  <a:pt x="646" y="11825"/>
                  <a:pt x="505" y="11673"/>
                  <a:pt x="324" y="11673"/>
                </a:cubicBezTo>
                <a:close/>
                <a:moveTo>
                  <a:pt x="9890" y="12941"/>
                </a:moveTo>
                <a:lnTo>
                  <a:pt x="11720" y="12941"/>
                </a:lnTo>
                <a:lnTo>
                  <a:pt x="11720" y="20610"/>
                </a:lnTo>
                <a:lnTo>
                  <a:pt x="11715" y="20610"/>
                </a:lnTo>
                <a:cubicBezTo>
                  <a:pt x="11715" y="20796"/>
                  <a:pt x="11611" y="20942"/>
                  <a:pt x="11523" y="20942"/>
                </a:cubicBezTo>
                <a:lnTo>
                  <a:pt x="10082" y="20942"/>
                </a:lnTo>
                <a:cubicBezTo>
                  <a:pt x="9994" y="20942"/>
                  <a:pt x="9890" y="20796"/>
                  <a:pt x="9890" y="20610"/>
                </a:cubicBezTo>
                <a:lnTo>
                  <a:pt x="9890" y="12941"/>
                </a:lnTo>
                <a:close/>
              </a:path>
            </a:pathLst>
          </a:cu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$5 to get in line</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03" name="Ideas cited by Naor"/>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5500"/>
            </a:lvl1pPr>
          </a:lstStyle>
          <a:p>
            <a:pPr/>
            <a:r>
              <a:t>Ideas cited by Naor</a:t>
            </a:r>
          </a:p>
        </p:txBody>
      </p:sp>
      <p:sp>
        <p:nvSpPr>
          <p:cNvPr id="404" name="Pay to getting in line?"/>
          <p:cNvSpPr txBox="1"/>
          <p:nvPr>
            <p:ph type="title"/>
          </p:nvPr>
        </p:nvSpPr>
        <p:spPr>
          <a:prstGeom prst="rect">
            <a:avLst/>
          </a:prstGeom>
        </p:spPr>
        <p:txBody>
          <a:bodyPr/>
          <a:lstStyle/>
          <a:p>
            <a:pPr/>
            <a:r>
              <a:t>Pay to getting in line?</a:t>
            </a:r>
          </a:p>
        </p:txBody>
      </p:sp>
      <p:sp>
        <p:nvSpPr>
          <p:cNvPr id="405" name="Leeman, W. A. (1964). The reduction of queues through the use of price. Operations Research, 12(5), 783-785. https://pubsonline.informs.org/doi/pdf/10.1287/opre.12.5.783…"/>
          <p:cNvSpPr txBox="1"/>
          <p:nvPr/>
        </p:nvSpPr>
        <p:spPr>
          <a:xfrm>
            <a:off x="354466" y="12444236"/>
            <a:ext cx="23675068" cy="10508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400"/>
              </a:spcBef>
              <a:defRPr sz="2200">
                <a:solidFill>
                  <a:srgbClr val="929292"/>
                </a:solidFill>
              </a:defRPr>
            </a:pPr>
            <a:r>
              <a:t>Leeman, W. A. (1964). The reduction of queues through the use of price. Operations Research, 12(5), 783-785. </a:t>
            </a:r>
            <a:r>
              <a:rPr u="sng">
                <a:hlinkClick r:id="rId2" invalidUrl="" action="" tgtFrame="" tooltip="" history="1" highlightClick="0" endSnd="0"/>
              </a:rPr>
              <a:t>https://pubsonline.informs.org/doi/pdf/10.1287/opre.12.5.783</a:t>
            </a:r>
            <a:r>
              <a:t> </a:t>
            </a:r>
          </a:p>
          <a:p>
            <a:pPr>
              <a:spcBef>
                <a:spcPts val="2400"/>
              </a:spcBef>
              <a:defRPr sz="2200">
                <a:solidFill>
                  <a:srgbClr val="929292"/>
                </a:solidFill>
              </a:defRPr>
            </a:pPr>
            <a:r>
              <a:t>Saaty, T. L., &amp; Leeman, W. A. (1965). The Burdens of Queuing Charges-Comments on a Letter by Leeman. Operations Research, 13(4), 679–681. </a:t>
            </a:r>
            <a:r>
              <a:rPr u="sng">
                <a:hlinkClick r:id="rId3" invalidUrl="" action="" tgtFrame="" tooltip="" history="1" highlightClick="0" endSnd="0"/>
              </a:rPr>
              <a:t>http://www.jstor.org/stable/167860</a:t>
            </a:r>
            <a:r>
              <a:t> </a:t>
            </a:r>
          </a:p>
        </p:txBody>
      </p:sp>
      <p:sp>
        <p:nvSpPr>
          <p:cNvPr id="406" name="Man"/>
          <p:cNvSpPr/>
          <p:nvPr/>
        </p:nvSpPr>
        <p:spPr>
          <a:xfrm flipH="1">
            <a:off x="18501025" y="6648748"/>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07" name="Woman"/>
          <p:cNvSpPr/>
          <p:nvPr/>
        </p:nvSpPr>
        <p:spPr>
          <a:xfrm>
            <a:off x="19181043" y="6648411"/>
            <a:ext cx="612263"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08" name="Man"/>
          <p:cNvSpPr/>
          <p:nvPr/>
        </p:nvSpPr>
        <p:spPr>
          <a:xfrm flipH="1">
            <a:off x="17122168" y="6648749"/>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09" name="Woman"/>
          <p:cNvSpPr/>
          <p:nvPr/>
        </p:nvSpPr>
        <p:spPr>
          <a:xfrm>
            <a:off x="17802186" y="6648411"/>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10" name="Woman"/>
          <p:cNvSpPr/>
          <p:nvPr/>
        </p:nvSpPr>
        <p:spPr>
          <a:xfrm>
            <a:off x="16423329" y="6648411"/>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11" name="Man"/>
          <p:cNvSpPr/>
          <p:nvPr/>
        </p:nvSpPr>
        <p:spPr>
          <a:xfrm flipH="1">
            <a:off x="15044470" y="6648749"/>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12" name="Woman"/>
          <p:cNvSpPr/>
          <p:nvPr/>
        </p:nvSpPr>
        <p:spPr>
          <a:xfrm>
            <a:off x="15724489" y="6648411"/>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13" name="Store"/>
          <p:cNvSpPr/>
          <p:nvPr/>
        </p:nvSpPr>
        <p:spPr>
          <a:xfrm>
            <a:off x="20275890" y="5327851"/>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14" name="Leeman proposes tolls to manage queue size…"/>
          <p:cNvSpPr txBox="1"/>
          <p:nvPr>
            <p:ph type="body" sz="half" idx="1"/>
          </p:nvPr>
        </p:nvSpPr>
        <p:spPr>
          <a:xfrm>
            <a:off x="1206499" y="4248504"/>
            <a:ext cx="11723896" cy="8460357"/>
          </a:xfrm>
          <a:prstGeom prst="rect">
            <a:avLst/>
          </a:prstGeom>
        </p:spPr>
        <p:txBody>
          <a:bodyPr/>
          <a:lstStyle/>
          <a:p>
            <a:pPr/>
            <a:r>
              <a:t>Leeman proposes tolls to manage queue size</a:t>
            </a:r>
          </a:p>
          <a:p>
            <a:pPr/>
            <a:r>
              <a:t>Saaty argues Leeman’s queue toll is unjust unless queueing for a luxury</a:t>
            </a:r>
          </a:p>
          <a:p>
            <a:pPr lvl="1"/>
            <a:r>
              <a:t>i.e. we shouldn’t toll things like healthcare lines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5 to get in line"/>
          <p:cNvSpPr/>
          <p:nvPr/>
        </p:nvSpPr>
        <p:spPr>
          <a:xfrm>
            <a:off x="12369167" y="4871173"/>
            <a:ext cx="357157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5" y="0"/>
                </a:moveTo>
                <a:cubicBezTo>
                  <a:pt x="433" y="0"/>
                  <a:pt x="0" y="443"/>
                  <a:pt x="0" y="988"/>
                </a:cubicBezTo>
                <a:lnTo>
                  <a:pt x="0" y="10504"/>
                </a:lnTo>
                <a:cubicBezTo>
                  <a:pt x="0" y="11049"/>
                  <a:pt x="433" y="11494"/>
                  <a:pt x="965" y="11494"/>
                </a:cubicBezTo>
                <a:lnTo>
                  <a:pt x="20635" y="11494"/>
                </a:lnTo>
                <a:cubicBezTo>
                  <a:pt x="21167" y="11494"/>
                  <a:pt x="21600" y="11055"/>
                  <a:pt x="21600" y="10504"/>
                </a:cubicBezTo>
                <a:lnTo>
                  <a:pt x="21600" y="988"/>
                </a:lnTo>
                <a:cubicBezTo>
                  <a:pt x="21600" y="443"/>
                  <a:pt x="21167" y="0"/>
                  <a:pt x="20635" y="0"/>
                </a:cubicBezTo>
                <a:lnTo>
                  <a:pt x="965" y="0"/>
                </a:lnTo>
                <a:close/>
                <a:moveTo>
                  <a:pt x="965" y="658"/>
                </a:moveTo>
                <a:lnTo>
                  <a:pt x="20635" y="658"/>
                </a:lnTo>
                <a:cubicBezTo>
                  <a:pt x="20816" y="658"/>
                  <a:pt x="20958" y="808"/>
                  <a:pt x="20958" y="988"/>
                </a:cubicBezTo>
                <a:lnTo>
                  <a:pt x="20958" y="10511"/>
                </a:lnTo>
                <a:cubicBezTo>
                  <a:pt x="20958" y="10697"/>
                  <a:pt x="20811" y="10841"/>
                  <a:pt x="20635" y="10841"/>
                </a:cubicBezTo>
                <a:lnTo>
                  <a:pt x="965" y="10841"/>
                </a:lnTo>
                <a:cubicBezTo>
                  <a:pt x="784" y="10841"/>
                  <a:pt x="641" y="10691"/>
                  <a:pt x="641" y="10511"/>
                </a:cubicBezTo>
                <a:lnTo>
                  <a:pt x="641" y="995"/>
                </a:lnTo>
                <a:cubicBezTo>
                  <a:pt x="641" y="810"/>
                  <a:pt x="789" y="663"/>
                  <a:pt x="965" y="663"/>
                </a:cubicBezTo>
                <a:lnTo>
                  <a:pt x="965" y="658"/>
                </a:lnTo>
                <a:close/>
                <a:moveTo>
                  <a:pt x="1682" y="1432"/>
                </a:moveTo>
                <a:cubicBezTo>
                  <a:pt x="1529" y="1432"/>
                  <a:pt x="1398" y="1567"/>
                  <a:pt x="1398" y="1725"/>
                </a:cubicBezTo>
                <a:lnTo>
                  <a:pt x="1398" y="9792"/>
                </a:lnTo>
                <a:cubicBezTo>
                  <a:pt x="1398" y="9955"/>
                  <a:pt x="1523" y="10083"/>
                  <a:pt x="1682" y="10083"/>
                </a:cubicBezTo>
                <a:lnTo>
                  <a:pt x="19895" y="10083"/>
                </a:lnTo>
                <a:cubicBezTo>
                  <a:pt x="20054" y="10083"/>
                  <a:pt x="20180" y="9955"/>
                  <a:pt x="20180" y="9792"/>
                </a:cubicBezTo>
                <a:lnTo>
                  <a:pt x="20180" y="1725"/>
                </a:lnTo>
                <a:cubicBezTo>
                  <a:pt x="20180" y="1562"/>
                  <a:pt x="20054" y="1432"/>
                  <a:pt x="19895" y="1432"/>
                </a:cubicBezTo>
                <a:lnTo>
                  <a:pt x="1682" y="1432"/>
                </a:lnTo>
                <a:close/>
                <a:moveTo>
                  <a:pt x="324" y="11673"/>
                </a:moveTo>
                <a:cubicBezTo>
                  <a:pt x="143" y="11673"/>
                  <a:pt x="0" y="11819"/>
                  <a:pt x="0" y="12004"/>
                </a:cubicBezTo>
                <a:lnTo>
                  <a:pt x="0" y="12561"/>
                </a:lnTo>
                <a:cubicBezTo>
                  <a:pt x="0" y="12679"/>
                  <a:pt x="59" y="12780"/>
                  <a:pt x="152" y="12841"/>
                </a:cubicBezTo>
                <a:cubicBezTo>
                  <a:pt x="213" y="12903"/>
                  <a:pt x="296" y="12941"/>
                  <a:pt x="384" y="12941"/>
                </a:cubicBezTo>
                <a:lnTo>
                  <a:pt x="9243" y="12941"/>
                </a:lnTo>
                <a:lnTo>
                  <a:pt x="9243" y="20610"/>
                </a:lnTo>
                <a:cubicBezTo>
                  <a:pt x="9243" y="21155"/>
                  <a:pt x="9615" y="21600"/>
                  <a:pt x="10075" y="21600"/>
                </a:cubicBezTo>
                <a:lnTo>
                  <a:pt x="11518" y="21600"/>
                </a:lnTo>
                <a:cubicBezTo>
                  <a:pt x="11978" y="21600"/>
                  <a:pt x="12350" y="21155"/>
                  <a:pt x="12350" y="20610"/>
                </a:cubicBezTo>
                <a:lnTo>
                  <a:pt x="12350" y="12941"/>
                </a:lnTo>
                <a:lnTo>
                  <a:pt x="21271" y="12941"/>
                </a:lnTo>
                <a:cubicBezTo>
                  <a:pt x="21446" y="12941"/>
                  <a:pt x="21595" y="12795"/>
                  <a:pt x="21595" y="12610"/>
                </a:cubicBezTo>
                <a:cubicBezTo>
                  <a:pt x="21595" y="12599"/>
                  <a:pt x="21595" y="12593"/>
                  <a:pt x="21595" y="12582"/>
                </a:cubicBezTo>
                <a:cubicBezTo>
                  <a:pt x="21595" y="12570"/>
                  <a:pt x="21595" y="12565"/>
                  <a:pt x="21595" y="12554"/>
                </a:cubicBezTo>
                <a:lnTo>
                  <a:pt x="21595" y="12004"/>
                </a:lnTo>
                <a:lnTo>
                  <a:pt x="21600" y="12004"/>
                </a:lnTo>
                <a:cubicBezTo>
                  <a:pt x="21600" y="11825"/>
                  <a:pt x="21457" y="11673"/>
                  <a:pt x="21276" y="11673"/>
                </a:cubicBezTo>
                <a:cubicBezTo>
                  <a:pt x="21095" y="11673"/>
                  <a:pt x="20952" y="11819"/>
                  <a:pt x="20952" y="12004"/>
                </a:cubicBezTo>
                <a:lnTo>
                  <a:pt x="20952" y="12285"/>
                </a:lnTo>
                <a:lnTo>
                  <a:pt x="14615" y="12285"/>
                </a:lnTo>
                <a:lnTo>
                  <a:pt x="14615" y="12004"/>
                </a:lnTo>
                <a:cubicBezTo>
                  <a:pt x="14615" y="11825"/>
                  <a:pt x="14472" y="11673"/>
                  <a:pt x="14291" y="11673"/>
                </a:cubicBezTo>
                <a:cubicBezTo>
                  <a:pt x="14111" y="11673"/>
                  <a:pt x="13968" y="11819"/>
                  <a:pt x="13968" y="12004"/>
                </a:cubicBezTo>
                <a:lnTo>
                  <a:pt x="13968" y="12285"/>
                </a:lnTo>
                <a:lnTo>
                  <a:pt x="7631" y="12285"/>
                </a:lnTo>
                <a:lnTo>
                  <a:pt x="7631" y="12004"/>
                </a:lnTo>
                <a:cubicBezTo>
                  <a:pt x="7631" y="11825"/>
                  <a:pt x="7488" y="11673"/>
                  <a:pt x="7307" y="11673"/>
                </a:cubicBezTo>
                <a:cubicBezTo>
                  <a:pt x="7126" y="11673"/>
                  <a:pt x="6985" y="11819"/>
                  <a:pt x="6985" y="12004"/>
                </a:cubicBezTo>
                <a:lnTo>
                  <a:pt x="6985" y="12285"/>
                </a:lnTo>
                <a:lnTo>
                  <a:pt x="646" y="12285"/>
                </a:lnTo>
                <a:lnTo>
                  <a:pt x="646" y="12004"/>
                </a:lnTo>
                <a:cubicBezTo>
                  <a:pt x="646" y="11825"/>
                  <a:pt x="505" y="11673"/>
                  <a:pt x="324" y="11673"/>
                </a:cubicBezTo>
                <a:close/>
                <a:moveTo>
                  <a:pt x="9890" y="12941"/>
                </a:moveTo>
                <a:lnTo>
                  <a:pt x="11720" y="12941"/>
                </a:lnTo>
                <a:lnTo>
                  <a:pt x="11720" y="20610"/>
                </a:lnTo>
                <a:lnTo>
                  <a:pt x="11715" y="20610"/>
                </a:lnTo>
                <a:cubicBezTo>
                  <a:pt x="11715" y="20796"/>
                  <a:pt x="11611" y="20942"/>
                  <a:pt x="11523" y="20942"/>
                </a:cubicBezTo>
                <a:lnTo>
                  <a:pt x="10082" y="20942"/>
                </a:lnTo>
                <a:cubicBezTo>
                  <a:pt x="9994" y="20942"/>
                  <a:pt x="9890" y="20796"/>
                  <a:pt x="9890" y="20610"/>
                </a:cubicBezTo>
                <a:lnTo>
                  <a:pt x="9890" y="12941"/>
                </a:lnTo>
                <a:close/>
              </a:path>
            </a:pathLst>
          </a:cu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$5 to get in line</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17" name="Ideas cited by Naor"/>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5500"/>
            </a:lvl1pPr>
          </a:lstStyle>
          <a:p>
            <a:pPr/>
            <a:r>
              <a:t>Ideas cited by Naor</a:t>
            </a:r>
          </a:p>
        </p:txBody>
      </p:sp>
      <p:sp>
        <p:nvSpPr>
          <p:cNvPr id="418" name="Pay to getting in line?"/>
          <p:cNvSpPr txBox="1"/>
          <p:nvPr>
            <p:ph type="title"/>
          </p:nvPr>
        </p:nvSpPr>
        <p:spPr>
          <a:prstGeom prst="rect">
            <a:avLst/>
          </a:prstGeom>
        </p:spPr>
        <p:txBody>
          <a:bodyPr/>
          <a:lstStyle/>
          <a:p>
            <a:pPr/>
            <a:r>
              <a:t>Pay to getting in line?</a:t>
            </a:r>
          </a:p>
        </p:txBody>
      </p:sp>
      <p:sp>
        <p:nvSpPr>
          <p:cNvPr id="419" name="Leeman proposes tolls to manage queue size…"/>
          <p:cNvSpPr txBox="1"/>
          <p:nvPr>
            <p:ph type="body" sz="half" idx="1"/>
          </p:nvPr>
        </p:nvSpPr>
        <p:spPr>
          <a:xfrm>
            <a:off x="1206500" y="4248504"/>
            <a:ext cx="11723895" cy="8460357"/>
          </a:xfrm>
          <a:prstGeom prst="rect">
            <a:avLst/>
          </a:prstGeom>
        </p:spPr>
        <p:txBody>
          <a:bodyPr/>
          <a:lstStyle/>
          <a:p>
            <a:pPr/>
            <a:r>
              <a:t>Leeman proposes tolls to manage queue size</a:t>
            </a:r>
          </a:p>
          <a:p>
            <a:pPr/>
            <a:r>
              <a:t>Saaty argues Leeman’s queue toll is unjust unless queueing for a luxury</a:t>
            </a:r>
          </a:p>
          <a:p>
            <a:pPr lvl="1"/>
            <a:r>
              <a:t>i.e. we shouldn’t toll things like healthcare lines</a:t>
            </a:r>
          </a:p>
        </p:txBody>
      </p:sp>
      <p:sp>
        <p:nvSpPr>
          <p:cNvPr id="420" name="Leeman, W. A. (1964). The reduction of queues through the use of price. Operations Research, 12(5), 783-785. https://pubsonline.informs.org/doi/pdf/10.1287/opre.12.5.783…"/>
          <p:cNvSpPr txBox="1"/>
          <p:nvPr/>
        </p:nvSpPr>
        <p:spPr>
          <a:xfrm>
            <a:off x="354466" y="12444235"/>
            <a:ext cx="23675068" cy="10508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spcBef>
                <a:spcPts val="2400"/>
              </a:spcBef>
              <a:defRPr sz="2200">
                <a:solidFill>
                  <a:srgbClr val="929292"/>
                </a:solidFill>
              </a:defRPr>
            </a:pPr>
            <a:r>
              <a:t>Leeman, W. A. (1964). The reduction of queues through the use of price. Operations Research, 12(5), 783-785. </a:t>
            </a:r>
            <a:r>
              <a:rPr u="sng">
                <a:hlinkClick r:id="rId2" invalidUrl="" action="" tgtFrame="" tooltip="" history="1" highlightClick="0" endSnd="0"/>
              </a:rPr>
              <a:t>https://pubsonline.informs.org/doi/pdf/10.1287/opre.12.5.783</a:t>
            </a:r>
            <a:r>
              <a:t> </a:t>
            </a:r>
          </a:p>
          <a:p>
            <a:pPr>
              <a:spcBef>
                <a:spcPts val="2400"/>
              </a:spcBef>
              <a:defRPr sz="2200">
                <a:solidFill>
                  <a:srgbClr val="929292"/>
                </a:solidFill>
              </a:defRPr>
            </a:pPr>
            <a:r>
              <a:t>Saaty, T. L., &amp; Leeman, W. A. (1965). The Burdens of Queuing Charges-Comments on a Letter by Leeman. Operations Research, 13(4), 679–681. </a:t>
            </a:r>
            <a:r>
              <a:rPr u="sng">
                <a:hlinkClick r:id="rId3" invalidUrl="" action="" tgtFrame="" tooltip="" history="1" highlightClick="0" endSnd="0"/>
              </a:rPr>
              <a:t>http://www.jstor.org/stable/167860</a:t>
            </a:r>
            <a:r>
              <a:t> </a:t>
            </a:r>
          </a:p>
        </p:txBody>
      </p:sp>
      <p:sp>
        <p:nvSpPr>
          <p:cNvPr id="421" name="Man"/>
          <p:cNvSpPr/>
          <p:nvPr/>
        </p:nvSpPr>
        <p:spPr>
          <a:xfrm flipH="1">
            <a:off x="18501025" y="6648748"/>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22" name="Woman"/>
          <p:cNvSpPr/>
          <p:nvPr/>
        </p:nvSpPr>
        <p:spPr>
          <a:xfrm>
            <a:off x="19181043" y="6648411"/>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23" name="Man"/>
          <p:cNvSpPr/>
          <p:nvPr/>
        </p:nvSpPr>
        <p:spPr>
          <a:xfrm flipH="1">
            <a:off x="17122168" y="6648749"/>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24" name="Woman"/>
          <p:cNvSpPr/>
          <p:nvPr/>
        </p:nvSpPr>
        <p:spPr>
          <a:xfrm>
            <a:off x="17802186" y="6648412"/>
            <a:ext cx="612263"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25" name="Woman"/>
          <p:cNvSpPr/>
          <p:nvPr/>
        </p:nvSpPr>
        <p:spPr>
          <a:xfrm>
            <a:off x="16423329" y="6648412"/>
            <a:ext cx="612263"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26" name="Man"/>
          <p:cNvSpPr/>
          <p:nvPr/>
        </p:nvSpPr>
        <p:spPr>
          <a:xfrm flipH="1">
            <a:off x="15044470" y="6648749"/>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27" name="Woman"/>
          <p:cNvSpPr/>
          <p:nvPr/>
        </p:nvSpPr>
        <p:spPr>
          <a:xfrm>
            <a:off x="15724489" y="6648412"/>
            <a:ext cx="612264"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28" name="Store"/>
          <p:cNvSpPr/>
          <p:nvPr/>
        </p:nvSpPr>
        <p:spPr>
          <a:xfrm>
            <a:off x="20275891" y="5327851"/>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431" name="Also suggests dynamic pricing to discourage queueing in busy times and stimulate demand in less busy times"/>
          <p:cNvGrpSpPr/>
          <p:nvPr/>
        </p:nvGrpSpPr>
        <p:grpSpPr>
          <a:xfrm>
            <a:off x="13609762" y="1748573"/>
            <a:ext cx="9450962" cy="3123683"/>
            <a:chOff x="0" y="0"/>
            <a:chExt cx="9450961" cy="3123681"/>
          </a:xfrm>
        </p:grpSpPr>
        <p:sp>
          <p:nvSpPr>
            <p:cNvPr id="430" name="Also suggests dynamic pricing to discourage queueing in busy times and stimulate demand in less busy times"/>
            <p:cNvSpPr txBox="1"/>
            <p:nvPr/>
          </p:nvSpPr>
          <p:spPr>
            <a:xfrm>
              <a:off x="127000" y="88900"/>
              <a:ext cx="9196962" cy="2793482"/>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p>
              <a:pPr lvl="1" indent="0" algn="ctr"/>
              <a:r>
                <a:t>Also suggests dynamic pricing to discourage queueing in busy times and stimulate demand in less busy times</a:t>
              </a:r>
            </a:p>
          </p:txBody>
        </p:sp>
        <p:pic>
          <p:nvPicPr>
            <p:cNvPr id="429" name="Also suggests dynamic pricing to discourage queueing in busy times and stimulate demand in less busy times Also suggests dynamic pricing to discourage queueing in busy times and stimulate demand in less busy times" descr="Also suggests dynamic pricing to discourage queueing in busy times and stimulate demand in less busy times Also suggests dynamic pricing to discourage queueing in busy times and stimulate demand in less busy times"/>
            <p:cNvPicPr>
              <a:picLocks noChangeAspect="0"/>
            </p:cNvPicPr>
            <p:nvPr/>
          </p:nvPicPr>
          <p:blipFill>
            <a:blip r:embed="rId4">
              <a:extLst/>
            </a:blip>
            <a:stretch>
              <a:fillRect/>
            </a:stretch>
          </p:blipFill>
          <p:spPr>
            <a:xfrm>
              <a:off x="0" y="0"/>
              <a:ext cx="9450962" cy="3123682"/>
            </a:xfrm>
            <a:prstGeom prst="rect">
              <a:avLst/>
            </a:prstGeom>
            <a:effectLst/>
          </p:spPr>
        </p:pic>
      </p:grpSp>
      <p:sp>
        <p:nvSpPr>
          <p:cNvPr id="437" name="Connection Line"/>
          <p:cNvSpPr/>
          <p:nvPr/>
        </p:nvSpPr>
        <p:spPr>
          <a:xfrm>
            <a:off x="10965470" y="3190960"/>
            <a:ext cx="2566343" cy="1075967"/>
          </a:xfrm>
          <a:custGeom>
            <a:avLst/>
            <a:gdLst/>
            <a:ahLst/>
            <a:cxnLst>
              <a:cxn ang="0">
                <a:pos x="wd2" y="hd2"/>
              </a:cxn>
              <a:cxn ang="5400000">
                <a:pos x="wd2" y="hd2"/>
              </a:cxn>
              <a:cxn ang="10800000">
                <a:pos x="wd2" y="hd2"/>
              </a:cxn>
              <a:cxn ang="16200000">
                <a:pos x="wd2" y="hd2"/>
              </a:cxn>
            </a:cxnLst>
            <a:rect l="0" t="0" r="r" b="b"/>
            <a:pathLst>
              <a:path w="21600" h="17968" fill="norm" stroke="1" extrusionOk="0">
                <a:moveTo>
                  <a:pt x="0" y="17968"/>
                </a:moveTo>
                <a:cubicBezTo>
                  <a:pt x="5147" y="1526"/>
                  <a:pt x="12347" y="-3632"/>
                  <a:pt x="21600" y="2494"/>
                </a:cubicBezTo>
              </a:path>
            </a:pathLst>
          </a:custGeom>
          <a:ln w="50800">
            <a:solidFill>
              <a:srgbClr val="000000"/>
            </a:solidFill>
            <a:miter lim="400000"/>
            <a:headEnd type="triangle"/>
          </a:ln>
        </p:spPr>
        <p:txBody>
          <a:bodyPr/>
          <a:lstStyle/>
          <a:p>
            <a:pPr/>
          </a:p>
        </p:txBody>
      </p:sp>
      <p:sp>
        <p:nvSpPr>
          <p:cNvPr id="433" name="$2 to get in line"/>
          <p:cNvSpPr/>
          <p:nvPr/>
        </p:nvSpPr>
        <p:spPr>
          <a:xfrm>
            <a:off x="12279681" y="8429365"/>
            <a:ext cx="357157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5" y="0"/>
                </a:moveTo>
                <a:cubicBezTo>
                  <a:pt x="433" y="0"/>
                  <a:pt x="0" y="443"/>
                  <a:pt x="0" y="988"/>
                </a:cubicBezTo>
                <a:lnTo>
                  <a:pt x="0" y="10504"/>
                </a:lnTo>
                <a:cubicBezTo>
                  <a:pt x="0" y="11049"/>
                  <a:pt x="433" y="11494"/>
                  <a:pt x="965" y="11494"/>
                </a:cubicBezTo>
                <a:lnTo>
                  <a:pt x="20635" y="11494"/>
                </a:lnTo>
                <a:cubicBezTo>
                  <a:pt x="21167" y="11494"/>
                  <a:pt x="21600" y="11055"/>
                  <a:pt x="21600" y="10504"/>
                </a:cubicBezTo>
                <a:lnTo>
                  <a:pt x="21600" y="988"/>
                </a:lnTo>
                <a:cubicBezTo>
                  <a:pt x="21600" y="443"/>
                  <a:pt x="21167" y="0"/>
                  <a:pt x="20635" y="0"/>
                </a:cubicBezTo>
                <a:lnTo>
                  <a:pt x="965" y="0"/>
                </a:lnTo>
                <a:close/>
                <a:moveTo>
                  <a:pt x="965" y="658"/>
                </a:moveTo>
                <a:lnTo>
                  <a:pt x="20635" y="658"/>
                </a:lnTo>
                <a:cubicBezTo>
                  <a:pt x="20816" y="658"/>
                  <a:pt x="20958" y="808"/>
                  <a:pt x="20958" y="988"/>
                </a:cubicBezTo>
                <a:lnTo>
                  <a:pt x="20958" y="10511"/>
                </a:lnTo>
                <a:cubicBezTo>
                  <a:pt x="20958" y="10697"/>
                  <a:pt x="20811" y="10841"/>
                  <a:pt x="20635" y="10841"/>
                </a:cubicBezTo>
                <a:lnTo>
                  <a:pt x="965" y="10841"/>
                </a:lnTo>
                <a:cubicBezTo>
                  <a:pt x="784" y="10841"/>
                  <a:pt x="641" y="10691"/>
                  <a:pt x="641" y="10511"/>
                </a:cubicBezTo>
                <a:lnTo>
                  <a:pt x="641" y="995"/>
                </a:lnTo>
                <a:cubicBezTo>
                  <a:pt x="641" y="810"/>
                  <a:pt x="789" y="663"/>
                  <a:pt x="965" y="663"/>
                </a:cubicBezTo>
                <a:lnTo>
                  <a:pt x="965" y="658"/>
                </a:lnTo>
                <a:close/>
                <a:moveTo>
                  <a:pt x="1682" y="1432"/>
                </a:moveTo>
                <a:cubicBezTo>
                  <a:pt x="1529" y="1432"/>
                  <a:pt x="1398" y="1567"/>
                  <a:pt x="1398" y="1725"/>
                </a:cubicBezTo>
                <a:lnTo>
                  <a:pt x="1398" y="9792"/>
                </a:lnTo>
                <a:cubicBezTo>
                  <a:pt x="1398" y="9955"/>
                  <a:pt x="1523" y="10083"/>
                  <a:pt x="1682" y="10083"/>
                </a:cubicBezTo>
                <a:lnTo>
                  <a:pt x="19895" y="10083"/>
                </a:lnTo>
                <a:cubicBezTo>
                  <a:pt x="20054" y="10083"/>
                  <a:pt x="20180" y="9955"/>
                  <a:pt x="20180" y="9792"/>
                </a:cubicBezTo>
                <a:lnTo>
                  <a:pt x="20180" y="1725"/>
                </a:lnTo>
                <a:cubicBezTo>
                  <a:pt x="20180" y="1562"/>
                  <a:pt x="20054" y="1432"/>
                  <a:pt x="19895" y="1432"/>
                </a:cubicBezTo>
                <a:lnTo>
                  <a:pt x="1682" y="1432"/>
                </a:lnTo>
                <a:close/>
                <a:moveTo>
                  <a:pt x="324" y="11673"/>
                </a:moveTo>
                <a:cubicBezTo>
                  <a:pt x="143" y="11673"/>
                  <a:pt x="0" y="11819"/>
                  <a:pt x="0" y="12004"/>
                </a:cubicBezTo>
                <a:lnTo>
                  <a:pt x="0" y="12561"/>
                </a:lnTo>
                <a:cubicBezTo>
                  <a:pt x="0" y="12679"/>
                  <a:pt x="59" y="12780"/>
                  <a:pt x="152" y="12841"/>
                </a:cubicBezTo>
                <a:cubicBezTo>
                  <a:pt x="213" y="12903"/>
                  <a:pt x="296" y="12941"/>
                  <a:pt x="384" y="12941"/>
                </a:cubicBezTo>
                <a:lnTo>
                  <a:pt x="9243" y="12941"/>
                </a:lnTo>
                <a:lnTo>
                  <a:pt x="9243" y="20610"/>
                </a:lnTo>
                <a:cubicBezTo>
                  <a:pt x="9243" y="21155"/>
                  <a:pt x="9615" y="21600"/>
                  <a:pt x="10075" y="21600"/>
                </a:cubicBezTo>
                <a:lnTo>
                  <a:pt x="11518" y="21600"/>
                </a:lnTo>
                <a:cubicBezTo>
                  <a:pt x="11978" y="21600"/>
                  <a:pt x="12350" y="21155"/>
                  <a:pt x="12350" y="20610"/>
                </a:cubicBezTo>
                <a:lnTo>
                  <a:pt x="12350" y="12941"/>
                </a:lnTo>
                <a:lnTo>
                  <a:pt x="21271" y="12941"/>
                </a:lnTo>
                <a:cubicBezTo>
                  <a:pt x="21446" y="12941"/>
                  <a:pt x="21595" y="12795"/>
                  <a:pt x="21595" y="12610"/>
                </a:cubicBezTo>
                <a:cubicBezTo>
                  <a:pt x="21595" y="12599"/>
                  <a:pt x="21595" y="12593"/>
                  <a:pt x="21595" y="12582"/>
                </a:cubicBezTo>
                <a:cubicBezTo>
                  <a:pt x="21595" y="12570"/>
                  <a:pt x="21595" y="12565"/>
                  <a:pt x="21595" y="12554"/>
                </a:cubicBezTo>
                <a:lnTo>
                  <a:pt x="21595" y="12004"/>
                </a:lnTo>
                <a:lnTo>
                  <a:pt x="21600" y="12004"/>
                </a:lnTo>
                <a:cubicBezTo>
                  <a:pt x="21600" y="11825"/>
                  <a:pt x="21457" y="11673"/>
                  <a:pt x="21276" y="11673"/>
                </a:cubicBezTo>
                <a:cubicBezTo>
                  <a:pt x="21095" y="11673"/>
                  <a:pt x="20952" y="11819"/>
                  <a:pt x="20952" y="12004"/>
                </a:cubicBezTo>
                <a:lnTo>
                  <a:pt x="20952" y="12285"/>
                </a:lnTo>
                <a:lnTo>
                  <a:pt x="14615" y="12285"/>
                </a:lnTo>
                <a:lnTo>
                  <a:pt x="14615" y="12004"/>
                </a:lnTo>
                <a:cubicBezTo>
                  <a:pt x="14615" y="11825"/>
                  <a:pt x="14472" y="11673"/>
                  <a:pt x="14291" y="11673"/>
                </a:cubicBezTo>
                <a:cubicBezTo>
                  <a:pt x="14111" y="11673"/>
                  <a:pt x="13968" y="11819"/>
                  <a:pt x="13968" y="12004"/>
                </a:cubicBezTo>
                <a:lnTo>
                  <a:pt x="13968" y="12285"/>
                </a:lnTo>
                <a:lnTo>
                  <a:pt x="7631" y="12285"/>
                </a:lnTo>
                <a:lnTo>
                  <a:pt x="7631" y="12004"/>
                </a:lnTo>
                <a:cubicBezTo>
                  <a:pt x="7631" y="11825"/>
                  <a:pt x="7488" y="11673"/>
                  <a:pt x="7307" y="11673"/>
                </a:cubicBezTo>
                <a:cubicBezTo>
                  <a:pt x="7126" y="11673"/>
                  <a:pt x="6985" y="11819"/>
                  <a:pt x="6985" y="12004"/>
                </a:cubicBezTo>
                <a:lnTo>
                  <a:pt x="6985" y="12285"/>
                </a:lnTo>
                <a:lnTo>
                  <a:pt x="646" y="12285"/>
                </a:lnTo>
                <a:lnTo>
                  <a:pt x="646" y="12004"/>
                </a:lnTo>
                <a:cubicBezTo>
                  <a:pt x="646" y="11825"/>
                  <a:pt x="505" y="11673"/>
                  <a:pt x="324" y="11673"/>
                </a:cubicBezTo>
                <a:close/>
                <a:moveTo>
                  <a:pt x="9890" y="12941"/>
                </a:moveTo>
                <a:lnTo>
                  <a:pt x="11720" y="12941"/>
                </a:lnTo>
                <a:lnTo>
                  <a:pt x="11720" y="20610"/>
                </a:lnTo>
                <a:lnTo>
                  <a:pt x="11715" y="20610"/>
                </a:lnTo>
                <a:cubicBezTo>
                  <a:pt x="11715" y="20796"/>
                  <a:pt x="11611" y="20942"/>
                  <a:pt x="11523" y="20942"/>
                </a:cubicBezTo>
                <a:lnTo>
                  <a:pt x="10082" y="20942"/>
                </a:lnTo>
                <a:cubicBezTo>
                  <a:pt x="9994" y="20942"/>
                  <a:pt x="9890" y="20796"/>
                  <a:pt x="9890" y="20610"/>
                </a:cubicBezTo>
                <a:lnTo>
                  <a:pt x="9890" y="12941"/>
                </a:lnTo>
                <a:close/>
              </a:path>
            </a:pathLst>
          </a:cu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$2 to get in line</a:t>
            </a:r>
          </a:p>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34" name="Man"/>
          <p:cNvSpPr/>
          <p:nvPr/>
        </p:nvSpPr>
        <p:spPr>
          <a:xfrm flipH="1">
            <a:off x="18411540" y="1020694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35" name="Woman"/>
          <p:cNvSpPr/>
          <p:nvPr/>
        </p:nvSpPr>
        <p:spPr>
          <a:xfrm>
            <a:off x="19091557" y="1020660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36" name="Store"/>
          <p:cNvSpPr/>
          <p:nvPr/>
        </p:nvSpPr>
        <p:spPr>
          <a:xfrm>
            <a:off x="20186405" y="8886043"/>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Triangle"/>
          <p:cNvSpPr/>
          <p:nvPr/>
        </p:nvSpPr>
        <p:spPr>
          <a:xfrm flipH="1" rot="18457178">
            <a:off x="16787263" y="10039906"/>
            <a:ext cx="815203" cy="1459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40" name="Triangle"/>
          <p:cNvSpPr/>
          <p:nvPr/>
        </p:nvSpPr>
        <p:spPr>
          <a:xfrm rot="14984800">
            <a:off x="17370461" y="6408094"/>
            <a:ext cx="815202" cy="14594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41" name="Triangle"/>
          <p:cNvSpPr/>
          <p:nvPr/>
        </p:nvSpPr>
        <p:spPr>
          <a:xfrm rot="13462418">
            <a:off x="14775106" y="2608762"/>
            <a:ext cx="909889" cy="1459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42" name="Taxi Cab"/>
          <p:cNvSpPr/>
          <p:nvPr/>
        </p:nvSpPr>
        <p:spPr>
          <a:xfrm>
            <a:off x="20424692" y="7208637"/>
            <a:ext cx="2064748" cy="780262"/>
          </a:xfrm>
          <a:custGeom>
            <a:avLst/>
            <a:gdLst/>
            <a:ahLst/>
            <a:cxnLst>
              <a:cxn ang="0">
                <a:pos x="wd2" y="hd2"/>
              </a:cxn>
              <a:cxn ang="5400000">
                <a:pos x="wd2" y="hd2"/>
              </a:cxn>
              <a:cxn ang="10800000">
                <a:pos x="wd2" y="hd2"/>
              </a:cxn>
              <a:cxn ang="16200000">
                <a:pos x="wd2" y="hd2"/>
              </a:cxn>
            </a:cxnLst>
            <a:rect l="0" t="0" r="r" b="b"/>
            <a:pathLst>
              <a:path w="21579" h="21600" fill="norm" stroke="1" extrusionOk="0">
                <a:moveTo>
                  <a:pt x="6987" y="0"/>
                </a:moveTo>
                <a:lnTo>
                  <a:pt x="6987" y="3783"/>
                </a:lnTo>
                <a:lnTo>
                  <a:pt x="11269" y="3783"/>
                </a:lnTo>
                <a:lnTo>
                  <a:pt x="11269" y="0"/>
                </a:lnTo>
                <a:lnTo>
                  <a:pt x="6987" y="0"/>
                </a:lnTo>
                <a:close/>
                <a:moveTo>
                  <a:pt x="7950" y="4468"/>
                </a:moveTo>
                <a:cubicBezTo>
                  <a:pt x="7680" y="4468"/>
                  <a:pt x="6657" y="4498"/>
                  <a:pt x="5949" y="5014"/>
                </a:cubicBezTo>
                <a:cubicBezTo>
                  <a:pt x="5241" y="5530"/>
                  <a:pt x="3894" y="8909"/>
                  <a:pt x="3894" y="8909"/>
                </a:cubicBezTo>
                <a:cubicBezTo>
                  <a:pt x="3894" y="8909"/>
                  <a:pt x="2373" y="9224"/>
                  <a:pt x="1183" y="9768"/>
                </a:cubicBezTo>
                <a:cubicBezTo>
                  <a:pt x="978" y="9854"/>
                  <a:pt x="838" y="10312"/>
                  <a:pt x="735" y="10914"/>
                </a:cubicBezTo>
                <a:lnTo>
                  <a:pt x="967" y="10914"/>
                </a:lnTo>
                <a:lnTo>
                  <a:pt x="967" y="12033"/>
                </a:lnTo>
                <a:lnTo>
                  <a:pt x="1389" y="12033"/>
                </a:lnTo>
                <a:lnTo>
                  <a:pt x="1389" y="10914"/>
                </a:lnTo>
                <a:lnTo>
                  <a:pt x="1812" y="10914"/>
                </a:lnTo>
                <a:lnTo>
                  <a:pt x="1812" y="12033"/>
                </a:lnTo>
                <a:lnTo>
                  <a:pt x="2233" y="12033"/>
                </a:lnTo>
                <a:lnTo>
                  <a:pt x="2233" y="10914"/>
                </a:lnTo>
                <a:lnTo>
                  <a:pt x="2655" y="10914"/>
                </a:lnTo>
                <a:lnTo>
                  <a:pt x="2655" y="12033"/>
                </a:lnTo>
                <a:lnTo>
                  <a:pt x="3076" y="12033"/>
                </a:lnTo>
                <a:lnTo>
                  <a:pt x="3076" y="10914"/>
                </a:lnTo>
                <a:lnTo>
                  <a:pt x="3498" y="10914"/>
                </a:lnTo>
                <a:lnTo>
                  <a:pt x="3498" y="12033"/>
                </a:lnTo>
                <a:lnTo>
                  <a:pt x="3921" y="12033"/>
                </a:lnTo>
                <a:lnTo>
                  <a:pt x="3921" y="10914"/>
                </a:lnTo>
                <a:lnTo>
                  <a:pt x="4342" y="10914"/>
                </a:lnTo>
                <a:lnTo>
                  <a:pt x="4342" y="12033"/>
                </a:lnTo>
                <a:lnTo>
                  <a:pt x="4764" y="12033"/>
                </a:lnTo>
                <a:lnTo>
                  <a:pt x="4764" y="10914"/>
                </a:lnTo>
                <a:lnTo>
                  <a:pt x="5185" y="10914"/>
                </a:lnTo>
                <a:lnTo>
                  <a:pt x="5185" y="12033"/>
                </a:lnTo>
                <a:lnTo>
                  <a:pt x="5608" y="12033"/>
                </a:lnTo>
                <a:lnTo>
                  <a:pt x="5608" y="10914"/>
                </a:lnTo>
                <a:lnTo>
                  <a:pt x="6030" y="10914"/>
                </a:lnTo>
                <a:lnTo>
                  <a:pt x="6030" y="12033"/>
                </a:lnTo>
                <a:lnTo>
                  <a:pt x="6451" y="12033"/>
                </a:lnTo>
                <a:lnTo>
                  <a:pt x="6451" y="10914"/>
                </a:lnTo>
                <a:lnTo>
                  <a:pt x="6873" y="10914"/>
                </a:lnTo>
                <a:lnTo>
                  <a:pt x="6873" y="12033"/>
                </a:lnTo>
                <a:lnTo>
                  <a:pt x="7294" y="12033"/>
                </a:lnTo>
                <a:lnTo>
                  <a:pt x="7294" y="10914"/>
                </a:lnTo>
                <a:lnTo>
                  <a:pt x="7717" y="10914"/>
                </a:lnTo>
                <a:lnTo>
                  <a:pt x="7717" y="12033"/>
                </a:lnTo>
                <a:lnTo>
                  <a:pt x="8139" y="12033"/>
                </a:lnTo>
                <a:lnTo>
                  <a:pt x="8139" y="10914"/>
                </a:lnTo>
                <a:lnTo>
                  <a:pt x="8560" y="10914"/>
                </a:lnTo>
                <a:lnTo>
                  <a:pt x="8560" y="12033"/>
                </a:lnTo>
                <a:lnTo>
                  <a:pt x="8983" y="12033"/>
                </a:lnTo>
                <a:lnTo>
                  <a:pt x="8983" y="10914"/>
                </a:lnTo>
                <a:lnTo>
                  <a:pt x="9404" y="10914"/>
                </a:lnTo>
                <a:lnTo>
                  <a:pt x="9404" y="12033"/>
                </a:lnTo>
                <a:lnTo>
                  <a:pt x="9826" y="12033"/>
                </a:lnTo>
                <a:lnTo>
                  <a:pt x="9826" y="10914"/>
                </a:lnTo>
                <a:lnTo>
                  <a:pt x="10249" y="10914"/>
                </a:lnTo>
                <a:lnTo>
                  <a:pt x="10249" y="12033"/>
                </a:lnTo>
                <a:lnTo>
                  <a:pt x="10669" y="12033"/>
                </a:lnTo>
                <a:lnTo>
                  <a:pt x="10669" y="10914"/>
                </a:lnTo>
                <a:lnTo>
                  <a:pt x="11092" y="10914"/>
                </a:lnTo>
                <a:lnTo>
                  <a:pt x="11092" y="12033"/>
                </a:lnTo>
                <a:lnTo>
                  <a:pt x="11513" y="12033"/>
                </a:lnTo>
                <a:lnTo>
                  <a:pt x="11513" y="10914"/>
                </a:lnTo>
                <a:lnTo>
                  <a:pt x="11935" y="10914"/>
                </a:lnTo>
                <a:lnTo>
                  <a:pt x="11935" y="12033"/>
                </a:lnTo>
                <a:lnTo>
                  <a:pt x="12346" y="12033"/>
                </a:lnTo>
                <a:lnTo>
                  <a:pt x="12346" y="13148"/>
                </a:lnTo>
                <a:lnTo>
                  <a:pt x="11935" y="13148"/>
                </a:lnTo>
                <a:lnTo>
                  <a:pt x="11935" y="12047"/>
                </a:lnTo>
                <a:lnTo>
                  <a:pt x="11513" y="12047"/>
                </a:lnTo>
                <a:lnTo>
                  <a:pt x="11513" y="13166"/>
                </a:lnTo>
                <a:lnTo>
                  <a:pt x="11092" y="13166"/>
                </a:lnTo>
                <a:lnTo>
                  <a:pt x="11092" y="12047"/>
                </a:lnTo>
                <a:lnTo>
                  <a:pt x="10669" y="12047"/>
                </a:lnTo>
                <a:lnTo>
                  <a:pt x="10669" y="13166"/>
                </a:lnTo>
                <a:lnTo>
                  <a:pt x="10249" y="13166"/>
                </a:lnTo>
                <a:lnTo>
                  <a:pt x="10249" y="12047"/>
                </a:lnTo>
                <a:lnTo>
                  <a:pt x="9826" y="12047"/>
                </a:lnTo>
                <a:lnTo>
                  <a:pt x="9826" y="13166"/>
                </a:lnTo>
                <a:lnTo>
                  <a:pt x="9404" y="13166"/>
                </a:lnTo>
                <a:lnTo>
                  <a:pt x="9404" y="12047"/>
                </a:lnTo>
                <a:lnTo>
                  <a:pt x="8983" y="12047"/>
                </a:lnTo>
                <a:lnTo>
                  <a:pt x="8983" y="13166"/>
                </a:lnTo>
                <a:lnTo>
                  <a:pt x="8560" y="13166"/>
                </a:lnTo>
                <a:lnTo>
                  <a:pt x="8560" y="12047"/>
                </a:lnTo>
                <a:lnTo>
                  <a:pt x="8139" y="12047"/>
                </a:lnTo>
                <a:lnTo>
                  <a:pt x="8139" y="13166"/>
                </a:lnTo>
                <a:lnTo>
                  <a:pt x="7717" y="13166"/>
                </a:lnTo>
                <a:lnTo>
                  <a:pt x="7717" y="12047"/>
                </a:lnTo>
                <a:lnTo>
                  <a:pt x="7294" y="12047"/>
                </a:lnTo>
                <a:lnTo>
                  <a:pt x="7294" y="13166"/>
                </a:lnTo>
                <a:lnTo>
                  <a:pt x="6873" y="13166"/>
                </a:lnTo>
                <a:lnTo>
                  <a:pt x="6873" y="12047"/>
                </a:lnTo>
                <a:lnTo>
                  <a:pt x="6451" y="12047"/>
                </a:lnTo>
                <a:lnTo>
                  <a:pt x="6451" y="13166"/>
                </a:lnTo>
                <a:lnTo>
                  <a:pt x="6030" y="13166"/>
                </a:lnTo>
                <a:lnTo>
                  <a:pt x="6030" y="12047"/>
                </a:lnTo>
                <a:lnTo>
                  <a:pt x="5635" y="12047"/>
                </a:lnTo>
                <a:lnTo>
                  <a:pt x="5635" y="13166"/>
                </a:lnTo>
                <a:lnTo>
                  <a:pt x="5212" y="13166"/>
                </a:lnTo>
                <a:lnTo>
                  <a:pt x="5212" y="12047"/>
                </a:lnTo>
                <a:lnTo>
                  <a:pt x="4791" y="12047"/>
                </a:lnTo>
                <a:lnTo>
                  <a:pt x="4791" y="13166"/>
                </a:lnTo>
                <a:lnTo>
                  <a:pt x="4369" y="13166"/>
                </a:lnTo>
                <a:lnTo>
                  <a:pt x="4369" y="12047"/>
                </a:lnTo>
                <a:lnTo>
                  <a:pt x="3948" y="12047"/>
                </a:lnTo>
                <a:lnTo>
                  <a:pt x="3948" y="13166"/>
                </a:lnTo>
                <a:lnTo>
                  <a:pt x="3525" y="13166"/>
                </a:lnTo>
                <a:lnTo>
                  <a:pt x="3525" y="12047"/>
                </a:lnTo>
                <a:lnTo>
                  <a:pt x="3093" y="12047"/>
                </a:lnTo>
                <a:lnTo>
                  <a:pt x="3093" y="13166"/>
                </a:lnTo>
                <a:lnTo>
                  <a:pt x="2670" y="13166"/>
                </a:lnTo>
                <a:lnTo>
                  <a:pt x="2670" y="12047"/>
                </a:lnTo>
                <a:lnTo>
                  <a:pt x="2249" y="12047"/>
                </a:lnTo>
                <a:lnTo>
                  <a:pt x="2249" y="13166"/>
                </a:lnTo>
                <a:lnTo>
                  <a:pt x="1827" y="13166"/>
                </a:lnTo>
                <a:lnTo>
                  <a:pt x="1827" y="12047"/>
                </a:lnTo>
                <a:lnTo>
                  <a:pt x="1406" y="12047"/>
                </a:lnTo>
                <a:lnTo>
                  <a:pt x="1406" y="13166"/>
                </a:lnTo>
                <a:lnTo>
                  <a:pt x="984" y="13166"/>
                </a:lnTo>
                <a:lnTo>
                  <a:pt x="984" y="12047"/>
                </a:lnTo>
                <a:lnTo>
                  <a:pt x="627" y="12047"/>
                </a:lnTo>
                <a:cubicBezTo>
                  <a:pt x="600" y="12405"/>
                  <a:pt x="584" y="12793"/>
                  <a:pt x="573" y="13166"/>
                </a:cubicBezTo>
                <a:cubicBezTo>
                  <a:pt x="562" y="13467"/>
                  <a:pt x="561" y="13766"/>
                  <a:pt x="561" y="14052"/>
                </a:cubicBezTo>
                <a:cubicBezTo>
                  <a:pt x="134" y="14052"/>
                  <a:pt x="0" y="14854"/>
                  <a:pt x="0" y="15355"/>
                </a:cubicBezTo>
                <a:cubicBezTo>
                  <a:pt x="0" y="15856"/>
                  <a:pt x="0" y="16344"/>
                  <a:pt x="0" y="16846"/>
                </a:cubicBezTo>
                <a:cubicBezTo>
                  <a:pt x="0" y="18278"/>
                  <a:pt x="437" y="18936"/>
                  <a:pt x="940" y="18936"/>
                </a:cubicBezTo>
                <a:cubicBezTo>
                  <a:pt x="1329" y="18936"/>
                  <a:pt x="2937" y="18936"/>
                  <a:pt x="3651" y="18936"/>
                </a:cubicBezTo>
                <a:cubicBezTo>
                  <a:pt x="3629" y="18664"/>
                  <a:pt x="3617" y="18395"/>
                  <a:pt x="3617" y="18108"/>
                </a:cubicBezTo>
                <a:cubicBezTo>
                  <a:pt x="3617" y="15744"/>
                  <a:pt x="4337" y="13837"/>
                  <a:pt x="5229" y="13837"/>
                </a:cubicBezTo>
                <a:cubicBezTo>
                  <a:pt x="6121" y="13837"/>
                  <a:pt x="6841" y="15745"/>
                  <a:pt x="6841" y="18108"/>
                </a:cubicBezTo>
                <a:cubicBezTo>
                  <a:pt x="6841" y="18395"/>
                  <a:pt x="6829" y="18664"/>
                  <a:pt x="6808" y="18936"/>
                </a:cubicBezTo>
                <a:cubicBezTo>
                  <a:pt x="9339" y="18936"/>
                  <a:pt x="13109" y="18936"/>
                  <a:pt x="16121" y="18936"/>
                </a:cubicBezTo>
                <a:cubicBezTo>
                  <a:pt x="16100" y="18664"/>
                  <a:pt x="16089" y="18395"/>
                  <a:pt x="16089" y="18108"/>
                </a:cubicBezTo>
                <a:cubicBezTo>
                  <a:pt x="16089" y="15744"/>
                  <a:pt x="16808" y="13837"/>
                  <a:pt x="17700" y="13837"/>
                </a:cubicBezTo>
                <a:cubicBezTo>
                  <a:pt x="18592" y="13837"/>
                  <a:pt x="19312" y="15745"/>
                  <a:pt x="19312" y="18108"/>
                </a:cubicBezTo>
                <a:cubicBezTo>
                  <a:pt x="19312" y="18395"/>
                  <a:pt x="19302" y="18664"/>
                  <a:pt x="19280" y="18936"/>
                </a:cubicBezTo>
                <a:cubicBezTo>
                  <a:pt x="20205" y="18936"/>
                  <a:pt x="20816" y="18936"/>
                  <a:pt x="20935" y="18936"/>
                </a:cubicBezTo>
                <a:cubicBezTo>
                  <a:pt x="21600" y="18936"/>
                  <a:pt x="21579" y="16271"/>
                  <a:pt x="21579" y="15583"/>
                </a:cubicBezTo>
                <a:cubicBezTo>
                  <a:pt x="21579" y="14896"/>
                  <a:pt x="21183" y="14724"/>
                  <a:pt x="21183" y="14724"/>
                </a:cubicBezTo>
                <a:cubicBezTo>
                  <a:pt x="21183" y="14724"/>
                  <a:pt x="21195" y="14111"/>
                  <a:pt x="21065" y="13166"/>
                </a:cubicBezTo>
                <a:cubicBezTo>
                  <a:pt x="21021" y="12842"/>
                  <a:pt x="20952" y="12461"/>
                  <a:pt x="20869" y="12065"/>
                </a:cubicBezTo>
                <a:lnTo>
                  <a:pt x="20869" y="13148"/>
                </a:lnTo>
                <a:lnTo>
                  <a:pt x="20436" y="13148"/>
                </a:lnTo>
                <a:lnTo>
                  <a:pt x="20436" y="12047"/>
                </a:lnTo>
                <a:lnTo>
                  <a:pt x="20015" y="12047"/>
                </a:lnTo>
                <a:lnTo>
                  <a:pt x="20015" y="13166"/>
                </a:lnTo>
                <a:lnTo>
                  <a:pt x="19588" y="13166"/>
                </a:lnTo>
                <a:lnTo>
                  <a:pt x="19588" y="12047"/>
                </a:lnTo>
                <a:lnTo>
                  <a:pt x="19165" y="12047"/>
                </a:lnTo>
                <a:lnTo>
                  <a:pt x="19165" y="13166"/>
                </a:lnTo>
                <a:lnTo>
                  <a:pt x="18744" y="13166"/>
                </a:lnTo>
                <a:lnTo>
                  <a:pt x="18744" y="12047"/>
                </a:lnTo>
                <a:lnTo>
                  <a:pt x="18322" y="12047"/>
                </a:lnTo>
                <a:lnTo>
                  <a:pt x="18322" y="13166"/>
                </a:lnTo>
                <a:lnTo>
                  <a:pt x="17901" y="13166"/>
                </a:lnTo>
                <a:lnTo>
                  <a:pt x="17901" y="12047"/>
                </a:lnTo>
                <a:lnTo>
                  <a:pt x="17479" y="12047"/>
                </a:lnTo>
                <a:lnTo>
                  <a:pt x="17479" y="13166"/>
                </a:lnTo>
                <a:lnTo>
                  <a:pt x="17056" y="13166"/>
                </a:lnTo>
                <a:lnTo>
                  <a:pt x="17056" y="12047"/>
                </a:lnTo>
                <a:lnTo>
                  <a:pt x="16635" y="12047"/>
                </a:lnTo>
                <a:lnTo>
                  <a:pt x="16635" y="13166"/>
                </a:lnTo>
                <a:lnTo>
                  <a:pt x="16213" y="13166"/>
                </a:lnTo>
                <a:lnTo>
                  <a:pt x="16213" y="12047"/>
                </a:lnTo>
                <a:lnTo>
                  <a:pt x="15792" y="12047"/>
                </a:lnTo>
                <a:lnTo>
                  <a:pt x="15792" y="13166"/>
                </a:lnTo>
                <a:lnTo>
                  <a:pt x="15369" y="13166"/>
                </a:lnTo>
                <a:lnTo>
                  <a:pt x="15369" y="12047"/>
                </a:lnTo>
                <a:lnTo>
                  <a:pt x="14947" y="12047"/>
                </a:lnTo>
                <a:lnTo>
                  <a:pt x="14947" y="13166"/>
                </a:lnTo>
                <a:lnTo>
                  <a:pt x="14526" y="13166"/>
                </a:lnTo>
                <a:lnTo>
                  <a:pt x="14526" y="12047"/>
                </a:lnTo>
                <a:lnTo>
                  <a:pt x="14104" y="12047"/>
                </a:lnTo>
                <a:lnTo>
                  <a:pt x="14104" y="13166"/>
                </a:lnTo>
                <a:lnTo>
                  <a:pt x="13683" y="13166"/>
                </a:lnTo>
                <a:lnTo>
                  <a:pt x="13683" y="12047"/>
                </a:lnTo>
                <a:lnTo>
                  <a:pt x="13260" y="12047"/>
                </a:lnTo>
                <a:lnTo>
                  <a:pt x="13260" y="13166"/>
                </a:lnTo>
                <a:lnTo>
                  <a:pt x="12838" y="13166"/>
                </a:lnTo>
                <a:lnTo>
                  <a:pt x="12838" y="12047"/>
                </a:lnTo>
                <a:lnTo>
                  <a:pt x="12427" y="12047"/>
                </a:lnTo>
                <a:lnTo>
                  <a:pt x="12427" y="10928"/>
                </a:lnTo>
                <a:lnTo>
                  <a:pt x="12838" y="10928"/>
                </a:lnTo>
                <a:lnTo>
                  <a:pt x="12838" y="12047"/>
                </a:lnTo>
                <a:lnTo>
                  <a:pt x="13260" y="12047"/>
                </a:lnTo>
                <a:lnTo>
                  <a:pt x="13260" y="10928"/>
                </a:lnTo>
                <a:lnTo>
                  <a:pt x="13683" y="10928"/>
                </a:lnTo>
                <a:lnTo>
                  <a:pt x="13683" y="12047"/>
                </a:lnTo>
                <a:lnTo>
                  <a:pt x="14104" y="12047"/>
                </a:lnTo>
                <a:lnTo>
                  <a:pt x="14104" y="10928"/>
                </a:lnTo>
                <a:lnTo>
                  <a:pt x="14526" y="10928"/>
                </a:lnTo>
                <a:lnTo>
                  <a:pt x="14526" y="12047"/>
                </a:lnTo>
                <a:lnTo>
                  <a:pt x="14947" y="12047"/>
                </a:lnTo>
                <a:lnTo>
                  <a:pt x="14947" y="10928"/>
                </a:lnTo>
                <a:lnTo>
                  <a:pt x="15369" y="10928"/>
                </a:lnTo>
                <a:lnTo>
                  <a:pt x="15369" y="12047"/>
                </a:lnTo>
                <a:lnTo>
                  <a:pt x="15792" y="12047"/>
                </a:lnTo>
                <a:lnTo>
                  <a:pt x="15792" y="10928"/>
                </a:lnTo>
                <a:lnTo>
                  <a:pt x="16213" y="10928"/>
                </a:lnTo>
                <a:lnTo>
                  <a:pt x="16213" y="12047"/>
                </a:lnTo>
                <a:lnTo>
                  <a:pt x="16635" y="12047"/>
                </a:lnTo>
                <a:lnTo>
                  <a:pt x="16635" y="10928"/>
                </a:lnTo>
                <a:lnTo>
                  <a:pt x="17056" y="10928"/>
                </a:lnTo>
                <a:lnTo>
                  <a:pt x="17056" y="12047"/>
                </a:lnTo>
                <a:lnTo>
                  <a:pt x="17479" y="12047"/>
                </a:lnTo>
                <a:lnTo>
                  <a:pt x="17479" y="10928"/>
                </a:lnTo>
                <a:lnTo>
                  <a:pt x="17901" y="10928"/>
                </a:lnTo>
                <a:lnTo>
                  <a:pt x="17901" y="12047"/>
                </a:lnTo>
                <a:lnTo>
                  <a:pt x="18322" y="12047"/>
                </a:lnTo>
                <a:lnTo>
                  <a:pt x="18322" y="10928"/>
                </a:lnTo>
                <a:lnTo>
                  <a:pt x="18744" y="10928"/>
                </a:lnTo>
                <a:lnTo>
                  <a:pt x="18744" y="12047"/>
                </a:lnTo>
                <a:lnTo>
                  <a:pt x="19165" y="12047"/>
                </a:lnTo>
                <a:lnTo>
                  <a:pt x="19165" y="10928"/>
                </a:lnTo>
                <a:lnTo>
                  <a:pt x="19588" y="10928"/>
                </a:lnTo>
                <a:lnTo>
                  <a:pt x="19588" y="12047"/>
                </a:lnTo>
                <a:lnTo>
                  <a:pt x="20010" y="12047"/>
                </a:lnTo>
                <a:lnTo>
                  <a:pt x="20010" y="10986"/>
                </a:lnTo>
                <a:cubicBezTo>
                  <a:pt x="19978" y="10971"/>
                  <a:pt x="19945" y="10942"/>
                  <a:pt x="19907" y="10928"/>
                </a:cubicBezTo>
                <a:cubicBezTo>
                  <a:pt x="18339" y="9982"/>
                  <a:pt x="15391" y="9468"/>
                  <a:pt x="15391" y="9468"/>
                </a:cubicBezTo>
                <a:cubicBezTo>
                  <a:pt x="13217" y="4798"/>
                  <a:pt x="12016" y="4468"/>
                  <a:pt x="11291" y="4468"/>
                </a:cubicBezTo>
                <a:cubicBezTo>
                  <a:pt x="10567" y="4468"/>
                  <a:pt x="7950" y="4468"/>
                  <a:pt x="7950" y="4468"/>
                </a:cubicBezTo>
                <a:close/>
                <a:moveTo>
                  <a:pt x="20869" y="12065"/>
                </a:moveTo>
                <a:lnTo>
                  <a:pt x="20869" y="12033"/>
                </a:lnTo>
                <a:lnTo>
                  <a:pt x="20864" y="12033"/>
                </a:lnTo>
                <a:cubicBezTo>
                  <a:pt x="20866" y="12044"/>
                  <a:pt x="20867" y="12054"/>
                  <a:pt x="20869" y="12065"/>
                </a:cubicBezTo>
                <a:close/>
                <a:moveTo>
                  <a:pt x="20864" y="12033"/>
                </a:moveTo>
                <a:cubicBezTo>
                  <a:pt x="20857" y="12003"/>
                  <a:pt x="20855" y="11979"/>
                  <a:pt x="20849" y="11948"/>
                </a:cubicBezTo>
                <a:cubicBezTo>
                  <a:pt x="20800" y="11719"/>
                  <a:pt x="20647" y="11504"/>
                  <a:pt x="20436" y="11304"/>
                </a:cubicBezTo>
                <a:lnTo>
                  <a:pt x="20436" y="12033"/>
                </a:lnTo>
                <a:lnTo>
                  <a:pt x="20864" y="12033"/>
                </a:lnTo>
                <a:close/>
                <a:moveTo>
                  <a:pt x="7328" y="5627"/>
                </a:moveTo>
                <a:cubicBezTo>
                  <a:pt x="7539" y="5627"/>
                  <a:pt x="8625" y="5627"/>
                  <a:pt x="9647" y="5627"/>
                </a:cubicBezTo>
                <a:lnTo>
                  <a:pt x="9902" y="9728"/>
                </a:lnTo>
                <a:cubicBezTo>
                  <a:pt x="8025" y="9728"/>
                  <a:pt x="6245" y="9728"/>
                  <a:pt x="6105" y="9728"/>
                </a:cubicBezTo>
                <a:cubicBezTo>
                  <a:pt x="5796" y="9728"/>
                  <a:pt x="6760" y="5627"/>
                  <a:pt x="7328" y="5627"/>
                </a:cubicBezTo>
                <a:close/>
                <a:moveTo>
                  <a:pt x="10242" y="5627"/>
                </a:moveTo>
                <a:cubicBezTo>
                  <a:pt x="10810" y="5627"/>
                  <a:pt x="11297" y="5627"/>
                  <a:pt x="11503" y="5627"/>
                </a:cubicBezTo>
                <a:cubicBezTo>
                  <a:pt x="12135" y="5627"/>
                  <a:pt x="12616" y="5932"/>
                  <a:pt x="14563" y="9728"/>
                </a:cubicBezTo>
                <a:cubicBezTo>
                  <a:pt x="14563" y="9728"/>
                  <a:pt x="12670" y="9728"/>
                  <a:pt x="10674" y="9728"/>
                </a:cubicBezTo>
                <a:lnTo>
                  <a:pt x="10242" y="5627"/>
                </a:lnTo>
                <a:close/>
                <a:moveTo>
                  <a:pt x="5219" y="14612"/>
                </a:moveTo>
                <a:cubicBezTo>
                  <a:pt x="4489" y="14612"/>
                  <a:pt x="3899" y="16174"/>
                  <a:pt x="3899" y="18108"/>
                </a:cubicBezTo>
                <a:cubicBezTo>
                  <a:pt x="3899" y="20042"/>
                  <a:pt x="4489" y="21600"/>
                  <a:pt x="5219" y="21600"/>
                </a:cubicBezTo>
                <a:cubicBezTo>
                  <a:pt x="5949" y="21600"/>
                  <a:pt x="6537" y="20042"/>
                  <a:pt x="6537" y="18108"/>
                </a:cubicBezTo>
                <a:cubicBezTo>
                  <a:pt x="6537" y="16174"/>
                  <a:pt x="5949" y="14612"/>
                  <a:pt x="5219" y="14612"/>
                </a:cubicBezTo>
                <a:close/>
                <a:moveTo>
                  <a:pt x="17695" y="14612"/>
                </a:moveTo>
                <a:cubicBezTo>
                  <a:pt x="16965" y="14612"/>
                  <a:pt x="16375" y="16174"/>
                  <a:pt x="16375" y="18108"/>
                </a:cubicBezTo>
                <a:cubicBezTo>
                  <a:pt x="16375" y="20042"/>
                  <a:pt x="16965" y="21600"/>
                  <a:pt x="17695" y="21600"/>
                </a:cubicBezTo>
                <a:cubicBezTo>
                  <a:pt x="18425" y="21600"/>
                  <a:pt x="19015" y="20042"/>
                  <a:pt x="19015" y="18108"/>
                </a:cubicBezTo>
                <a:cubicBezTo>
                  <a:pt x="19020" y="16174"/>
                  <a:pt x="18425" y="14612"/>
                  <a:pt x="17695" y="14612"/>
                </a:cubicBezTo>
                <a:close/>
                <a:moveTo>
                  <a:pt x="5219" y="16461"/>
                </a:moveTo>
                <a:cubicBezTo>
                  <a:pt x="5565" y="16461"/>
                  <a:pt x="5841" y="17191"/>
                  <a:pt x="5841" y="18108"/>
                </a:cubicBezTo>
                <a:cubicBezTo>
                  <a:pt x="5841" y="19025"/>
                  <a:pt x="5560" y="19756"/>
                  <a:pt x="5219" y="19756"/>
                </a:cubicBezTo>
                <a:cubicBezTo>
                  <a:pt x="4878" y="19756"/>
                  <a:pt x="4597" y="19025"/>
                  <a:pt x="4597" y="18108"/>
                </a:cubicBezTo>
                <a:cubicBezTo>
                  <a:pt x="4597" y="17191"/>
                  <a:pt x="4873" y="16461"/>
                  <a:pt x="5219" y="16461"/>
                </a:cubicBezTo>
                <a:close/>
                <a:moveTo>
                  <a:pt x="17695" y="16461"/>
                </a:moveTo>
                <a:cubicBezTo>
                  <a:pt x="18041" y="16461"/>
                  <a:pt x="18317" y="17191"/>
                  <a:pt x="18317" y="18108"/>
                </a:cubicBezTo>
                <a:cubicBezTo>
                  <a:pt x="18317" y="19025"/>
                  <a:pt x="18041" y="19756"/>
                  <a:pt x="17695" y="19756"/>
                </a:cubicBezTo>
                <a:cubicBezTo>
                  <a:pt x="17354" y="19756"/>
                  <a:pt x="17073" y="19025"/>
                  <a:pt x="17073" y="18108"/>
                </a:cubicBezTo>
                <a:cubicBezTo>
                  <a:pt x="17073" y="17191"/>
                  <a:pt x="17349" y="16461"/>
                  <a:pt x="17695" y="16461"/>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43" name="Ideas cited by Naor"/>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5500"/>
            </a:lvl1pPr>
          </a:lstStyle>
          <a:p>
            <a:pPr/>
            <a:r>
              <a:t>Ideas cited by Naor</a:t>
            </a:r>
          </a:p>
        </p:txBody>
      </p:sp>
      <p:sp>
        <p:nvSpPr>
          <p:cNvPr id="444" name="Queues are like traffic?"/>
          <p:cNvSpPr txBox="1"/>
          <p:nvPr>
            <p:ph type="title"/>
          </p:nvPr>
        </p:nvSpPr>
        <p:spPr>
          <a:prstGeom prst="rect">
            <a:avLst/>
          </a:prstGeom>
        </p:spPr>
        <p:txBody>
          <a:bodyPr/>
          <a:lstStyle/>
          <a:p>
            <a:pPr/>
            <a:r>
              <a:t>Queues are like traffic?</a:t>
            </a:r>
          </a:p>
        </p:txBody>
      </p:sp>
      <p:sp>
        <p:nvSpPr>
          <p:cNvPr id="445" name="Drivers focus on optimizing their own routes, this does not optimize the overall system…"/>
          <p:cNvSpPr txBox="1"/>
          <p:nvPr>
            <p:ph type="body" sz="half" idx="1"/>
          </p:nvPr>
        </p:nvSpPr>
        <p:spPr>
          <a:xfrm>
            <a:off x="836069" y="4248504"/>
            <a:ext cx="10338032" cy="8460357"/>
          </a:xfrm>
          <a:prstGeom prst="rect">
            <a:avLst/>
          </a:prstGeom>
        </p:spPr>
        <p:txBody>
          <a:bodyPr/>
          <a:lstStyle/>
          <a:p>
            <a:pPr/>
            <a:r>
              <a:t>Drivers focus on optimizing their own routes, this does not optimize the overall system</a:t>
            </a:r>
          </a:p>
          <a:p>
            <a:pPr/>
            <a:r>
              <a:t>Tolls on roads can help redistribute traffic?</a:t>
            </a:r>
          </a:p>
        </p:txBody>
      </p:sp>
      <p:sp>
        <p:nvSpPr>
          <p:cNvPr id="446" name="From a lecture by Professor Martin Beckmann (of Brown University and Bonn University) at Colloquium on &quot;Decision Making in Traffic Planning&quot; (organized in summer 1965 by Professor Arne Jensen of the Technical University, Copenhagen)"/>
          <p:cNvSpPr txBox="1"/>
          <p:nvPr/>
        </p:nvSpPr>
        <p:spPr>
          <a:xfrm>
            <a:off x="876156" y="12798283"/>
            <a:ext cx="22631687" cy="74607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a:solidFill>
                  <a:srgbClr val="929292"/>
                </a:solidFill>
              </a:defRPr>
            </a:lvl1pPr>
          </a:lstStyle>
          <a:p>
            <a:pPr/>
            <a:r>
              <a:t>From a lecture by Professor Martin Beckmann (of Brown University and Bonn University) at Colloquium on "Decision Making in Traffic Planning" (organized in summer 1965 by Professor Arne Jensen of the Technical University, Copenhagen)</a:t>
            </a:r>
          </a:p>
        </p:txBody>
      </p:sp>
      <p:sp>
        <p:nvSpPr>
          <p:cNvPr id="447" name="Line"/>
          <p:cNvSpPr/>
          <p:nvPr/>
        </p:nvSpPr>
        <p:spPr>
          <a:xfrm>
            <a:off x="11636719" y="5457064"/>
            <a:ext cx="11681051" cy="1"/>
          </a:xfrm>
          <a:prstGeom prst="line">
            <a:avLst/>
          </a:prstGeom>
          <a:ln w="25400">
            <a:solidFill>
              <a:srgbClr val="D5D5D5"/>
            </a:solidFill>
            <a:miter lim="400000"/>
          </a:ln>
        </p:spPr>
        <p:txBody>
          <a:bodyPr lIns="50800" tIns="50800" rIns="50800" bIns="50800" anchor="ctr"/>
          <a:lstStyle/>
          <a:p>
            <a:pPr/>
          </a:p>
        </p:txBody>
      </p:sp>
      <p:sp>
        <p:nvSpPr>
          <p:cNvPr id="448" name="Car"/>
          <p:cNvSpPr/>
          <p:nvPr/>
        </p:nvSpPr>
        <p:spPr>
          <a:xfrm>
            <a:off x="13073194" y="3879206"/>
            <a:ext cx="2117424" cy="780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76" y="0"/>
                </a:moveTo>
                <a:cubicBezTo>
                  <a:pt x="6226" y="0"/>
                  <a:pt x="5884" y="295"/>
                  <a:pt x="5598" y="845"/>
                </a:cubicBezTo>
                <a:cubicBezTo>
                  <a:pt x="4938" y="2115"/>
                  <a:pt x="3969" y="5290"/>
                  <a:pt x="3633" y="5871"/>
                </a:cubicBezTo>
                <a:cubicBezTo>
                  <a:pt x="3493" y="6112"/>
                  <a:pt x="3340" y="6291"/>
                  <a:pt x="3176" y="6344"/>
                </a:cubicBezTo>
                <a:lnTo>
                  <a:pt x="1095" y="7538"/>
                </a:lnTo>
                <a:cubicBezTo>
                  <a:pt x="742" y="7653"/>
                  <a:pt x="478" y="8466"/>
                  <a:pt x="477" y="9431"/>
                </a:cubicBezTo>
                <a:lnTo>
                  <a:pt x="476" y="11765"/>
                </a:lnTo>
                <a:lnTo>
                  <a:pt x="386" y="11765"/>
                </a:lnTo>
                <a:cubicBezTo>
                  <a:pt x="173" y="11765"/>
                  <a:pt x="0" y="12234"/>
                  <a:pt x="0" y="12812"/>
                </a:cubicBezTo>
                <a:lnTo>
                  <a:pt x="0" y="17084"/>
                </a:lnTo>
                <a:cubicBezTo>
                  <a:pt x="0" y="17662"/>
                  <a:pt x="173" y="18132"/>
                  <a:pt x="386" y="18132"/>
                </a:cubicBezTo>
                <a:lnTo>
                  <a:pt x="1314" y="18132"/>
                </a:lnTo>
                <a:lnTo>
                  <a:pt x="2131" y="18132"/>
                </a:lnTo>
                <a:cubicBezTo>
                  <a:pt x="2103" y="17765"/>
                  <a:pt x="2089" y="17382"/>
                  <a:pt x="2089" y="16992"/>
                </a:cubicBezTo>
                <a:cubicBezTo>
                  <a:pt x="2089" y="13890"/>
                  <a:pt x="3016" y="11379"/>
                  <a:pt x="4159" y="11379"/>
                </a:cubicBezTo>
                <a:cubicBezTo>
                  <a:pt x="5302" y="11379"/>
                  <a:pt x="6229" y="13890"/>
                  <a:pt x="6229" y="16992"/>
                </a:cubicBezTo>
                <a:cubicBezTo>
                  <a:pt x="6229" y="17382"/>
                  <a:pt x="6215" y="17765"/>
                  <a:pt x="6187" y="18132"/>
                </a:cubicBezTo>
                <a:lnTo>
                  <a:pt x="15164" y="18132"/>
                </a:lnTo>
                <a:cubicBezTo>
                  <a:pt x="15136" y="17765"/>
                  <a:pt x="15122" y="17382"/>
                  <a:pt x="15122" y="16992"/>
                </a:cubicBezTo>
                <a:cubicBezTo>
                  <a:pt x="15122" y="13890"/>
                  <a:pt x="16047" y="11379"/>
                  <a:pt x="17190" y="11379"/>
                </a:cubicBezTo>
                <a:cubicBezTo>
                  <a:pt x="18333" y="11379"/>
                  <a:pt x="19260" y="13890"/>
                  <a:pt x="19260" y="16992"/>
                </a:cubicBezTo>
                <a:cubicBezTo>
                  <a:pt x="19260" y="17405"/>
                  <a:pt x="19244" y="17809"/>
                  <a:pt x="19213" y="18196"/>
                </a:cubicBezTo>
                <a:lnTo>
                  <a:pt x="20288" y="18196"/>
                </a:lnTo>
                <a:lnTo>
                  <a:pt x="20933" y="18196"/>
                </a:lnTo>
                <a:lnTo>
                  <a:pt x="21216" y="18196"/>
                </a:lnTo>
                <a:cubicBezTo>
                  <a:pt x="21429" y="18196"/>
                  <a:pt x="21600" y="17727"/>
                  <a:pt x="21600" y="17149"/>
                </a:cubicBezTo>
                <a:lnTo>
                  <a:pt x="21600" y="12876"/>
                </a:lnTo>
                <a:cubicBezTo>
                  <a:pt x="21600" y="12298"/>
                  <a:pt x="21429" y="11829"/>
                  <a:pt x="21216" y="11829"/>
                </a:cubicBezTo>
                <a:lnTo>
                  <a:pt x="21123" y="11829"/>
                </a:lnTo>
                <a:lnTo>
                  <a:pt x="21123" y="10547"/>
                </a:lnTo>
                <a:cubicBezTo>
                  <a:pt x="21122" y="9984"/>
                  <a:pt x="20977" y="9502"/>
                  <a:pt x="20774" y="9390"/>
                </a:cubicBezTo>
                <a:cubicBezTo>
                  <a:pt x="19830" y="8871"/>
                  <a:pt x="16833" y="7290"/>
                  <a:pt x="15856" y="6776"/>
                </a:cubicBezTo>
                <a:cubicBezTo>
                  <a:pt x="15652" y="6669"/>
                  <a:pt x="15467" y="6407"/>
                  <a:pt x="15318" y="6013"/>
                </a:cubicBezTo>
                <a:cubicBezTo>
                  <a:pt x="14863" y="4811"/>
                  <a:pt x="13848" y="2126"/>
                  <a:pt x="13422" y="997"/>
                </a:cubicBezTo>
                <a:cubicBezTo>
                  <a:pt x="13177" y="346"/>
                  <a:pt x="12823" y="0"/>
                  <a:pt x="12408" y="0"/>
                </a:cubicBezTo>
                <a:lnTo>
                  <a:pt x="8713" y="0"/>
                </a:lnTo>
                <a:lnTo>
                  <a:pt x="6576" y="0"/>
                </a:lnTo>
                <a:close/>
                <a:moveTo>
                  <a:pt x="7100" y="1507"/>
                </a:moveTo>
                <a:lnTo>
                  <a:pt x="8901" y="1507"/>
                </a:lnTo>
                <a:cubicBezTo>
                  <a:pt x="9005" y="1507"/>
                  <a:pt x="9091" y="1729"/>
                  <a:pt x="9095" y="2012"/>
                </a:cubicBezTo>
                <a:lnTo>
                  <a:pt x="9165" y="6280"/>
                </a:lnTo>
                <a:cubicBezTo>
                  <a:pt x="9171" y="6638"/>
                  <a:pt x="9065" y="6937"/>
                  <a:pt x="8933" y="6937"/>
                </a:cubicBezTo>
                <a:lnTo>
                  <a:pt x="5932" y="6937"/>
                </a:lnTo>
                <a:cubicBezTo>
                  <a:pt x="5781" y="6937"/>
                  <a:pt x="5677" y="6527"/>
                  <a:pt x="5732" y="6146"/>
                </a:cubicBezTo>
                <a:lnTo>
                  <a:pt x="6361" y="2742"/>
                </a:lnTo>
                <a:cubicBezTo>
                  <a:pt x="6502" y="1984"/>
                  <a:pt x="6787" y="1507"/>
                  <a:pt x="7100" y="1507"/>
                </a:cubicBezTo>
                <a:close/>
                <a:moveTo>
                  <a:pt x="9960" y="1507"/>
                </a:moveTo>
                <a:lnTo>
                  <a:pt x="12525" y="1507"/>
                </a:lnTo>
                <a:cubicBezTo>
                  <a:pt x="12815" y="1507"/>
                  <a:pt x="13055" y="1783"/>
                  <a:pt x="13205" y="2288"/>
                </a:cubicBezTo>
                <a:lnTo>
                  <a:pt x="14353" y="6142"/>
                </a:lnTo>
                <a:cubicBezTo>
                  <a:pt x="14434" y="6412"/>
                  <a:pt x="14288" y="6937"/>
                  <a:pt x="14133" y="6937"/>
                </a:cubicBezTo>
                <a:lnTo>
                  <a:pt x="10196" y="6937"/>
                </a:lnTo>
                <a:cubicBezTo>
                  <a:pt x="10065" y="6937"/>
                  <a:pt x="9960" y="6688"/>
                  <a:pt x="9947" y="6339"/>
                </a:cubicBezTo>
                <a:lnTo>
                  <a:pt x="9779" y="2044"/>
                </a:lnTo>
                <a:cubicBezTo>
                  <a:pt x="9768" y="1766"/>
                  <a:pt x="9856" y="1507"/>
                  <a:pt x="9960" y="1507"/>
                </a:cubicBezTo>
                <a:close/>
                <a:moveTo>
                  <a:pt x="4159" y="12389"/>
                </a:moveTo>
                <a:cubicBezTo>
                  <a:pt x="3222" y="12389"/>
                  <a:pt x="2463" y="14450"/>
                  <a:pt x="2463" y="16992"/>
                </a:cubicBezTo>
                <a:cubicBezTo>
                  <a:pt x="2463" y="19535"/>
                  <a:pt x="3222" y="21600"/>
                  <a:pt x="4159" y="21600"/>
                </a:cubicBezTo>
                <a:cubicBezTo>
                  <a:pt x="5096" y="21600"/>
                  <a:pt x="5855" y="19535"/>
                  <a:pt x="5855" y="16992"/>
                </a:cubicBezTo>
                <a:cubicBezTo>
                  <a:pt x="5855" y="14450"/>
                  <a:pt x="5096" y="12389"/>
                  <a:pt x="4159" y="12389"/>
                </a:cubicBezTo>
                <a:close/>
                <a:moveTo>
                  <a:pt x="17190" y="12389"/>
                </a:moveTo>
                <a:cubicBezTo>
                  <a:pt x="16253" y="12389"/>
                  <a:pt x="15494" y="14450"/>
                  <a:pt x="15494" y="16992"/>
                </a:cubicBezTo>
                <a:cubicBezTo>
                  <a:pt x="15494" y="19535"/>
                  <a:pt x="16253" y="21600"/>
                  <a:pt x="17190" y="21600"/>
                </a:cubicBezTo>
                <a:cubicBezTo>
                  <a:pt x="18127" y="21600"/>
                  <a:pt x="18888" y="19535"/>
                  <a:pt x="18888" y="16992"/>
                </a:cubicBezTo>
                <a:cubicBezTo>
                  <a:pt x="18888" y="14450"/>
                  <a:pt x="18127" y="12389"/>
                  <a:pt x="17190" y="12389"/>
                </a:cubicBezTo>
                <a:close/>
                <a:moveTo>
                  <a:pt x="4159" y="14829"/>
                </a:moveTo>
                <a:cubicBezTo>
                  <a:pt x="4599" y="14829"/>
                  <a:pt x="4956" y="15798"/>
                  <a:pt x="4956" y="16992"/>
                </a:cubicBezTo>
                <a:cubicBezTo>
                  <a:pt x="4956" y="18187"/>
                  <a:pt x="4599" y="19156"/>
                  <a:pt x="4159" y="19156"/>
                </a:cubicBezTo>
                <a:cubicBezTo>
                  <a:pt x="3719" y="19156"/>
                  <a:pt x="3362" y="18187"/>
                  <a:pt x="3362" y="16992"/>
                </a:cubicBezTo>
                <a:cubicBezTo>
                  <a:pt x="3362" y="15798"/>
                  <a:pt x="3719" y="14829"/>
                  <a:pt x="4159" y="14829"/>
                </a:cubicBezTo>
                <a:close/>
                <a:moveTo>
                  <a:pt x="17190" y="14829"/>
                </a:moveTo>
                <a:cubicBezTo>
                  <a:pt x="17630" y="14829"/>
                  <a:pt x="17987" y="15798"/>
                  <a:pt x="17987" y="16992"/>
                </a:cubicBezTo>
                <a:cubicBezTo>
                  <a:pt x="17987" y="18187"/>
                  <a:pt x="17630" y="19156"/>
                  <a:pt x="17190" y="19156"/>
                </a:cubicBezTo>
                <a:cubicBezTo>
                  <a:pt x="16750" y="19156"/>
                  <a:pt x="16393" y="18187"/>
                  <a:pt x="16393" y="16992"/>
                </a:cubicBezTo>
                <a:cubicBezTo>
                  <a:pt x="16393" y="15798"/>
                  <a:pt x="16750" y="14829"/>
                  <a:pt x="17190" y="14829"/>
                </a:cubicBez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49" name="Station Wagon"/>
          <p:cNvSpPr/>
          <p:nvPr/>
        </p:nvSpPr>
        <p:spPr>
          <a:xfrm>
            <a:off x="15321221" y="3902692"/>
            <a:ext cx="2112793" cy="733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35" y="0"/>
                </a:moveTo>
                <a:cubicBezTo>
                  <a:pt x="2540" y="0"/>
                  <a:pt x="2362" y="265"/>
                  <a:pt x="2243" y="701"/>
                </a:cubicBezTo>
                <a:lnTo>
                  <a:pt x="688" y="6541"/>
                </a:lnTo>
                <a:cubicBezTo>
                  <a:pt x="552" y="7055"/>
                  <a:pt x="476" y="7678"/>
                  <a:pt x="476" y="8332"/>
                </a:cubicBezTo>
                <a:lnTo>
                  <a:pt x="476" y="10917"/>
                </a:lnTo>
                <a:cubicBezTo>
                  <a:pt x="476" y="11057"/>
                  <a:pt x="438" y="11185"/>
                  <a:pt x="383" y="11184"/>
                </a:cubicBezTo>
                <a:cubicBezTo>
                  <a:pt x="173" y="11184"/>
                  <a:pt x="0" y="11682"/>
                  <a:pt x="0" y="12289"/>
                </a:cubicBezTo>
                <a:lnTo>
                  <a:pt x="0" y="16835"/>
                </a:lnTo>
                <a:cubicBezTo>
                  <a:pt x="0" y="17443"/>
                  <a:pt x="173" y="17940"/>
                  <a:pt x="383" y="17940"/>
                </a:cubicBezTo>
                <a:lnTo>
                  <a:pt x="1314" y="17940"/>
                </a:lnTo>
                <a:lnTo>
                  <a:pt x="2130" y="17940"/>
                </a:lnTo>
                <a:cubicBezTo>
                  <a:pt x="2103" y="17551"/>
                  <a:pt x="2086" y="17149"/>
                  <a:pt x="2086" y="16728"/>
                </a:cubicBezTo>
                <a:cubicBezTo>
                  <a:pt x="2086" y="13426"/>
                  <a:pt x="3017" y="10761"/>
                  <a:pt x="4157" y="10761"/>
                </a:cubicBezTo>
                <a:cubicBezTo>
                  <a:pt x="5303" y="10761"/>
                  <a:pt x="6228" y="13426"/>
                  <a:pt x="6228" y="16728"/>
                </a:cubicBezTo>
                <a:cubicBezTo>
                  <a:pt x="6228" y="17149"/>
                  <a:pt x="6211" y="17551"/>
                  <a:pt x="6184" y="17940"/>
                </a:cubicBezTo>
                <a:lnTo>
                  <a:pt x="15167" y="17940"/>
                </a:lnTo>
                <a:cubicBezTo>
                  <a:pt x="15140" y="17551"/>
                  <a:pt x="15125" y="17149"/>
                  <a:pt x="15125" y="16728"/>
                </a:cubicBezTo>
                <a:cubicBezTo>
                  <a:pt x="15125" y="13426"/>
                  <a:pt x="16049" y="10761"/>
                  <a:pt x="17195" y="10761"/>
                </a:cubicBezTo>
                <a:cubicBezTo>
                  <a:pt x="18340" y="10761"/>
                  <a:pt x="19266" y="13426"/>
                  <a:pt x="19266" y="16728"/>
                </a:cubicBezTo>
                <a:cubicBezTo>
                  <a:pt x="19266" y="17164"/>
                  <a:pt x="19249" y="17598"/>
                  <a:pt x="19217" y="18003"/>
                </a:cubicBezTo>
                <a:lnTo>
                  <a:pt x="20293" y="18003"/>
                </a:lnTo>
                <a:lnTo>
                  <a:pt x="20936" y="18003"/>
                </a:lnTo>
                <a:lnTo>
                  <a:pt x="21217" y="18003"/>
                </a:lnTo>
                <a:cubicBezTo>
                  <a:pt x="21427" y="18003"/>
                  <a:pt x="21600" y="17506"/>
                  <a:pt x="21600" y="16898"/>
                </a:cubicBezTo>
                <a:lnTo>
                  <a:pt x="21600" y="13832"/>
                </a:lnTo>
                <a:cubicBezTo>
                  <a:pt x="21600" y="13427"/>
                  <a:pt x="21564" y="13018"/>
                  <a:pt x="21499" y="12645"/>
                </a:cubicBezTo>
                <a:lnTo>
                  <a:pt x="20968" y="9812"/>
                </a:lnTo>
                <a:cubicBezTo>
                  <a:pt x="20925" y="9485"/>
                  <a:pt x="20811" y="9266"/>
                  <a:pt x="20681" y="9204"/>
                </a:cubicBezTo>
                <a:lnTo>
                  <a:pt x="16243" y="7476"/>
                </a:lnTo>
                <a:cubicBezTo>
                  <a:pt x="15989" y="7382"/>
                  <a:pt x="15747" y="7117"/>
                  <a:pt x="15531" y="6712"/>
                </a:cubicBezTo>
                <a:lnTo>
                  <a:pt x="12282" y="652"/>
                </a:lnTo>
                <a:cubicBezTo>
                  <a:pt x="12055" y="232"/>
                  <a:pt x="11789" y="0"/>
                  <a:pt x="11519" y="0"/>
                </a:cubicBezTo>
                <a:lnTo>
                  <a:pt x="2735" y="0"/>
                </a:lnTo>
                <a:close/>
                <a:moveTo>
                  <a:pt x="2914" y="1665"/>
                </a:moveTo>
                <a:lnTo>
                  <a:pt x="5590" y="1665"/>
                </a:lnTo>
                <a:cubicBezTo>
                  <a:pt x="5644" y="1665"/>
                  <a:pt x="5682" y="1806"/>
                  <a:pt x="5666" y="1961"/>
                </a:cubicBezTo>
                <a:lnTo>
                  <a:pt x="5174" y="7057"/>
                </a:lnTo>
                <a:cubicBezTo>
                  <a:pt x="5158" y="7213"/>
                  <a:pt x="5109" y="7320"/>
                  <a:pt x="5049" y="7320"/>
                </a:cubicBezTo>
                <a:lnTo>
                  <a:pt x="1838" y="7320"/>
                </a:lnTo>
                <a:cubicBezTo>
                  <a:pt x="1757" y="7320"/>
                  <a:pt x="1709" y="7084"/>
                  <a:pt x="1747" y="6882"/>
                </a:cubicBezTo>
                <a:lnTo>
                  <a:pt x="2693" y="2039"/>
                </a:lnTo>
                <a:cubicBezTo>
                  <a:pt x="2736" y="1806"/>
                  <a:pt x="2822" y="1665"/>
                  <a:pt x="2914" y="1665"/>
                </a:cubicBezTo>
                <a:close/>
                <a:moveTo>
                  <a:pt x="9855" y="1665"/>
                </a:moveTo>
                <a:lnTo>
                  <a:pt x="11644" y="1665"/>
                </a:lnTo>
                <a:cubicBezTo>
                  <a:pt x="11763" y="1665"/>
                  <a:pt x="11881" y="1774"/>
                  <a:pt x="11978" y="1976"/>
                </a:cubicBezTo>
                <a:lnTo>
                  <a:pt x="14330" y="6994"/>
                </a:lnTo>
                <a:cubicBezTo>
                  <a:pt x="14378" y="7103"/>
                  <a:pt x="14352" y="7320"/>
                  <a:pt x="14292" y="7320"/>
                </a:cubicBezTo>
                <a:lnTo>
                  <a:pt x="10000" y="7320"/>
                </a:lnTo>
                <a:cubicBezTo>
                  <a:pt x="9930" y="7320"/>
                  <a:pt x="9870" y="7166"/>
                  <a:pt x="9870" y="6979"/>
                </a:cubicBezTo>
                <a:lnTo>
                  <a:pt x="9774" y="1918"/>
                </a:lnTo>
                <a:cubicBezTo>
                  <a:pt x="9774" y="1793"/>
                  <a:pt x="9806" y="1665"/>
                  <a:pt x="9855" y="1665"/>
                </a:cubicBezTo>
                <a:close/>
                <a:moveTo>
                  <a:pt x="6395" y="1684"/>
                </a:moveTo>
                <a:lnTo>
                  <a:pt x="9081" y="1684"/>
                </a:lnTo>
                <a:cubicBezTo>
                  <a:pt x="9124" y="1684"/>
                  <a:pt x="9162" y="1792"/>
                  <a:pt x="9162" y="1932"/>
                </a:cubicBezTo>
                <a:lnTo>
                  <a:pt x="9066" y="6994"/>
                </a:lnTo>
                <a:cubicBezTo>
                  <a:pt x="9061" y="7196"/>
                  <a:pt x="9006" y="7335"/>
                  <a:pt x="8936" y="7335"/>
                </a:cubicBezTo>
                <a:lnTo>
                  <a:pt x="6147" y="7335"/>
                </a:lnTo>
                <a:cubicBezTo>
                  <a:pt x="6066" y="7319"/>
                  <a:pt x="6006" y="7120"/>
                  <a:pt x="6022" y="6901"/>
                </a:cubicBezTo>
                <a:lnTo>
                  <a:pt x="6319" y="1869"/>
                </a:lnTo>
                <a:cubicBezTo>
                  <a:pt x="6325" y="1760"/>
                  <a:pt x="6358" y="1684"/>
                  <a:pt x="6395" y="1684"/>
                </a:cubicBezTo>
                <a:close/>
                <a:moveTo>
                  <a:pt x="4162" y="11822"/>
                </a:moveTo>
                <a:cubicBezTo>
                  <a:pt x="3222" y="11822"/>
                  <a:pt x="2465" y="14019"/>
                  <a:pt x="2465" y="16713"/>
                </a:cubicBezTo>
                <a:cubicBezTo>
                  <a:pt x="2465" y="19423"/>
                  <a:pt x="3227" y="21600"/>
                  <a:pt x="4162" y="21600"/>
                </a:cubicBezTo>
                <a:cubicBezTo>
                  <a:pt x="5097" y="21600"/>
                  <a:pt x="5860" y="19408"/>
                  <a:pt x="5860" y="16713"/>
                </a:cubicBezTo>
                <a:cubicBezTo>
                  <a:pt x="5860" y="14019"/>
                  <a:pt x="5103" y="11822"/>
                  <a:pt x="4162" y="11822"/>
                </a:cubicBezTo>
                <a:close/>
                <a:moveTo>
                  <a:pt x="17206" y="11822"/>
                </a:moveTo>
                <a:cubicBezTo>
                  <a:pt x="16266" y="11822"/>
                  <a:pt x="15509" y="14019"/>
                  <a:pt x="15509" y="16713"/>
                </a:cubicBezTo>
                <a:cubicBezTo>
                  <a:pt x="15509" y="19423"/>
                  <a:pt x="16271" y="21600"/>
                  <a:pt x="17206" y="21600"/>
                </a:cubicBezTo>
                <a:cubicBezTo>
                  <a:pt x="18147" y="21600"/>
                  <a:pt x="18904" y="19408"/>
                  <a:pt x="18904" y="16713"/>
                </a:cubicBezTo>
                <a:cubicBezTo>
                  <a:pt x="18909" y="14019"/>
                  <a:pt x="18147" y="11822"/>
                  <a:pt x="17206" y="11822"/>
                </a:cubicBezTo>
                <a:close/>
                <a:moveTo>
                  <a:pt x="4162" y="14406"/>
                </a:moveTo>
                <a:cubicBezTo>
                  <a:pt x="4605" y="14406"/>
                  <a:pt x="4963" y="15436"/>
                  <a:pt x="4963" y="16713"/>
                </a:cubicBezTo>
                <a:cubicBezTo>
                  <a:pt x="4963" y="17991"/>
                  <a:pt x="4605" y="19016"/>
                  <a:pt x="4162" y="19016"/>
                </a:cubicBezTo>
                <a:cubicBezTo>
                  <a:pt x="3719" y="19016"/>
                  <a:pt x="3363" y="17991"/>
                  <a:pt x="3363" y="16713"/>
                </a:cubicBezTo>
                <a:cubicBezTo>
                  <a:pt x="3363" y="15436"/>
                  <a:pt x="3719" y="14406"/>
                  <a:pt x="4162" y="14406"/>
                </a:cubicBezTo>
                <a:close/>
                <a:moveTo>
                  <a:pt x="17206" y="14406"/>
                </a:moveTo>
                <a:cubicBezTo>
                  <a:pt x="17650" y="14406"/>
                  <a:pt x="18005" y="15436"/>
                  <a:pt x="18005" y="16713"/>
                </a:cubicBezTo>
                <a:cubicBezTo>
                  <a:pt x="18005" y="17991"/>
                  <a:pt x="17650" y="19016"/>
                  <a:pt x="17206" y="19016"/>
                </a:cubicBezTo>
                <a:cubicBezTo>
                  <a:pt x="16763" y="19016"/>
                  <a:pt x="16406" y="17991"/>
                  <a:pt x="16406" y="16713"/>
                </a:cubicBezTo>
                <a:cubicBezTo>
                  <a:pt x="16406" y="15436"/>
                  <a:pt x="16763" y="14406"/>
                  <a:pt x="17206" y="14406"/>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50" name="Van"/>
          <p:cNvSpPr/>
          <p:nvPr/>
        </p:nvSpPr>
        <p:spPr>
          <a:xfrm>
            <a:off x="17564619" y="3765416"/>
            <a:ext cx="2121326" cy="880841"/>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1987" y="0"/>
                </a:moveTo>
                <a:cubicBezTo>
                  <a:pt x="1523" y="0"/>
                  <a:pt x="1117" y="714"/>
                  <a:pt x="977" y="1780"/>
                </a:cubicBezTo>
                <a:cubicBezTo>
                  <a:pt x="480" y="5486"/>
                  <a:pt x="454" y="11857"/>
                  <a:pt x="454" y="13314"/>
                </a:cubicBezTo>
                <a:cubicBezTo>
                  <a:pt x="454" y="13483"/>
                  <a:pt x="399" y="13614"/>
                  <a:pt x="329" y="13614"/>
                </a:cubicBezTo>
                <a:lnTo>
                  <a:pt x="125" y="13614"/>
                </a:lnTo>
                <a:cubicBezTo>
                  <a:pt x="55" y="13614"/>
                  <a:pt x="0" y="13746"/>
                  <a:pt x="0" y="13915"/>
                </a:cubicBezTo>
                <a:lnTo>
                  <a:pt x="0" y="17178"/>
                </a:lnTo>
                <a:cubicBezTo>
                  <a:pt x="0" y="17504"/>
                  <a:pt x="108" y="17775"/>
                  <a:pt x="248" y="17788"/>
                </a:cubicBezTo>
                <a:lnTo>
                  <a:pt x="2888" y="17865"/>
                </a:lnTo>
                <a:cubicBezTo>
                  <a:pt x="2926" y="15368"/>
                  <a:pt x="3780" y="13314"/>
                  <a:pt x="4822" y="13314"/>
                </a:cubicBezTo>
                <a:cubicBezTo>
                  <a:pt x="5880" y="13314"/>
                  <a:pt x="6739" y="15358"/>
                  <a:pt x="6760" y="17894"/>
                </a:cubicBezTo>
                <a:lnTo>
                  <a:pt x="16272" y="17971"/>
                </a:lnTo>
                <a:cubicBezTo>
                  <a:pt x="16272" y="15396"/>
                  <a:pt x="17141" y="13301"/>
                  <a:pt x="18210" y="13301"/>
                </a:cubicBezTo>
                <a:cubicBezTo>
                  <a:pt x="19279" y="13301"/>
                  <a:pt x="20149" y="15396"/>
                  <a:pt x="20149" y="17971"/>
                </a:cubicBezTo>
                <a:cubicBezTo>
                  <a:pt x="20149" y="17971"/>
                  <a:pt x="20149" y="17970"/>
                  <a:pt x="20149" y="17983"/>
                </a:cubicBezTo>
                <a:lnTo>
                  <a:pt x="21347" y="17906"/>
                </a:lnTo>
                <a:cubicBezTo>
                  <a:pt x="21487" y="17893"/>
                  <a:pt x="21600" y="17618"/>
                  <a:pt x="21595" y="17280"/>
                </a:cubicBezTo>
                <a:lnTo>
                  <a:pt x="21557" y="13850"/>
                </a:lnTo>
                <a:cubicBezTo>
                  <a:pt x="21557" y="13720"/>
                  <a:pt x="21509" y="13602"/>
                  <a:pt x="21455" y="13602"/>
                </a:cubicBezTo>
                <a:lnTo>
                  <a:pt x="21320" y="13602"/>
                </a:lnTo>
                <a:cubicBezTo>
                  <a:pt x="21260" y="13602"/>
                  <a:pt x="21217" y="13484"/>
                  <a:pt x="21217" y="13354"/>
                </a:cubicBezTo>
                <a:cubicBezTo>
                  <a:pt x="21217" y="12925"/>
                  <a:pt x="21212" y="11480"/>
                  <a:pt x="21212" y="10648"/>
                </a:cubicBezTo>
                <a:cubicBezTo>
                  <a:pt x="21212" y="10283"/>
                  <a:pt x="21114" y="9949"/>
                  <a:pt x="20974" y="9819"/>
                </a:cubicBezTo>
                <a:cubicBezTo>
                  <a:pt x="20434" y="9285"/>
                  <a:pt x="19111" y="8011"/>
                  <a:pt x="18495" y="7543"/>
                </a:cubicBezTo>
                <a:cubicBezTo>
                  <a:pt x="18247" y="7361"/>
                  <a:pt x="18021" y="7019"/>
                  <a:pt x="17843" y="6551"/>
                </a:cubicBezTo>
                <a:cubicBezTo>
                  <a:pt x="17475" y="5602"/>
                  <a:pt x="16811" y="3899"/>
                  <a:pt x="16309" y="2572"/>
                </a:cubicBezTo>
                <a:cubicBezTo>
                  <a:pt x="15580" y="622"/>
                  <a:pt x="14561" y="0"/>
                  <a:pt x="12682" y="0"/>
                </a:cubicBezTo>
                <a:lnTo>
                  <a:pt x="1987" y="0"/>
                </a:lnTo>
                <a:close/>
                <a:moveTo>
                  <a:pt x="13869" y="1300"/>
                </a:moveTo>
                <a:lnTo>
                  <a:pt x="14399" y="1431"/>
                </a:lnTo>
                <a:cubicBezTo>
                  <a:pt x="14950" y="1561"/>
                  <a:pt x="15457" y="2169"/>
                  <a:pt x="15835" y="3158"/>
                </a:cubicBezTo>
                <a:lnTo>
                  <a:pt x="17109" y="6502"/>
                </a:lnTo>
                <a:cubicBezTo>
                  <a:pt x="17233" y="6840"/>
                  <a:pt x="17131" y="7384"/>
                  <a:pt x="16942" y="7384"/>
                </a:cubicBezTo>
                <a:lnTo>
                  <a:pt x="13848" y="7384"/>
                </a:lnTo>
                <a:cubicBezTo>
                  <a:pt x="13723" y="7384"/>
                  <a:pt x="13627" y="7151"/>
                  <a:pt x="13627" y="6852"/>
                </a:cubicBezTo>
                <a:lnTo>
                  <a:pt x="13627" y="1833"/>
                </a:lnTo>
                <a:cubicBezTo>
                  <a:pt x="13627" y="1521"/>
                  <a:pt x="13740" y="1274"/>
                  <a:pt x="13869" y="1300"/>
                </a:cubicBezTo>
                <a:close/>
                <a:moveTo>
                  <a:pt x="4822" y="14342"/>
                </a:moveTo>
                <a:cubicBezTo>
                  <a:pt x="3990" y="14342"/>
                  <a:pt x="3315" y="15968"/>
                  <a:pt x="3315" y="17971"/>
                </a:cubicBezTo>
                <a:cubicBezTo>
                  <a:pt x="3315" y="19974"/>
                  <a:pt x="3990" y="21600"/>
                  <a:pt x="4822" y="21600"/>
                </a:cubicBezTo>
                <a:cubicBezTo>
                  <a:pt x="5653" y="21600"/>
                  <a:pt x="6328" y="19974"/>
                  <a:pt x="6328" y="17971"/>
                </a:cubicBezTo>
                <a:cubicBezTo>
                  <a:pt x="6328" y="15968"/>
                  <a:pt x="5653" y="14342"/>
                  <a:pt x="4822" y="14342"/>
                </a:cubicBezTo>
                <a:close/>
                <a:moveTo>
                  <a:pt x="18205" y="14342"/>
                </a:moveTo>
                <a:cubicBezTo>
                  <a:pt x="17374" y="14342"/>
                  <a:pt x="16699" y="15968"/>
                  <a:pt x="16699" y="17971"/>
                </a:cubicBezTo>
                <a:cubicBezTo>
                  <a:pt x="16699" y="19974"/>
                  <a:pt x="17374" y="21600"/>
                  <a:pt x="18205" y="21600"/>
                </a:cubicBezTo>
                <a:cubicBezTo>
                  <a:pt x="19037" y="21600"/>
                  <a:pt x="19710" y="19974"/>
                  <a:pt x="19710" y="17971"/>
                </a:cubicBezTo>
                <a:cubicBezTo>
                  <a:pt x="19705" y="15968"/>
                  <a:pt x="19037" y="14342"/>
                  <a:pt x="18205" y="14342"/>
                </a:cubicBezTo>
                <a:close/>
                <a:moveTo>
                  <a:pt x="4822" y="16110"/>
                </a:moveTo>
                <a:cubicBezTo>
                  <a:pt x="5243" y="16110"/>
                  <a:pt x="5588" y="16944"/>
                  <a:pt x="5588" y="17959"/>
                </a:cubicBezTo>
                <a:cubicBezTo>
                  <a:pt x="5588" y="18986"/>
                  <a:pt x="5243" y="19804"/>
                  <a:pt x="4822" y="19804"/>
                </a:cubicBezTo>
                <a:cubicBezTo>
                  <a:pt x="4401" y="19804"/>
                  <a:pt x="4054" y="18973"/>
                  <a:pt x="4054" y="17959"/>
                </a:cubicBezTo>
                <a:cubicBezTo>
                  <a:pt x="4054" y="16944"/>
                  <a:pt x="4401" y="16110"/>
                  <a:pt x="4822" y="16110"/>
                </a:cubicBezTo>
                <a:close/>
                <a:moveTo>
                  <a:pt x="18205" y="16110"/>
                </a:moveTo>
                <a:cubicBezTo>
                  <a:pt x="18626" y="16110"/>
                  <a:pt x="18971" y="16944"/>
                  <a:pt x="18971" y="17959"/>
                </a:cubicBezTo>
                <a:cubicBezTo>
                  <a:pt x="18971" y="18986"/>
                  <a:pt x="18626" y="19804"/>
                  <a:pt x="18205" y="19804"/>
                </a:cubicBezTo>
                <a:cubicBezTo>
                  <a:pt x="17784" y="19804"/>
                  <a:pt x="17438" y="18973"/>
                  <a:pt x="17438" y="17959"/>
                </a:cubicBezTo>
                <a:cubicBezTo>
                  <a:pt x="17438" y="16944"/>
                  <a:pt x="17784" y="16110"/>
                  <a:pt x="18205" y="16110"/>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51" name="This is the fastest road for me… but there’s so much traffic…"/>
          <p:cNvSpPr/>
          <p:nvPr/>
        </p:nvSpPr>
        <p:spPr>
          <a:xfrm>
            <a:off x="14746671" y="1676840"/>
            <a:ext cx="5042728" cy="1805600"/>
          </a:xfrm>
          <a:prstGeom prst="wedgeEllipseCallout">
            <a:avLst>
              <a:gd name="adj1" fmla="val -18174"/>
              <a:gd name="adj2" fmla="val 26181"/>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500">
                <a:solidFill>
                  <a:srgbClr val="FFFFFF"/>
                </a:solidFill>
                <a:latin typeface="Helvetica Neue Medium"/>
                <a:ea typeface="Helvetica Neue Medium"/>
                <a:cs typeface="Helvetica Neue Medium"/>
                <a:sym typeface="Helvetica Neue Medium"/>
              </a:defRPr>
            </a:lvl1pPr>
          </a:lstStyle>
          <a:p>
            <a:pPr/>
            <a:r>
              <a:t>This is the fastest road for me… but there’s so much traffic…</a:t>
            </a:r>
          </a:p>
        </p:txBody>
      </p:sp>
      <p:sp>
        <p:nvSpPr>
          <p:cNvPr id="452" name="Taxi Cab"/>
          <p:cNvSpPr/>
          <p:nvPr/>
        </p:nvSpPr>
        <p:spPr>
          <a:xfrm>
            <a:off x="19816548" y="3879206"/>
            <a:ext cx="2064748" cy="780261"/>
          </a:xfrm>
          <a:custGeom>
            <a:avLst/>
            <a:gdLst/>
            <a:ahLst/>
            <a:cxnLst>
              <a:cxn ang="0">
                <a:pos x="wd2" y="hd2"/>
              </a:cxn>
              <a:cxn ang="5400000">
                <a:pos x="wd2" y="hd2"/>
              </a:cxn>
              <a:cxn ang="10800000">
                <a:pos x="wd2" y="hd2"/>
              </a:cxn>
              <a:cxn ang="16200000">
                <a:pos x="wd2" y="hd2"/>
              </a:cxn>
            </a:cxnLst>
            <a:rect l="0" t="0" r="r" b="b"/>
            <a:pathLst>
              <a:path w="21579" h="21600" fill="norm" stroke="1" extrusionOk="0">
                <a:moveTo>
                  <a:pt x="6987" y="0"/>
                </a:moveTo>
                <a:lnTo>
                  <a:pt x="6987" y="3783"/>
                </a:lnTo>
                <a:lnTo>
                  <a:pt x="11269" y="3783"/>
                </a:lnTo>
                <a:lnTo>
                  <a:pt x="11269" y="0"/>
                </a:lnTo>
                <a:lnTo>
                  <a:pt x="6987" y="0"/>
                </a:lnTo>
                <a:close/>
                <a:moveTo>
                  <a:pt x="7950" y="4468"/>
                </a:moveTo>
                <a:cubicBezTo>
                  <a:pt x="7680" y="4468"/>
                  <a:pt x="6657" y="4498"/>
                  <a:pt x="5949" y="5014"/>
                </a:cubicBezTo>
                <a:cubicBezTo>
                  <a:pt x="5241" y="5530"/>
                  <a:pt x="3894" y="8909"/>
                  <a:pt x="3894" y="8909"/>
                </a:cubicBezTo>
                <a:cubicBezTo>
                  <a:pt x="3894" y="8909"/>
                  <a:pt x="2373" y="9224"/>
                  <a:pt x="1183" y="9768"/>
                </a:cubicBezTo>
                <a:cubicBezTo>
                  <a:pt x="978" y="9854"/>
                  <a:pt x="838" y="10312"/>
                  <a:pt x="735" y="10914"/>
                </a:cubicBezTo>
                <a:lnTo>
                  <a:pt x="967" y="10914"/>
                </a:lnTo>
                <a:lnTo>
                  <a:pt x="967" y="12033"/>
                </a:lnTo>
                <a:lnTo>
                  <a:pt x="1389" y="12033"/>
                </a:lnTo>
                <a:lnTo>
                  <a:pt x="1389" y="10914"/>
                </a:lnTo>
                <a:lnTo>
                  <a:pt x="1812" y="10914"/>
                </a:lnTo>
                <a:lnTo>
                  <a:pt x="1812" y="12033"/>
                </a:lnTo>
                <a:lnTo>
                  <a:pt x="2233" y="12033"/>
                </a:lnTo>
                <a:lnTo>
                  <a:pt x="2233" y="10914"/>
                </a:lnTo>
                <a:lnTo>
                  <a:pt x="2655" y="10914"/>
                </a:lnTo>
                <a:lnTo>
                  <a:pt x="2655" y="12033"/>
                </a:lnTo>
                <a:lnTo>
                  <a:pt x="3076" y="12033"/>
                </a:lnTo>
                <a:lnTo>
                  <a:pt x="3076" y="10914"/>
                </a:lnTo>
                <a:lnTo>
                  <a:pt x="3498" y="10914"/>
                </a:lnTo>
                <a:lnTo>
                  <a:pt x="3498" y="12033"/>
                </a:lnTo>
                <a:lnTo>
                  <a:pt x="3921" y="12033"/>
                </a:lnTo>
                <a:lnTo>
                  <a:pt x="3921" y="10914"/>
                </a:lnTo>
                <a:lnTo>
                  <a:pt x="4342" y="10914"/>
                </a:lnTo>
                <a:lnTo>
                  <a:pt x="4342" y="12033"/>
                </a:lnTo>
                <a:lnTo>
                  <a:pt x="4764" y="12033"/>
                </a:lnTo>
                <a:lnTo>
                  <a:pt x="4764" y="10914"/>
                </a:lnTo>
                <a:lnTo>
                  <a:pt x="5185" y="10914"/>
                </a:lnTo>
                <a:lnTo>
                  <a:pt x="5185" y="12033"/>
                </a:lnTo>
                <a:lnTo>
                  <a:pt x="5608" y="12033"/>
                </a:lnTo>
                <a:lnTo>
                  <a:pt x="5608" y="10914"/>
                </a:lnTo>
                <a:lnTo>
                  <a:pt x="6030" y="10914"/>
                </a:lnTo>
                <a:lnTo>
                  <a:pt x="6030" y="12033"/>
                </a:lnTo>
                <a:lnTo>
                  <a:pt x="6451" y="12033"/>
                </a:lnTo>
                <a:lnTo>
                  <a:pt x="6451" y="10914"/>
                </a:lnTo>
                <a:lnTo>
                  <a:pt x="6873" y="10914"/>
                </a:lnTo>
                <a:lnTo>
                  <a:pt x="6873" y="12033"/>
                </a:lnTo>
                <a:lnTo>
                  <a:pt x="7294" y="12033"/>
                </a:lnTo>
                <a:lnTo>
                  <a:pt x="7294" y="10914"/>
                </a:lnTo>
                <a:lnTo>
                  <a:pt x="7717" y="10914"/>
                </a:lnTo>
                <a:lnTo>
                  <a:pt x="7717" y="12033"/>
                </a:lnTo>
                <a:lnTo>
                  <a:pt x="8139" y="12033"/>
                </a:lnTo>
                <a:lnTo>
                  <a:pt x="8139" y="10914"/>
                </a:lnTo>
                <a:lnTo>
                  <a:pt x="8560" y="10914"/>
                </a:lnTo>
                <a:lnTo>
                  <a:pt x="8560" y="12033"/>
                </a:lnTo>
                <a:lnTo>
                  <a:pt x="8983" y="12033"/>
                </a:lnTo>
                <a:lnTo>
                  <a:pt x="8983" y="10914"/>
                </a:lnTo>
                <a:lnTo>
                  <a:pt x="9404" y="10914"/>
                </a:lnTo>
                <a:lnTo>
                  <a:pt x="9404" y="12033"/>
                </a:lnTo>
                <a:lnTo>
                  <a:pt x="9826" y="12033"/>
                </a:lnTo>
                <a:lnTo>
                  <a:pt x="9826" y="10914"/>
                </a:lnTo>
                <a:lnTo>
                  <a:pt x="10249" y="10914"/>
                </a:lnTo>
                <a:lnTo>
                  <a:pt x="10249" y="12033"/>
                </a:lnTo>
                <a:lnTo>
                  <a:pt x="10669" y="12033"/>
                </a:lnTo>
                <a:lnTo>
                  <a:pt x="10669" y="10914"/>
                </a:lnTo>
                <a:lnTo>
                  <a:pt x="11092" y="10914"/>
                </a:lnTo>
                <a:lnTo>
                  <a:pt x="11092" y="12033"/>
                </a:lnTo>
                <a:lnTo>
                  <a:pt x="11513" y="12033"/>
                </a:lnTo>
                <a:lnTo>
                  <a:pt x="11513" y="10914"/>
                </a:lnTo>
                <a:lnTo>
                  <a:pt x="11935" y="10914"/>
                </a:lnTo>
                <a:lnTo>
                  <a:pt x="11935" y="12033"/>
                </a:lnTo>
                <a:lnTo>
                  <a:pt x="12346" y="12033"/>
                </a:lnTo>
                <a:lnTo>
                  <a:pt x="12346" y="13148"/>
                </a:lnTo>
                <a:lnTo>
                  <a:pt x="11935" y="13148"/>
                </a:lnTo>
                <a:lnTo>
                  <a:pt x="11935" y="12047"/>
                </a:lnTo>
                <a:lnTo>
                  <a:pt x="11513" y="12047"/>
                </a:lnTo>
                <a:lnTo>
                  <a:pt x="11513" y="13166"/>
                </a:lnTo>
                <a:lnTo>
                  <a:pt x="11092" y="13166"/>
                </a:lnTo>
                <a:lnTo>
                  <a:pt x="11092" y="12047"/>
                </a:lnTo>
                <a:lnTo>
                  <a:pt x="10669" y="12047"/>
                </a:lnTo>
                <a:lnTo>
                  <a:pt x="10669" y="13166"/>
                </a:lnTo>
                <a:lnTo>
                  <a:pt x="10249" y="13166"/>
                </a:lnTo>
                <a:lnTo>
                  <a:pt x="10249" y="12047"/>
                </a:lnTo>
                <a:lnTo>
                  <a:pt x="9826" y="12047"/>
                </a:lnTo>
                <a:lnTo>
                  <a:pt x="9826" y="13166"/>
                </a:lnTo>
                <a:lnTo>
                  <a:pt x="9404" y="13166"/>
                </a:lnTo>
                <a:lnTo>
                  <a:pt x="9404" y="12047"/>
                </a:lnTo>
                <a:lnTo>
                  <a:pt x="8983" y="12047"/>
                </a:lnTo>
                <a:lnTo>
                  <a:pt x="8983" y="13166"/>
                </a:lnTo>
                <a:lnTo>
                  <a:pt x="8560" y="13166"/>
                </a:lnTo>
                <a:lnTo>
                  <a:pt x="8560" y="12047"/>
                </a:lnTo>
                <a:lnTo>
                  <a:pt x="8139" y="12047"/>
                </a:lnTo>
                <a:lnTo>
                  <a:pt x="8139" y="13166"/>
                </a:lnTo>
                <a:lnTo>
                  <a:pt x="7717" y="13166"/>
                </a:lnTo>
                <a:lnTo>
                  <a:pt x="7717" y="12047"/>
                </a:lnTo>
                <a:lnTo>
                  <a:pt x="7294" y="12047"/>
                </a:lnTo>
                <a:lnTo>
                  <a:pt x="7294" y="13166"/>
                </a:lnTo>
                <a:lnTo>
                  <a:pt x="6873" y="13166"/>
                </a:lnTo>
                <a:lnTo>
                  <a:pt x="6873" y="12047"/>
                </a:lnTo>
                <a:lnTo>
                  <a:pt x="6451" y="12047"/>
                </a:lnTo>
                <a:lnTo>
                  <a:pt x="6451" y="13166"/>
                </a:lnTo>
                <a:lnTo>
                  <a:pt x="6030" y="13166"/>
                </a:lnTo>
                <a:lnTo>
                  <a:pt x="6030" y="12047"/>
                </a:lnTo>
                <a:lnTo>
                  <a:pt x="5635" y="12047"/>
                </a:lnTo>
                <a:lnTo>
                  <a:pt x="5635" y="13166"/>
                </a:lnTo>
                <a:lnTo>
                  <a:pt x="5212" y="13166"/>
                </a:lnTo>
                <a:lnTo>
                  <a:pt x="5212" y="12047"/>
                </a:lnTo>
                <a:lnTo>
                  <a:pt x="4791" y="12047"/>
                </a:lnTo>
                <a:lnTo>
                  <a:pt x="4791" y="13166"/>
                </a:lnTo>
                <a:lnTo>
                  <a:pt x="4369" y="13166"/>
                </a:lnTo>
                <a:lnTo>
                  <a:pt x="4369" y="12047"/>
                </a:lnTo>
                <a:lnTo>
                  <a:pt x="3948" y="12047"/>
                </a:lnTo>
                <a:lnTo>
                  <a:pt x="3948" y="13166"/>
                </a:lnTo>
                <a:lnTo>
                  <a:pt x="3525" y="13166"/>
                </a:lnTo>
                <a:lnTo>
                  <a:pt x="3525" y="12047"/>
                </a:lnTo>
                <a:lnTo>
                  <a:pt x="3093" y="12047"/>
                </a:lnTo>
                <a:lnTo>
                  <a:pt x="3093" y="13166"/>
                </a:lnTo>
                <a:lnTo>
                  <a:pt x="2670" y="13166"/>
                </a:lnTo>
                <a:lnTo>
                  <a:pt x="2670" y="12047"/>
                </a:lnTo>
                <a:lnTo>
                  <a:pt x="2249" y="12047"/>
                </a:lnTo>
                <a:lnTo>
                  <a:pt x="2249" y="13166"/>
                </a:lnTo>
                <a:lnTo>
                  <a:pt x="1827" y="13166"/>
                </a:lnTo>
                <a:lnTo>
                  <a:pt x="1827" y="12047"/>
                </a:lnTo>
                <a:lnTo>
                  <a:pt x="1406" y="12047"/>
                </a:lnTo>
                <a:lnTo>
                  <a:pt x="1406" y="13166"/>
                </a:lnTo>
                <a:lnTo>
                  <a:pt x="984" y="13166"/>
                </a:lnTo>
                <a:lnTo>
                  <a:pt x="984" y="12047"/>
                </a:lnTo>
                <a:lnTo>
                  <a:pt x="627" y="12047"/>
                </a:lnTo>
                <a:cubicBezTo>
                  <a:pt x="600" y="12405"/>
                  <a:pt x="584" y="12793"/>
                  <a:pt x="573" y="13166"/>
                </a:cubicBezTo>
                <a:cubicBezTo>
                  <a:pt x="562" y="13467"/>
                  <a:pt x="561" y="13766"/>
                  <a:pt x="561" y="14052"/>
                </a:cubicBezTo>
                <a:cubicBezTo>
                  <a:pt x="134" y="14052"/>
                  <a:pt x="0" y="14854"/>
                  <a:pt x="0" y="15355"/>
                </a:cubicBezTo>
                <a:cubicBezTo>
                  <a:pt x="0" y="15856"/>
                  <a:pt x="0" y="16344"/>
                  <a:pt x="0" y="16846"/>
                </a:cubicBezTo>
                <a:cubicBezTo>
                  <a:pt x="0" y="18278"/>
                  <a:pt x="437" y="18936"/>
                  <a:pt x="940" y="18936"/>
                </a:cubicBezTo>
                <a:cubicBezTo>
                  <a:pt x="1329" y="18936"/>
                  <a:pt x="2937" y="18936"/>
                  <a:pt x="3651" y="18936"/>
                </a:cubicBezTo>
                <a:cubicBezTo>
                  <a:pt x="3629" y="18664"/>
                  <a:pt x="3617" y="18395"/>
                  <a:pt x="3617" y="18108"/>
                </a:cubicBezTo>
                <a:cubicBezTo>
                  <a:pt x="3617" y="15744"/>
                  <a:pt x="4337" y="13837"/>
                  <a:pt x="5229" y="13837"/>
                </a:cubicBezTo>
                <a:cubicBezTo>
                  <a:pt x="6121" y="13837"/>
                  <a:pt x="6841" y="15745"/>
                  <a:pt x="6841" y="18108"/>
                </a:cubicBezTo>
                <a:cubicBezTo>
                  <a:pt x="6841" y="18395"/>
                  <a:pt x="6829" y="18664"/>
                  <a:pt x="6808" y="18936"/>
                </a:cubicBezTo>
                <a:cubicBezTo>
                  <a:pt x="9339" y="18936"/>
                  <a:pt x="13109" y="18936"/>
                  <a:pt x="16121" y="18936"/>
                </a:cubicBezTo>
                <a:cubicBezTo>
                  <a:pt x="16100" y="18664"/>
                  <a:pt x="16089" y="18395"/>
                  <a:pt x="16089" y="18108"/>
                </a:cubicBezTo>
                <a:cubicBezTo>
                  <a:pt x="16089" y="15744"/>
                  <a:pt x="16808" y="13837"/>
                  <a:pt x="17700" y="13837"/>
                </a:cubicBezTo>
                <a:cubicBezTo>
                  <a:pt x="18592" y="13837"/>
                  <a:pt x="19312" y="15745"/>
                  <a:pt x="19312" y="18108"/>
                </a:cubicBezTo>
                <a:cubicBezTo>
                  <a:pt x="19312" y="18395"/>
                  <a:pt x="19302" y="18664"/>
                  <a:pt x="19280" y="18936"/>
                </a:cubicBezTo>
                <a:cubicBezTo>
                  <a:pt x="20205" y="18936"/>
                  <a:pt x="20816" y="18936"/>
                  <a:pt x="20935" y="18936"/>
                </a:cubicBezTo>
                <a:cubicBezTo>
                  <a:pt x="21600" y="18936"/>
                  <a:pt x="21579" y="16271"/>
                  <a:pt x="21579" y="15583"/>
                </a:cubicBezTo>
                <a:cubicBezTo>
                  <a:pt x="21579" y="14896"/>
                  <a:pt x="21183" y="14724"/>
                  <a:pt x="21183" y="14724"/>
                </a:cubicBezTo>
                <a:cubicBezTo>
                  <a:pt x="21183" y="14724"/>
                  <a:pt x="21195" y="14111"/>
                  <a:pt x="21065" y="13166"/>
                </a:cubicBezTo>
                <a:cubicBezTo>
                  <a:pt x="21021" y="12842"/>
                  <a:pt x="20952" y="12461"/>
                  <a:pt x="20869" y="12065"/>
                </a:cubicBezTo>
                <a:lnTo>
                  <a:pt x="20869" y="13148"/>
                </a:lnTo>
                <a:lnTo>
                  <a:pt x="20436" y="13148"/>
                </a:lnTo>
                <a:lnTo>
                  <a:pt x="20436" y="12047"/>
                </a:lnTo>
                <a:lnTo>
                  <a:pt x="20015" y="12047"/>
                </a:lnTo>
                <a:lnTo>
                  <a:pt x="20015" y="13166"/>
                </a:lnTo>
                <a:lnTo>
                  <a:pt x="19588" y="13166"/>
                </a:lnTo>
                <a:lnTo>
                  <a:pt x="19588" y="12047"/>
                </a:lnTo>
                <a:lnTo>
                  <a:pt x="19165" y="12047"/>
                </a:lnTo>
                <a:lnTo>
                  <a:pt x="19165" y="13166"/>
                </a:lnTo>
                <a:lnTo>
                  <a:pt x="18744" y="13166"/>
                </a:lnTo>
                <a:lnTo>
                  <a:pt x="18744" y="12047"/>
                </a:lnTo>
                <a:lnTo>
                  <a:pt x="18322" y="12047"/>
                </a:lnTo>
                <a:lnTo>
                  <a:pt x="18322" y="13166"/>
                </a:lnTo>
                <a:lnTo>
                  <a:pt x="17901" y="13166"/>
                </a:lnTo>
                <a:lnTo>
                  <a:pt x="17901" y="12047"/>
                </a:lnTo>
                <a:lnTo>
                  <a:pt x="17479" y="12047"/>
                </a:lnTo>
                <a:lnTo>
                  <a:pt x="17479" y="13166"/>
                </a:lnTo>
                <a:lnTo>
                  <a:pt x="17056" y="13166"/>
                </a:lnTo>
                <a:lnTo>
                  <a:pt x="17056" y="12047"/>
                </a:lnTo>
                <a:lnTo>
                  <a:pt x="16635" y="12047"/>
                </a:lnTo>
                <a:lnTo>
                  <a:pt x="16635" y="13166"/>
                </a:lnTo>
                <a:lnTo>
                  <a:pt x="16213" y="13166"/>
                </a:lnTo>
                <a:lnTo>
                  <a:pt x="16213" y="12047"/>
                </a:lnTo>
                <a:lnTo>
                  <a:pt x="15792" y="12047"/>
                </a:lnTo>
                <a:lnTo>
                  <a:pt x="15792" y="13166"/>
                </a:lnTo>
                <a:lnTo>
                  <a:pt x="15369" y="13166"/>
                </a:lnTo>
                <a:lnTo>
                  <a:pt x="15369" y="12047"/>
                </a:lnTo>
                <a:lnTo>
                  <a:pt x="14947" y="12047"/>
                </a:lnTo>
                <a:lnTo>
                  <a:pt x="14947" y="13166"/>
                </a:lnTo>
                <a:lnTo>
                  <a:pt x="14526" y="13166"/>
                </a:lnTo>
                <a:lnTo>
                  <a:pt x="14526" y="12047"/>
                </a:lnTo>
                <a:lnTo>
                  <a:pt x="14104" y="12047"/>
                </a:lnTo>
                <a:lnTo>
                  <a:pt x="14104" y="13166"/>
                </a:lnTo>
                <a:lnTo>
                  <a:pt x="13683" y="13166"/>
                </a:lnTo>
                <a:lnTo>
                  <a:pt x="13683" y="12047"/>
                </a:lnTo>
                <a:lnTo>
                  <a:pt x="13260" y="12047"/>
                </a:lnTo>
                <a:lnTo>
                  <a:pt x="13260" y="13166"/>
                </a:lnTo>
                <a:lnTo>
                  <a:pt x="12838" y="13166"/>
                </a:lnTo>
                <a:lnTo>
                  <a:pt x="12838" y="12047"/>
                </a:lnTo>
                <a:lnTo>
                  <a:pt x="12427" y="12047"/>
                </a:lnTo>
                <a:lnTo>
                  <a:pt x="12427" y="10928"/>
                </a:lnTo>
                <a:lnTo>
                  <a:pt x="12838" y="10928"/>
                </a:lnTo>
                <a:lnTo>
                  <a:pt x="12838" y="12047"/>
                </a:lnTo>
                <a:lnTo>
                  <a:pt x="13260" y="12047"/>
                </a:lnTo>
                <a:lnTo>
                  <a:pt x="13260" y="10928"/>
                </a:lnTo>
                <a:lnTo>
                  <a:pt x="13683" y="10928"/>
                </a:lnTo>
                <a:lnTo>
                  <a:pt x="13683" y="12047"/>
                </a:lnTo>
                <a:lnTo>
                  <a:pt x="14104" y="12047"/>
                </a:lnTo>
                <a:lnTo>
                  <a:pt x="14104" y="10928"/>
                </a:lnTo>
                <a:lnTo>
                  <a:pt x="14526" y="10928"/>
                </a:lnTo>
                <a:lnTo>
                  <a:pt x="14526" y="12047"/>
                </a:lnTo>
                <a:lnTo>
                  <a:pt x="14947" y="12047"/>
                </a:lnTo>
                <a:lnTo>
                  <a:pt x="14947" y="10928"/>
                </a:lnTo>
                <a:lnTo>
                  <a:pt x="15369" y="10928"/>
                </a:lnTo>
                <a:lnTo>
                  <a:pt x="15369" y="12047"/>
                </a:lnTo>
                <a:lnTo>
                  <a:pt x="15792" y="12047"/>
                </a:lnTo>
                <a:lnTo>
                  <a:pt x="15792" y="10928"/>
                </a:lnTo>
                <a:lnTo>
                  <a:pt x="16213" y="10928"/>
                </a:lnTo>
                <a:lnTo>
                  <a:pt x="16213" y="12047"/>
                </a:lnTo>
                <a:lnTo>
                  <a:pt x="16635" y="12047"/>
                </a:lnTo>
                <a:lnTo>
                  <a:pt x="16635" y="10928"/>
                </a:lnTo>
                <a:lnTo>
                  <a:pt x="17056" y="10928"/>
                </a:lnTo>
                <a:lnTo>
                  <a:pt x="17056" y="12047"/>
                </a:lnTo>
                <a:lnTo>
                  <a:pt x="17479" y="12047"/>
                </a:lnTo>
                <a:lnTo>
                  <a:pt x="17479" y="10928"/>
                </a:lnTo>
                <a:lnTo>
                  <a:pt x="17901" y="10928"/>
                </a:lnTo>
                <a:lnTo>
                  <a:pt x="17901" y="12047"/>
                </a:lnTo>
                <a:lnTo>
                  <a:pt x="18322" y="12047"/>
                </a:lnTo>
                <a:lnTo>
                  <a:pt x="18322" y="10928"/>
                </a:lnTo>
                <a:lnTo>
                  <a:pt x="18744" y="10928"/>
                </a:lnTo>
                <a:lnTo>
                  <a:pt x="18744" y="12047"/>
                </a:lnTo>
                <a:lnTo>
                  <a:pt x="19165" y="12047"/>
                </a:lnTo>
                <a:lnTo>
                  <a:pt x="19165" y="10928"/>
                </a:lnTo>
                <a:lnTo>
                  <a:pt x="19588" y="10928"/>
                </a:lnTo>
                <a:lnTo>
                  <a:pt x="19588" y="12047"/>
                </a:lnTo>
                <a:lnTo>
                  <a:pt x="20010" y="12047"/>
                </a:lnTo>
                <a:lnTo>
                  <a:pt x="20010" y="10986"/>
                </a:lnTo>
                <a:cubicBezTo>
                  <a:pt x="19978" y="10971"/>
                  <a:pt x="19945" y="10942"/>
                  <a:pt x="19907" y="10928"/>
                </a:cubicBezTo>
                <a:cubicBezTo>
                  <a:pt x="18339" y="9982"/>
                  <a:pt x="15391" y="9468"/>
                  <a:pt x="15391" y="9468"/>
                </a:cubicBezTo>
                <a:cubicBezTo>
                  <a:pt x="13217" y="4798"/>
                  <a:pt x="12016" y="4468"/>
                  <a:pt x="11291" y="4468"/>
                </a:cubicBezTo>
                <a:cubicBezTo>
                  <a:pt x="10567" y="4468"/>
                  <a:pt x="7950" y="4468"/>
                  <a:pt x="7950" y="4468"/>
                </a:cubicBezTo>
                <a:close/>
                <a:moveTo>
                  <a:pt x="20869" y="12065"/>
                </a:moveTo>
                <a:lnTo>
                  <a:pt x="20869" y="12033"/>
                </a:lnTo>
                <a:lnTo>
                  <a:pt x="20864" y="12033"/>
                </a:lnTo>
                <a:cubicBezTo>
                  <a:pt x="20866" y="12044"/>
                  <a:pt x="20867" y="12054"/>
                  <a:pt x="20869" y="12065"/>
                </a:cubicBezTo>
                <a:close/>
                <a:moveTo>
                  <a:pt x="20864" y="12033"/>
                </a:moveTo>
                <a:cubicBezTo>
                  <a:pt x="20857" y="12003"/>
                  <a:pt x="20855" y="11979"/>
                  <a:pt x="20849" y="11948"/>
                </a:cubicBezTo>
                <a:cubicBezTo>
                  <a:pt x="20800" y="11719"/>
                  <a:pt x="20647" y="11504"/>
                  <a:pt x="20436" y="11304"/>
                </a:cubicBezTo>
                <a:lnTo>
                  <a:pt x="20436" y="12033"/>
                </a:lnTo>
                <a:lnTo>
                  <a:pt x="20864" y="12033"/>
                </a:lnTo>
                <a:close/>
                <a:moveTo>
                  <a:pt x="7328" y="5627"/>
                </a:moveTo>
                <a:cubicBezTo>
                  <a:pt x="7539" y="5627"/>
                  <a:pt x="8625" y="5627"/>
                  <a:pt x="9647" y="5627"/>
                </a:cubicBezTo>
                <a:lnTo>
                  <a:pt x="9902" y="9728"/>
                </a:lnTo>
                <a:cubicBezTo>
                  <a:pt x="8025" y="9728"/>
                  <a:pt x="6245" y="9728"/>
                  <a:pt x="6105" y="9728"/>
                </a:cubicBezTo>
                <a:cubicBezTo>
                  <a:pt x="5796" y="9728"/>
                  <a:pt x="6760" y="5627"/>
                  <a:pt x="7328" y="5627"/>
                </a:cubicBezTo>
                <a:close/>
                <a:moveTo>
                  <a:pt x="10242" y="5627"/>
                </a:moveTo>
                <a:cubicBezTo>
                  <a:pt x="10810" y="5627"/>
                  <a:pt x="11297" y="5627"/>
                  <a:pt x="11503" y="5627"/>
                </a:cubicBezTo>
                <a:cubicBezTo>
                  <a:pt x="12135" y="5627"/>
                  <a:pt x="12616" y="5932"/>
                  <a:pt x="14563" y="9728"/>
                </a:cubicBezTo>
                <a:cubicBezTo>
                  <a:pt x="14563" y="9728"/>
                  <a:pt x="12670" y="9728"/>
                  <a:pt x="10674" y="9728"/>
                </a:cubicBezTo>
                <a:lnTo>
                  <a:pt x="10242" y="5627"/>
                </a:lnTo>
                <a:close/>
                <a:moveTo>
                  <a:pt x="5219" y="14612"/>
                </a:moveTo>
                <a:cubicBezTo>
                  <a:pt x="4489" y="14612"/>
                  <a:pt x="3899" y="16174"/>
                  <a:pt x="3899" y="18108"/>
                </a:cubicBezTo>
                <a:cubicBezTo>
                  <a:pt x="3899" y="20042"/>
                  <a:pt x="4489" y="21600"/>
                  <a:pt x="5219" y="21600"/>
                </a:cubicBezTo>
                <a:cubicBezTo>
                  <a:pt x="5949" y="21600"/>
                  <a:pt x="6537" y="20042"/>
                  <a:pt x="6537" y="18108"/>
                </a:cubicBezTo>
                <a:cubicBezTo>
                  <a:pt x="6537" y="16174"/>
                  <a:pt x="5949" y="14612"/>
                  <a:pt x="5219" y="14612"/>
                </a:cubicBezTo>
                <a:close/>
                <a:moveTo>
                  <a:pt x="17695" y="14612"/>
                </a:moveTo>
                <a:cubicBezTo>
                  <a:pt x="16965" y="14612"/>
                  <a:pt x="16375" y="16174"/>
                  <a:pt x="16375" y="18108"/>
                </a:cubicBezTo>
                <a:cubicBezTo>
                  <a:pt x="16375" y="20042"/>
                  <a:pt x="16965" y="21600"/>
                  <a:pt x="17695" y="21600"/>
                </a:cubicBezTo>
                <a:cubicBezTo>
                  <a:pt x="18425" y="21600"/>
                  <a:pt x="19015" y="20042"/>
                  <a:pt x="19015" y="18108"/>
                </a:cubicBezTo>
                <a:cubicBezTo>
                  <a:pt x="19020" y="16174"/>
                  <a:pt x="18425" y="14612"/>
                  <a:pt x="17695" y="14612"/>
                </a:cubicBezTo>
                <a:close/>
                <a:moveTo>
                  <a:pt x="5219" y="16461"/>
                </a:moveTo>
                <a:cubicBezTo>
                  <a:pt x="5565" y="16461"/>
                  <a:pt x="5841" y="17191"/>
                  <a:pt x="5841" y="18108"/>
                </a:cubicBezTo>
                <a:cubicBezTo>
                  <a:pt x="5841" y="19025"/>
                  <a:pt x="5560" y="19756"/>
                  <a:pt x="5219" y="19756"/>
                </a:cubicBezTo>
                <a:cubicBezTo>
                  <a:pt x="4878" y="19756"/>
                  <a:pt x="4597" y="19025"/>
                  <a:pt x="4597" y="18108"/>
                </a:cubicBezTo>
                <a:cubicBezTo>
                  <a:pt x="4597" y="17191"/>
                  <a:pt x="4873" y="16461"/>
                  <a:pt x="5219" y="16461"/>
                </a:cubicBezTo>
                <a:close/>
                <a:moveTo>
                  <a:pt x="17695" y="16461"/>
                </a:moveTo>
                <a:cubicBezTo>
                  <a:pt x="18041" y="16461"/>
                  <a:pt x="18317" y="17191"/>
                  <a:pt x="18317" y="18108"/>
                </a:cubicBezTo>
                <a:cubicBezTo>
                  <a:pt x="18317" y="19025"/>
                  <a:pt x="18041" y="19756"/>
                  <a:pt x="17695" y="19756"/>
                </a:cubicBezTo>
                <a:cubicBezTo>
                  <a:pt x="17354" y="19756"/>
                  <a:pt x="17073" y="19025"/>
                  <a:pt x="17073" y="18108"/>
                </a:cubicBezTo>
                <a:cubicBezTo>
                  <a:pt x="17073" y="17191"/>
                  <a:pt x="17349" y="16461"/>
                  <a:pt x="17695" y="16461"/>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53" name="Car"/>
          <p:cNvSpPr/>
          <p:nvPr/>
        </p:nvSpPr>
        <p:spPr>
          <a:xfrm>
            <a:off x="15175301" y="7196394"/>
            <a:ext cx="2117425" cy="780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76" y="0"/>
                </a:moveTo>
                <a:cubicBezTo>
                  <a:pt x="6226" y="0"/>
                  <a:pt x="5884" y="295"/>
                  <a:pt x="5598" y="845"/>
                </a:cubicBezTo>
                <a:cubicBezTo>
                  <a:pt x="4938" y="2115"/>
                  <a:pt x="3969" y="5290"/>
                  <a:pt x="3633" y="5871"/>
                </a:cubicBezTo>
                <a:cubicBezTo>
                  <a:pt x="3493" y="6112"/>
                  <a:pt x="3340" y="6291"/>
                  <a:pt x="3176" y="6344"/>
                </a:cubicBezTo>
                <a:lnTo>
                  <a:pt x="1095" y="7538"/>
                </a:lnTo>
                <a:cubicBezTo>
                  <a:pt x="742" y="7653"/>
                  <a:pt x="478" y="8466"/>
                  <a:pt x="477" y="9431"/>
                </a:cubicBezTo>
                <a:lnTo>
                  <a:pt x="476" y="11765"/>
                </a:lnTo>
                <a:lnTo>
                  <a:pt x="386" y="11765"/>
                </a:lnTo>
                <a:cubicBezTo>
                  <a:pt x="173" y="11765"/>
                  <a:pt x="0" y="12234"/>
                  <a:pt x="0" y="12812"/>
                </a:cubicBezTo>
                <a:lnTo>
                  <a:pt x="0" y="17084"/>
                </a:lnTo>
                <a:cubicBezTo>
                  <a:pt x="0" y="17662"/>
                  <a:pt x="173" y="18132"/>
                  <a:pt x="386" y="18132"/>
                </a:cubicBezTo>
                <a:lnTo>
                  <a:pt x="1314" y="18132"/>
                </a:lnTo>
                <a:lnTo>
                  <a:pt x="2131" y="18132"/>
                </a:lnTo>
                <a:cubicBezTo>
                  <a:pt x="2103" y="17765"/>
                  <a:pt x="2089" y="17382"/>
                  <a:pt x="2089" y="16992"/>
                </a:cubicBezTo>
                <a:cubicBezTo>
                  <a:pt x="2089" y="13890"/>
                  <a:pt x="3016" y="11379"/>
                  <a:pt x="4159" y="11379"/>
                </a:cubicBezTo>
                <a:cubicBezTo>
                  <a:pt x="5302" y="11379"/>
                  <a:pt x="6229" y="13890"/>
                  <a:pt x="6229" y="16992"/>
                </a:cubicBezTo>
                <a:cubicBezTo>
                  <a:pt x="6229" y="17382"/>
                  <a:pt x="6215" y="17765"/>
                  <a:pt x="6187" y="18132"/>
                </a:cubicBezTo>
                <a:lnTo>
                  <a:pt x="15164" y="18132"/>
                </a:lnTo>
                <a:cubicBezTo>
                  <a:pt x="15136" y="17765"/>
                  <a:pt x="15122" y="17382"/>
                  <a:pt x="15122" y="16992"/>
                </a:cubicBezTo>
                <a:cubicBezTo>
                  <a:pt x="15122" y="13890"/>
                  <a:pt x="16047" y="11379"/>
                  <a:pt x="17190" y="11379"/>
                </a:cubicBezTo>
                <a:cubicBezTo>
                  <a:pt x="18333" y="11379"/>
                  <a:pt x="19260" y="13890"/>
                  <a:pt x="19260" y="16992"/>
                </a:cubicBezTo>
                <a:cubicBezTo>
                  <a:pt x="19260" y="17405"/>
                  <a:pt x="19244" y="17809"/>
                  <a:pt x="19213" y="18196"/>
                </a:cubicBezTo>
                <a:lnTo>
                  <a:pt x="20288" y="18196"/>
                </a:lnTo>
                <a:lnTo>
                  <a:pt x="20933" y="18196"/>
                </a:lnTo>
                <a:lnTo>
                  <a:pt x="21216" y="18196"/>
                </a:lnTo>
                <a:cubicBezTo>
                  <a:pt x="21429" y="18196"/>
                  <a:pt x="21600" y="17727"/>
                  <a:pt x="21600" y="17149"/>
                </a:cubicBezTo>
                <a:lnTo>
                  <a:pt x="21600" y="12876"/>
                </a:lnTo>
                <a:cubicBezTo>
                  <a:pt x="21600" y="12298"/>
                  <a:pt x="21429" y="11829"/>
                  <a:pt x="21216" y="11829"/>
                </a:cubicBezTo>
                <a:lnTo>
                  <a:pt x="21123" y="11829"/>
                </a:lnTo>
                <a:lnTo>
                  <a:pt x="21123" y="10547"/>
                </a:lnTo>
                <a:cubicBezTo>
                  <a:pt x="21122" y="9984"/>
                  <a:pt x="20977" y="9502"/>
                  <a:pt x="20774" y="9390"/>
                </a:cubicBezTo>
                <a:cubicBezTo>
                  <a:pt x="19830" y="8871"/>
                  <a:pt x="16833" y="7290"/>
                  <a:pt x="15856" y="6776"/>
                </a:cubicBezTo>
                <a:cubicBezTo>
                  <a:pt x="15652" y="6669"/>
                  <a:pt x="15467" y="6407"/>
                  <a:pt x="15318" y="6013"/>
                </a:cubicBezTo>
                <a:cubicBezTo>
                  <a:pt x="14863" y="4811"/>
                  <a:pt x="13848" y="2126"/>
                  <a:pt x="13422" y="997"/>
                </a:cubicBezTo>
                <a:cubicBezTo>
                  <a:pt x="13177" y="346"/>
                  <a:pt x="12823" y="0"/>
                  <a:pt x="12408" y="0"/>
                </a:cubicBezTo>
                <a:lnTo>
                  <a:pt x="8713" y="0"/>
                </a:lnTo>
                <a:lnTo>
                  <a:pt x="6576" y="0"/>
                </a:lnTo>
                <a:close/>
                <a:moveTo>
                  <a:pt x="7100" y="1507"/>
                </a:moveTo>
                <a:lnTo>
                  <a:pt x="8901" y="1507"/>
                </a:lnTo>
                <a:cubicBezTo>
                  <a:pt x="9005" y="1507"/>
                  <a:pt x="9091" y="1729"/>
                  <a:pt x="9095" y="2012"/>
                </a:cubicBezTo>
                <a:lnTo>
                  <a:pt x="9165" y="6280"/>
                </a:lnTo>
                <a:cubicBezTo>
                  <a:pt x="9171" y="6638"/>
                  <a:pt x="9065" y="6937"/>
                  <a:pt x="8933" y="6937"/>
                </a:cubicBezTo>
                <a:lnTo>
                  <a:pt x="5932" y="6937"/>
                </a:lnTo>
                <a:cubicBezTo>
                  <a:pt x="5781" y="6937"/>
                  <a:pt x="5677" y="6527"/>
                  <a:pt x="5732" y="6146"/>
                </a:cubicBezTo>
                <a:lnTo>
                  <a:pt x="6361" y="2742"/>
                </a:lnTo>
                <a:cubicBezTo>
                  <a:pt x="6502" y="1984"/>
                  <a:pt x="6787" y="1507"/>
                  <a:pt x="7100" y="1507"/>
                </a:cubicBezTo>
                <a:close/>
                <a:moveTo>
                  <a:pt x="9960" y="1507"/>
                </a:moveTo>
                <a:lnTo>
                  <a:pt x="12525" y="1507"/>
                </a:lnTo>
                <a:cubicBezTo>
                  <a:pt x="12815" y="1507"/>
                  <a:pt x="13055" y="1783"/>
                  <a:pt x="13205" y="2288"/>
                </a:cubicBezTo>
                <a:lnTo>
                  <a:pt x="14353" y="6142"/>
                </a:lnTo>
                <a:cubicBezTo>
                  <a:pt x="14434" y="6412"/>
                  <a:pt x="14288" y="6937"/>
                  <a:pt x="14133" y="6937"/>
                </a:cubicBezTo>
                <a:lnTo>
                  <a:pt x="10196" y="6937"/>
                </a:lnTo>
                <a:cubicBezTo>
                  <a:pt x="10065" y="6937"/>
                  <a:pt x="9960" y="6688"/>
                  <a:pt x="9947" y="6339"/>
                </a:cubicBezTo>
                <a:lnTo>
                  <a:pt x="9779" y="2044"/>
                </a:lnTo>
                <a:cubicBezTo>
                  <a:pt x="9768" y="1766"/>
                  <a:pt x="9856" y="1507"/>
                  <a:pt x="9960" y="1507"/>
                </a:cubicBezTo>
                <a:close/>
                <a:moveTo>
                  <a:pt x="4159" y="12389"/>
                </a:moveTo>
                <a:cubicBezTo>
                  <a:pt x="3222" y="12389"/>
                  <a:pt x="2463" y="14450"/>
                  <a:pt x="2463" y="16992"/>
                </a:cubicBezTo>
                <a:cubicBezTo>
                  <a:pt x="2463" y="19535"/>
                  <a:pt x="3222" y="21600"/>
                  <a:pt x="4159" y="21600"/>
                </a:cubicBezTo>
                <a:cubicBezTo>
                  <a:pt x="5096" y="21600"/>
                  <a:pt x="5855" y="19535"/>
                  <a:pt x="5855" y="16992"/>
                </a:cubicBezTo>
                <a:cubicBezTo>
                  <a:pt x="5855" y="14450"/>
                  <a:pt x="5096" y="12389"/>
                  <a:pt x="4159" y="12389"/>
                </a:cubicBezTo>
                <a:close/>
                <a:moveTo>
                  <a:pt x="17190" y="12389"/>
                </a:moveTo>
                <a:cubicBezTo>
                  <a:pt x="16253" y="12389"/>
                  <a:pt x="15494" y="14450"/>
                  <a:pt x="15494" y="16992"/>
                </a:cubicBezTo>
                <a:cubicBezTo>
                  <a:pt x="15494" y="19535"/>
                  <a:pt x="16253" y="21600"/>
                  <a:pt x="17190" y="21600"/>
                </a:cubicBezTo>
                <a:cubicBezTo>
                  <a:pt x="18127" y="21600"/>
                  <a:pt x="18888" y="19535"/>
                  <a:pt x="18888" y="16992"/>
                </a:cubicBezTo>
                <a:cubicBezTo>
                  <a:pt x="18888" y="14450"/>
                  <a:pt x="18127" y="12389"/>
                  <a:pt x="17190" y="12389"/>
                </a:cubicBezTo>
                <a:close/>
                <a:moveTo>
                  <a:pt x="4159" y="14829"/>
                </a:moveTo>
                <a:cubicBezTo>
                  <a:pt x="4599" y="14829"/>
                  <a:pt x="4956" y="15798"/>
                  <a:pt x="4956" y="16992"/>
                </a:cubicBezTo>
                <a:cubicBezTo>
                  <a:pt x="4956" y="18187"/>
                  <a:pt x="4599" y="19156"/>
                  <a:pt x="4159" y="19156"/>
                </a:cubicBezTo>
                <a:cubicBezTo>
                  <a:pt x="3719" y="19156"/>
                  <a:pt x="3362" y="18187"/>
                  <a:pt x="3362" y="16992"/>
                </a:cubicBezTo>
                <a:cubicBezTo>
                  <a:pt x="3362" y="15798"/>
                  <a:pt x="3719" y="14829"/>
                  <a:pt x="4159" y="14829"/>
                </a:cubicBezTo>
                <a:close/>
                <a:moveTo>
                  <a:pt x="17190" y="14829"/>
                </a:moveTo>
                <a:cubicBezTo>
                  <a:pt x="17630" y="14829"/>
                  <a:pt x="17987" y="15798"/>
                  <a:pt x="17987" y="16992"/>
                </a:cubicBezTo>
                <a:cubicBezTo>
                  <a:pt x="17987" y="18187"/>
                  <a:pt x="17630" y="19156"/>
                  <a:pt x="17190" y="19156"/>
                </a:cubicBezTo>
                <a:cubicBezTo>
                  <a:pt x="16750" y="19156"/>
                  <a:pt x="16393" y="18187"/>
                  <a:pt x="16393" y="16992"/>
                </a:cubicBezTo>
                <a:cubicBezTo>
                  <a:pt x="16393" y="15798"/>
                  <a:pt x="16750" y="14829"/>
                  <a:pt x="17190" y="14829"/>
                </a:cubicBez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54" name="Station Wagon"/>
          <p:cNvSpPr/>
          <p:nvPr/>
        </p:nvSpPr>
        <p:spPr>
          <a:xfrm>
            <a:off x="14587687" y="9653082"/>
            <a:ext cx="2112793" cy="733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35" y="0"/>
                </a:moveTo>
                <a:cubicBezTo>
                  <a:pt x="2540" y="0"/>
                  <a:pt x="2362" y="265"/>
                  <a:pt x="2243" y="701"/>
                </a:cubicBezTo>
                <a:lnTo>
                  <a:pt x="688" y="6541"/>
                </a:lnTo>
                <a:cubicBezTo>
                  <a:pt x="552" y="7055"/>
                  <a:pt x="476" y="7678"/>
                  <a:pt x="476" y="8332"/>
                </a:cubicBezTo>
                <a:lnTo>
                  <a:pt x="476" y="10917"/>
                </a:lnTo>
                <a:cubicBezTo>
                  <a:pt x="476" y="11057"/>
                  <a:pt x="438" y="11185"/>
                  <a:pt x="383" y="11184"/>
                </a:cubicBezTo>
                <a:cubicBezTo>
                  <a:pt x="173" y="11184"/>
                  <a:pt x="0" y="11682"/>
                  <a:pt x="0" y="12289"/>
                </a:cubicBezTo>
                <a:lnTo>
                  <a:pt x="0" y="16835"/>
                </a:lnTo>
                <a:cubicBezTo>
                  <a:pt x="0" y="17443"/>
                  <a:pt x="173" y="17940"/>
                  <a:pt x="383" y="17940"/>
                </a:cubicBezTo>
                <a:lnTo>
                  <a:pt x="1314" y="17940"/>
                </a:lnTo>
                <a:lnTo>
                  <a:pt x="2130" y="17940"/>
                </a:lnTo>
                <a:cubicBezTo>
                  <a:pt x="2103" y="17551"/>
                  <a:pt x="2086" y="17149"/>
                  <a:pt x="2086" y="16728"/>
                </a:cubicBezTo>
                <a:cubicBezTo>
                  <a:pt x="2086" y="13426"/>
                  <a:pt x="3017" y="10761"/>
                  <a:pt x="4157" y="10761"/>
                </a:cubicBezTo>
                <a:cubicBezTo>
                  <a:pt x="5303" y="10761"/>
                  <a:pt x="6228" y="13426"/>
                  <a:pt x="6228" y="16728"/>
                </a:cubicBezTo>
                <a:cubicBezTo>
                  <a:pt x="6228" y="17149"/>
                  <a:pt x="6211" y="17551"/>
                  <a:pt x="6184" y="17940"/>
                </a:cubicBezTo>
                <a:lnTo>
                  <a:pt x="15167" y="17940"/>
                </a:lnTo>
                <a:cubicBezTo>
                  <a:pt x="15140" y="17551"/>
                  <a:pt x="15125" y="17149"/>
                  <a:pt x="15125" y="16728"/>
                </a:cubicBezTo>
                <a:cubicBezTo>
                  <a:pt x="15125" y="13426"/>
                  <a:pt x="16049" y="10761"/>
                  <a:pt x="17195" y="10761"/>
                </a:cubicBezTo>
                <a:cubicBezTo>
                  <a:pt x="18340" y="10761"/>
                  <a:pt x="19266" y="13426"/>
                  <a:pt x="19266" y="16728"/>
                </a:cubicBezTo>
                <a:cubicBezTo>
                  <a:pt x="19266" y="17164"/>
                  <a:pt x="19249" y="17598"/>
                  <a:pt x="19217" y="18003"/>
                </a:cubicBezTo>
                <a:lnTo>
                  <a:pt x="20293" y="18003"/>
                </a:lnTo>
                <a:lnTo>
                  <a:pt x="20936" y="18003"/>
                </a:lnTo>
                <a:lnTo>
                  <a:pt x="21217" y="18003"/>
                </a:lnTo>
                <a:cubicBezTo>
                  <a:pt x="21427" y="18003"/>
                  <a:pt x="21600" y="17506"/>
                  <a:pt x="21600" y="16898"/>
                </a:cubicBezTo>
                <a:lnTo>
                  <a:pt x="21600" y="13832"/>
                </a:lnTo>
                <a:cubicBezTo>
                  <a:pt x="21600" y="13427"/>
                  <a:pt x="21564" y="13018"/>
                  <a:pt x="21499" y="12645"/>
                </a:cubicBezTo>
                <a:lnTo>
                  <a:pt x="20968" y="9812"/>
                </a:lnTo>
                <a:cubicBezTo>
                  <a:pt x="20925" y="9485"/>
                  <a:pt x="20811" y="9266"/>
                  <a:pt x="20681" y="9204"/>
                </a:cubicBezTo>
                <a:lnTo>
                  <a:pt x="16243" y="7476"/>
                </a:lnTo>
                <a:cubicBezTo>
                  <a:pt x="15989" y="7382"/>
                  <a:pt x="15747" y="7117"/>
                  <a:pt x="15531" y="6712"/>
                </a:cubicBezTo>
                <a:lnTo>
                  <a:pt x="12282" y="652"/>
                </a:lnTo>
                <a:cubicBezTo>
                  <a:pt x="12055" y="232"/>
                  <a:pt x="11789" y="0"/>
                  <a:pt x="11519" y="0"/>
                </a:cubicBezTo>
                <a:lnTo>
                  <a:pt x="2735" y="0"/>
                </a:lnTo>
                <a:close/>
                <a:moveTo>
                  <a:pt x="2914" y="1665"/>
                </a:moveTo>
                <a:lnTo>
                  <a:pt x="5590" y="1665"/>
                </a:lnTo>
                <a:cubicBezTo>
                  <a:pt x="5644" y="1665"/>
                  <a:pt x="5682" y="1806"/>
                  <a:pt x="5666" y="1961"/>
                </a:cubicBezTo>
                <a:lnTo>
                  <a:pt x="5174" y="7057"/>
                </a:lnTo>
                <a:cubicBezTo>
                  <a:pt x="5158" y="7213"/>
                  <a:pt x="5109" y="7320"/>
                  <a:pt x="5049" y="7320"/>
                </a:cubicBezTo>
                <a:lnTo>
                  <a:pt x="1838" y="7320"/>
                </a:lnTo>
                <a:cubicBezTo>
                  <a:pt x="1757" y="7320"/>
                  <a:pt x="1709" y="7084"/>
                  <a:pt x="1747" y="6882"/>
                </a:cubicBezTo>
                <a:lnTo>
                  <a:pt x="2693" y="2039"/>
                </a:lnTo>
                <a:cubicBezTo>
                  <a:pt x="2736" y="1806"/>
                  <a:pt x="2822" y="1665"/>
                  <a:pt x="2914" y="1665"/>
                </a:cubicBezTo>
                <a:close/>
                <a:moveTo>
                  <a:pt x="9855" y="1665"/>
                </a:moveTo>
                <a:lnTo>
                  <a:pt x="11644" y="1665"/>
                </a:lnTo>
                <a:cubicBezTo>
                  <a:pt x="11763" y="1665"/>
                  <a:pt x="11881" y="1774"/>
                  <a:pt x="11978" y="1976"/>
                </a:cubicBezTo>
                <a:lnTo>
                  <a:pt x="14330" y="6994"/>
                </a:lnTo>
                <a:cubicBezTo>
                  <a:pt x="14378" y="7103"/>
                  <a:pt x="14352" y="7320"/>
                  <a:pt x="14292" y="7320"/>
                </a:cubicBezTo>
                <a:lnTo>
                  <a:pt x="10000" y="7320"/>
                </a:lnTo>
                <a:cubicBezTo>
                  <a:pt x="9930" y="7320"/>
                  <a:pt x="9870" y="7166"/>
                  <a:pt x="9870" y="6979"/>
                </a:cubicBezTo>
                <a:lnTo>
                  <a:pt x="9774" y="1918"/>
                </a:lnTo>
                <a:cubicBezTo>
                  <a:pt x="9774" y="1793"/>
                  <a:pt x="9806" y="1665"/>
                  <a:pt x="9855" y="1665"/>
                </a:cubicBezTo>
                <a:close/>
                <a:moveTo>
                  <a:pt x="6395" y="1684"/>
                </a:moveTo>
                <a:lnTo>
                  <a:pt x="9081" y="1684"/>
                </a:lnTo>
                <a:cubicBezTo>
                  <a:pt x="9124" y="1684"/>
                  <a:pt x="9162" y="1792"/>
                  <a:pt x="9162" y="1932"/>
                </a:cubicBezTo>
                <a:lnTo>
                  <a:pt x="9066" y="6994"/>
                </a:lnTo>
                <a:cubicBezTo>
                  <a:pt x="9061" y="7196"/>
                  <a:pt x="9006" y="7335"/>
                  <a:pt x="8936" y="7335"/>
                </a:cubicBezTo>
                <a:lnTo>
                  <a:pt x="6147" y="7335"/>
                </a:lnTo>
                <a:cubicBezTo>
                  <a:pt x="6066" y="7319"/>
                  <a:pt x="6006" y="7120"/>
                  <a:pt x="6022" y="6901"/>
                </a:cubicBezTo>
                <a:lnTo>
                  <a:pt x="6319" y="1869"/>
                </a:lnTo>
                <a:cubicBezTo>
                  <a:pt x="6325" y="1760"/>
                  <a:pt x="6358" y="1684"/>
                  <a:pt x="6395" y="1684"/>
                </a:cubicBezTo>
                <a:close/>
                <a:moveTo>
                  <a:pt x="4162" y="11822"/>
                </a:moveTo>
                <a:cubicBezTo>
                  <a:pt x="3222" y="11822"/>
                  <a:pt x="2465" y="14019"/>
                  <a:pt x="2465" y="16713"/>
                </a:cubicBezTo>
                <a:cubicBezTo>
                  <a:pt x="2465" y="19423"/>
                  <a:pt x="3227" y="21600"/>
                  <a:pt x="4162" y="21600"/>
                </a:cubicBezTo>
                <a:cubicBezTo>
                  <a:pt x="5097" y="21600"/>
                  <a:pt x="5860" y="19408"/>
                  <a:pt x="5860" y="16713"/>
                </a:cubicBezTo>
                <a:cubicBezTo>
                  <a:pt x="5860" y="14019"/>
                  <a:pt x="5103" y="11822"/>
                  <a:pt x="4162" y="11822"/>
                </a:cubicBezTo>
                <a:close/>
                <a:moveTo>
                  <a:pt x="17206" y="11822"/>
                </a:moveTo>
                <a:cubicBezTo>
                  <a:pt x="16266" y="11822"/>
                  <a:pt x="15509" y="14019"/>
                  <a:pt x="15509" y="16713"/>
                </a:cubicBezTo>
                <a:cubicBezTo>
                  <a:pt x="15509" y="19423"/>
                  <a:pt x="16271" y="21600"/>
                  <a:pt x="17206" y="21600"/>
                </a:cubicBezTo>
                <a:cubicBezTo>
                  <a:pt x="18147" y="21600"/>
                  <a:pt x="18904" y="19408"/>
                  <a:pt x="18904" y="16713"/>
                </a:cubicBezTo>
                <a:cubicBezTo>
                  <a:pt x="18909" y="14019"/>
                  <a:pt x="18147" y="11822"/>
                  <a:pt x="17206" y="11822"/>
                </a:cubicBezTo>
                <a:close/>
                <a:moveTo>
                  <a:pt x="4162" y="14406"/>
                </a:moveTo>
                <a:cubicBezTo>
                  <a:pt x="4605" y="14406"/>
                  <a:pt x="4963" y="15436"/>
                  <a:pt x="4963" y="16713"/>
                </a:cubicBezTo>
                <a:cubicBezTo>
                  <a:pt x="4963" y="17991"/>
                  <a:pt x="4605" y="19016"/>
                  <a:pt x="4162" y="19016"/>
                </a:cubicBezTo>
                <a:cubicBezTo>
                  <a:pt x="3719" y="19016"/>
                  <a:pt x="3363" y="17991"/>
                  <a:pt x="3363" y="16713"/>
                </a:cubicBezTo>
                <a:cubicBezTo>
                  <a:pt x="3363" y="15436"/>
                  <a:pt x="3719" y="14406"/>
                  <a:pt x="4162" y="14406"/>
                </a:cubicBezTo>
                <a:close/>
                <a:moveTo>
                  <a:pt x="17206" y="14406"/>
                </a:moveTo>
                <a:cubicBezTo>
                  <a:pt x="17650" y="14406"/>
                  <a:pt x="18005" y="15436"/>
                  <a:pt x="18005" y="16713"/>
                </a:cubicBezTo>
                <a:cubicBezTo>
                  <a:pt x="18005" y="17991"/>
                  <a:pt x="17650" y="19016"/>
                  <a:pt x="17206" y="19016"/>
                </a:cubicBezTo>
                <a:cubicBezTo>
                  <a:pt x="16763" y="19016"/>
                  <a:pt x="16406" y="17991"/>
                  <a:pt x="16406" y="16713"/>
                </a:cubicBezTo>
                <a:cubicBezTo>
                  <a:pt x="16406" y="15436"/>
                  <a:pt x="16763" y="14406"/>
                  <a:pt x="17206" y="14406"/>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55" name="Van"/>
          <p:cNvSpPr/>
          <p:nvPr/>
        </p:nvSpPr>
        <p:spPr>
          <a:xfrm>
            <a:off x="17569438" y="9484894"/>
            <a:ext cx="2121326" cy="880841"/>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1987" y="0"/>
                </a:moveTo>
                <a:cubicBezTo>
                  <a:pt x="1523" y="0"/>
                  <a:pt x="1117" y="714"/>
                  <a:pt x="977" y="1780"/>
                </a:cubicBezTo>
                <a:cubicBezTo>
                  <a:pt x="480" y="5486"/>
                  <a:pt x="454" y="11857"/>
                  <a:pt x="454" y="13314"/>
                </a:cubicBezTo>
                <a:cubicBezTo>
                  <a:pt x="454" y="13483"/>
                  <a:pt x="399" y="13614"/>
                  <a:pt x="329" y="13614"/>
                </a:cubicBezTo>
                <a:lnTo>
                  <a:pt x="125" y="13614"/>
                </a:lnTo>
                <a:cubicBezTo>
                  <a:pt x="55" y="13614"/>
                  <a:pt x="0" y="13746"/>
                  <a:pt x="0" y="13915"/>
                </a:cubicBezTo>
                <a:lnTo>
                  <a:pt x="0" y="17178"/>
                </a:lnTo>
                <a:cubicBezTo>
                  <a:pt x="0" y="17504"/>
                  <a:pt x="108" y="17775"/>
                  <a:pt x="248" y="17788"/>
                </a:cubicBezTo>
                <a:lnTo>
                  <a:pt x="2888" y="17865"/>
                </a:lnTo>
                <a:cubicBezTo>
                  <a:pt x="2926" y="15368"/>
                  <a:pt x="3780" y="13314"/>
                  <a:pt x="4822" y="13314"/>
                </a:cubicBezTo>
                <a:cubicBezTo>
                  <a:pt x="5880" y="13314"/>
                  <a:pt x="6739" y="15358"/>
                  <a:pt x="6760" y="17894"/>
                </a:cubicBezTo>
                <a:lnTo>
                  <a:pt x="16272" y="17971"/>
                </a:lnTo>
                <a:cubicBezTo>
                  <a:pt x="16272" y="15396"/>
                  <a:pt x="17141" y="13301"/>
                  <a:pt x="18210" y="13301"/>
                </a:cubicBezTo>
                <a:cubicBezTo>
                  <a:pt x="19279" y="13301"/>
                  <a:pt x="20149" y="15396"/>
                  <a:pt x="20149" y="17971"/>
                </a:cubicBezTo>
                <a:cubicBezTo>
                  <a:pt x="20149" y="17971"/>
                  <a:pt x="20149" y="17970"/>
                  <a:pt x="20149" y="17983"/>
                </a:cubicBezTo>
                <a:lnTo>
                  <a:pt x="21347" y="17906"/>
                </a:lnTo>
                <a:cubicBezTo>
                  <a:pt x="21487" y="17893"/>
                  <a:pt x="21600" y="17618"/>
                  <a:pt x="21595" y="17280"/>
                </a:cubicBezTo>
                <a:lnTo>
                  <a:pt x="21557" y="13850"/>
                </a:lnTo>
                <a:cubicBezTo>
                  <a:pt x="21557" y="13720"/>
                  <a:pt x="21509" y="13602"/>
                  <a:pt x="21455" y="13602"/>
                </a:cubicBezTo>
                <a:lnTo>
                  <a:pt x="21320" y="13602"/>
                </a:lnTo>
                <a:cubicBezTo>
                  <a:pt x="21260" y="13602"/>
                  <a:pt x="21217" y="13484"/>
                  <a:pt x="21217" y="13354"/>
                </a:cubicBezTo>
                <a:cubicBezTo>
                  <a:pt x="21217" y="12925"/>
                  <a:pt x="21212" y="11480"/>
                  <a:pt x="21212" y="10648"/>
                </a:cubicBezTo>
                <a:cubicBezTo>
                  <a:pt x="21212" y="10283"/>
                  <a:pt x="21114" y="9949"/>
                  <a:pt x="20974" y="9819"/>
                </a:cubicBezTo>
                <a:cubicBezTo>
                  <a:pt x="20434" y="9285"/>
                  <a:pt x="19111" y="8011"/>
                  <a:pt x="18495" y="7543"/>
                </a:cubicBezTo>
                <a:cubicBezTo>
                  <a:pt x="18247" y="7361"/>
                  <a:pt x="18021" y="7019"/>
                  <a:pt x="17843" y="6551"/>
                </a:cubicBezTo>
                <a:cubicBezTo>
                  <a:pt x="17475" y="5602"/>
                  <a:pt x="16811" y="3899"/>
                  <a:pt x="16309" y="2572"/>
                </a:cubicBezTo>
                <a:cubicBezTo>
                  <a:pt x="15580" y="622"/>
                  <a:pt x="14561" y="0"/>
                  <a:pt x="12682" y="0"/>
                </a:cubicBezTo>
                <a:lnTo>
                  <a:pt x="1987" y="0"/>
                </a:lnTo>
                <a:close/>
                <a:moveTo>
                  <a:pt x="13869" y="1300"/>
                </a:moveTo>
                <a:lnTo>
                  <a:pt x="14399" y="1431"/>
                </a:lnTo>
                <a:cubicBezTo>
                  <a:pt x="14950" y="1561"/>
                  <a:pt x="15457" y="2169"/>
                  <a:pt x="15835" y="3158"/>
                </a:cubicBezTo>
                <a:lnTo>
                  <a:pt x="17109" y="6502"/>
                </a:lnTo>
                <a:cubicBezTo>
                  <a:pt x="17233" y="6840"/>
                  <a:pt x="17131" y="7384"/>
                  <a:pt x="16942" y="7384"/>
                </a:cubicBezTo>
                <a:lnTo>
                  <a:pt x="13848" y="7384"/>
                </a:lnTo>
                <a:cubicBezTo>
                  <a:pt x="13723" y="7384"/>
                  <a:pt x="13627" y="7151"/>
                  <a:pt x="13627" y="6852"/>
                </a:cubicBezTo>
                <a:lnTo>
                  <a:pt x="13627" y="1833"/>
                </a:lnTo>
                <a:cubicBezTo>
                  <a:pt x="13627" y="1521"/>
                  <a:pt x="13740" y="1274"/>
                  <a:pt x="13869" y="1300"/>
                </a:cubicBezTo>
                <a:close/>
                <a:moveTo>
                  <a:pt x="4822" y="14342"/>
                </a:moveTo>
                <a:cubicBezTo>
                  <a:pt x="3990" y="14342"/>
                  <a:pt x="3315" y="15968"/>
                  <a:pt x="3315" y="17971"/>
                </a:cubicBezTo>
                <a:cubicBezTo>
                  <a:pt x="3315" y="19974"/>
                  <a:pt x="3990" y="21600"/>
                  <a:pt x="4822" y="21600"/>
                </a:cubicBezTo>
                <a:cubicBezTo>
                  <a:pt x="5653" y="21600"/>
                  <a:pt x="6328" y="19974"/>
                  <a:pt x="6328" y="17971"/>
                </a:cubicBezTo>
                <a:cubicBezTo>
                  <a:pt x="6328" y="15968"/>
                  <a:pt x="5653" y="14342"/>
                  <a:pt x="4822" y="14342"/>
                </a:cubicBezTo>
                <a:close/>
                <a:moveTo>
                  <a:pt x="18205" y="14342"/>
                </a:moveTo>
                <a:cubicBezTo>
                  <a:pt x="17374" y="14342"/>
                  <a:pt x="16699" y="15968"/>
                  <a:pt x="16699" y="17971"/>
                </a:cubicBezTo>
                <a:cubicBezTo>
                  <a:pt x="16699" y="19974"/>
                  <a:pt x="17374" y="21600"/>
                  <a:pt x="18205" y="21600"/>
                </a:cubicBezTo>
                <a:cubicBezTo>
                  <a:pt x="19037" y="21600"/>
                  <a:pt x="19710" y="19974"/>
                  <a:pt x="19710" y="17971"/>
                </a:cubicBezTo>
                <a:cubicBezTo>
                  <a:pt x="19705" y="15968"/>
                  <a:pt x="19037" y="14342"/>
                  <a:pt x="18205" y="14342"/>
                </a:cubicBezTo>
                <a:close/>
                <a:moveTo>
                  <a:pt x="4822" y="16110"/>
                </a:moveTo>
                <a:cubicBezTo>
                  <a:pt x="5243" y="16110"/>
                  <a:pt x="5588" y="16944"/>
                  <a:pt x="5588" y="17959"/>
                </a:cubicBezTo>
                <a:cubicBezTo>
                  <a:pt x="5588" y="18986"/>
                  <a:pt x="5243" y="19804"/>
                  <a:pt x="4822" y="19804"/>
                </a:cubicBezTo>
                <a:cubicBezTo>
                  <a:pt x="4401" y="19804"/>
                  <a:pt x="4054" y="18973"/>
                  <a:pt x="4054" y="17959"/>
                </a:cubicBezTo>
                <a:cubicBezTo>
                  <a:pt x="4054" y="16944"/>
                  <a:pt x="4401" y="16110"/>
                  <a:pt x="4822" y="16110"/>
                </a:cubicBezTo>
                <a:close/>
                <a:moveTo>
                  <a:pt x="18205" y="16110"/>
                </a:moveTo>
                <a:cubicBezTo>
                  <a:pt x="18626" y="16110"/>
                  <a:pt x="18971" y="16944"/>
                  <a:pt x="18971" y="17959"/>
                </a:cubicBezTo>
                <a:cubicBezTo>
                  <a:pt x="18971" y="18986"/>
                  <a:pt x="18626" y="19804"/>
                  <a:pt x="18205" y="19804"/>
                </a:cubicBezTo>
                <a:cubicBezTo>
                  <a:pt x="17784" y="19804"/>
                  <a:pt x="17438" y="18973"/>
                  <a:pt x="17438" y="17959"/>
                </a:cubicBezTo>
                <a:cubicBezTo>
                  <a:pt x="17438" y="16944"/>
                  <a:pt x="17784" y="16110"/>
                  <a:pt x="18205" y="16110"/>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56" name="It’s not worth the toll, I’m going to avoid it"/>
          <p:cNvSpPr/>
          <p:nvPr/>
        </p:nvSpPr>
        <p:spPr>
          <a:xfrm>
            <a:off x="17191442" y="10410827"/>
            <a:ext cx="5042727" cy="1805600"/>
          </a:xfrm>
          <a:prstGeom prst="wedgeEllipseCallout">
            <a:avLst>
              <a:gd name="adj1" fmla="val -28180"/>
              <a:gd name="adj2" fmla="val -24049"/>
            </a:avLst>
          </a:prstGeom>
          <a:solidFill>
            <a:srgbClr val="B5170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500">
                <a:solidFill>
                  <a:srgbClr val="FFFFFF"/>
                </a:solidFill>
                <a:latin typeface="Helvetica Neue Medium"/>
                <a:ea typeface="Helvetica Neue Medium"/>
                <a:cs typeface="Helvetica Neue Medium"/>
                <a:sym typeface="Helvetica Neue Medium"/>
              </a:defRPr>
            </a:lvl1pPr>
          </a:lstStyle>
          <a:p>
            <a:pPr/>
            <a:r>
              <a:t>It’s not worth the toll, I’m going to avoid it</a:t>
            </a:r>
          </a:p>
        </p:txBody>
      </p:sp>
      <p:sp>
        <p:nvSpPr>
          <p:cNvPr id="457" name="Toll is worth it today, I need to get there quick"/>
          <p:cNvSpPr/>
          <p:nvPr/>
        </p:nvSpPr>
        <p:spPr>
          <a:xfrm>
            <a:off x="17648046" y="6204373"/>
            <a:ext cx="4129512" cy="1462317"/>
          </a:xfrm>
          <a:prstGeom prst="wedgeEllipseCallout">
            <a:avLst>
              <a:gd name="adj1" fmla="val -34337"/>
              <a:gd name="adj2" fmla="val 14554"/>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500">
                <a:solidFill>
                  <a:srgbClr val="FFFFFF"/>
                </a:solidFill>
                <a:latin typeface="Helvetica Neue Medium"/>
                <a:ea typeface="Helvetica Neue Medium"/>
                <a:cs typeface="Helvetica Neue Medium"/>
                <a:sym typeface="Helvetica Neue Medium"/>
              </a:defRPr>
            </a:lvl1pPr>
          </a:lstStyle>
          <a:p>
            <a:pPr/>
            <a:r>
              <a:t>Toll is worth it today, I need to get there quick</a:t>
            </a:r>
          </a:p>
        </p:txBody>
      </p:sp>
      <p:sp>
        <p:nvSpPr>
          <p:cNvPr id="458" name="Cash"/>
          <p:cNvSpPr/>
          <p:nvPr/>
        </p:nvSpPr>
        <p:spPr>
          <a:xfrm>
            <a:off x="12465049" y="7208637"/>
            <a:ext cx="1533005" cy="6287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59" name="Cash"/>
          <p:cNvSpPr/>
          <p:nvPr/>
        </p:nvSpPr>
        <p:spPr>
          <a:xfrm>
            <a:off x="12465049" y="9705339"/>
            <a:ext cx="1533005" cy="6287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60" name="Multiplication Sign"/>
          <p:cNvSpPr/>
          <p:nvPr/>
        </p:nvSpPr>
        <p:spPr>
          <a:xfrm>
            <a:off x="12596551" y="9384726"/>
            <a:ext cx="1270001" cy="1270001"/>
          </a:xfrm>
          <a:custGeom>
            <a:avLst/>
            <a:gdLst/>
            <a:ahLst/>
            <a:cxnLst>
              <a:cxn ang="0">
                <a:pos x="wd2" y="hd2"/>
              </a:cxn>
              <a:cxn ang="5400000">
                <a:pos x="wd2" y="hd2"/>
              </a:cxn>
              <a:cxn ang="10800000">
                <a:pos x="wd2" y="hd2"/>
              </a:cxn>
              <a:cxn ang="16200000">
                <a:pos x="wd2" y="hd2"/>
              </a:cxn>
            </a:cxnLst>
            <a:rect l="0" t="0" r="r" b="b"/>
            <a:pathLst>
              <a:path w="21577" h="21577" fill="norm" stroke="1" extrusionOk="0">
                <a:moveTo>
                  <a:pt x="3398" y="1"/>
                </a:moveTo>
                <a:cubicBezTo>
                  <a:pt x="3368" y="1"/>
                  <a:pt x="3338" y="12"/>
                  <a:pt x="3315" y="35"/>
                </a:cubicBezTo>
                <a:lnTo>
                  <a:pt x="35" y="3315"/>
                </a:lnTo>
                <a:cubicBezTo>
                  <a:pt x="-11" y="3361"/>
                  <a:pt x="-11" y="3434"/>
                  <a:pt x="35" y="3480"/>
                </a:cubicBezTo>
                <a:lnTo>
                  <a:pt x="7290" y="10733"/>
                </a:lnTo>
                <a:cubicBezTo>
                  <a:pt x="7320" y="10764"/>
                  <a:pt x="7320" y="10813"/>
                  <a:pt x="7290" y="10843"/>
                </a:cubicBezTo>
                <a:lnTo>
                  <a:pt x="35" y="18098"/>
                </a:lnTo>
                <a:cubicBezTo>
                  <a:pt x="-11" y="18144"/>
                  <a:pt x="-11" y="18217"/>
                  <a:pt x="35" y="18263"/>
                </a:cubicBezTo>
                <a:lnTo>
                  <a:pt x="3315" y="21543"/>
                </a:lnTo>
                <a:cubicBezTo>
                  <a:pt x="3361" y="21589"/>
                  <a:pt x="3434" y="21589"/>
                  <a:pt x="3480" y="21543"/>
                </a:cubicBezTo>
                <a:lnTo>
                  <a:pt x="10733" y="14288"/>
                </a:lnTo>
                <a:cubicBezTo>
                  <a:pt x="10764" y="14258"/>
                  <a:pt x="10814" y="14258"/>
                  <a:pt x="10845" y="14288"/>
                </a:cubicBezTo>
                <a:lnTo>
                  <a:pt x="18098" y="21543"/>
                </a:lnTo>
                <a:cubicBezTo>
                  <a:pt x="18144" y="21589"/>
                  <a:pt x="18217" y="21589"/>
                  <a:pt x="18263" y="21543"/>
                </a:cubicBezTo>
                <a:lnTo>
                  <a:pt x="21543" y="18263"/>
                </a:lnTo>
                <a:cubicBezTo>
                  <a:pt x="21589" y="18217"/>
                  <a:pt x="21589" y="18144"/>
                  <a:pt x="21543" y="18098"/>
                </a:cubicBezTo>
                <a:lnTo>
                  <a:pt x="14288" y="10845"/>
                </a:lnTo>
                <a:cubicBezTo>
                  <a:pt x="14258" y="10814"/>
                  <a:pt x="14258" y="10764"/>
                  <a:pt x="14288" y="10733"/>
                </a:cubicBezTo>
                <a:lnTo>
                  <a:pt x="21543" y="3480"/>
                </a:lnTo>
                <a:cubicBezTo>
                  <a:pt x="21588" y="3434"/>
                  <a:pt x="21588" y="3360"/>
                  <a:pt x="21543" y="3315"/>
                </a:cubicBezTo>
                <a:lnTo>
                  <a:pt x="18263" y="35"/>
                </a:lnTo>
                <a:cubicBezTo>
                  <a:pt x="18217" y="-11"/>
                  <a:pt x="18144" y="-11"/>
                  <a:pt x="18098" y="35"/>
                </a:cubicBezTo>
                <a:lnTo>
                  <a:pt x="10845" y="7290"/>
                </a:lnTo>
                <a:cubicBezTo>
                  <a:pt x="10814" y="7320"/>
                  <a:pt x="10765" y="7320"/>
                  <a:pt x="10735" y="7290"/>
                </a:cubicBezTo>
                <a:lnTo>
                  <a:pt x="3480" y="35"/>
                </a:lnTo>
                <a:cubicBezTo>
                  <a:pt x="3457" y="12"/>
                  <a:pt x="3428" y="1"/>
                  <a:pt x="3398" y="1"/>
                </a:cubicBez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61" name="VS"/>
          <p:cNvSpPr txBox="1"/>
          <p:nvPr/>
        </p:nvSpPr>
        <p:spPr>
          <a:xfrm>
            <a:off x="17036350" y="5052849"/>
            <a:ext cx="881788"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929292"/>
                </a:solidFill>
              </a:defRPr>
            </a:lvl1pPr>
          </a:lstStyle>
          <a:p>
            <a:pPr/>
            <a:r>
              <a:t>VS</a:t>
            </a:r>
          </a:p>
        </p:txBody>
      </p:sp>
      <p:sp>
        <p:nvSpPr>
          <p:cNvPr id="462" name="Line"/>
          <p:cNvSpPr/>
          <p:nvPr/>
        </p:nvSpPr>
        <p:spPr>
          <a:xfrm>
            <a:off x="11636719" y="4652702"/>
            <a:ext cx="11681051" cy="1"/>
          </a:xfrm>
          <a:prstGeom prst="line">
            <a:avLst/>
          </a:prstGeom>
          <a:ln w="25400">
            <a:solidFill>
              <a:srgbClr val="000000"/>
            </a:solidFill>
            <a:miter lim="400000"/>
          </a:ln>
        </p:spPr>
        <p:txBody>
          <a:bodyPr lIns="50800" tIns="50800" rIns="50800" bIns="50800" anchor="ctr"/>
          <a:lstStyle/>
          <a:p>
            <a:pPr/>
          </a:p>
        </p:txBody>
      </p:sp>
      <p:sp>
        <p:nvSpPr>
          <p:cNvPr id="463" name="Line"/>
          <p:cNvSpPr/>
          <p:nvPr/>
        </p:nvSpPr>
        <p:spPr>
          <a:xfrm>
            <a:off x="14606818" y="7989513"/>
            <a:ext cx="8710953" cy="1"/>
          </a:xfrm>
          <a:prstGeom prst="line">
            <a:avLst/>
          </a:prstGeom>
          <a:ln w="25400">
            <a:solidFill>
              <a:srgbClr val="000000"/>
            </a:solidFill>
            <a:miter lim="400000"/>
          </a:ln>
        </p:spPr>
        <p:txBody>
          <a:bodyPr lIns="50800" tIns="50800" rIns="50800" bIns="50800" anchor="ctr"/>
          <a:lstStyle/>
          <a:p>
            <a:pPr/>
          </a:p>
        </p:txBody>
      </p:sp>
      <p:sp>
        <p:nvSpPr>
          <p:cNvPr id="464" name="Line"/>
          <p:cNvSpPr/>
          <p:nvPr/>
        </p:nvSpPr>
        <p:spPr>
          <a:xfrm>
            <a:off x="14606818" y="10393591"/>
            <a:ext cx="8710953" cy="1"/>
          </a:xfrm>
          <a:prstGeom prst="line">
            <a:avLst/>
          </a:prstGeom>
          <a:ln w="25400">
            <a:solidFill>
              <a:srgbClr val="000000"/>
            </a:solidFill>
            <a:miter lim="400000"/>
          </a:ln>
        </p:spPr>
        <p:txBody>
          <a:bodyPr lIns="50800" tIns="50800" rIns="50800" bIns="50800" anchor="ctr"/>
          <a:lstStyle/>
          <a:p>
            <a:pPr/>
          </a:p>
        </p:txBody>
      </p:sp>
      <p:sp>
        <p:nvSpPr>
          <p:cNvPr id="465" name="Car"/>
          <p:cNvSpPr/>
          <p:nvPr/>
        </p:nvSpPr>
        <p:spPr>
          <a:xfrm>
            <a:off x="22059946" y="3983366"/>
            <a:ext cx="1783338" cy="6571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76" y="0"/>
                </a:moveTo>
                <a:cubicBezTo>
                  <a:pt x="6226" y="0"/>
                  <a:pt x="5884" y="295"/>
                  <a:pt x="5598" y="845"/>
                </a:cubicBezTo>
                <a:cubicBezTo>
                  <a:pt x="4938" y="2115"/>
                  <a:pt x="3969" y="5290"/>
                  <a:pt x="3633" y="5871"/>
                </a:cubicBezTo>
                <a:cubicBezTo>
                  <a:pt x="3493" y="6112"/>
                  <a:pt x="3340" y="6291"/>
                  <a:pt x="3176" y="6344"/>
                </a:cubicBezTo>
                <a:lnTo>
                  <a:pt x="1095" y="7538"/>
                </a:lnTo>
                <a:cubicBezTo>
                  <a:pt x="742" y="7653"/>
                  <a:pt x="478" y="8466"/>
                  <a:pt x="477" y="9431"/>
                </a:cubicBezTo>
                <a:lnTo>
                  <a:pt x="476" y="11765"/>
                </a:lnTo>
                <a:lnTo>
                  <a:pt x="386" y="11765"/>
                </a:lnTo>
                <a:cubicBezTo>
                  <a:pt x="173" y="11765"/>
                  <a:pt x="0" y="12234"/>
                  <a:pt x="0" y="12812"/>
                </a:cubicBezTo>
                <a:lnTo>
                  <a:pt x="0" y="17084"/>
                </a:lnTo>
                <a:cubicBezTo>
                  <a:pt x="0" y="17662"/>
                  <a:pt x="173" y="18132"/>
                  <a:pt x="386" y="18132"/>
                </a:cubicBezTo>
                <a:lnTo>
                  <a:pt x="1314" y="18132"/>
                </a:lnTo>
                <a:lnTo>
                  <a:pt x="2131" y="18132"/>
                </a:lnTo>
                <a:cubicBezTo>
                  <a:pt x="2103" y="17765"/>
                  <a:pt x="2089" y="17382"/>
                  <a:pt x="2089" y="16992"/>
                </a:cubicBezTo>
                <a:cubicBezTo>
                  <a:pt x="2089" y="13890"/>
                  <a:pt x="3016" y="11379"/>
                  <a:pt x="4159" y="11379"/>
                </a:cubicBezTo>
                <a:cubicBezTo>
                  <a:pt x="5302" y="11379"/>
                  <a:pt x="6229" y="13890"/>
                  <a:pt x="6229" y="16992"/>
                </a:cubicBezTo>
                <a:cubicBezTo>
                  <a:pt x="6229" y="17382"/>
                  <a:pt x="6215" y="17765"/>
                  <a:pt x="6187" y="18132"/>
                </a:cubicBezTo>
                <a:lnTo>
                  <a:pt x="15164" y="18132"/>
                </a:lnTo>
                <a:cubicBezTo>
                  <a:pt x="15136" y="17765"/>
                  <a:pt x="15122" y="17382"/>
                  <a:pt x="15122" y="16992"/>
                </a:cubicBezTo>
                <a:cubicBezTo>
                  <a:pt x="15122" y="13890"/>
                  <a:pt x="16047" y="11379"/>
                  <a:pt x="17190" y="11379"/>
                </a:cubicBezTo>
                <a:cubicBezTo>
                  <a:pt x="18333" y="11379"/>
                  <a:pt x="19260" y="13890"/>
                  <a:pt x="19260" y="16992"/>
                </a:cubicBezTo>
                <a:cubicBezTo>
                  <a:pt x="19260" y="17405"/>
                  <a:pt x="19244" y="17809"/>
                  <a:pt x="19213" y="18196"/>
                </a:cubicBezTo>
                <a:lnTo>
                  <a:pt x="20288" y="18196"/>
                </a:lnTo>
                <a:lnTo>
                  <a:pt x="20933" y="18196"/>
                </a:lnTo>
                <a:lnTo>
                  <a:pt x="21216" y="18196"/>
                </a:lnTo>
                <a:cubicBezTo>
                  <a:pt x="21429" y="18196"/>
                  <a:pt x="21600" y="17727"/>
                  <a:pt x="21600" y="17149"/>
                </a:cubicBezTo>
                <a:lnTo>
                  <a:pt x="21600" y="12876"/>
                </a:lnTo>
                <a:cubicBezTo>
                  <a:pt x="21600" y="12298"/>
                  <a:pt x="21429" y="11829"/>
                  <a:pt x="21216" y="11829"/>
                </a:cubicBezTo>
                <a:lnTo>
                  <a:pt x="21123" y="11829"/>
                </a:lnTo>
                <a:lnTo>
                  <a:pt x="21123" y="10547"/>
                </a:lnTo>
                <a:cubicBezTo>
                  <a:pt x="21122" y="9984"/>
                  <a:pt x="20977" y="9502"/>
                  <a:pt x="20774" y="9390"/>
                </a:cubicBezTo>
                <a:cubicBezTo>
                  <a:pt x="19830" y="8871"/>
                  <a:pt x="16833" y="7290"/>
                  <a:pt x="15856" y="6776"/>
                </a:cubicBezTo>
                <a:cubicBezTo>
                  <a:pt x="15652" y="6669"/>
                  <a:pt x="15467" y="6407"/>
                  <a:pt x="15318" y="6013"/>
                </a:cubicBezTo>
                <a:cubicBezTo>
                  <a:pt x="14863" y="4811"/>
                  <a:pt x="13848" y="2126"/>
                  <a:pt x="13422" y="997"/>
                </a:cubicBezTo>
                <a:cubicBezTo>
                  <a:pt x="13177" y="346"/>
                  <a:pt x="12823" y="0"/>
                  <a:pt x="12408" y="0"/>
                </a:cubicBezTo>
                <a:lnTo>
                  <a:pt x="8713" y="0"/>
                </a:lnTo>
                <a:lnTo>
                  <a:pt x="6576" y="0"/>
                </a:lnTo>
                <a:close/>
                <a:moveTo>
                  <a:pt x="7100" y="1507"/>
                </a:moveTo>
                <a:lnTo>
                  <a:pt x="8901" y="1507"/>
                </a:lnTo>
                <a:cubicBezTo>
                  <a:pt x="9005" y="1507"/>
                  <a:pt x="9091" y="1729"/>
                  <a:pt x="9095" y="2012"/>
                </a:cubicBezTo>
                <a:lnTo>
                  <a:pt x="9165" y="6280"/>
                </a:lnTo>
                <a:cubicBezTo>
                  <a:pt x="9171" y="6638"/>
                  <a:pt x="9065" y="6937"/>
                  <a:pt x="8933" y="6937"/>
                </a:cubicBezTo>
                <a:lnTo>
                  <a:pt x="5932" y="6937"/>
                </a:lnTo>
                <a:cubicBezTo>
                  <a:pt x="5781" y="6937"/>
                  <a:pt x="5677" y="6527"/>
                  <a:pt x="5732" y="6146"/>
                </a:cubicBezTo>
                <a:lnTo>
                  <a:pt x="6361" y="2742"/>
                </a:lnTo>
                <a:cubicBezTo>
                  <a:pt x="6502" y="1984"/>
                  <a:pt x="6787" y="1507"/>
                  <a:pt x="7100" y="1507"/>
                </a:cubicBezTo>
                <a:close/>
                <a:moveTo>
                  <a:pt x="9960" y="1507"/>
                </a:moveTo>
                <a:lnTo>
                  <a:pt x="12525" y="1507"/>
                </a:lnTo>
                <a:cubicBezTo>
                  <a:pt x="12815" y="1507"/>
                  <a:pt x="13055" y="1783"/>
                  <a:pt x="13205" y="2288"/>
                </a:cubicBezTo>
                <a:lnTo>
                  <a:pt x="14353" y="6142"/>
                </a:lnTo>
                <a:cubicBezTo>
                  <a:pt x="14434" y="6412"/>
                  <a:pt x="14288" y="6937"/>
                  <a:pt x="14133" y="6937"/>
                </a:cubicBezTo>
                <a:lnTo>
                  <a:pt x="10196" y="6937"/>
                </a:lnTo>
                <a:cubicBezTo>
                  <a:pt x="10065" y="6937"/>
                  <a:pt x="9960" y="6688"/>
                  <a:pt x="9947" y="6339"/>
                </a:cubicBezTo>
                <a:lnTo>
                  <a:pt x="9779" y="2044"/>
                </a:lnTo>
                <a:cubicBezTo>
                  <a:pt x="9768" y="1766"/>
                  <a:pt x="9856" y="1507"/>
                  <a:pt x="9960" y="1507"/>
                </a:cubicBezTo>
                <a:close/>
                <a:moveTo>
                  <a:pt x="4159" y="12389"/>
                </a:moveTo>
                <a:cubicBezTo>
                  <a:pt x="3222" y="12389"/>
                  <a:pt x="2463" y="14450"/>
                  <a:pt x="2463" y="16992"/>
                </a:cubicBezTo>
                <a:cubicBezTo>
                  <a:pt x="2463" y="19535"/>
                  <a:pt x="3222" y="21600"/>
                  <a:pt x="4159" y="21600"/>
                </a:cubicBezTo>
                <a:cubicBezTo>
                  <a:pt x="5096" y="21600"/>
                  <a:pt x="5855" y="19535"/>
                  <a:pt x="5855" y="16992"/>
                </a:cubicBezTo>
                <a:cubicBezTo>
                  <a:pt x="5855" y="14450"/>
                  <a:pt x="5096" y="12389"/>
                  <a:pt x="4159" y="12389"/>
                </a:cubicBezTo>
                <a:close/>
                <a:moveTo>
                  <a:pt x="17190" y="12389"/>
                </a:moveTo>
                <a:cubicBezTo>
                  <a:pt x="16253" y="12389"/>
                  <a:pt x="15494" y="14450"/>
                  <a:pt x="15494" y="16992"/>
                </a:cubicBezTo>
                <a:cubicBezTo>
                  <a:pt x="15494" y="19535"/>
                  <a:pt x="16253" y="21600"/>
                  <a:pt x="17190" y="21600"/>
                </a:cubicBezTo>
                <a:cubicBezTo>
                  <a:pt x="18127" y="21600"/>
                  <a:pt x="18888" y="19535"/>
                  <a:pt x="18888" y="16992"/>
                </a:cubicBezTo>
                <a:cubicBezTo>
                  <a:pt x="18888" y="14450"/>
                  <a:pt x="18127" y="12389"/>
                  <a:pt x="17190" y="12389"/>
                </a:cubicBezTo>
                <a:close/>
                <a:moveTo>
                  <a:pt x="4159" y="14829"/>
                </a:moveTo>
                <a:cubicBezTo>
                  <a:pt x="4599" y="14829"/>
                  <a:pt x="4956" y="15798"/>
                  <a:pt x="4956" y="16992"/>
                </a:cubicBezTo>
                <a:cubicBezTo>
                  <a:pt x="4956" y="18187"/>
                  <a:pt x="4599" y="19156"/>
                  <a:pt x="4159" y="19156"/>
                </a:cubicBezTo>
                <a:cubicBezTo>
                  <a:pt x="3719" y="19156"/>
                  <a:pt x="3362" y="18187"/>
                  <a:pt x="3362" y="16992"/>
                </a:cubicBezTo>
                <a:cubicBezTo>
                  <a:pt x="3362" y="15798"/>
                  <a:pt x="3719" y="14829"/>
                  <a:pt x="4159" y="14829"/>
                </a:cubicBezTo>
                <a:close/>
                <a:moveTo>
                  <a:pt x="17190" y="14829"/>
                </a:moveTo>
                <a:cubicBezTo>
                  <a:pt x="17630" y="14829"/>
                  <a:pt x="17987" y="15798"/>
                  <a:pt x="17987" y="16992"/>
                </a:cubicBezTo>
                <a:cubicBezTo>
                  <a:pt x="17987" y="18187"/>
                  <a:pt x="17630" y="19156"/>
                  <a:pt x="17190" y="19156"/>
                </a:cubicBezTo>
                <a:cubicBezTo>
                  <a:pt x="16750" y="19156"/>
                  <a:pt x="16393" y="18187"/>
                  <a:pt x="16393" y="16992"/>
                </a:cubicBezTo>
                <a:cubicBezTo>
                  <a:pt x="16393" y="15798"/>
                  <a:pt x="16750" y="14829"/>
                  <a:pt x="17190" y="14829"/>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66" name="Station Wagon"/>
          <p:cNvSpPr/>
          <p:nvPr/>
        </p:nvSpPr>
        <p:spPr>
          <a:xfrm>
            <a:off x="24021934" y="3978891"/>
            <a:ext cx="2011193" cy="698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35" y="0"/>
                </a:moveTo>
                <a:cubicBezTo>
                  <a:pt x="2540" y="0"/>
                  <a:pt x="2362" y="265"/>
                  <a:pt x="2243" y="701"/>
                </a:cubicBezTo>
                <a:lnTo>
                  <a:pt x="688" y="6541"/>
                </a:lnTo>
                <a:cubicBezTo>
                  <a:pt x="552" y="7055"/>
                  <a:pt x="476" y="7678"/>
                  <a:pt x="476" y="8332"/>
                </a:cubicBezTo>
                <a:lnTo>
                  <a:pt x="476" y="10917"/>
                </a:lnTo>
                <a:cubicBezTo>
                  <a:pt x="476" y="11057"/>
                  <a:pt x="438" y="11185"/>
                  <a:pt x="383" y="11184"/>
                </a:cubicBezTo>
                <a:cubicBezTo>
                  <a:pt x="173" y="11184"/>
                  <a:pt x="0" y="11682"/>
                  <a:pt x="0" y="12289"/>
                </a:cubicBezTo>
                <a:lnTo>
                  <a:pt x="0" y="16835"/>
                </a:lnTo>
                <a:cubicBezTo>
                  <a:pt x="0" y="17443"/>
                  <a:pt x="173" y="17940"/>
                  <a:pt x="383" y="17940"/>
                </a:cubicBezTo>
                <a:lnTo>
                  <a:pt x="1314" y="17940"/>
                </a:lnTo>
                <a:lnTo>
                  <a:pt x="2130" y="17940"/>
                </a:lnTo>
                <a:cubicBezTo>
                  <a:pt x="2103" y="17551"/>
                  <a:pt x="2086" y="17149"/>
                  <a:pt x="2086" y="16728"/>
                </a:cubicBezTo>
                <a:cubicBezTo>
                  <a:pt x="2086" y="13426"/>
                  <a:pt x="3017" y="10761"/>
                  <a:pt x="4157" y="10761"/>
                </a:cubicBezTo>
                <a:cubicBezTo>
                  <a:pt x="5303" y="10761"/>
                  <a:pt x="6228" y="13426"/>
                  <a:pt x="6228" y="16728"/>
                </a:cubicBezTo>
                <a:cubicBezTo>
                  <a:pt x="6228" y="17149"/>
                  <a:pt x="6211" y="17551"/>
                  <a:pt x="6184" y="17940"/>
                </a:cubicBezTo>
                <a:lnTo>
                  <a:pt x="15167" y="17940"/>
                </a:lnTo>
                <a:cubicBezTo>
                  <a:pt x="15140" y="17551"/>
                  <a:pt x="15125" y="17149"/>
                  <a:pt x="15125" y="16728"/>
                </a:cubicBezTo>
                <a:cubicBezTo>
                  <a:pt x="15125" y="13426"/>
                  <a:pt x="16049" y="10761"/>
                  <a:pt x="17195" y="10761"/>
                </a:cubicBezTo>
                <a:cubicBezTo>
                  <a:pt x="18340" y="10761"/>
                  <a:pt x="19266" y="13426"/>
                  <a:pt x="19266" y="16728"/>
                </a:cubicBezTo>
                <a:cubicBezTo>
                  <a:pt x="19266" y="17164"/>
                  <a:pt x="19249" y="17598"/>
                  <a:pt x="19217" y="18003"/>
                </a:cubicBezTo>
                <a:lnTo>
                  <a:pt x="20293" y="18003"/>
                </a:lnTo>
                <a:lnTo>
                  <a:pt x="20936" y="18003"/>
                </a:lnTo>
                <a:lnTo>
                  <a:pt x="21217" y="18003"/>
                </a:lnTo>
                <a:cubicBezTo>
                  <a:pt x="21427" y="18003"/>
                  <a:pt x="21600" y="17506"/>
                  <a:pt x="21600" y="16898"/>
                </a:cubicBezTo>
                <a:lnTo>
                  <a:pt x="21600" y="13832"/>
                </a:lnTo>
                <a:cubicBezTo>
                  <a:pt x="21600" y="13427"/>
                  <a:pt x="21564" y="13018"/>
                  <a:pt x="21499" y="12645"/>
                </a:cubicBezTo>
                <a:lnTo>
                  <a:pt x="20968" y="9812"/>
                </a:lnTo>
                <a:cubicBezTo>
                  <a:pt x="20925" y="9485"/>
                  <a:pt x="20811" y="9266"/>
                  <a:pt x="20681" y="9204"/>
                </a:cubicBezTo>
                <a:lnTo>
                  <a:pt x="16243" y="7476"/>
                </a:lnTo>
                <a:cubicBezTo>
                  <a:pt x="15989" y="7382"/>
                  <a:pt x="15747" y="7117"/>
                  <a:pt x="15531" y="6712"/>
                </a:cubicBezTo>
                <a:lnTo>
                  <a:pt x="12282" y="652"/>
                </a:lnTo>
                <a:cubicBezTo>
                  <a:pt x="12055" y="232"/>
                  <a:pt x="11789" y="0"/>
                  <a:pt x="11519" y="0"/>
                </a:cubicBezTo>
                <a:lnTo>
                  <a:pt x="2735" y="0"/>
                </a:lnTo>
                <a:close/>
                <a:moveTo>
                  <a:pt x="2914" y="1665"/>
                </a:moveTo>
                <a:lnTo>
                  <a:pt x="5590" y="1665"/>
                </a:lnTo>
                <a:cubicBezTo>
                  <a:pt x="5644" y="1665"/>
                  <a:pt x="5682" y="1806"/>
                  <a:pt x="5666" y="1961"/>
                </a:cubicBezTo>
                <a:lnTo>
                  <a:pt x="5174" y="7057"/>
                </a:lnTo>
                <a:cubicBezTo>
                  <a:pt x="5158" y="7213"/>
                  <a:pt x="5109" y="7320"/>
                  <a:pt x="5049" y="7320"/>
                </a:cubicBezTo>
                <a:lnTo>
                  <a:pt x="1838" y="7320"/>
                </a:lnTo>
                <a:cubicBezTo>
                  <a:pt x="1757" y="7320"/>
                  <a:pt x="1709" y="7084"/>
                  <a:pt x="1747" y="6882"/>
                </a:cubicBezTo>
                <a:lnTo>
                  <a:pt x="2693" y="2039"/>
                </a:lnTo>
                <a:cubicBezTo>
                  <a:pt x="2736" y="1806"/>
                  <a:pt x="2822" y="1665"/>
                  <a:pt x="2914" y="1665"/>
                </a:cubicBezTo>
                <a:close/>
                <a:moveTo>
                  <a:pt x="9855" y="1665"/>
                </a:moveTo>
                <a:lnTo>
                  <a:pt x="11644" y="1665"/>
                </a:lnTo>
                <a:cubicBezTo>
                  <a:pt x="11763" y="1665"/>
                  <a:pt x="11881" y="1774"/>
                  <a:pt x="11978" y="1976"/>
                </a:cubicBezTo>
                <a:lnTo>
                  <a:pt x="14330" y="6994"/>
                </a:lnTo>
                <a:cubicBezTo>
                  <a:pt x="14378" y="7103"/>
                  <a:pt x="14352" y="7320"/>
                  <a:pt x="14292" y="7320"/>
                </a:cubicBezTo>
                <a:lnTo>
                  <a:pt x="10000" y="7320"/>
                </a:lnTo>
                <a:cubicBezTo>
                  <a:pt x="9930" y="7320"/>
                  <a:pt x="9870" y="7166"/>
                  <a:pt x="9870" y="6979"/>
                </a:cubicBezTo>
                <a:lnTo>
                  <a:pt x="9774" y="1918"/>
                </a:lnTo>
                <a:cubicBezTo>
                  <a:pt x="9774" y="1793"/>
                  <a:pt x="9806" y="1665"/>
                  <a:pt x="9855" y="1665"/>
                </a:cubicBezTo>
                <a:close/>
                <a:moveTo>
                  <a:pt x="6395" y="1684"/>
                </a:moveTo>
                <a:lnTo>
                  <a:pt x="9081" y="1684"/>
                </a:lnTo>
                <a:cubicBezTo>
                  <a:pt x="9124" y="1684"/>
                  <a:pt x="9162" y="1792"/>
                  <a:pt x="9162" y="1932"/>
                </a:cubicBezTo>
                <a:lnTo>
                  <a:pt x="9066" y="6994"/>
                </a:lnTo>
                <a:cubicBezTo>
                  <a:pt x="9061" y="7196"/>
                  <a:pt x="9006" y="7335"/>
                  <a:pt x="8936" y="7335"/>
                </a:cubicBezTo>
                <a:lnTo>
                  <a:pt x="6147" y="7335"/>
                </a:lnTo>
                <a:cubicBezTo>
                  <a:pt x="6066" y="7319"/>
                  <a:pt x="6006" y="7120"/>
                  <a:pt x="6022" y="6901"/>
                </a:cubicBezTo>
                <a:lnTo>
                  <a:pt x="6319" y="1869"/>
                </a:lnTo>
                <a:cubicBezTo>
                  <a:pt x="6325" y="1760"/>
                  <a:pt x="6358" y="1684"/>
                  <a:pt x="6395" y="1684"/>
                </a:cubicBezTo>
                <a:close/>
                <a:moveTo>
                  <a:pt x="4162" y="11822"/>
                </a:moveTo>
                <a:cubicBezTo>
                  <a:pt x="3222" y="11822"/>
                  <a:pt x="2465" y="14019"/>
                  <a:pt x="2465" y="16713"/>
                </a:cubicBezTo>
                <a:cubicBezTo>
                  <a:pt x="2465" y="19423"/>
                  <a:pt x="3227" y="21600"/>
                  <a:pt x="4162" y="21600"/>
                </a:cubicBezTo>
                <a:cubicBezTo>
                  <a:pt x="5097" y="21600"/>
                  <a:pt x="5860" y="19408"/>
                  <a:pt x="5860" y="16713"/>
                </a:cubicBezTo>
                <a:cubicBezTo>
                  <a:pt x="5860" y="14019"/>
                  <a:pt x="5103" y="11822"/>
                  <a:pt x="4162" y="11822"/>
                </a:cubicBezTo>
                <a:close/>
                <a:moveTo>
                  <a:pt x="17206" y="11822"/>
                </a:moveTo>
                <a:cubicBezTo>
                  <a:pt x="16266" y="11822"/>
                  <a:pt x="15509" y="14019"/>
                  <a:pt x="15509" y="16713"/>
                </a:cubicBezTo>
                <a:cubicBezTo>
                  <a:pt x="15509" y="19423"/>
                  <a:pt x="16271" y="21600"/>
                  <a:pt x="17206" y="21600"/>
                </a:cubicBezTo>
                <a:cubicBezTo>
                  <a:pt x="18147" y="21600"/>
                  <a:pt x="18904" y="19408"/>
                  <a:pt x="18904" y="16713"/>
                </a:cubicBezTo>
                <a:cubicBezTo>
                  <a:pt x="18909" y="14019"/>
                  <a:pt x="18147" y="11822"/>
                  <a:pt x="17206" y="11822"/>
                </a:cubicBezTo>
                <a:close/>
                <a:moveTo>
                  <a:pt x="4162" y="14406"/>
                </a:moveTo>
                <a:cubicBezTo>
                  <a:pt x="4605" y="14406"/>
                  <a:pt x="4963" y="15436"/>
                  <a:pt x="4963" y="16713"/>
                </a:cubicBezTo>
                <a:cubicBezTo>
                  <a:pt x="4963" y="17991"/>
                  <a:pt x="4605" y="19016"/>
                  <a:pt x="4162" y="19016"/>
                </a:cubicBezTo>
                <a:cubicBezTo>
                  <a:pt x="3719" y="19016"/>
                  <a:pt x="3363" y="17991"/>
                  <a:pt x="3363" y="16713"/>
                </a:cubicBezTo>
                <a:cubicBezTo>
                  <a:pt x="3363" y="15436"/>
                  <a:pt x="3719" y="14406"/>
                  <a:pt x="4162" y="14406"/>
                </a:cubicBezTo>
                <a:close/>
                <a:moveTo>
                  <a:pt x="17206" y="14406"/>
                </a:moveTo>
                <a:cubicBezTo>
                  <a:pt x="17650" y="14406"/>
                  <a:pt x="18005" y="15436"/>
                  <a:pt x="18005" y="16713"/>
                </a:cubicBezTo>
                <a:cubicBezTo>
                  <a:pt x="18005" y="17991"/>
                  <a:pt x="17650" y="19016"/>
                  <a:pt x="17206" y="19016"/>
                </a:cubicBezTo>
                <a:cubicBezTo>
                  <a:pt x="16763" y="19016"/>
                  <a:pt x="16406" y="17991"/>
                  <a:pt x="16406" y="16713"/>
                </a:cubicBezTo>
                <a:cubicBezTo>
                  <a:pt x="16406" y="15436"/>
                  <a:pt x="16763" y="14406"/>
                  <a:pt x="17206" y="14406"/>
                </a:cubicBezTo>
                <a:close/>
              </a:path>
            </a:pathLst>
          </a:custGeom>
          <a:solidFill>
            <a:srgbClr val="929292"/>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67" name="Car"/>
          <p:cNvSpPr/>
          <p:nvPr/>
        </p:nvSpPr>
        <p:spPr>
          <a:xfrm>
            <a:off x="20695696" y="9698369"/>
            <a:ext cx="1783338" cy="657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76" y="0"/>
                </a:moveTo>
                <a:cubicBezTo>
                  <a:pt x="6226" y="0"/>
                  <a:pt x="5884" y="295"/>
                  <a:pt x="5598" y="845"/>
                </a:cubicBezTo>
                <a:cubicBezTo>
                  <a:pt x="4938" y="2115"/>
                  <a:pt x="3969" y="5290"/>
                  <a:pt x="3633" y="5871"/>
                </a:cubicBezTo>
                <a:cubicBezTo>
                  <a:pt x="3493" y="6112"/>
                  <a:pt x="3340" y="6291"/>
                  <a:pt x="3176" y="6344"/>
                </a:cubicBezTo>
                <a:lnTo>
                  <a:pt x="1095" y="7538"/>
                </a:lnTo>
                <a:cubicBezTo>
                  <a:pt x="742" y="7653"/>
                  <a:pt x="478" y="8466"/>
                  <a:pt x="477" y="9431"/>
                </a:cubicBezTo>
                <a:lnTo>
                  <a:pt x="476" y="11765"/>
                </a:lnTo>
                <a:lnTo>
                  <a:pt x="386" y="11765"/>
                </a:lnTo>
                <a:cubicBezTo>
                  <a:pt x="173" y="11765"/>
                  <a:pt x="0" y="12234"/>
                  <a:pt x="0" y="12812"/>
                </a:cubicBezTo>
                <a:lnTo>
                  <a:pt x="0" y="17084"/>
                </a:lnTo>
                <a:cubicBezTo>
                  <a:pt x="0" y="17662"/>
                  <a:pt x="173" y="18132"/>
                  <a:pt x="386" y="18132"/>
                </a:cubicBezTo>
                <a:lnTo>
                  <a:pt x="1314" y="18132"/>
                </a:lnTo>
                <a:lnTo>
                  <a:pt x="2131" y="18132"/>
                </a:lnTo>
                <a:cubicBezTo>
                  <a:pt x="2103" y="17765"/>
                  <a:pt x="2089" y="17382"/>
                  <a:pt x="2089" y="16992"/>
                </a:cubicBezTo>
                <a:cubicBezTo>
                  <a:pt x="2089" y="13890"/>
                  <a:pt x="3016" y="11379"/>
                  <a:pt x="4159" y="11379"/>
                </a:cubicBezTo>
                <a:cubicBezTo>
                  <a:pt x="5302" y="11379"/>
                  <a:pt x="6229" y="13890"/>
                  <a:pt x="6229" y="16992"/>
                </a:cubicBezTo>
                <a:cubicBezTo>
                  <a:pt x="6229" y="17382"/>
                  <a:pt x="6215" y="17765"/>
                  <a:pt x="6187" y="18132"/>
                </a:cubicBezTo>
                <a:lnTo>
                  <a:pt x="15164" y="18132"/>
                </a:lnTo>
                <a:cubicBezTo>
                  <a:pt x="15136" y="17765"/>
                  <a:pt x="15122" y="17382"/>
                  <a:pt x="15122" y="16992"/>
                </a:cubicBezTo>
                <a:cubicBezTo>
                  <a:pt x="15122" y="13890"/>
                  <a:pt x="16047" y="11379"/>
                  <a:pt x="17190" y="11379"/>
                </a:cubicBezTo>
                <a:cubicBezTo>
                  <a:pt x="18333" y="11379"/>
                  <a:pt x="19260" y="13890"/>
                  <a:pt x="19260" y="16992"/>
                </a:cubicBezTo>
                <a:cubicBezTo>
                  <a:pt x="19260" y="17405"/>
                  <a:pt x="19244" y="17809"/>
                  <a:pt x="19213" y="18196"/>
                </a:cubicBezTo>
                <a:lnTo>
                  <a:pt x="20288" y="18196"/>
                </a:lnTo>
                <a:lnTo>
                  <a:pt x="20933" y="18196"/>
                </a:lnTo>
                <a:lnTo>
                  <a:pt x="21216" y="18196"/>
                </a:lnTo>
                <a:cubicBezTo>
                  <a:pt x="21429" y="18196"/>
                  <a:pt x="21600" y="17727"/>
                  <a:pt x="21600" y="17149"/>
                </a:cubicBezTo>
                <a:lnTo>
                  <a:pt x="21600" y="12876"/>
                </a:lnTo>
                <a:cubicBezTo>
                  <a:pt x="21600" y="12298"/>
                  <a:pt x="21429" y="11829"/>
                  <a:pt x="21216" y="11829"/>
                </a:cubicBezTo>
                <a:lnTo>
                  <a:pt x="21123" y="11829"/>
                </a:lnTo>
                <a:lnTo>
                  <a:pt x="21123" y="10547"/>
                </a:lnTo>
                <a:cubicBezTo>
                  <a:pt x="21122" y="9984"/>
                  <a:pt x="20977" y="9502"/>
                  <a:pt x="20774" y="9390"/>
                </a:cubicBezTo>
                <a:cubicBezTo>
                  <a:pt x="19830" y="8871"/>
                  <a:pt x="16833" y="7290"/>
                  <a:pt x="15856" y="6776"/>
                </a:cubicBezTo>
                <a:cubicBezTo>
                  <a:pt x="15652" y="6669"/>
                  <a:pt x="15467" y="6407"/>
                  <a:pt x="15318" y="6013"/>
                </a:cubicBezTo>
                <a:cubicBezTo>
                  <a:pt x="14863" y="4811"/>
                  <a:pt x="13848" y="2126"/>
                  <a:pt x="13422" y="997"/>
                </a:cubicBezTo>
                <a:cubicBezTo>
                  <a:pt x="13177" y="346"/>
                  <a:pt x="12823" y="0"/>
                  <a:pt x="12408" y="0"/>
                </a:cubicBezTo>
                <a:lnTo>
                  <a:pt x="8713" y="0"/>
                </a:lnTo>
                <a:lnTo>
                  <a:pt x="6576" y="0"/>
                </a:lnTo>
                <a:close/>
                <a:moveTo>
                  <a:pt x="7100" y="1507"/>
                </a:moveTo>
                <a:lnTo>
                  <a:pt x="8901" y="1507"/>
                </a:lnTo>
                <a:cubicBezTo>
                  <a:pt x="9005" y="1507"/>
                  <a:pt x="9091" y="1729"/>
                  <a:pt x="9095" y="2012"/>
                </a:cubicBezTo>
                <a:lnTo>
                  <a:pt x="9165" y="6280"/>
                </a:lnTo>
                <a:cubicBezTo>
                  <a:pt x="9171" y="6638"/>
                  <a:pt x="9065" y="6937"/>
                  <a:pt x="8933" y="6937"/>
                </a:cubicBezTo>
                <a:lnTo>
                  <a:pt x="5932" y="6937"/>
                </a:lnTo>
                <a:cubicBezTo>
                  <a:pt x="5781" y="6937"/>
                  <a:pt x="5677" y="6527"/>
                  <a:pt x="5732" y="6146"/>
                </a:cubicBezTo>
                <a:lnTo>
                  <a:pt x="6361" y="2742"/>
                </a:lnTo>
                <a:cubicBezTo>
                  <a:pt x="6502" y="1984"/>
                  <a:pt x="6787" y="1507"/>
                  <a:pt x="7100" y="1507"/>
                </a:cubicBezTo>
                <a:close/>
                <a:moveTo>
                  <a:pt x="9960" y="1507"/>
                </a:moveTo>
                <a:lnTo>
                  <a:pt x="12525" y="1507"/>
                </a:lnTo>
                <a:cubicBezTo>
                  <a:pt x="12815" y="1507"/>
                  <a:pt x="13055" y="1783"/>
                  <a:pt x="13205" y="2288"/>
                </a:cubicBezTo>
                <a:lnTo>
                  <a:pt x="14353" y="6142"/>
                </a:lnTo>
                <a:cubicBezTo>
                  <a:pt x="14434" y="6412"/>
                  <a:pt x="14288" y="6937"/>
                  <a:pt x="14133" y="6937"/>
                </a:cubicBezTo>
                <a:lnTo>
                  <a:pt x="10196" y="6937"/>
                </a:lnTo>
                <a:cubicBezTo>
                  <a:pt x="10065" y="6937"/>
                  <a:pt x="9960" y="6688"/>
                  <a:pt x="9947" y="6339"/>
                </a:cubicBezTo>
                <a:lnTo>
                  <a:pt x="9779" y="2044"/>
                </a:lnTo>
                <a:cubicBezTo>
                  <a:pt x="9768" y="1766"/>
                  <a:pt x="9856" y="1507"/>
                  <a:pt x="9960" y="1507"/>
                </a:cubicBezTo>
                <a:close/>
                <a:moveTo>
                  <a:pt x="4159" y="12389"/>
                </a:moveTo>
                <a:cubicBezTo>
                  <a:pt x="3222" y="12389"/>
                  <a:pt x="2463" y="14450"/>
                  <a:pt x="2463" y="16992"/>
                </a:cubicBezTo>
                <a:cubicBezTo>
                  <a:pt x="2463" y="19535"/>
                  <a:pt x="3222" y="21600"/>
                  <a:pt x="4159" y="21600"/>
                </a:cubicBezTo>
                <a:cubicBezTo>
                  <a:pt x="5096" y="21600"/>
                  <a:pt x="5855" y="19535"/>
                  <a:pt x="5855" y="16992"/>
                </a:cubicBezTo>
                <a:cubicBezTo>
                  <a:pt x="5855" y="14450"/>
                  <a:pt x="5096" y="12389"/>
                  <a:pt x="4159" y="12389"/>
                </a:cubicBezTo>
                <a:close/>
                <a:moveTo>
                  <a:pt x="17190" y="12389"/>
                </a:moveTo>
                <a:cubicBezTo>
                  <a:pt x="16253" y="12389"/>
                  <a:pt x="15494" y="14450"/>
                  <a:pt x="15494" y="16992"/>
                </a:cubicBezTo>
                <a:cubicBezTo>
                  <a:pt x="15494" y="19535"/>
                  <a:pt x="16253" y="21600"/>
                  <a:pt x="17190" y="21600"/>
                </a:cubicBezTo>
                <a:cubicBezTo>
                  <a:pt x="18127" y="21600"/>
                  <a:pt x="18888" y="19535"/>
                  <a:pt x="18888" y="16992"/>
                </a:cubicBezTo>
                <a:cubicBezTo>
                  <a:pt x="18888" y="14450"/>
                  <a:pt x="18127" y="12389"/>
                  <a:pt x="17190" y="12389"/>
                </a:cubicBezTo>
                <a:close/>
                <a:moveTo>
                  <a:pt x="4159" y="14829"/>
                </a:moveTo>
                <a:cubicBezTo>
                  <a:pt x="4599" y="14829"/>
                  <a:pt x="4956" y="15798"/>
                  <a:pt x="4956" y="16992"/>
                </a:cubicBezTo>
                <a:cubicBezTo>
                  <a:pt x="4956" y="18187"/>
                  <a:pt x="4599" y="19156"/>
                  <a:pt x="4159" y="19156"/>
                </a:cubicBezTo>
                <a:cubicBezTo>
                  <a:pt x="3719" y="19156"/>
                  <a:pt x="3362" y="18187"/>
                  <a:pt x="3362" y="16992"/>
                </a:cubicBezTo>
                <a:cubicBezTo>
                  <a:pt x="3362" y="15798"/>
                  <a:pt x="3719" y="14829"/>
                  <a:pt x="4159" y="14829"/>
                </a:cubicBezTo>
                <a:close/>
                <a:moveTo>
                  <a:pt x="17190" y="14829"/>
                </a:moveTo>
                <a:cubicBezTo>
                  <a:pt x="17630" y="14829"/>
                  <a:pt x="17987" y="15798"/>
                  <a:pt x="17987" y="16992"/>
                </a:cubicBezTo>
                <a:cubicBezTo>
                  <a:pt x="17987" y="18187"/>
                  <a:pt x="17630" y="19156"/>
                  <a:pt x="17190" y="19156"/>
                </a:cubicBezTo>
                <a:cubicBezTo>
                  <a:pt x="16750" y="19156"/>
                  <a:pt x="16393" y="18187"/>
                  <a:pt x="16393" y="16992"/>
                </a:cubicBezTo>
                <a:cubicBezTo>
                  <a:pt x="16393" y="15798"/>
                  <a:pt x="16750" y="14829"/>
                  <a:pt x="17190" y="14829"/>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68" name="Station Wagon"/>
          <p:cNvSpPr/>
          <p:nvPr/>
        </p:nvSpPr>
        <p:spPr>
          <a:xfrm>
            <a:off x="23393651" y="9677931"/>
            <a:ext cx="2011193" cy="698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35" y="0"/>
                </a:moveTo>
                <a:cubicBezTo>
                  <a:pt x="2540" y="0"/>
                  <a:pt x="2362" y="265"/>
                  <a:pt x="2243" y="701"/>
                </a:cubicBezTo>
                <a:lnTo>
                  <a:pt x="688" y="6541"/>
                </a:lnTo>
                <a:cubicBezTo>
                  <a:pt x="552" y="7055"/>
                  <a:pt x="476" y="7678"/>
                  <a:pt x="476" y="8332"/>
                </a:cubicBezTo>
                <a:lnTo>
                  <a:pt x="476" y="10917"/>
                </a:lnTo>
                <a:cubicBezTo>
                  <a:pt x="476" y="11057"/>
                  <a:pt x="438" y="11185"/>
                  <a:pt x="383" y="11184"/>
                </a:cubicBezTo>
                <a:cubicBezTo>
                  <a:pt x="173" y="11184"/>
                  <a:pt x="0" y="11682"/>
                  <a:pt x="0" y="12289"/>
                </a:cubicBezTo>
                <a:lnTo>
                  <a:pt x="0" y="16835"/>
                </a:lnTo>
                <a:cubicBezTo>
                  <a:pt x="0" y="17443"/>
                  <a:pt x="173" y="17940"/>
                  <a:pt x="383" y="17940"/>
                </a:cubicBezTo>
                <a:lnTo>
                  <a:pt x="1314" y="17940"/>
                </a:lnTo>
                <a:lnTo>
                  <a:pt x="2130" y="17940"/>
                </a:lnTo>
                <a:cubicBezTo>
                  <a:pt x="2103" y="17551"/>
                  <a:pt x="2086" y="17149"/>
                  <a:pt x="2086" y="16728"/>
                </a:cubicBezTo>
                <a:cubicBezTo>
                  <a:pt x="2086" y="13426"/>
                  <a:pt x="3017" y="10761"/>
                  <a:pt x="4157" y="10761"/>
                </a:cubicBezTo>
                <a:cubicBezTo>
                  <a:pt x="5303" y="10761"/>
                  <a:pt x="6228" y="13426"/>
                  <a:pt x="6228" y="16728"/>
                </a:cubicBezTo>
                <a:cubicBezTo>
                  <a:pt x="6228" y="17149"/>
                  <a:pt x="6211" y="17551"/>
                  <a:pt x="6184" y="17940"/>
                </a:cubicBezTo>
                <a:lnTo>
                  <a:pt x="15167" y="17940"/>
                </a:lnTo>
                <a:cubicBezTo>
                  <a:pt x="15140" y="17551"/>
                  <a:pt x="15125" y="17149"/>
                  <a:pt x="15125" y="16728"/>
                </a:cubicBezTo>
                <a:cubicBezTo>
                  <a:pt x="15125" y="13426"/>
                  <a:pt x="16049" y="10761"/>
                  <a:pt x="17195" y="10761"/>
                </a:cubicBezTo>
                <a:cubicBezTo>
                  <a:pt x="18340" y="10761"/>
                  <a:pt x="19266" y="13426"/>
                  <a:pt x="19266" y="16728"/>
                </a:cubicBezTo>
                <a:cubicBezTo>
                  <a:pt x="19266" y="17164"/>
                  <a:pt x="19249" y="17598"/>
                  <a:pt x="19217" y="18003"/>
                </a:cubicBezTo>
                <a:lnTo>
                  <a:pt x="20293" y="18003"/>
                </a:lnTo>
                <a:lnTo>
                  <a:pt x="20936" y="18003"/>
                </a:lnTo>
                <a:lnTo>
                  <a:pt x="21217" y="18003"/>
                </a:lnTo>
                <a:cubicBezTo>
                  <a:pt x="21427" y="18003"/>
                  <a:pt x="21600" y="17506"/>
                  <a:pt x="21600" y="16898"/>
                </a:cubicBezTo>
                <a:lnTo>
                  <a:pt x="21600" y="13832"/>
                </a:lnTo>
                <a:cubicBezTo>
                  <a:pt x="21600" y="13427"/>
                  <a:pt x="21564" y="13018"/>
                  <a:pt x="21499" y="12645"/>
                </a:cubicBezTo>
                <a:lnTo>
                  <a:pt x="20968" y="9812"/>
                </a:lnTo>
                <a:cubicBezTo>
                  <a:pt x="20925" y="9485"/>
                  <a:pt x="20811" y="9266"/>
                  <a:pt x="20681" y="9204"/>
                </a:cubicBezTo>
                <a:lnTo>
                  <a:pt x="16243" y="7476"/>
                </a:lnTo>
                <a:cubicBezTo>
                  <a:pt x="15989" y="7382"/>
                  <a:pt x="15747" y="7117"/>
                  <a:pt x="15531" y="6712"/>
                </a:cubicBezTo>
                <a:lnTo>
                  <a:pt x="12282" y="652"/>
                </a:lnTo>
                <a:cubicBezTo>
                  <a:pt x="12055" y="232"/>
                  <a:pt x="11789" y="0"/>
                  <a:pt x="11519" y="0"/>
                </a:cubicBezTo>
                <a:lnTo>
                  <a:pt x="2735" y="0"/>
                </a:lnTo>
                <a:close/>
                <a:moveTo>
                  <a:pt x="2914" y="1665"/>
                </a:moveTo>
                <a:lnTo>
                  <a:pt x="5590" y="1665"/>
                </a:lnTo>
                <a:cubicBezTo>
                  <a:pt x="5644" y="1665"/>
                  <a:pt x="5682" y="1806"/>
                  <a:pt x="5666" y="1961"/>
                </a:cubicBezTo>
                <a:lnTo>
                  <a:pt x="5174" y="7057"/>
                </a:lnTo>
                <a:cubicBezTo>
                  <a:pt x="5158" y="7213"/>
                  <a:pt x="5109" y="7320"/>
                  <a:pt x="5049" y="7320"/>
                </a:cubicBezTo>
                <a:lnTo>
                  <a:pt x="1838" y="7320"/>
                </a:lnTo>
                <a:cubicBezTo>
                  <a:pt x="1757" y="7320"/>
                  <a:pt x="1709" y="7084"/>
                  <a:pt x="1747" y="6882"/>
                </a:cubicBezTo>
                <a:lnTo>
                  <a:pt x="2693" y="2039"/>
                </a:lnTo>
                <a:cubicBezTo>
                  <a:pt x="2736" y="1806"/>
                  <a:pt x="2822" y="1665"/>
                  <a:pt x="2914" y="1665"/>
                </a:cubicBezTo>
                <a:close/>
                <a:moveTo>
                  <a:pt x="9855" y="1665"/>
                </a:moveTo>
                <a:lnTo>
                  <a:pt x="11644" y="1665"/>
                </a:lnTo>
                <a:cubicBezTo>
                  <a:pt x="11763" y="1665"/>
                  <a:pt x="11881" y="1774"/>
                  <a:pt x="11978" y="1976"/>
                </a:cubicBezTo>
                <a:lnTo>
                  <a:pt x="14330" y="6994"/>
                </a:lnTo>
                <a:cubicBezTo>
                  <a:pt x="14378" y="7103"/>
                  <a:pt x="14352" y="7320"/>
                  <a:pt x="14292" y="7320"/>
                </a:cubicBezTo>
                <a:lnTo>
                  <a:pt x="10000" y="7320"/>
                </a:lnTo>
                <a:cubicBezTo>
                  <a:pt x="9930" y="7320"/>
                  <a:pt x="9870" y="7166"/>
                  <a:pt x="9870" y="6979"/>
                </a:cubicBezTo>
                <a:lnTo>
                  <a:pt x="9774" y="1918"/>
                </a:lnTo>
                <a:cubicBezTo>
                  <a:pt x="9774" y="1793"/>
                  <a:pt x="9806" y="1665"/>
                  <a:pt x="9855" y="1665"/>
                </a:cubicBezTo>
                <a:close/>
                <a:moveTo>
                  <a:pt x="6395" y="1684"/>
                </a:moveTo>
                <a:lnTo>
                  <a:pt x="9081" y="1684"/>
                </a:lnTo>
                <a:cubicBezTo>
                  <a:pt x="9124" y="1684"/>
                  <a:pt x="9162" y="1792"/>
                  <a:pt x="9162" y="1932"/>
                </a:cubicBezTo>
                <a:lnTo>
                  <a:pt x="9066" y="6994"/>
                </a:lnTo>
                <a:cubicBezTo>
                  <a:pt x="9061" y="7196"/>
                  <a:pt x="9006" y="7335"/>
                  <a:pt x="8936" y="7335"/>
                </a:cubicBezTo>
                <a:lnTo>
                  <a:pt x="6147" y="7335"/>
                </a:lnTo>
                <a:cubicBezTo>
                  <a:pt x="6066" y="7319"/>
                  <a:pt x="6006" y="7120"/>
                  <a:pt x="6022" y="6901"/>
                </a:cubicBezTo>
                <a:lnTo>
                  <a:pt x="6319" y="1869"/>
                </a:lnTo>
                <a:cubicBezTo>
                  <a:pt x="6325" y="1760"/>
                  <a:pt x="6358" y="1684"/>
                  <a:pt x="6395" y="1684"/>
                </a:cubicBezTo>
                <a:close/>
                <a:moveTo>
                  <a:pt x="4162" y="11822"/>
                </a:moveTo>
                <a:cubicBezTo>
                  <a:pt x="3222" y="11822"/>
                  <a:pt x="2465" y="14019"/>
                  <a:pt x="2465" y="16713"/>
                </a:cubicBezTo>
                <a:cubicBezTo>
                  <a:pt x="2465" y="19423"/>
                  <a:pt x="3227" y="21600"/>
                  <a:pt x="4162" y="21600"/>
                </a:cubicBezTo>
                <a:cubicBezTo>
                  <a:pt x="5097" y="21600"/>
                  <a:pt x="5860" y="19408"/>
                  <a:pt x="5860" y="16713"/>
                </a:cubicBezTo>
                <a:cubicBezTo>
                  <a:pt x="5860" y="14019"/>
                  <a:pt x="5103" y="11822"/>
                  <a:pt x="4162" y="11822"/>
                </a:cubicBezTo>
                <a:close/>
                <a:moveTo>
                  <a:pt x="17206" y="11822"/>
                </a:moveTo>
                <a:cubicBezTo>
                  <a:pt x="16266" y="11822"/>
                  <a:pt x="15509" y="14019"/>
                  <a:pt x="15509" y="16713"/>
                </a:cubicBezTo>
                <a:cubicBezTo>
                  <a:pt x="15509" y="19423"/>
                  <a:pt x="16271" y="21600"/>
                  <a:pt x="17206" y="21600"/>
                </a:cubicBezTo>
                <a:cubicBezTo>
                  <a:pt x="18147" y="21600"/>
                  <a:pt x="18904" y="19408"/>
                  <a:pt x="18904" y="16713"/>
                </a:cubicBezTo>
                <a:cubicBezTo>
                  <a:pt x="18909" y="14019"/>
                  <a:pt x="18147" y="11822"/>
                  <a:pt x="17206" y="11822"/>
                </a:cubicBezTo>
                <a:close/>
                <a:moveTo>
                  <a:pt x="4162" y="14406"/>
                </a:moveTo>
                <a:cubicBezTo>
                  <a:pt x="4605" y="14406"/>
                  <a:pt x="4963" y="15436"/>
                  <a:pt x="4963" y="16713"/>
                </a:cubicBezTo>
                <a:cubicBezTo>
                  <a:pt x="4963" y="17991"/>
                  <a:pt x="4605" y="19016"/>
                  <a:pt x="4162" y="19016"/>
                </a:cubicBezTo>
                <a:cubicBezTo>
                  <a:pt x="3719" y="19016"/>
                  <a:pt x="3363" y="17991"/>
                  <a:pt x="3363" y="16713"/>
                </a:cubicBezTo>
                <a:cubicBezTo>
                  <a:pt x="3363" y="15436"/>
                  <a:pt x="3719" y="14406"/>
                  <a:pt x="4162" y="14406"/>
                </a:cubicBezTo>
                <a:close/>
                <a:moveTo>
                  <a:pt x="17206" y="14406"/>
                </a:moveTo>
                <a:cubicBezTo>
                  <a:pt x="17650" y="14406"/>
                  <a:pt x="18005" y="15436"/>
                  <a:pt x="18005" y="16713"/>
                </a:cubicBezTo>
                <a:cubicBezTo>
                  <a:pt x="18005" y="17991"/>
                  <a:pt x="17650" y="19016"/>
                  <a:pt x="17206" y="19016"/>
                </a:cubicBezTo>
                <a:cubicBezTo>
                  <a:pt x="16763" y="19016"/>
                  <a:pt x="16406" y="17991"/>
                  <a:pt x="16406" y="16713"/>
                </a:cubicBezTo>
                <a:cubicBezTo>
                  <a:pt x="16406" y="15436"/>
                  <a:pt x="16763" y="14406"/>
                  <a:pt x="17206" y="14406"/>
                </a:cubicBezTo>
                <a:close/>
              </a:path>
            </a:pathLst>
          </a:custGeom>
          <a:solidFill>
            <a:srgbClr val="929292"/>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Triangle"/>
          <p:cNvSpPr/>
          <p:nvPr/>
        </p:nvSpPr>
        <p:spPr>
          <a:xfrm flipH="1" rot="937786">
            <a:off x="20051155" y="10247577"/>
            <a:ext cx="815202" cy="14594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71" name="Triangle"/>
          <p:cNvSpPr/>
          <p:nvPr/>
        </p:nvSpPr>
        <p:spPr>
          <a:xfrm flipH="1" rot="6704800">
            <a:off x="21355029" y="6395088"/>
            <a:ext cx="815203" cy="1459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72" name="Triangle"/>
          <p:cNvSpPr/>
          <p:nvPr/>
        </p:nvSpPr>
        <p:spPr>
          <a:xfrm rot="13462418">
            <a:off x="15500213" y="2609688"/>
            <a:ext cx="909888" cy="14594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73" name="Taxi Cab"/>
          <p:cNvSpPr/>
          <p:nvPr/>
        </p:nvSpPr>
        <p:spPr>
          <a:xfrm>
            <a:off x="26809700" y="7208637"/>
            <a:ext cx="2064747" cy="780261"/>
          </a:xfrm>
          <a:custGeom>
            <a:avLst/>
            <a:gdLst/>
            <a:ahLst/>
            <a:cxnLst>
              <a:cxn ang="0">
                <a:pos x="wd2" y="hd2"/>
              </a:cxn>
              <a:cxn ang="5400000">
                <a:pos x="wd2" y="hd2"/>
              </a:cxn>
              <a:cxn ang="10800000">
                <a:pos x="wd2" y="hd2"/>
              </a:cxn>
              <a:cxn ang="16200000">
                <a:pos x="wd2" y="hd2"/>
              </a:cxn>
            </a:cxnLst>
            <a:rect l="0" t="0" r="r" b="b"/>
            <a:pathLst>
              <a:path w="21579" h="21600" fill="norm" stroke="1" extrusionOk="0">
                <a:moveTo>
                  <a:pt x="6987" y="0"/>
                </a:moveTo>
                <a:lnTo>
                  <a:pt x="6987" y="3783"/>
                </a:lnTo>
                <a:lnTo>
                  <a:pt x="11269" y="3783"/>
                </a:lnTo>
                <a:lnTo>
                  <a:pt x="11269" y="0"/>
                </a:lnTo>
                <a:lnTo>
                  <a:pt x="6987" y="0"/>
                </a:lnTo>
                <a:close/>
                <a:moveTo>
                  <a:pt x="7950" y="4468"/>
                </a:moveTo>
                <a:cubicBezTo>
                  <a:pt x="7680" y="4468"/>
                  <a:pt x="6657" y="4498"/>
                  <a:pt x="5949" y="5014"/>
                </a:cubicBezTo>
                <a:cubicBezTo>
                  <a:pt x="5241" y="5530"/>
                  <a:pt x="3894" y="8909"/>
                  <a:pt x="3894" y="8909"/>
                </a:cubicBezTo>
                <a:cubicBezTo>
                  <a:pt x="3894" y="8909"/>
                  <a:pt x="2373" y="9224"/>
                  <a:pt x="1183" y="9768"/>
                </a:cubicBezTo>
                <a:cubicBezTo>
                  <a:pt x="978" y="9854"/>
                  <a:pt x="838" y="10312"/>
                  <a:pt x="735" y="10914"/>
                </a:cubicBezTo>
                <a:lnTo>
                  <a:pt x="967" y="10914"/>
                </a:lnTo>
                <a:lnTo>
                  <a:pt x="967" y="12033"/>
                </a:lnTo>
                <a:lnTo>
                  <a:pt x="1389" y="12033"/>
                </a:lnTo>
                <a:lnTo>
                  <a:pt x="1389" y="10914"/>
                </a:lnTo>
                <a:lnTo>
                  <a:pt x="1812" y="10914"/>
                </a:lnTo>
                <a:lnTo>
                  <a:pt x="1812" y="12033"/>
                </a:lnTo>
                <a:lnTo>
                  <a:pt x="2233" y="12033"/>
                </a:lnTo>
                <a:lnTo>
                  <a:pt x="2233" y="10914"/>
                </a:lnTo>
                <a:lnTo>
                  <a:pt x="2655" y="10914"/>
                </a:lnTo>
                <a:lnTo>
                  <a:pt x="2655" y="12033"/>
                </a:lnTo>
                <a:lnTo>
                  <a:pt x="3076" y="12033"/>
                </a:lnTo>
                <a:lnTo>
                  <a:pt x="3076" y="10914"/>
                </a:lnTo>
                <a:lnTo>
                  <a:pt x="3498" y="10914"/>
                </a:lnTo>
                <a:lnTo>
                  <a:pt x="3498" y="12033"/>
                </a:lnTo>
                <a:lnTo>
                  <a:pt x="3921" y="12033"/>
                </a:lnTo>
                <a:lnTo>
                  <a:pt x="3921" y="10914"/>
                </a:lnTo>
                <a:lnTo>
                  <a:pt x="4342" y="10914"/>
                </a:lnTo>
                <a:lnTo>
                  <a:pt x="4342" y="12033"/>
                </a:lnTo>
                <a:lnTo>
                  <a:pt x="4764" y="12033"/>
                </a:lnTo>
                <a:lnTo>
                  <a:pt x="4764" y="10914"/>
                </a:lnTo>
                <a:lnTo>
                  <a:pt x="5185" y="10914"/>
                </a:lnTo>
                <a:lnTo>
                  <a:pt x="5185" y="12033"/>
                </a:lnTo>
                <a:lnTo>
                  <a:pt x="5608" y="12033"/>
                </a:lnTo>
                <a:lnTo>
                  <a:pt x="5608" y="10914"/>
                </a:lnTo>
                <a:lnTo>
                  <a:pt x="6030" y="10914"/>
                </a:lnTo>
                <a:lnTo>
                  <a:pt x="6030" y="12033"/>
                </a:lnTo>
                <a:lnTo>
                  <a:pt x="6451" y="12033"/>
                </a:lnTo>
                <a:lnTo>
                  <a:pt x="6451" y="10914"/>
                </a:lnTo>
                <a:lnTo>
                  <a:pt x="6873" y="10914"/>
                </a:lnTo>
                <a:lnTo>
                  <a:pt x="6873" y="12033"/>
                </a:lnTo>
                <a:lnTo>
                  <a:pt x="7294" y="12033"/>
                </a:lnTo>
                <a:lnTo>
                  <a:pt x="7294" y="10914"/>
                </a:lnTo>
                <a:lnTo>
                  <a:pt x="7717" y="10914"/>
                </a:lnTo>
                <a:lnTo>
                  <a:pt x="7717" y="12033"/>
                </a:lnTo>
                <a:lnTo>
                  <a:pt x="8139" y="12033"/>
                </a:lnTo>
                <a:lnTo>
                  <a:pt x="8139" y="10914"/>
                </a:lnTo>
                <a:lnTo>
                  <a:pt x="8560" y="10914"/>
                </a:lnTo>
                <a:lnTo>
                  <a:pt x="8560" y="12033"/>
                </a:lnTo>
                <a:lnTo>
                  <a:pt x="8983" y="12033"/>
                </a:lnTo>
                <a:lnTo>
                  <a:pt x="8983" y="10914"/>
                </a:lnTo>
                <a:lnTo>
                  <a:pt x="9404" y="10914"/>
                </a:lnTo>
                <a:lnTo>
                  <a:pt x="9404" y="12033"/>
                </a:lnTo>
                <a:lnTo>
                  <a:pt x="9826" y="12033"/>
                </a:lnTo>
                <a:lnTo>
                  <a:pt x="9826" y="10914"/>
                </a:lnTo>
                <a:lnTo>
                  <a:pt x="10249" y="10914"/>
                </a:lnTo>
                <a:lnTo>
                  <a:pt x="10249" y="12033"/>
                </a:lnTo>
                <a:lnTo>
                  <a:pt x="10669" y="12033"/>
                </a:lnTo>
                <a:lnTo>
                  <a:pt x="10669" y="10914"/>
                </a:lnTo>
                <a:lnTo>
                  <a:pt x="11092" y="10914"/>
                </a:lnTo>
                <a:lnTo>
                  <a:pt x="11092" y="12033"/>
                </a:lnTo>
                <a:lnTo>
                  <a:pt x="11513" y="12033"/>
                </a:lnTo>
                <a:lnTo>
                  <a:pt x="11513" y="10914"/>
                </a:lnTo>
                <a:lnTo>
                  <a:pt x="11935" y="10914"/>
                </a:lnTo>
                <a:lnTo>
                  <a:pt x="11935" y="12033"/>
                </a:lnTo>
                <a:lnTo>
                  <a:pt x="12346" y="12033"/>
                </a:lnTo>
                <a:lnTo>
                  <a:pt x="12346" y="13148"/>
                </a:lnTo>
                <a:lnTo>
                  <a:pt x="11935" y="13148"/>
                </a:lnTo>
                <a:lnTo>
                  <a:pt x="11935" y="12047"/>
                </a:lnTo>
                <a:lnTo>
                  <a:pt x="11513" y="12047"/>
                </a:lnTo>
                <a:lnTo>
                  <a:pt x="11513" y="13166"/>
                </a:lnTo>
                <a:lnTo>
                  <a:pt x="11092" y="13166"/>
                </a:lnTo>
                <a:lnTo>
                  <a:pt x="11092" y="12047"/>
                </a:lnTo>
                <a:lnTo>
                  <a:pt x="10669" y="12047"/>
                </a:lnTo>
                <a:lnTo>
                  <a:pt x="10669" y="13166"/>
                </a:lnTo>
                <a:lnTo>
                  <a:pt x="10249" y="13166"/>
                </a:lnTo>
                <a:lnTo>
                  <a:pt x="10249" y="12047"/>
                </a:lnTo>
                <a:lnTo>
                  <a:pt x="9826" y="12047"/>
                </a:lnTo>
                <a:lnTo>
                  <a:pt x="9826" y="13166"/>
                </a:lnTo>
                <a:lnTo>
                  <a:pt x="9404" y="13166"/>
                </a:lnTo>
                <a:lnTo>
                  <a:pt x="9404" y="12047"/>
                </a:lnTo>
                <a:lnTo>
                  <a:pt x="8983" y="12047"/>
                </a:lnTo>
                <a:lnTo>
                  <a:pt x="8983" y="13166"/>
                </a:lnTo>
                <a:lnTo>
                  <a:pt x="8560" y="13166"/>
                </a:lnTo>
                <a:lnTo>
                  <a:pt x="8560" y="12047"/>
                </a:lnTo>
                <a:lnTo>
                  <a:pt x="8139" y="12047"/>
                </a:lnTo>
                <a:lnTo>
                  <a:pt x="8139" y="13166"/>
                </a:lnTo>
                <a:lnTo>
                  <a:pt x="7717" y="13166"/>
                </a:lnTo>
                <a:lnTo>
                  <a:pt x="7717" y="12047"/>
                </a:lnTo>
                <a:lnTo>
                  <a:pt x="7294" y="12047"/>
                </a:lnTo>
                <a:lnTo>
                  <a:pt x="7294" y="13166"/>
                </a:lnTo>
                <a:lnTo>
                  <a:pt x="6873" y="13166"/>
                </a:lnTo>
                <a:lnTo>
                  <a:pt x="6873" y="12047"/>
                </a:lnTo>
                <a:lnTo>
                  <a:pt x="6451" y="12047"/>
                </a:lnTo>
                <a:lnTo>
                  <a:pt x="6451" y="13166"/>
                </a:lnTo>
                <a:lnTo>
                  <a:pt x="6030" y="13166"/>
                </a:lnTo>
                <a:lnTo>
                  <a:pt x="6030" y="12047"/>
                </a:lnTo>
                <a:lnTo>
                  <a:pt x="5635" y="12047"/>
                </a:lnTo>
                <a:lnTo>
                  <a:pt x="5635" y="13166"/>
                </a:lnTo>
                <a:lnTo>
                  <a:pt x="5212" y="13166"/>
                </a:lnTo>
                <a:lnTo>
                  <a:pt x="5212" y="12047"/>
                </a:lnTo>
                <a:lnTo>
                  <a:pt x="4791" y="12047"/>
                </a:lnTo>
                <a:lnTo>
                  <a:pt x="4791" y="13166"/>
                </a:lnTo>
                <a:lnTo>
                  <a:pt x="4369" y="13166"/>
                </a:lnTo>
                <a:lnTo>
                  <a:pt x="4369" y="12047"/>
                </a:lnTo>
                <a:lnTo>
                  <a:pt x="3948" y="12047"/>
                </a:lnTo>
                <a:lnTo>
                  <a:pt x="3948" y="13166"/>
                </a:lnTo>
                <a:lnTo>
                  <a:pt x="3525" y="13166"/>
                </a:lnTo>
                <a:lnTo>
                  <a:pt x="3525" y="12047"/>
                </a:lnTo>
                <a:lnTo>
                  <a:pt x="3093" y="12047"/>
                </a:lnTo>
                <a:lnTo>
                  <a:pt x="3093" y="13166"/>
                </a:lnTo>
                <a:lnTo>
                  <a:pt x="2670" y="13166"/>
                </a:lnTo>
                <a:lnTo>
                  <a:pt x="2670" y="12047"/>
                </a:lnTo>
                <a:lnTo>
                  <a:pt x="2249" y="12047"/>
                </a:lnTo>
                <a:lnTo>
                  <a:pt x="2249" y="13166"/>
                </a:lnTo>
                <a:lnTo>
                  <a:pt x="1827" y="13166"/>
                </a:lnTo>
                <a:lnTo>
                  <a:pt x="1827" y="12047"/>
                </a:lnTo>
                <a:lnTo>
                  <a:pt x="1406" y="12047"/>
                </a:lnTo>
                <a:lnTo>
                  <a:pt x="1406" y="13166"/>
                </a:lnTo>
                <a:lnTo>
                  <a:pt x="984" y="13166"/>
                </a:lnTo>
                <a:lnTo>
                  <a:pt x="984" y="12047"/>
                </a:lnTo>
                <a:lnTo>
                  <a:pt x="627" y="12047"/>
                </a:lnTo>
                <a:cubicBezTo>
                  <a:pt x="600" y="12405"/>
                  <a:pt x="584" y="12793"/>
                  <a:pt x="573" y="13166"/>
                </a:cubicBezTo>
                <a:cubicBezTo>
                  <a:pt x="562" y="13467"/>
                  <a:pt x="561" y="13766"/>
                  <a:pt x="561" y="14052"/>
                </a:cubicBezTo>
                <a:cubicBezTo>
                  <a:pt x="134" y="14052"/>
                  <a:pt x="0" y="14854"/>
                  <a:pt x="0" y="15355"/>
                </a:cubicBezTo>
                <a:cubicBezTo>
                  <a:pt x="0" y="15856"/>
                  <a:pt x="0" y="16344"/>
                  <a:pt x="0" y="16846"/>
                </a:cubicBezTo>
                <a:cubicBezTo>
                  <a:pt x="0" y="18278"/>
                  <a:pt x="437" y="18936"/>
                  <a:pt x="940" y="18936"/>
                </a:cubicBezTo>
                <a:cubicBezTo>
                  <a:pt x="1329" y="18936"/>
                  <a:pt x="2937" y="18936"/>
                  <a:pt x="3651" y="18936"/>
                </a:cubicBezTo>
                <a:cubicBezTo>
                  <a:pt x="3629" y="18664"/>
                  <a:pt x="3617" y="18395"/>
                  <a:pt x="3617" y="18108"/>
                </a:cubicBezTo>
                <a:cubicBezTo>
                  <a:pt x="3617" y="15744"/>
                  <a:pt x="4337" y="13837"/>
                  <a:pt x="5229" y="13837"/>
                </a:cubicBezTo>
                <a:cubicBezTo>
                  <a:pt x="6121" y="13837"/>
                  <a:pt x="6841" y="15745"/>
                  <a:pt x="6841" y="18108"/>
                </a:cubicBezTo>
                <a:cubicBezTo>
                  <a:pt x="6841" y="18395"/>
                  <a:pt x="6829" y="18664"/>
                  <a:pt x="6808" y="18936"/>
                </a:cubicBezTo>
                <a:cubicBezTo>
                  <a:pt x="9339" y="18936"/>
                  <a:pt x="13109" y="18936"/>
                  <a:pt x="16121" y="18936"/>
                </a:cubicBezTo>
                <a:cubicBezTo>
                  <a:pt x="16100" y="18664"/>
                  <a:pt x="16089" y="18395"/>
                  <a:pt x="16089" y="18108"/>
                </a:cubicBezTo>
                <a:cubicBezTo>
                  <a:pt x="16089" y="15744"/>
                  <a:pt x="16808" y="13837"/>
                  <a:pt x="17700" y="13837"/>
                </a:cubicBezTo>
                <a:cubicBezTo>
                  <a:pt x="18592" y="13837"/>
                  <a:pt x="19312" y="15745"/>
                  <a:pt x="19312" y="18108"/>
                </a:cubicBezTo>
                <a:cubicBezTo>
                  <a:pt x="19312" y="18395"/>
                  <a:pt x="19302" y="18664"/>
                  <a:pt x="19280" y="18936"/>
                </a:cubicBezTo>
                <a:cubicBezTo>
                  <a:pt x="20205" y="18936"/>
                  <a:pt x="20816" y="18936"/>
                  <a:pt x="20935" y="18936"/>
                </a:cubicBezTo>
                <a:cubicBezTo>
                  <a:pt x="21600" y="18936"/>
                  <a:pt x="21579" y="16271"/>
                  <a:pt x="21579" y="15583"/>
                </a:cubicBezTo>
                <a:cubicBezTo>
                  <a:pt x="21579" y="14896"/>
                  <a:pt x="21183" y="14724"/>
                  <a:pt x="21183" y="14724"/>
                </a:cubicBezTo>
                <a:cubicBezTo>
                  <a:pt x="21183" y="14724"/>
                  <a:pt x="21195" y="14111"/>
                  <a:pt x="21065" y="13166"/>
                </a:cubicBezTo>
                <a:cubicBezTo>
                  <a:pt x="21021" y="12842"/>
                  <a:pt x="20952" y="12461"/>
                  <a:pt x="20869" y="12065"/>
                </a:cubicBezTo>
                <a:lnTo>
                  <a:pt x="20869" y="13148"/>
                </a:lnTo>
                <a:lnTo>
                  <a:pt x="20436" y="13148"/>
                </a:lnTo>
                <a:lnTo>
                  <a:pt x="20436" y="12047"/>
                </a:lnTo>
                <a:lnTo>
                  <a:pt x="20015" y="12047"/>
                </a:lnTo>
                <a:lnTo>
                  <a:pt x="20015" y="13166"/>
                </a:lnTo>
                <a:lnTo>
                  <a:pt x="19588" y="13166"/>
                </a:lnTo>
                <a:lnTo>
                  <a:pt x="19588" y="12047"/>
                </a:lnTo>
                <a:lnTo>
                  <a:pt x="19165" y="12047"/>
                </a:lnTo>
                <a:lnTo>
                  <a:pt x="19165" y="13166"/>
                </a:lnTo>
                <a:lnTo>
                  <a:pt x="18744" y="13166"/>
                </a:lnTo>
                <a:lnTo>
                  <a:pt x="18744" y="12047"/>
                </a:lnTo>
                <a:lnTo>
                  <a:pt x="18322" y="12047"/>
                </a:lnTo>
                <a:lnTo>
                  <a:pt x="18322" y="13166"/>
                </a:lnTo>
                <a:lnTo>
                  <a:pt x="17901" y="13166"/>
                </a:lnTo>
                <a:lnTo>
                  <a:pt x="17901" y="12047"/>
                </a:lnTo>
                <a:lnTo>
                  <a:pt x="17479" y="12047"/>
                </a:lnTo>
                <a:lnTo>
                  <a:pt x="17479" y="13166"/>
                </a:lnTo>
                <a:lnTo>
                  <a:pt x="17056" y="13166"/>
                </a:lnTo>
                <a:lnTo>
                  <a:pt x="17056" y="12047"/>
                </a:lnTo>
                <a:lnTo>
                  <a:pt x="16635" y="12047"/>
                </a:lnTo>
                <a:lnTo>
                  <a:pt x="16635" y="13166"/>
                </a:lnTo>
                <a:lnTo>
                  <a:pt x="16213" y="13166"/>
                </a:lnTo>
                <a:lnTo>
                  <a:pt x="16213" y="12047"/>
                </a:lnTo>
                <a:lnTo>
                  <a:pt x="15792" y="12047"/>
                </a:lnTo>
                <a:lnTo>
                  <a:pt x="15792" y="13166"/>
                </a:lnTo>
                <a:lnTo>
                  <a:pt x="15369" y="13166"/>
                </a:lnTo>
                <a:lnTo>
                  <a:pt x="15369" y="12047"/>
                </a:lnTo>
                <a:lnTo>
                  <a:pt x="14947" y="12047"/>
                </a:lnTo>
                <a:lnTo>
                  <a:pt x="14947" y="13166"/>
                </a:lnTo>
                <a:lnTo>
                  <a:pt x="14526" y="13166"/>
                </a:lnTo>
                <a:lnTo>
                  <a:pt x="14526" y="12047"/>
                </a:lnTo>
                <a:lnTo>
                  <a:pt x="14104" y="12047"/>
                </a:lnTo>
                <a:lnTo>
                  <a:pt x="14104" y="13166"/>
                </a:lnTo>
                <a:lnTo>
                  <a:pt x="13683" y="13166"/>
                </a:lnTo>
                <a:lnTo>
                  <a:pt x="13683" y="12047"/>
                </a:lnTo>
                <a:lnTo>
                  <a:pt x="13260" y="12047"/>
                </a:lnTo>
                <a:lnTo>
                  <a:pt x="13260" y="13166"/>
                </a:lnTo>
                <a:lnTo>
                  <a:pt x="12838" y="13166"/>
                </a:lnTo>
                <a:lnTo>
                  <a:pt x="12838" y="12047"/>
                </a:lnTo>
                <a:lnTo>
                  <a:pt x="12427" y="12047"/>
                </a:lnTo>
                <a:lnTo>
                  <a:pt x="12427" y="10928"/>
                </a:lnTo>
                <a:lnTo>
                  <a:pt x="12838" y="10928"/>
                </a:lnTo>
                <a:lnTo>
                  <a:pt x="12838" y="12047"/>
                </a:lnTo>
                <a:lnTo>
                  <a:pt x="13260" y="12047"/>
                </a:lnTo>
                <a:lnTo>
                  <a:pt x="13260" y="10928"/>
                </a:lnTo>
                <a:lnTo>
                  <a:pt x="13683" y="10928"/>
                </a:lnTo>
                <a:lnTo>
                  <a:pt x="13683" y="12047"/>
                </a:lnTo>
                <a:lnTo>
                  <a:pt x="14104" y="12047"/>
                </a:lnTo>
                <a:lnTo>
                  <a:pt x="14104" y="10928"/>
                </a:lnTo>
                <a:lnTo>
                  <a:pt x="14526" y="10928"/>
                </a:lnTo>
                <a:lnTo>
                  <a:pt x="14526" y="12047"/>
                </a:lnTo>
                <a:lnTo>
                  <a:pt x="14947" y="12047"/>
                </a:lnTo>
                <a:lnTo>
                  <a:pt x="14947" y="10928"/>
                </a:lnTo>
                <a:lnTo>
                  <a:pt x="15369" y="10928"/>
                </a:lnTo>
                <a:lnTo>
                  <a:pt x="15369" y="12047"/>
                </a:lnTo>
                <a:lnTo>
                  <a:pt x="15792" y="12047"/>
                </a:lnTo>
                <a:lnTo>
                  <a:pt x="15792" y="10928"/>
                </a:lnTo>
                <a:lnTo>
                  <a:pt x="16213" y="10928"/>
                </a:lnTo>
                <a:lnTo>
                  <a:pt x="16213" y="12047"/>
                </a:lnTo>
                <a:lnTo>
                  <a:pt x="16635" y="12047"/>
                </a:lnTo>
                <a:lnTo>
                  <a:pt x="16635" y="10928"/>
                </a:lnTo>
                <a:lnTo>
                  <a:pt x="17056" y="10928"/>
                </a:lnTo>
                <a:lnTo>
                  <a:pt x="17056" y="12047"/>
                </a:lnTo>
                <a:lnTo>
                  <a:pt x="17479" y="12047"/>
                </a:lnTo>
                <a:lnTo>
                  <a:pt x="17479" y="10928"/>
                </a:lnTo>
                <a:lnTo>
                  <a:pt x="17901" y="10928"/>
                </a:lnTo>
                <a:lnTo>
                  <a:pt x="17901" y="12047"/>
                </a:lnTo>
                <a:lnTo>
                  <a:pt x="18322" y="12047"/>
                </a:lnTo>
                <a:lnTo>
                  <a:pt x="18322" y="10928"/>
                </a:lnTo>
                <a:lnTo>
                  <a:pt x="18744" y="10928"/>
                </a:lnTo>
                <a:lnTo>
                  <a:pt x="18744" y="12047"/>
                </a:lnTo>
                <a:lnTo>
                  <a:pt x="19165" y="12047"/>
                </a:lnTo>
                <a:lnTo>
                  <a:pt x="19165" y="10928"/>
                </a:lnTo>
                <a:lnTo>
                  <a:pt x="19588" y="10928"/>
                </a:lnTo>
                <a:lnTo>
                  <a:pt x="19588" y="12047"/>
                </a:lnTo>
                <a:lnTo>
                  <a:pt x="20010" y="12047"/>
                </a:lnTo>
                <a:lnTo>
                  <a:pt x="20010" y="10986"/>
                </a:lnTo>
                <a:cubicBezTo>
                  <a:pt x="19978" y="10971"/>
                  <a:pt x="19945" y="10942"/>
                  <a:pt x="19907" y="10928"/>
                </a:cubicBezTo>
                <a:cubicBezTo>
                  <a:pt x="18339" y="9982"/>
                  <a:pt x="15391" y="9468"/>
                  <a:pt x="15391" y="9468"/>
                </a:cubicBezTo>
                <a:cubicBezTo>
                  <a:pt x="13217" y="4798"/>
                  <a:pt x="12016" y="4468"/>
                  <a:pt x="11291" y="4468"/>
                </a:cubicBezTo>
                <a:cubicBezTo>
                  <a:pt x="10567" y="4468"/>
                  <a:pt x="7950" y="4468"/>
                  <a:pt x="7950" y="4468"/>
                </a:cubicBezTo>
                <a:close/>
                <a:moveTo>
                  <a:pt x="20869" y="12065"/>
                </a:moveTo>
                <a:lnTo>
                  <a:pt x="20869" y="12033"/>
                </a:lnTo>
                <a:lnTo>
                  <a:pt x="20864" y="12033"/>
                </a:lnTo>
                <a:cubicBezTo>
                  <a:pt x="20866" y="12044"/>
                  <a:pt x="20867" y="12054"/>
                  <a:pt x="20869" y="12065"/>
                </a:cubicBezTo>
                <a:close/>
                <a:moveTo>
                  <a:pt x="20864" y="12033"/>
                </a:moveTo>
                <a:cubicBezTo>
                  <a:pt x="20857" y="12003"/>
                  <a:pt x="20855" y="11979"/>
                  <a:pt x="20849" y="11948"/>
                </a:cubicBezTo>
                <a:cubicBezTo>
                  <a:pt x="20800" y="11719"/>
                  <a:pt x="20647" y="11504"/>
                  <a:pt x="20436" y="11304"/>
                </a:cubicBezTo>
                <a:lnTo>
                  <a:pt x="20436" y="12033"/>
                </a:lnTo>
                <a:lnTo>
                  <a:pt x="20864" y="12033"/>
                </a:lnTo>
                <a:close/>
                <a:moveTo>
                  <a:pt x="7328" y="5627"/>
                </a:moveTo>
                <a:cubicBezTo>
                  <a:pt x="7539" y="5627"/>
                  <a:pt x="8625" y="5627"/>
                  <a:pt x="9647" y="5627"/>
                </a:cubicBezTo>
                <a:lnTo>
                  <a:pt x="9902" y="9728"/>
                </a:lnTo>
                <a:cubicBezTo>
                  <a:pt x="8025" y="9728"/>
                  <a:pt x="6245" y="9728"/>
                  <a:pt x="6105" y="9728"/>
                </a:cubicBezTo>
                <a:cubicBezTo>
                  <a:pt x="5796" y="9728"/>
                  <a:pt x="6760" y="5627"/>
                  <a:pt x="7328" y="5627"/>
                </a:cubicBezTo>
                <a:close/>
                <a:moveTo>
                  <a:pt x="10242" y="5627"/>
                </a:moveTo>
                <a:cubicBezTo>
                  <a:pt x="10810" y="5627"/>
                  <a:pt x="11297" y="5627"/>
                  <a:pt x="11503" y="5627"/>
                </a:cubicBezTo>
                <a:cubicBezTo>
                  <a:pt x="12135" y="5627"/>
                  <a:pt x="12616" y="5932"/>
                  <a:pt x="14563" y="9728"/>
                </a:cubicBezTo>
                <a:cubicBezTo>
                  <a:pt x="14563" y="9728"/>
                  <a:pt x="12670" y="9728"/>
                  <a:pt x="10674" y="9728"/>
                </a:cubicBezTo>
                <a:lnTo>
                  <a:pt x="10242" y="5627"/>
                </a:lnTo>
                <a:close/>
                <a:moveTo>
                  <a:pt x="5219" y="14612"/>
                </a:moveTo>
                <a:cubicBezTo>
                  <a:pt x="4489" y="14612"/>
                  <a:pt x="3899" y="16174"/>
                  <a:pt x="3899" y="18108"/>
                </a:cubicBezTo>
                <a:cubicBezTo>
                  <a:pt x="3899" y="20042"/>
                  <a:pt x="4489" y="21600"/>
                  <a:pt x="5219" y="21600"/>
                </a:cubicBezTo>
                <a:cubicBezTo>
                  <a:pt x="5949" y="21600"/>
                  <a:pt x="6537" y="20042"/>
                  <a:pt x="6537" y="18108"/>
                </a:cubicBezTo>
                <a:cubicBezTo>
                  <a:pt x="6537" y="16174"/>
                  <a:pt x="5949" y="14612"/>
                  <a:pt x="5219" y="14612"/>
                </a:cubicBezTo>
                <a:close/>
                <a:moveTo>
                  <a:pt x="17695" y="14612"/>
                </a:moveTo>
                <a:cubicBezTo>
                  <a:pt x="16965" y="14612"/>
                  <a:pt x="16375" y="16174"/>
                  <a:pt x="16375" y="18108"/>
                </a:cubicBezTo>
                <a:cubicBezTo>
                  <a:pt x="16375" y="20042"/>
                  <a:pt x="16965" y="21600"/>
                  <a:pt x="17695" y="21600"/>
                </a:cubicBezTo>
                <a:cubicBezTo>
                  <a:pt x="18425" y="21600"/>
                  <a:pt x="19015" y="20042"/>
                  <a:pt x="19015" y="18108"/>
                </a:cubicBezTo>
                <a:cubicBezTo>
                  <a:pt x="19020" y="16174"/>
                  <a:pt x="18425" y="14612"/>
                  <a:pt x="17695" y="14612"/>
                </a:cubicBezTo>
                <a:close/>
                <a:moveTo>
                  <a:pt x="5219" y="16461"/>
                </a:moveTo>
                <a:cubicBezTo>
                  <a:pt x="5565" y="16461"/>
                  <a:pt x="5841" y="17191"/>
                  <a:pt x="5841" y="18108"/>
                </a:cubicBezTo>
                <a:cubicBezTo>
                  <a:pt x="5841" y="19025"/>
                  <a:pt x="5560" y="19756"/>
                  <a:pt x="5219" y="19756"/>
                </a:cubicBezTo>
                <a:cubicBezTo>
                  <a:pt x="4878" y="19756"/>
                  <a:pt x="4597" y="19025"/>
                  <a:pt x="4597" y="18108"/>
                </a:cubicBezTo>
                <a:cubicBezTo>
                  <a:pt x="4597" y="17191"/>
                  <a:pt x="4873" y="16461"/>
                  <a:pt x="5219" y="16461"/>
                </a:cubicBezTo>
                <a:close/>
                <a:moveTo>
                  <a:pt x="17695" y="16461"/>
                </a:moveTo>
                <a:cubicBezTo>
                  <a:pt x="18041" y="16461"/>
                  <a:pt x="18317" y="17191"/>
                  <a:pt x="18317" y="18108"/>
                </a:cubicBezTo>
                <a:cubicBezTo>
                  <a:pt x="18317" y="19025"/>
                  <a:pt x="18041" y="19756"/>
                  <a:pt x="17695" y="19756"/>
                </a:cubicBezTo>
                <a:cubicBezTo>
                  <a:pt x="17354" y="19756"/>
                  <a:pt x="17073" y="19025"/>
                  <a:pt x="17073" y="18108"/>
                </a:cubicBezTo>
                <a:cubicBezTo>
                  <a:pt x="17073" y="17191"/>
                  <a:pt x="17349" y="16461"/>
                  <a:pt x="17695" y="16461"/>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74" name="Ideas cited by Naor"/>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5500"/>
            </a:lvl1pPr>
          </a:lstStyle>
          <a:p>
            <a:pPr/>
            <a:r>
              <a:t>Ideas cited by Naor</a:t>
            </a:r>
          </a:p>
        </p:txBody>
      </p:sp>
      <p:sp>
        <p:nvSpPr>
          <p:cNvPr id="475" name="Queues are like traffic?"/>
          <p:cNvSpPr txBox="1"/>
          <p:nvPr>
            <p:ph type="title"/>
          </p:nvPr>
        </p:nvSpPr>
        <p:spPr>
          <a:prstGeom prst="rect">
            <a:avLst/>
          </a:prstGeom>
        </p:spPr>
        <p:txBody>
          <a:bodyPr/>
          <a:lstStyle/>
          <a:p>
            <a:pPr/>
            <a:r>
              <a:t>Queues are like traffic?</a:t>
            </a:r>
          </a:p>
        </p:txBody>
      </p:sp>
      <p:sp>
        <p:nvSpPr>
          <p:cNvPr id="476" name="Drivers focus on optimizing their own routes, this does not optimize the overall system…"/>
          <p:cNvSpPr txBox="1"/>
          <p:nvPr>
            <p:ph type="body" sz="half" idx="1"/>
          </p:nvPr>
        </p:nvSpPr>
        <p:spPr>
          <a:xfrm>
            <a:off x="836069" y="4248504"/>
            <a:ext cx="10338032" cy="8460357"/>
          </a:xfrm>
          <a:prstGeom prst="rect">
            <a:avLst/>
          </a:prstGeom>
        </p:spPr>
        <p:txBody>
          <a:bodyPr/>
          <a:lstStyle/>
          <a:p>
            <a:pPr/>
            <a:r>
              <a:t>Drivers focus on optimizing their own routes, this does not optimize the overall system</a:t>
            </a:r>
          </a:p>
          <a:p>
            <a:pPr/>
            <a:r>
              <a:t>Tolls on roads can help redistribute traffic?</a:t>
            </a:r>
          </a:p>
          <a:p>
            <a:pPr lvl="1"/>
            <a:r>
              <a:t>We’d try to set tolls in a way that aligns self-interested utility with overall utility</a:t>
            </a:r>
          </a:p>
        </p:txBody>
      </p:sp>
      <p:sp>
        <p:nvSpPr>
          <p:cNvPr id="477" name="From a lecture by Professor Martin Beckmann (of Brown University and Bonn University) at Colloquium on &quot;Decision Making in Traffic Planning&quot; (organized in summer 1965 by Professor Arne Jensen of the Technical University, Copenhagen)"/>
          <p:cNvSpPr txBox="1"/>
          <p:nvPr/>
        </p:nvSpPr>
        <p:spPr>
          <a:xfrm>
            <a:off x="876156" y="12798284"/>
            <a:ext cx="22631687" cy="74607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2200">
                <a:solidFill>
                  <a:srgbClr val="929292"/>
                </a:solidFill>
              </a:defRPr>
            </a:lvl1pPr>
          </a:lstStyle>
          <a:p>
            <a:pPr/>
            <a:r>
              <a:t>From a lecture by Professor Martin Beckmann (of Brown University and Bonn University) at Colloquium on "Decision Making in Traffic Planning" (organized in summer 1965 by Professor Arne Jensen of the Technical University, Copenhagen)</a:t>
            </a:r>
          </a:p>
        </p:txBody>
      </p:sp>
      <p:sp>
        <p:nvSpPr>
          <p:cNvPr id="478" name="Line"/>
          <p:cNvSpPr/>
          <p:nvPr/>
        </p:nvSpPr>
        <p:spPr>
          <a:xfrm>
            <a:off x="11636719" y="5457064"/>
            <a:ext cx="11681051" cy="1"/>
          </a:xfrm>
          <a:prstGeom prst="line">
            <a:avLst/>
          </a:prstGeom>
          <a:ln w="25400">
            <a:solidFill>
              <a:srgbClr val="D5D5D5"/>
            </a:solidFill>
            <a:miter lim="400000"/>
          </a:ln>
        </p:spPr>
        <p:txBody>
          <a:bodyPr lIns="50800" tIns="50800" rIns="50800" bIns="50800" anchor="ctr"/>
          <a:lstStyle/>
          <a:p>
            <a:pPr/>
          </a:p>
        </p:txBody>
      </p:sp>
      <p:sp>
        <p:nvSpPr>
          <p:cNvPr id="479" name="Car"/>
          <p:cNvSpPr/>
          <p:nvPr/>
        </p:nvSpPr>
        <p:spPr>
          <a:xfrm>
            <a:off x="13911394" y="3879206"/>
            <a:ext cx="2117424" cy="7802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76" y="0"/>
                </a:moveTo>
                <a:cubicBezTo>
                  <a:pt x="6226" y="0"/>
                  <a:pt x="5884" y="295"/>
                  <a:pt x="5598" y="845"/>
                </a:cubicBezTo>
                <a:cubicBezTo>
                  <a:pt x="4938" y="2115"/>
                  <a:pt x="3969" y="5290"/>
                  <a:pt x="3633" y="5871"/>
                </a:cubicBezTo>
                <a:cubicBezTo>
                  <a:pt x="3493" y="6112"/>
                  <a:pt x="3340" y="6291"/>
                  <a:pt x="3176" y="6344"/>
                </a:cubicBezTo>
                <a:lnTo>
                  <a:pt x="1095" y="7538"/>
                </a:lnTo>
                <a:cubicBezTo>
                  <a:pt x="742" y="7653"/>
                  <a:pt x="478" y="8466"/>
                  <a:pt x="477" y="9431"/>
                </a:cubicBezTo>
                <a:lnTo>
                  <a:pt x="476" y="11765"/>
                </a:lnTo>
                <a:lnTo>
                  <a:pt x="386" y="11765"/>
                </a:lnTo>
                <a:cubicBezTo>
                  <a:pt x="173" y="11765"/>
                  <a:pt x="0" y="12234"/>
                  <a:pt x="0" y="12812"/>
                </a:cubicBezTo>
                <a:lnTo>
                  <a:pt x="0" y="17084"/>
                </a:lnTo>
                <a:cubicBezTo>
                  <a:pt x="0" y="17662"/>
                  <a:pt x="173" y="18132"/>
                  <a:pt x="386" y="18132"/>
                </a:cubicBezTo>
                <a:lnTo>
                  <a:pt x="1314" y="18132"/>
                </a:lnTo>
                <a:lnTo>
                  <a:pt x="2131" y="18132"/>
                </a:lnTo>
                <a:cubicBezTo>
                  <a:pt x="2103" y="17765"/>
                  <a:pt x="2089" y="17382"/>
                  <a:pt x="2089" y="16992"/>
                </a:cubicBezTo>
                <a:cubicBezTo>
                  <a:pt x="2089" y="13890"/>
                  <a:pt x="3016" y="11379"/>
                  <a:pt x="4159" y="11379"/>
                </a:cubicBezTo>
                <a:cubicBezTo>
                  <a:pt x="5302" y="11379"/>
                  <a:pt x="6229" y="13890"/>
                  <a:pt x="6229" y="16992"/>
                </a:cubicBezTo>
                <a:cubicBezTo>
                  <a:pt x="6229" y="17382"/>
                  <a:pt x="6215" y="17765"/>
                  <a:pt x="6187" y="18132"/>
                </a:cubicBezTo>
                <a:lnTo>
                  <a:pt x="15164" y="18132"/>
                </a:lnTo>
                <a:cubicBezTo>
                  <a:pt x="15136" y="17765"/>
                  <a:pt x="15122" y="17382"/>
                  <a:pt x="15122" y="16992"/>
                </a:cubicBezTo>
                <a:cubicBezTo>
                  <a:pt x="15122" y="13890"/>
                  <a:pt x="16047" y="11379"/>
                  <a:pt x="17190" y="11379"/>
                </a:cubicBezTo>
                <a:cubicBezTo>
                  <a:pt x="18333" y="11379"/>
                  <a:pt x="19260" y="13890"/>
                  <a:pt x="19260" y="16992"/>
                </a:cubicBezTo>
                <a:cubicBezTo>
                  <a:pt x="19260" y="17405"/>
                  <a:pt x="19244" y="17809"/>
                  <a:pt x="19213" y="18196"/>
                </a:cubicBezTo>
                <a:lnTo>
                  <a:pt x="20288" y="18196"/>
                </a:lnTo>
                <a:lnTo>
                  <a:pt x="20933" y="18196"/>
                </a:lnTo>
                <a:lnTo>
                  <a:pt x="21216" y="18196"/>
                </a:lnTo>
                <a:cubicBezTo>
                  <a:pt x="21429" y="18196"/>
                  <a:pt x="21600" y="17727"/>
                  <a:pt x="21600" y="17149"/>
                </a:cubicBezTo>
                <a:lnTo>
                  <a:pt x="21600" y="12876"/>
                </a:lnTo>
                <a:cubicBezTo>
                  <a:pt x="21600" y="12298"/>
                  <a:pt x="21429" y="11829"/>
                  <a:pt x="21216" y="11829"/>
                </a:cubicBezTo>
                <a:lnTo>
                  <a:pt x="21123" y="11829"/>
                </a:lnTo>
                <a:lnTo>
                  <a:pt x="21123" y="10547"/>
                </a:lnTo>
                <a:cubicBezTo>
                  <a:pt x="21122" y="9984"/>
                  <a:pt x="20977" y="9502"/>
                  <a:pt x="20774" y="9390"/>
                </a:cubicBezTo>
                <a:cubicBezTo>
                  <a:pt x="19830" y="8871"/>
                  <a:pt x="16833" y="7290"/>
                  <a:pt x="15856" y="6776"/>
                </a:cubicBezTo>
                <a:cubicBezTo>
                  <a:pt x="15652" y="6669"/>
                  <a:pt x="15467" y="6407"/>
                  <a:pt x="15318" y="6013"/>
                </a:cubicBezTo>
                <a:cubicBezTo>
                  <a:pt x="14863" y="4811"/>
                  <a:pt x="13848" y="2126"/>
                  <a:pt x="13422" y="997"/>
                </a:cubicBezTo>
                <a:cubicBezTo>
                  <a:pt x="13177" y="346"/>
                  <a:pt x="12823" y="0"/>
                  <a:pt x="12408" y="0"/>
                </a:cubicBezTo>
                <a:lnTo>
                  <a:pt x="8713" y="0"/>
                </a:lnTo>
                <a:lnTo>
                  <a:pt x="6576" y="0"/>
                </a:lnTo>
                <a:close/>
                <a:moveTo>
                  <a:pt x="7100" y="1507"/>
                </a:moveTo>
                <a:lnTo>
                  <a:pt x="8901" y="1507"/>
                </a:lnTo>
                <a:cubicBezTo>
                  <a:pt x="9005" y="1507"/>
                  <a:pt x="9091" y="1729"/>
                  <a:pt x="9095" y="2012"/>
                </a:cubicBezTo>
                <a:lnTo>
                  <a:pt x="9165" y="6280"/>
                </a:lnTo>
                <a:cubicBezTo>
                  <a:pt x="9171" y="6638"/>
                  <a:pt x="9065" y="6937"/>
                  <a:pt x="8933" y="6937"/>
                </a:cubicBezTo>
                <a:lnTo>
                  <a:pt x="5932" y="6937"/>
                </a:lnTo>
                <a:cubicBezTo>
                  <a:pt x="5781" y="6937"/>
                  <a:pt x="5677" y="6527"/>
                  <a:pt x="5732" y="6146"/>
                </a:cubicBezTo>
                <a:lnTo>
                  <a:pt x="6361" y="2742"/>
                </a:lnTo>
                <a:cubicBezTo>
                  <a:pt x="6502" y="1984"/>
                  <a:pt x="6787" y="1507"/>
                  <a:pt x="7100" y="1507"/>
                </a:cubicBezTo>
                <a:close/>
                <a:moveTo>
                  <a:pt x="9960" y="1507"/>
                </a:moveTo>
                <a:lnTo>
                  <a:pt x="12525" y="1507"/>
                </a:lnTo>
                <a:cubicBezTo>
                  <a:pt x="12815" y="1507"/>
                  <a:pt x="13055" y="1783"/>
                  <a:pt x="13205" y="2288"/>
                </a:cubicBezTo>
                <a:lnTo>
                  <a:pt x="14353" y="6142"/>
                </a:lnTo>
                <a:cubicBezTo>
                  <a:pt x="14434" y="6412"/>
                  <a:pt x="14288" y="6937"/>
                  <a:pt x="14133" y="6937"/>
                </a:cubicBezTo>
                <a:lnTo>
                  <a:pt x="10196" y="6937"/>
                </a:lnTo>
                <a:cubicBezTo>
                  <a:pt x="10065" y="6937"/>
                  <a:pt x="9960" y="6688"/>
                  <a:pt x="9947" y="6339"/>
                </a:cubicBezTo>
                <a:lnTo>
                  <a:pt x="9779" y="2044"/>
                </a:lnTo>
                <a:cubicBezTo>
                  <a:pt x="9768" y="1766"/>
                  <a:pt x="9856" y="1507"/>
                  <a:pt x="9960" y="1507"/>
                </a:cubicBezTo>
                <a:close/>
                <a:moveTo>
                  <a:pt x="4159" y="12389"/>
                </a:moveTo>
                <a:cubicBezTo>
                  <a:pt x="3222" y="12389"/>
                  <a:pt x="2463" y="14450"/>
                  <a:pt x="2463" y="16992"/>
                </a:cubicBezTo>
                <a:cubicBezTo>
                  <a:pt x="2463" y="19535"/>
                  <a:pt x="3222" y="21600"/>
                  <a:pt x="4159" y="21600"/>
                </a:cubicBezTo>
                <a:cubicBezTo>
                  <a:pt x="5096" y="21600"/>
                  <a:pt x="5855" y="19535"/>
                  <a:pt x="5855" y="16992"/>
                </a:cubicBezTo>
                <a:cubicBezTo>
                  <a:pt x="5855" y="14450"/>
                  <a:pt x="5096" y="12389"/>
                  <a:pt x="4159" y="12389"/>
                </a:cubicBezTo>
                <a:close/>
                <a:moveTo>
                  <a:pt x="17190" y="12389"/>
                </a:moveTo>
                <a:cubicBezTo>
                  <a:pt x="16253" y="12389"/>
                  <a:pt x="15494" y="14450"/>
                  <a:pt x="15494" y="16992"/>
                </a:cubicBezTo>
                <a:cubicBezTo>
                  <a:pt x="15494" y="19535"/>
                  <a:pt x="16253" y="21600"/>
                  <a:pt x="17190" y="21600"/>
                </a:cubicBezTo>
                <a:cubicBezTo>
                  <a:pt x="18127" y="21600"/>
                  <a:pt x="18888" y="19535"/>
                  <a:pt x="18888" y="16992"/>
                </a:cubicBezTo>
                <a:cubicBezTo>
                  <a:pt x="18888" y="14450"/>
                  <a:pt x="18127" y="12389"/>
                  <a:pt x="17190" y="12389"/>
                </a:cubicBezTo>
                <a:close/>
                <a:moveTo>
                  <a:pt x="4159" y="14829"/>
                </a:moveTo>
                <a:cubicBezTo>
                  <a:pt x="4599" y="14829"/>
                  <a:pt x="4956" y="15798"/>
                  <a:pt x="4956" y="16992"/>
                </a:cubicBezTo>
                <a:cubicBezTo>
                  <a:pt x="4956" y="18187"/>
                  <a:pt x="4599" y="19156"/>
                  <a:pt x="4159" y="19156"/>
                </a:cubicBezTo>
                <a:cubicBezTo>
                  <a:pt x="3719" y="19156"/>
                  <a:pt x="3362" y="18187"/>
                  <a:pt x="3362" y="16992"/>
                </a:cubicBezTo>
                <a:cubicBezTo>
                  <a:pt x="3362" y="15798"/>
                  <a:pt x="3719" y="14829"/>
                  <a:pt x="4159" y="14829"/>
                </a:cubicBezTo>
                <a:close/>
                <a:moveTo>
                  <a:pt x="17190" y="14829"/>
                </a:moveTo>
                <a:cubicBezTo>
                  <a:pt x="17630" y="14829"/>
                  <a:pt x="17987" y="15798"/>
                  <a:pt x="17987" y="16992"/>
                </a:cubicBezTo>
                <a:cubicBezTo>
                  <a:pt x="17987" y="18187"/>
                  <a:pt x="17630" y="19156"/>
                  <a:pt x="17190" y="19156"/>
                </a:cubicBezTo>
                <a:cubicBezTo>
                  <a:pt x="16750" y="19156"/>
                  <a:pt x="16393" y="18187"/>
                  <a:pt x="16393" y="16992"/>
                </a:cubicBezTo>
                <a:cubicBezTo>
                  <a:pt x="16393" y="15798"/>
                  <a:pt x="16750" y="14829"/>
                  <a:pt x="17190" y="14829"/>
                </a:cubicBez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80" name="Station Wagon"/>
          <p:cNvSpPr/>
          <p:nvPr/>
        </p:nvSpPr>
        <p:spPr>
          <a:xfrm>
            <a:off x="16159421" y="3902692"/>
            <a:ext cx="2112793" cy="733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35" y="0"/>
                </a:moveTo>
                <a:cubicBezTo>
                  <a:pt x="2540" y="0"/>
                  <a:pt x="2362" y="265"/>
                  <a:pt x="2243" y="701"/>
                </a:cubicBezTo>
                <a:lnTo>
                  <a:pt x="688" y="6541"/>
                </a:lnTo>
                <a:cubicBezTo>
                  <a:pt x="552" y="7055"/>
                  <a:pt x="476" y="7678"/>
                  <a:pt x="476" y="8332"/>
                </a:cubicBezTo>
                <a:lnTo>
                  <a:pt x="476" y="10917"/>
                </a:lnTo>
                <a:cubicBezTo>
                  <a:pt x="476" y="11057"/>
                  <a:pt x="438" y="11185"/>
                  <a:pt x="383" y="11184"/>
                </a:cubicBezTo>
                <a:cubicBezTo>
                  <a:pt x="173" y="11184"/>
                  <a:pt x="0" y="11682"/>
                  <a:pt x="0" y="12289"/>
                </a:cubicBezTo>
                <a:lnTo>
                  <a:pt x="0" y="16835"/>
                </a:lnTo>
                <a:cubicBezTo>
                  <a:pt x="0" y="17443"/>
                  <a:pt x="173" y="17940"/>
                  <a:pt x="383" y="17940"/>
                </a:cubicBezTo>
                <a:lnTo>
                  <a:pt x="1314" y="17940"/>
                </a:lnTo>
                <a:lnTo>
                  <a:pt x="2130" y="17940"/>
                </a:lnTo>
                <a:cubicBezTo>
                  <a:pt x="2103" y="17551"/>
                  <a:pt x="2086" y="17149"/>
                  <a:pt x="2086" y="16728"/>
                </a:cubicBezTo>
                <a:cubicBezTo>
                  <a:pt x="2086" y="13426"/>
                  <a:pt x="3017" y="10761"/>
                  <a:pt x="4157" y="10761"/>
                </a:cubicBezTo>
                <a:cubicBezTo>
                  <a:pt x="5303" y="10761"/>
                  <a:pt x="6228" y="13426"/>
                  <a:pt x="6228" y="16728"/>
                </a:cubicBezTo>
                <a:cubicBezTo>
                  <a:pt x="6228" y="17149"/>
                  <a:pt x="6211" y="17551"/>
                  <a:pt x="6184" y="17940"/>
                </a:cubicBezTo>
                <a:lnTo>
                  <a:pt x="15167" y="17940"/>
                </a:lnTo>
                <a:cubicBezTo>
                  <a:pt x="15140" y="17551"/>
                  <a:pt x="15125" y="17149"/>
                  <a:pt x="15125" y="16728"/>
                </a:cubicBezTo>
                <a:cubicBezTo>
                  <a:pt x="15125" y="13426"/>
                  <a:pt x="16049" y="10761"/>
                  <a:pt x="17195" y="10761"/>
                </a:cubicBezTo>
                <a:cubicBezTo>
                  <a:pt x="18340" y="10761"/>
                  <a:pt x="19266" y="13426"/>
                  <a:pt x="19266" y="16728"/>
                </a:cubicBezTo>
                <a:cubicBezTo>
                  <a:pt x="19266" y="17164"/>
                  <a:pt x="19249" y="17598"/>
                  <a:pt x="19217" y="18003"/>
                </a:cubicBezTo>
                <a:lnTo>
                  <a:pt x="20293" y="18003"/>
                </a:lnTo>
                <a:lnTo>
                  <a:pt x="20936" y="18003"/>
                </a:lnTo>
                <a:lnTo>
                  <a:pt x="21217" y="18003"/>
                </a:lnTo>
                <a:cubicBezTo>
                  <a:pt x="21427" y="18003"/>
                  <a:pt x="21600" y="17506"/>
                  <a:pt x="21600" y="16898"/>
                </a:cubicBezTo>
                <a:lnTo>
                  <a:pt x="21600" y="13832"/>
                </a:lnTo>
                <a:cubicBezTo>
                  <a:pt x="21600" y="13427"/>
                  <a:pt x="21564" y="13018"/>
                  <a:pt x="21499" y="12645"/>
                </a:cubicBezTo>
                <a:lnTo>
                  <a:pt x="20968" y="9812"/>
                </a:lnTo>
                <a:cubicBezTo>
                  <a:pt x="20925" y="9485"/>
                  <a:pt x="20811" y="9266"/>
                  <a:pt x="20681" y="9204"/>
                </a:cubicBezTo>
                <a:lnTo>
                  <a:pt x="16243" y="7476"/>
                </a:lnTo>
                <a:cubicBezTo>
                  <a:pt x="15989" y="7382"/>
                  <a:pt x="15747" y="7117"/>
                  <a:pt x="15531" y="6712"/>
                </a:cubicBezTo>
                <a:lnTo>
                  <a:pt x="12282" y="652"/>
                </a:lnTo>
                <a:cubicBezTo>
                  <a:pt x="12055" y="232"/>
                  <a:pt x="11789" y="0"/>
                  <a:pt x="11519" y="0"/>
                </a:cubicBezTo>
                <a:lnTo>
                  <a:pt x="2735" y="0"/>
                </a:lnTo>
                <a:close/>
                <a:moveTo>
                  <a:pt x="2914" y="1665"/>
                </a:moveTo>
                <a:lnTo>
                  <a:pt x="5590" y="1665"/>
                </a:lnTo>
                <a:cubicBezTo>
                  <a:pt x="5644" y="1665"/>
                  <a:pt x="5682" y="1806"/>
                  <a:pt x="5666" y="1961"/>
                </a:cubicBezTo>
                <a:lnTo>
                  <a:pt x="5174" y="7057"/>
                </a:lnTo>
                <a:cubicBezTo>
                  <a:pt x="5158" y="7213"/>
                  <a:pt x="5109" y="7320"/>
                  <a:pt x="5049" y="7320"/>
                </a:cubicBezTo>
                <a:lnTo>
                  <a:pt x="1838" y="7320"/>
                </a:lnTo>
                <a:cubicBezTo>
                  <a:pt x="1757" y="7320"/>
                  <a:pt x="1709" y="7084"/>
                  <a:pt x="1747" y="6882"/>
                </a:cubicBezTo>
                <a:lnTo>
                  <a:pt x="2693" y="2039"/>
                </a:lnTo>
                <a:cubicBezTo>
                  <a:pt x="2736" y="1806"/>
                  <a:pt x="2822" y="1665"/>
                  <a:pt x="2914" y="1665"/>
                </a:cubicBezTo>
                <a:close/>
                <a:moveTo>
                  <a:pt x="9855" y="1665"/>
                </a:moveTo>
                <a:lnTo>
                  <a:pt x="11644" y="1665"/>
                </a:lnTo>
                <a:cubicBezTo>
                  <a:pt x="11763" y="1665"/>
                  <a:pt x="11881" y="1774"/>
                  <a:pt x="11978" y="1976"/>
                </a:cubicBezTo>
                <a:lnTo>
                  <a:pt x="14330" y="6994"/>
                </a:lnTo>
                <a:cubicBezTo>
                  <a:pt x="14378" y="7103"/>
                  <a:pt x="14352" y="7320"/>
                  <a:pt x="14292" y="7320"/>
                </a:cubicBezTo>
                <a:lnTo>
                  <a:pt x="10000" y="7320"/>
                </a:lnTo>
                <a:cubicBezTo>
                  <a:pt x="9930" y="7320"/>
                  <a:pt x="9870" y="7166"/>
                  <a:pt x="9870" y="6979"/>
                </a:cubicBezTo>
                <a:lnTo>
                  <a:pt x="9774" y="1918"/>
                </a:lnTo>
                <a:cubicBezTo>
                  <a:pt x="9774" y="1793"/>
                  <a:pt x="9806" y="1665"/>
                  <a:pt x="9855" y="1665"/>
                </a:cubicBezTo>
                <a:close/>
                <a:moveTo>
                  <a:pt x="6395" y="1684"/>
                </a:moveTo>
                <a:lnTo>
                  <a:pt x="9081" y="1684"/>
                </a:lnTo>
                <a:cubicBezTo>
                  <a:pt x="9124" y="1684"/>
                  <a:pt x="9162" y="1792"/>
                  <a:pt x="9162" y="1932"/>
                </a:cubicBezTo>
                <a:lnTo>
                  <a:pt x="9066" y="6994"/>
                </a:lnTo>
                <a:cubicBezTo>
                  <a:pt x="9061" y="7196"/>
                  <a:pt x="9006" y="7335"/>
                  <a:pt x="8936" y="7335"/>
                </a:cubicBezTo>
                <a:lnTo>
                  <a:pt x="6147" y="7335"/>
                </a:lnTo>
                <a:cubicBezTo>
                  <a:pt x="6066" y="7319"/>
                  <a:pt x="6006" y="7120"/>
                  <a:pt x="6022" y="6901"/>
                </a:cubicBezTo>
                <a:lnTo>
                  <a:pt x="6319" y="1869"/>
                </a:lnTo>
                <a:cubicBezTo>
                  <a:pt x="6325" y="1760"/>
                  <a:pt x="6358" y="1684"/>
                  <a:pt x="6395" y="1684"/>
                </a:cubicBezTo>
                <a:close/>
                <a:moveTo>
                  <a:pt x="4162" y="11822"/>
                </a:moveTo>
                <a:cubicBezTo>
                  <a:pt x="3222" y="11822"/>
                  <a:pt x="2465" y="14019"/>
                  <a:pt x="2465" y="16713"/>
                </a:cubicBezTo>
                <a:cubicBezTo>
                  <a:pt x="2465" y="19423"/>
                  <a:pt x="3227" y="21600"/>
                  <a:pt x="4162" y="21600"/>
                </a:cubicBezTo>
                <a:cubicBezTo>
                  <a:pt x="5097" y="21600"/>
                  <a:pt x="5860" y="19408"/>
                  <a:pt x="5860" y="16713"/>
                </a:cubicBezTo>
                <a:cubicBezTo>
                  <a:pt x="5860" y="14019"/>
                  <a:pt x="5103" y="11822"/>
                  <a:pt x="4162" y="11822"/>
                </a:cubicBezTo>
                <a:close/>
                <a:moveTo>
                  <a:pt x="17206" y="11822"/>
                </a:moveTo>
                <a:cubicBezTo>
                  <a:pt x="16266" y="11822"/>
                  <a:pt x="15509" y="14019"/>
                  <a:pt x="15509" y="16713"/>
                </a:cubicBezTo>
                <a:cubicBezTo>
                  <a:pt x="15509" y="19423"/>
                  <a:pt x="16271" y="21600"/>
                  <a:pt x="17206" y="21600"/>
                </a:cubicBezTo>
                <a:cubicBezTo>
                  <a:pt x="18147" y="21600"/>
                  <a:pt x="18904" y="19408"/>
                  <a:pt x="18904" y="16713"/>
                </a:cubicBezTo>
                <a:cubicBezTo>
                  <a:pt x="18909" y="14019"/>
                  <a:pt x="18147" y="11822"/>
                  <a:pt x="17206" y="11822"/>
                </a:cubicBezTo>
                <a:close/>
                <a:moveTo>
                  <a:pt x="4162" y="14406"/>
                </a:moveTo>
                <a:cubicBezTo>
                  <a:pt x="4605" y="14406"/>
                  <a:pt x="4963" y="15436"/>
                  <a:pt x="4963" y="16713"/>
                </a:cubicBezTo>
                <a:cubicBezTo>
                  <a:pt x="4963" y="17991"/>
                  <a:pt x="4605" y="19016"/>
                  <a:pt x="4162" y="19016"/>
                </a:cubicBezTo>
                <a:cubicBezTo>
                  <a:pt x="3719" y="19016"/>
                  <a:pt x="3363" y="17991"/>
                  <a:pt x="3363" y="16713"/>
                </a:cubicBezTo>
                <a:cubicBezTo>
                  <a:pt x="3363" y="15436"/>
                  <a:pt x="3719" y="14406"/>
                  <a:pt x="4162" y="14406"/>
                </a:cubicBezTo>
                <a:close/>
                <a:moveTo>
                  <a:pt x="17206" y="14406"/>
                </a:moveTo>
                <a:cubicBezTo>
                  <a:pt x="17650" y="14406"/>
                  <a:pt x="18005" y="15436"/>
                  <a:pt x="18005" y="16713"/>
                </a:cubicBezTo>
                <a:cubicBezTo>
                  <a:pt x="18005" y="17991"/>
                  <a:pt x="17650" y="19016"/>
                  <a:pt x="17206" y="19016"/>
                </a:cubicBezTo>
                <a:cubicBezTo>
                  <a:pt x="16763" y="19016"/>
                  <a:pt x="16406" y="17991"/>
                  <a:pt x="16406" y="16713"/>
                </a:cubicBezTo>
                <a:cubicBezTo>
                  <a:pt x="16406" y="15436"/>
                  <a:pt x="16763" y="14406"/>
                  <a:pt x="17206" y="14406"/>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81" name="Van"/>
          <p:cNvSpPr/>
          <p:nvPr/>
        </p:nvSpPr>
        <p:spPr>
          <a:xfrm>
            <a:off x="18402819" y="3765416"/>
            <a:ext cx="2121326" cy="880841"/>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1987" y="0"/>
                </a:moveTo>
                <a:cubicBezTo>
                  <a:pt x="1523" y="0"/>
                  <a:pt x="1117" y="714"/>
                  <a:pt x="977" y="1780"/>
                </a:cubicBezTo>
                <a:cubicBezTo>
                  <a:pt x="480" y="5486"/>
                  <a:pt x="454" y="11857"/>
                  <a:pt x="454" y="13314"/>
                </a:cubicBezTo>
                <a:cubicBezTo>
                  <a:pt x="454" y="13483"/>
                  <a:pt x="399" y="13614"/>
                  <a:pt x="329" y="13614"/>
                </a:cubicBezTo>
                <a:lnTo>
                  <a:pt x="125" y="13614"/>
                </a:lnTo>
                <a:cubicBezTo>
                  <a:pt x="55" y="13614"/>
                  <a:pt x="0" y="13746"/>
                  <a:pt x="0" y="13915"/>
                </a:cubicBezTo>
                <a:lnTo>
                  <a:pt x="0" y="17178"/>
                </a:lnTo>
                <a:cubicBezTo>
                  <a:pt x="0" y="17504"/>
                  <a:pt x="108" y="17775"/>
                  <a:pt x="248" y="17788"/>
                </a:cubicBezTo>
                <a:lnTo>
                  <a:pt x="2888" y="17865"/>
                </a:lnTo>
                <a:cubicBezTo>
                  <a:pt x="2926" y="15368"/>
                  <a:pt x="3780" y="13314"/>
                  <a:pt x="4822" y="13314"/>
                </a:cubicBezTo>
                <a:cubicBezTo>
                  <a:pt x="5880" y="13314"/>
                  <a:pt x="6739" y="15358"/>
                  <a:pt x="6760" y="17894"/>
                </a:cubicBezTo>
                <a:lnTo>
                  <a:pt x="16272" y="17971"/>
                </a:lnTo>
                <a:cubicBezTo>
                  <a:pt x="16272" y="15396"/>
                  <a:pt x="17141" y="13301"/>
                  <a:pt x="18210" y="13301"/>
                </a:cubicBezTo>
                <a:cubicBezTo>
                  <a:pt x="19279" y="13301"/>
                  <a:pt x="20149" y="15396"/>
                  <a:pt x="20149" y="17971"/>
                </a:cubicBezTo>
                <a:cubicBezTo>
                  <a:pt x="20149" y="17971"/>
                  <a:pt x="20149" y="17970"/>
                  <a:pt x="20149" y="17983"/>
                </a:cubicBezTo>
                <a:lnTo>
                  <a:pt x="21347" y="17906"/>
                </a:lnTo>
                <a:cubicBezTo>
                  <a:pt x="21487" y="17893"/>
                  <a:pt x="21600" y="17618"/>
                  <a:pt x="21595" y="17280"/>
                </a:cubicBezTo>
                <a:lnTo>
                  <a:pt x="21557" y="13850"/>
                </a:lnTo>
                <a:cubicBezTo>
                  <a:pt x="21557" y="13720"/>
                  <a:pt x="21509" y="13602"/>
                  <a:pt x="21455" y="13602"/>
                </a:cubicBezTo>
                <a:lnTo>
                  <a:pt x="21320" y="13602"/>
                </a:lnTo>
                <a:cubicBezTo>
                  <a:pt x="21260" y="13602"/>
                  <a:pt x="21217" y="13484"/>
                  <a:pt x="21217" y="13354"/>
                </a:cubicBezTo>
                <a:cubicBezTo>
                  <a:pt x="21217" y="12925"/>
                  <a:pt x="21212" y="11480"/>
                  <a:pt x="21212" y="10648"/>
                </a:cubicBezTo>
                <a:cubicBezTo>
                  <a:pt x="21212" y="10283"/>
                  <a:pt x="21114" y="9949"/>
                  <a:pt x="20974" y="9819"/>
                </a:cubicBezTo>
                <a:cubicBezTo>
                  <a:pt x="20434" y="9285"/>
                  <a:pt x="19111" y="8011"/>
                  <a:pt x="18495" y="7543"/>
                </a:cubicBezTo>
                <a:cubicBezTo>
                  <a:pt x="18247" y="7361"/>
                  <a:pt x="18021" y="7019"/>
                  <a:pt x="17843" y="6551"/>
                </a:cubicBezTo>
                <a:cubicBezTo>
                  <a:pt x="17475" y="5602"/>
                  <a:pt x="16811" y="3899"/>
                  <a:pt x="16309" y="2572"/>
                </a:cubicBezTo>
                <a:cubicBezTo>
                  <a:pt x="15580" y="622"/>
                  <a:pt x="14561" y="0"/>
                  <a:pt x="12682" y="0"/>
                </a:cubicBezTo>
                <a:lnTo>
                  <a:pt x="1987" y="0"/>
                </a:lnTo>
                <a:close/>
                <a:moveTo>
                  <a:pt x="13869" y="1300"/>
                </a:moveTo>
                <a:lnTo>
                  <a:pt x="14399" y="1431"/>
                </a:lnTo>
                <a:cubicBezTo>
                  <a:pt x="14950" y="1561"/>
                  <a:pt x="15457" y="2169"/>
                  <a:pt x="15835" y="3158"/>
                </a:cubicBezTo>
                <a:lnTo>
                  <a:pt x="17109" y="6502"/>
                </a:lnTo>
                <a:cubicBezTo>
                  <a:pt x="17233" y="6840"/>
                  <a:pt x="17131" y="7384"/>
                  <a:pt x="16942" y="7384"/>
                </a:cubicBezTo>
                <a:lnTo>
                  <a:pt x="13848" y="7384"/>
                </a:lnTo>
                <a:cubicBezTo>
                  <a:pt x="13723" y="7384"/>
                  <a:pt x="13627" y="7151"/>
                  <a:pt x="13627" y="6852"/>
                </a:cubicBezTo>
                <a:lnTo>
                  <a:pt x="13627" y="1833"/>
                </a:lnTo>
                <a:cubicBezTo>
                  <a:pt x="13627" y="1521"/>
                  <a:pt x="13740" y="1274"/>
                  <a:pt x="13869" y="1300"/>
                </a:cubicBezTo>
                <a:close/>
                <a:moveTo>
                  <a:pt x="4822" y="14342"/>
                </a:moveTo>
                <a:cubicBezTo>
                  <a:pt x="3990" y="14342"/>
                  <a:pt x="3315" y="15968"/>
                  <a:pt x="3315" y="17971"/>
                </a:cubicBezTo>
                <a:cubicBezTo>
                  <a:pt x="3315" y="19974"/>
                  <a:pt x="3990" y="21600"/>
                  <a:pt x="4822" y="21600"/>
                </a:cubicBezTo>
                <a:cubicBezTo>
                  <a:pt x="5653" y="21600"/>
                  <a:pt x="6328" y="19974"/>
                  <a:pt x="6328" y="17971"/>
                </a:cubicBezTo>
                <a:cubicBezTo>
                  <a:pt x="6328" y="15968"/>
                  <a:pt x="5653" y="14342"/>
                  <a:pt x="4822" y="14342"/>
                </a:cubicBezTo>
                <a:close/>
                <a:moveTo>
                  <a:pt x="18205" y="14342"/>
                </a:moveTo>
                <a:cubicBezTo>
                  <a:pt x="17374" y="14342"/>
                  <a:pt x="16699" y="15968"/>
                  <a:pt x="16699" y="17971"/>
                </a:cubicBezTo>
                <a:cubicBezTo>
                  <a:pt x="16699" y="19974"/>
                  <a:pt x="17374" y="21600"/>
                  <a:pt x="18205" y="21600"/>
                </a:cubicBezTo>
                <a:cubicBezTo>
                  <a:pt x="19037" y="21600"/>
                  <a:pt x="19710" y="19974"/>
                  <a:pt x="19710" y="17971"/>
                </a:cubicBezTo>
                <a:cubicBezTo>
                  <a:pt x="19705" y="15968"/>
                  <a:pt x="19037" y="14342"/>
                  <a:pt x="18205" y="14342"/>
                </a:cubicBezTo>
                <a:close/>
                <a:moveTo>
                  <a:pt x="4822" y="16110"/>
                </a:moveTo>
                <a:cubicBezTo>
                  <a:pt x="5243" y="16110"/>
                  <a:pt x="5588" y="16944"/>
                  <a:pt x="5588" y="17959"/>
                </a:cubicBezTo>
                <a:cubicBezTo>
                  <a:pt x="5588" y="18986"/>
                  <a:pt x="5243" y="19804"/>
                  <a:pt x="4822" y="19804"/>
                </a:cubicBezTo>
                <a:cubicBezTo>
                  <a:pt x="4401" y="19804"/>
                  <a:pt x="4054" y="18973"/>
                  <a:pt x="4054" y="17959"/>
                </a:cubicBezTo>
                <a:cubicBezTo>
                  <a:pt x="4054" y="16944"/>
                  <a:pt x="4401" y="16110"/>
                  <a:pt x="4822" y="16110"/>
                </a:cubicBezTo>
                <a:close/>
                <a:moveTo>
                  <a:pt x="18205" y="16110"/>
                </a:moveTo>
                <a:cubicBezTo>
                  <a:pt x="18626" y="16110"/>
                  <a:pt x="18971" y="16944"/>
                  <a:pt x="18971" y="17959"/>
                </a:cubicBezTo>
                <a:cubicBezTo>
                  <a:pt x="18971" y="18986"/>
                  <a:pt x="18626" y="19804"/>
                  <a:pt x="18205" y="19804"/>
                </a:cubicBezTo>
                <a:cubicBezTo>
                  <a:pt x="17784" y="19804"/>
                  <a:pt x="17438" y="18973"/>
                  <a:pt x="17438" y="17959"/>
                </a:cubicBezTo>
                <a:cubicBezTo>
                  <a:pt x="17438" y="16944"/>
                  <a:pt x="17784" y="16110"/>
                  <a:pt x="18205" y="16110"/>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82" name="Taxi Cab"/>
          <p:cNvSpPr/>
          <p:nvPr/>
        </p:nvSpPr>
        <p:spPr>
          <a:xfrm>
            <a:off x="20654748" y="3879206"/>
            <a:ext cx="2064748" cy="780261"/>
          </a:xfrm>
          <a:custGeom>
            <a:avLst/>
            <a:gdLst/>
            <a:ahLst/>
            <a:cxnLst>
              <a:cxn ang="0">
                <a:pos x="wd2" y="hd2"/>
              </a:cxn>
              <a:cxn ang="5400000">
                <a:pos x="wd2" y="hd2"/>
              </a:cxn>
              <a:cxn ang="10800000">
                <a:pos x="wd2" y="hd2"/>
              </a:cxn>
              <a:cxn ang="16200000">
                <a:pos x="wd2" y="hd2"/>
              </a:cxn>
            </a:cxnLst>
            <a:rect l="0" t="0" r="r" b="b"/>
            <a:pathLst>
              <a:path w="21579" h="21600" fill="norm" stroke="1" extrusionOk="0">
                <a:moveTo>
                  <a:pt x="6987" y="0"/>
                </a:moveTo>
                <a:lnTo>
                  <a:pt x="6987" y="3783"/>
                </a:lnTo>
                <a:lnTo>
                  <a:pt x="11269" y="3783"/>
                </a:lnTo>
                <a:lnTo>
                  <a:pt x="11269" y="0"/>
                </a:lnTo>
                <a:lnTo>
                  <a:pt x="6987" y="0"/>
                </a:lnTo>
                <a:close/>
                <a:moveTo>
                  <a:pt x="7950" y="4468"/>
                </a:moveTo>
                <a:cubicBezTo>
                  <a:pt x="7680" y="4468"/>
                  <a:pt x="6657" y="4498"/>
                  <a:pt x="5949" y="5014"/>
                </a:cubicBezTo>
                <a:cubicBezTo>
                  <a:pt x="5241" y="5530"/>
                  <a:pt x="3894" y="8909"/>
                  <a:pt x="3894" y="8909"/>
                </a:cubicBezTo>
                <a:cubicBezTo>
                  <a:pt x="3894" y="8909"/>
                  <a:pt x="2373" y="9224"/>
                  <a:pt x="1183" y="9768"/>
                </a:cubicBezTo>
                <a:cubicBezTo>
                  <a:pt x="978" y="9854"/>
                  <a:pt x="838" y="10312"/>
                  <a:pt x="735" y="10914"/>
                </a:cubicBezTo>
                <a:lnTo>
                  <a:pt x="967" y="10914"/>
                </a:lnTo>
                <a:lnTo>
                  <a:pt x="967" y="12033"/>
                </a:lnTo>
                <a:lnTo>
                  <a:pt x="1389" y="12033"/>
                </a:lnTo>
                <a:lnTo>
                  <a:pt x="1389" y="10914"/>
                </a:lnTo>
                <a:lnTo>
                  <a:pt x="1812" y="10914"/>
                </a:lnTo>
                <a:lnTo>
                  <a:pt x="1812" y="12033"/>
                </a:lnTo>
                <a:lnTo>
                  <a:pt x="2233" y="12033"/>
                </a:lnTo>
                <a:lnTo>
                  <a:pt x="2233" y="10914"/>
                </a:lnTo>
                <a:lnTo>
                  <a:pt x="2655" y="10914"/>
                </a:lnTo>
                <a:lnTo>
                  <a:pt x="2655" y="12033"/>
                </a:lnTo>
                <a:lnTo>
                  <a:pt x="3076" y="12033"/>
                </a:lnTo>
                <a:lnTo>
                  <a:pt x="3076" y="10914"/>
                </a:lnTo>
                <a:lnTo>
                  <a:pt x="3498" y="10914"/>
                </a:lnTo>
                <a:lnTo>
                  <a:pt x="3498" y="12033"/>
                </a:lnTo>
                <a:lnTo>
                  <a:pt x="3921" y="12033"/>
                </a:lnTo>
                <a:lnTo>
                  <a:pt x="3921" y="10914"/>
                </a:lnTo>
                <a:lnTo>
                  <a:pt x="4342" y="10914"/>
                </a:lnTo>
                <a:lnTo>
                  <a:pt x="4342" y="12033"/>
                </a:lnTo>
                <a:lnTo>
                  <a:pt x="4764" y="12033"/>
                </a:lnTo>
                <a:lnTo>
                  <a:pt x="4764" y="10914"/>
                </a:lnTo>
                <a:lnTo>
                  <a:pt x="5185" y="10914"/>
                </a:lnTo>
                <a:lnTo>
                  <a:pt x="5185" y="12033"/>
                </a:lnTo>
                <a:lnTo>
                  <a:pt x="5608" y="12033"/>
                </a:lnTo>
                <a:lnTo>
                  <a:pt x="5608" y="10914"/>
                </a:lnTo>
                <a:lnTo>
                  <a:pt x="6030" y="10914"/>
                </a:lnTo>
                <a:lnTo>
                  <a:pt x="6030" y="12033"/>
                </a:lnTo>
                <a:lnTo>
                  <a:pt x="6451" y="12033"/>
                </a:lnTo>
                <a:lnTo>
                  <a:pt x="6451" y="10914"/>
                </a:lnTo>
                <a:lnTo>
                  <a:pt x="6873" y="10914"/>
                </a:lnTo>
                <a:lnTo>
                  <a:pt x="6873" y="12033"/>
                </a:lnTo>
                <a:lnTo>
                  <a:pt x="7294" y="12033"/>
                </a:lnTo>
                <a:lnTo>
                  <a:pt x="7294" y="10914"/>
                </a:lnTo>
                <a:lnTo>
                  <a:pt x="7717" y="10914"/>
                </a:lnTo>
                <a:lnTo>
                  <a:pt x="7717" y="12033"/>
                </a:lnTo>
                <a:lnTo>
                  <a:pt x="8139" y="12033"/>
                </a:lnTo>
                <a:lnTo>
                  <a:pt x="8139" y="10914"/>
                </a:lnTo>
                <a:lnTo>
                  <a:pt x="8560" y="10914"/>
                </a:lnTo>
                <a:lnTo>
                  <a:pt x="8560" y="12033"/>
                </a:lnTo>
                <a:lnTo>
                  <a:pt x="8983" y="12033"/>
                </a:lnTo>
                <a:lnTo>
                  <a:pt x="8983" y="10914"/>
                </a:lnTo>
                <a:lnTo>
                  <a:pt x="9404" y="10914"/>
                </a:lnTo>
                <a:lnTo>
                  <a:pt x="9404" y="12033"/>
                </a:lnTo>
                <a:lnTo>
                  <a:pt x="9826" y="12033"/>
                </a:lnTo>
                <a:lnTo>
                  <a:pt x="9826" y="10914"/>
                </a:lnTo>
                <a:lnTo>
                  <a:pt x="10249" y="10914"/>
                </a:lnTo>
                <a:lnTo>
                  <a:pt x="10249" y="12033"/>
                </a:lnTo>
                <a:lnTo>
                  <a:pt x="10669" y="12033"/>
                </a:lnTo>
                <a:lnTo>
                  <a:pt x="10669" y="10914"/>
                </a:lnTo>
                <a:lnTo>
                  <a:pt x="11092" y="10914"/>
                </a:lnTo>
                <a:lnTo>
                  <a:pt x="11092" y="12033"/>
                </a:lnTo>
                <a:lnTo>
                  <a:pt x="11513" y="12033"/>
                </a:lnTo>
                <a:lnTo>
                  <a:pt x="11513" y="10914"/>
                </a:lnTo>
                <a:lnTo>
                  <a:pt x="11935" y="10914"/>
                </a:lnTo>
                <a:lnTo>
                  <a:pt x="11935" y="12033"/>
                </a:lnTo>
                <a:lnTo>
                  <a:pt x="12346" y="12033"/>
                </a:lnTo>
                <a:lnTo>
                  <a:pt x="12346" y="13148"/>
                </a:lnTo>
                <a:lnTo>
                  <a:pt x="11935" y="13148"/>
                </a:lnTo>
                <a:lnTo>
                  <a:pt x="11935" y="12047"/>
                </a:lnTo>
                <a:lnTo>
                  <a:pt x="11513" y="12047"/>
                </a:lnTo>
                <a:lnTo>
                  <a:pt x="11513" y="13166"/>
                </a:lnTo>
                <a:lnTo>
                  <a:pt x="11092" y="13166"/>
                </a:lnTo>
                <a:lnTo>
                  <a:pt x="11092" y="12047"/>
                </a:lnTo>
                <a:lnTo>
                  <a:pt x="10669" y="12047"/>
                </a:lnTo>
                <a:lnTo>
                  <a:pt x="10669" y="13166"/>
                </a:lnTo>
                <a:lnTo>
                  <a:pt x="10249" y="13166"/>
                </a:lnTo>
                <a:lnTo>
                  <a:pt x="10249" y="12047"/>
                </a:lnTo>
                <a:lnTo>
                  <a:pt x="9826" y="12047"/>
                </a:lnTo>
                <a:lnTo>
                  <a:pt x="9826" y="13166"/>
                </a:lnTo>
                <a:lnTo>
                  <a:pt x="9404" y="13166"/>
                </a:lnTo>
                <a:lnTo>
                  <a:pt x="9404" y="12047"/>
                </a:lnTo>
                <a:lnTo>
                  <a:pt x="8983" y="12047"/>
                </a:lnTo>
                <a:lnTo>
                  <a:pt x="8983" y="13166"/>
                </a:lnTo>
                <a:lnTo>
                  <a:pt x="8560" y="13166"/>
                </a:lnTo>
                <a:lnTo>
                  <a:pt x="8560" y="12047"/>
                </a:lnTo>
                <a:lnTo>
                  <a:pt x="8139" y="12047"/>
                </a:lnTo>
                <a:lnTo>
                  <a:pt x="8139" y="13166"/>
                </a:lnTo>
                <a:lnTo>
                  <a:pt x="7717" y="13166"/>
                </a:lnTo>
                <a:lnTo>
                  <a:pt x="7717" y="12047"/>
                </a:lnTo>
                <a:lnTo>
                  <a:pt x="7294" y="12047"/>
                </a:lnTo>
                <a:lnTo>
                  <a:pt x="7294" y="13166"/>
                </a:lnTo>
                <a:lnTo>
                  <a:pt x="6873" y="13166"/>
                </a:lnTo>
                <a:lnTo>
                  <a:pt x="6873" y="12047"/>
                </a:lnTo>
                <a:lnTo>
                  <a:pt x="6451" y="12047"/>
                </a:lnTo>
                <a:lnTo>
                  <a:pt x="6451" y="13166"/>
                </a:lnTo>
                <a:lnTo>
                  <a:pt x="6030" y="13166"/>
                </a:lnTo>
                <a:lnTo>
                  <a:pt x="6030" y="12047"/>
                </a:lnTo>
                <a:lnTo>
                  <a:pt x="5635" y="12047"/>
                </a:lnTo>
                <a:lnTo>
                  <a:pt x="5635" y="13166"/>
                </a:lnTo>
                <a:lnTo>
                  <a:pt x="5212" y="13166"/>
                </a:lnTo>
                <a:lnTo>
                  <a:pt x="5212" y="12047"/>
                </a:lnTo>
                <a:lnTo>
                  <a:pt x="4791" y="12047"/>
                </a:lnTo>
                <a:lnTo>
                  <a:pt x="4791" y="13166"/>
                </a:lnTo>
                <a:lnTo>
                  <a:pt x="4369" y="13166"/>
                </a:lnTo>
                <a:lnTo>
                  <a:pt x="4369" y="12047"/>
                </a:lnTo>
                <a:lnTo>
                  <a:pt x="3948" y="12047"/>
                </a:lnTo>
                <a:lnTo>
                  <a:pt x="3948" y="13166"/>
                </a:lnTo>
                <a:lnTo>
                  <a:pt x="3525" y="13166"/>
                </a:lnTo>
                <a:lnTo>
                  <a:pt x="3525" y="12047"/>
                </a:lnTo>
                <a:lnTo>
                  <a:pt x="3093" y="12047"/>
                </a:lnTo>
                <a:lnTo>
                  <a:pt x="3093" y="13166"/>
                </a:lnTo>
                <a:lnTo>
                  <a:pt x="2670" y="13166"/>
                </a:lnTo>
                <a:lnTo>
                  <a:pt x="2670" y="12047"/>
                </a:lnTo>
                <a:lnTo>
                  <a:pt x="2249" y="12047"/>
                </a:lnTo>
                <a:lnTo>
                  <a:pt x="2249" y="13166"/>
                </a:lnTo>
                <a:lnTo>
                  <a:pt x="1827" y="13166"/>
                </a:lnTo>
                <a:lnTo>
                  <a:pt x="1827" y="12047"/>
                </a:lnTo>
                <a:lnTo>
                  <a:pt x="1406" y="12047"/>
                </a:lnTo>
                <a:lnTo>
                  <a:pt x="1406" y="13166"/>
                </a:lnTo>
                <a:lnTo>
                  <a:pt x="984" y="13166"/>
                </a:lnTo>
                <a:lnTo>
                  <a:pt x="984" y="12047"/>
                </a:lnTo>
                <a:lnTo>
                  <a:pt x="627" y="12047"/>
                </a:lnTo>
                <a:cubicBezTo>
                  <a:pt x="600" y="12405"/>
                  <a:pt x="584" y="12793"/>
                  <a:pt x="573" y="13166"/>
                </a:cubicBezTo>
                <a:cubicBezTo>
                  <a:pt x="562" y="13467"/>
                  <a:pt x="561" y="13766"/>
                  <a:pt x="561" y="14052"/>
                </a:cubicBezTo>
                <a:cubicBezTo>
                  <a:pt x="134" y="14052"/>
                  <a:pt x="0" y="14854"/>
                  <a:pt x="0" y="15355"/>
                </a:cubicBezTo>
                <a:cubicBezTo>
                  <a:pt x="0" y="15856"/>
                  <a:pt x="0" y="16344"/>
                  <a:pt x="0" y="16846"/>
                </a:cubicBezTo>
                <a:cubicBezTo>
                  <a:pt x="0" y="18278"/>
                  <a:pt x="437" y="18936"/>
                  <a:pt x="940" y="18936"/>
                </a:cubicBezTo>
                <a:cubicBezTo>
                  <a:pt x="1329" y="18936"/>
                  <a:pt x="2937" y="18936"/>
                  <a:pt x="3651" y="18936"/>
                </a:cubicBezTo>
                <a:cubicBezTo>
                  <a:pt x="3629" y="18664"/>
                  <a:pt x="3617" y="18395"/>
                  <a:pt x="3617" y="18108"/>
                </a:cubicBezTo>
                <a:cubicBezTo>
                  <a:pt x="3617" y="15744"/>
                  <a:pt x="4337" y="13837"/>
                  <a:pt x="5229" y="13837"/>
                </a:cubicBezTo>
                <a:cubicBezTo>
                  <a:pt x="6121" y="13837"/>
                  <a:pt x="6841" y="15745"/>
                  <a:pt x="6841" y="18108"/>
                </a:cubicBezTo>
                <a:cubicBezTo>
                  <a:pt x="6841" y="18395"/>
                  <a:pt x="6829" y="18664"/>
                  <a:pt x="6808" y="18936"/>
                </a:cubicBezTo>
                <a:cubicBezTo>
                  <a:pt x="9339" y="18936"/>
                  <a:pt x="13109" y="18936"/>
                  <a:pt x="16121" y="18936"/>
                </a:cubicBezTo>
                <a:cubicBezTo>
                  <a:pt x="16100" y="18664"/>
                  <a:pt x="16089" y="18395"/>
                  <a:pt x="16089" y="18108"/>
                </a:cubicBezTo>
                <a:cubicBezTo>
                  <a:pt x="16089" y="15744"/>
                  <a:pt x="16808" y="13837"/>
                  <a:pt x="17700" y="13837"/>
                </a:cubicBezTo>
                <a:cubicBezTo>
                  <a:pt x="18592" y="13837"/>
                  <a:pt x="19312" y="15745"/>
                  <a:pt x="19312" y="18108"/>
                </a:cubicBezTo>
                <a:cubicBezTo>
                  <a:pt x="19312" y="18395"/>
                  <a:pt x="19302" y="18664"/>
                  <a:pt x="19280" y="18936"/>
                </a:cubicBezTo>
                <a:cubicBezTo>
                  <a:pt x="20205" y="18936"/>
                  <a:pt x="20816" y="18936"/>
                  <a:pt x="20935" y="18936"/>
                </a:cubicBezTo>
                <a:cubicBezTo>
                  <a:pt x="21600" y="18936"/>
                  <a:pt x="21579" y="16271"/>
                  <a:pt x="21579" y="15583"/>
                </a:cubicBezTo>
                <a:cubicBezTo>
                  <a:pt x="21579" y="14896"/>
                  <a:pt x="21183" y="14724"/>
                  <a:pt x="21183" y="14724"/>
                </a:cubicBezTo>
                <a:cubicBezTo>
                  <a:pt x="21183" y="14724"/>
                  <a:pt x="21195" y="14111"/>
                  <a:pt x="21065" y="13166"/>
                </a:cubicBezTo>
                <a:cubicBezTo>
                  <a:pt x="21021" y="12842"/>
                  <a:pt x="20952" y="12461"/>
                  <a:pt x="20869" y="12065"/>
                </a:cubicBezTo>
                <a:lnTo>
                  <a:pt x="20869" y="13148"/>
                </a:lnTo>
                <a:lnTo>
                  <a:pt x="20436" y="13148"/>
                </a:lnTo>
                <a:lnTo>
                  <a:pt x="20436" y="12047"/>
                </a:lnTo>
                <a:lnTo>
                  <a:pt x="20015" y="12047"/>
                </a:lnTo>
                <a:lnTo>
                  <a:pt x="20015" y="13166"/>
                </a:lnTo>
                <a:lnTo>
                  <a:pt x="19588" y="13166"/>
                </a:lnTo>
                <a:lnTo>
                  <a:pt x="19588" y="12047"/>
                </a:lnTo>
                <a:lnTo>
                  <a:pt x="19165" y="12047"/>
                </a:lnTo>
                <a:lnTo>
                  <a:pt x="19165" y="13166"/>
                </a:lnTo>
                <a:lnTo>
                  <a:pt x="18744" y="13166"/>
                </a:lnTo>
                <a:lnTo>
                  <a:pt x="18744" y="12047"/>
                </a:lnTo>
                <a:lnTo>
                  <a:pt x="18322" y="12047"/>
                </a:lnTo>
                <a:lnTo>
                  <a:pt x="18322" y="13166"/>
                </a:lnTo>
                <a:lnTo>
                  <a:pt x="17901" y="13166"/>
                </a:lnTo>
                <a:lnTo>
                  <a:pt x="17901" y="12047"/>
                </a:lnTo>
                <a:lnTo>
                  <a:pt x="17479" y="12047"/>
                </a:lnTo>
                <a:lnTo>
                  <a:pt x="17479" y="13166"/>
                </a:lnTo>
                <a:lnTo>
                  <a:pt x="17056" y="13166"/>
                </a:lnTo>
                <a:lnTo>
                  <a:pt x="17056" y="12047"/>
                </a:lnTo>
                <a:lnTo>
                  <a:pt x="16635" y="12047"/>
                </a:lnTo>
                <a:lnTo>
                  <a:pt x="16635" y="13166"/>
                </a:lnTo>
                <a:lnTo>
                  <a:pt x="16213" y="13166"/>
                </a:lnTo>
                <a:lnTo>
                  <a:pt x="16213" y="12047"/>
                </a:lnTo>
                <a:lnTo>
                  <a:pt x="15792" y="12047"/>
                </a:lnTo>
                <a:lnTo>
                  <a:pt x="15792" y="13166"/>
                </a:lnTo>
                <a:lnTo>
                  <a:pt x="15369" y="13166"/>
                </a:lnTo>
                <a:lnTo>
                  <a:pt x="15369" y="12047"/>
                </a:lnTo>
                <a:lnTo>
                  <a:pt x="14947" y="12047"/>
                </a:lnTo>
                <a:lnTo>
                  <a:pt x="14947" y="13166"/>
                </a:lnTo>
                <a:lnTo>
                  <a:pt x="14526" y="13166"/>
                </a:lnTo>
                <a:lnTo>
                  <a:pt x="14526" y="12047"/>
                </a:lnTo>
                <a:lnTo>
                  <a:pt x="14104" y="12047"/>
                </a:lnTo>
                <a:lnTo>
                  <a:pt x="14104" y="13166"/>
                </a:lnTo>
                <a:lnTo>
                  <a:pt x="13683" y="13166"/>
                </a:lnTo>
                <a:lnTo>
                  <a:pt x="13683" y="12047"/>
                </a:lnTo>
                <a:lnTo>
                  <a:pt x="13260" y="12047"/>
                </a:lnTo>
                <a:lnTo>
                  <a:pt x="13260" y="13166"/>
                </a:lnTo>
                <a:lnTo>
                  <a:pt x="12838" y="13166"/>
                </a:lnTo>
                <a:lnTo>
                  <a:pt x="12838" y="12047"/>
                </a:lnTo>
                <a:lnTo>
                  <a:pt x="12427" y="12047"/>
                </a:lnTo>
                <a:lnTo>
                  <a:pt x="12427" y="10928"/>
                </a:lnTo>
                <a:lnTo>
                  <a:pt x="12838" y="10928"/>
                </a:lnTo>
                <a:lnTo>
                  <a:pt x="12838" y="12047"/>
                </a:lnTo>
                <a:lnTo>
                  <a:pt x="13260" y="12047"/>
                </a:lnTo>
                <a:lnTo>
                  <a:pt x="13260" y="10928"/>
                </a:lnTo>
                <a:lnTo>
                  <a:pt x="13683" y="10928"/>
                </a:lnTo>
                <a:lnTo>
                  <a:pt x="13683" y="12047"/>
                </a:lnTo>
                <a:lnTo>
                  <a:pt x="14104" y="12047"/>
                </a:lnTo>
                <a:lnTo>
                  <a:pt x="14104" y="10928"/>
                </a:lnTo>
                <a:lnTo>
                  <a:pt x="14526" y="10928"/>
                </a:lnTo>
                <a:lnTo>
                  <a:pt x="14526" y="12047"/>
                </a:lnTo>
                <a:lnTo>
                  <a:pt x="14947" y="12047"/>
                </a:lnTo>
                <a:lnTo>
                  <a:pt x="14947" y="10928"/>
                </a:lnTo>
                <a:lnTo>
                  <a:pt x="15369" y="10928"/>
                </a:lnTo>
                <a:lnTo>
                  <a:pt x="15369" y="12047"/>
                </a:lnTo>
                <a:lnTo>
                  <a:pt x="15792" y="12047"/>
                </a:lnTo>
                <a:lnTo>
                  <a:pt x="15792" y="10928"/>
                </a:lnTo>
                <a:lnTo>
                  <a:pt x="16213" y="10928"/>
                </a:lnTo>
                <a:lnTo>
                  <a:pt x="16213" y="12047"/>
                </a:lnTo>
                <a:lnTo>
                  <a:pt x="16635" y="12047"/>
                </a:lnTo>
                <a:lnTo>
                  <a:pt x="16635" y="10928"/>
                </a:lnTo>
                <a:lnTo>
                  <a:pt x="17056" y="10928"/>
                </a:lnTo>
                <a:lnTo>
                  <a:pt x="17056" y="12047"/>
                </a:lnTo>
                <a:lnTo>
                  <a:pt x="17479" y="12047"/>
                </a:lnTo>
                <a:lnTo>
                  <a:pt x="17479" y="10928"/>
                </a:lnTo>
                <a:lnTo>
                  <a:pt x="17901" y="10928"/>
                </a:lnTo>
                <a:lnTo>
                  <a:pt x="17901" y="12047"/>
                </a:lnTo>
                <a:lnTo>
                  <a:pt x="18322" y="12047"/>
                </a:lnTo>
                <a:lnTo>
                  <a:pt x="18322" y="10928"/>
                </a:lnTo>
                <a:lnTo>
                  <a:pt x="18744" y="10928"/>
                </a:lnTo>
                <a:lnTo>
                  <a:pt x="18744" y="12047"/>
                </a:lnTo>
                <a:lnTo>
                  <a:pt x="19165" y="12047"/>
                </a:lnTo>
                <a:lnTo>
                  <a:pt x="19165" y="10928"/>
                </a:lnTo>
                <a:lnTo>
                  <a:pt x="19588" y="10928"/>
                </a:lnTo>
                <a:lnTo>
                  <a:pt x="19588" y="12047"/>
                </a:lnTo>
                <a:lnTo>
                  <a:pt x="20010" y="12047"/>
                </a:lnTo>
                <a:lnTo>
                  <a:pt x="20010" y="10986"/>
                </a:lnTo>
                <a:cubicBezTo>
                  <a:pt x="19978" y="10971"/>
                  <a:pt x="19945" y="10942"/>
                  <a:pt x="19907" y="10928"/>
                </a:cubicBezTo>
                <a:cubicBezTo>
                  <a:pt x="18339" y="9982"/>
                  <a:pt x="15391" y="9468"/>
                  <a:pt x="15391" y="9468"/>
                </a:cubicBezTo>
                <a:cubicBezTo>
                  <a:pt x="13217" y="4798"/>
                  <a:pt x="12016" y="4468"/>
                  <a:pt x="11291" y="4468"/>
                </a:cubicBezTo>
                <a:cubicBezTo>
                  <a:pt x="10567" y="4468"/>
                  <a:pt x="7950" y="4468"/>
                  <a:pt x="7950" y="4468"/>
                </a:cubicBezTo>
                <a:close/>
                <a:moveTo>
                  <a:pt x="20869" y="12065"/>
                </a:moveTo>
                <a:lnTo>
                  <a:pt x="20869" y="12033"/>
                </a:lnTo>
                <a:lnTo>
                  <a:pt x="20864" y="12033"/>
                </a:lnTo>
                <a:cubicBezTo>
                  <a:pt x="20866" y="12044"/>
                  <a:pt x="20867" y="12054"/>
                  <a:pt x="20869" y="12065"/>
                </a:cubicBezTo>
                <a:close/>
                <a:moveTo>
                  <a:pt x="20864" y="12033"/>
                </a:moveTo>
                <a:cubicBezTo>
                  <a:pt x="20857" y="12003"/>
                  <a:pt x="20855" y="11979"/>
                  <a:pt x="20849" y="11948"/>
                </a:cubicBezTo>
                <a:cubicBezTo>
                  <a:pt x="20800" y="11719"/>
                  <a:pt x="20647" y="11504"/>
                  <a:pt x="20436" y="11304"/>
                </a:cubicBezTo>
                <a:lnTo>
                  <a:pt x="20436" y="12033"/>
                </a:lnTo>
                <a:lnTo>
                  <a:pt x="20864" y="12033"/>
                </a:lnTo>
                <a:close/>
                <a:moveTo>
                  <a:pt x="7328" y="5627"/>
                </a:moveTo>
                <a:cubicBezTo>
                  <a:pt x="7539" y="5627"/>
                  <a:pt x="8625" y="5627"/>
                  <a:pt x="9647" y="5627"/>
                </a:cubicBezTo>
                <a:lnTo>
                  <a:pt x="9902" y="9728"/>
                </a:lnTo>
                <a:cubicBezTo>
                  <a:pt x="8025" y="9728"/>
                  <a:pt x="6245" y="9728"/>
                  <a:pt x="6105" y="9728"/>
                </a:cubicBezTo>
                <a:cubicBezTo>
                  <a:pt x="5796" y="9728"/>
                  <a:pt x="6760" y="5627"/>
                  <a:pt x="7328" y="5627"/>
                </a:cubicBezTo>
                <a:close/>
                <a:moveTo>
                  <a:pt x="10242" y="5627"/>
                </a:moveTo>
                <a:cubicBezTo>
                  <a:pt x="10810" y="5627"/>
                  <a:pt x="11297" y="5627"/>
                  <a:pt x="11503" y="5627"/>
                </a:cubicBezTo>
                <a:cubicBezTo>
                  <a:pt x="12135" y="5627"/>
                  <a:pt x="12616" y="5932"/>
                  <a:pt x="14563" y="9728"/>
                </a:cubicBezTo>
                <a:cubicBezTo>
                  <a:pt x="14563" y="9728"/>
                  <a:pt x="12670" y="9728"/>
                  <a:pt x="10674" y="9728"/>
                </a:cubicBezTo>
                <a:lnTo>
                  <a:pt x="10242" y="5627"/>
                </a:lnTo>
                <a:close/>
                <a:moveTo>
                  <a:pt x="5219" y="14612"/>
                </a:moveTo>
                <a:cubicBezTo>
                  <a:pt x="4489" y="14612"/>
                  <a:pt x="3899" y="16174"/>
                  <a:pt x="3899" y="18108"/>
                </a:cubicBezTo>
                <a:cubicBezTo>
                  <a:pt x="3899" y="20042"/>
                  <a:pt x="4489" y="21600"/>
                  <a:pt x="5219" y="21600"/>
                </a:cubicBezTo>
                <a:cubicBezTo>
                  <a:pt x="5949" y="21600"/>
                  <a:pt x="6537" y="20042"/>
                  <a:pt x="6537" y="18108"/>
                </a:cubicBezTo>
                <a:cubicBezTo>
                  <a:pt x="6537" y="16174"/>
                  <a:pt x="5949" y="14612"/>
                  <a:pt x="5219" y="14612"/>
                </a:cubicBezTo>
                <a:close/>
                <a:moveTo>
                  <a:pt x="17695" y="14612"/>
                </a:moveTo>
                <a:cubicBezTo>
                  <a:pt x="16965" y="14612"/>
                  <a:pt x="16375" y="16174"/>
                  <a:pt x="16375" y="18108"/>
                </a:cubicBezTo>
                <a:cubicBezTo>
                  <a:pt x="16375" y="20042"/>
                  <a:pt x="16965" y="21600"/>
                  <a:pt x="17695" y="21600"/>
                </a:cubicBezTo>
                <a:cubicBezTo>
                  <a:pt x="18425" y="21600"/>
                  <a:pt x="19015" y="20042"/>
                  <a:pt x="19015" y="18108"/>
                </a:cubicBezTo>
                <a:cubicBezTo>
                  <a:pt x="19020" y="16174"/>
                  <a:pt x="18425" y="14612"/>
                  <a:pt x="17695" y="14612"/>
                </a:cubicBezTo>
                <a:close/>
                <a:moveTo>
                  <a:pt x="5219" y="16461"/>
                </a:moveTo>
                <a:cubicBezTo>
                  <a:pt x="5565" y="16461"/>
                  <a:pt x="5841" y="17191"/>
                  <a:pt x="5841" y="18108"/>
                </a:cubicBezTo>
                <a:cubicBezTo>
                  <a:pt x="5841" y="19025"/>
                  <a:pt x="5560" y="19756"/>
                  <a:pt x="5219" y="19756"/>
                </a:cubicBezTo>
                <a:cubicBezTo>
                  <a:pt x="4878" y="19756"/>
                  <a:pt x="4597" y="19025"/>
                  <a:pt x="4597" y="18108"/>
                </a:cubicBezTo>
                <a:cubicBezTo>
                  <a:pt x="4597" y="17191"/>
                  <a:pt x="4873" y="16461"/>
                  <a:pt x="5219" y="16461"/>
                </a:cubicBezTo>
                <a:close/>
                <a:moveTo>
                  <a:pt x="17695" y="16461"/>
                </a:moveTo>
                <a:cubicBezTo>
                  <a:pt x="18041" y="16461"/>
                  <a:pt x="18317" y="17191"/>
                  <a:pt x="18317" y="18108"/>
                </a:cubicBezTo>
                <a:cubicBezTo>
                  <a:pt x="18317" y="19025"/>
                  <a:pt x="18041" y="19756"/>
                  <a:pt x="17695" y="19756"/>
                </a:cubicBezTo>
                <a:cubicBezTo>
                  <a:pt x="17354" y="19756"/>
                  <a:pt x="17073" y="19025"/>
                  <a:pt x="17073" y="18108"/>
                </a:cubicBezTo>
                <a:cubicBezTo>
                  <a:pt x="17073" y="17191"/>
                  <a:pt x="17349" y="16461"/>
                  <a:pt x="17695" y="16461"/>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83" name="Car"/>
          <p:cNvSpPr/>
          <p:nvPr/>
        </p:nvSpPr>
        <p:spPr>
          <a:xfrm>
            <a:off x="22186900" y="7196393"/>
            <a:ext cx="2117424" cy="7802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76" y="0"/>
                </a:moveTo>
                <a:cubicBezTo>
                  <a:pt x="6226" y="0"/>
                  <a:pt x="5884" y="295"/>
                  <a:pt x="5598" y="845"/>
                </a:cubicBezTo>
                <a:cubicBezTo>
                  <a:pt x="4938" y="2115"/>
                  <a:pt x="3969" y="5290"/>
                  <a:pt x="3633" y="5871"/>
                </a:cubicBezTo>
                <a:cubicBezTo>
                  <a:pt x="3493" y="6112"/>
                  <a:pt x="3340" y="6291"/>
                  <a:pt x="3176" y="6344"/>
                </a:cubicBezTo>
                <a:lnTo>
                  <a:pt x="1095" y="7538"/>
                </a:lnTo>
                <a:cubicBezTo>
                  <a:pt x="742" y="7653"/>
                  <a:pt x="478" y="8466"/>
                  <a:pt x="477" y="9431"/>
                </a:cubicBezTo>
                <a:lnTo>
                  <a:pt x="476" y="11765"/>
                </a:lnTo>
                <a:lnTo>
                  <a:pt x="386" y="11765"/>
                </a:lnTo>
                <a:cubicBezTo>
                  <a:pt x="173" y="11765"/>
                  <a:pt x="0" y="12234"/>
                  <a:pt x="0" y="12812"/>
                </a:cubicBezTo>
                <a:lnTo>
                  <a:pt x="0" y="17084"/>
                </a:lnTo>
                <a:cubicBezTo>
                  <a:pt x="0" y="17662"/>
                  <a:pt x="173" y="18132"/>
                  <a:pt x="386" y="18132"/>
                </a:cubicBezTo>
                <a:lnTo>
                  <a:pt x="1314" y="18132"/>
                </a:lnTo>
                <a:lnTo>
                  <a:pt x="2131" y="18132"/>
                </a:lnTo>
                <a:cubicBezTo>
                  <a:pt x="2103" y="17765"/>
                  <a:pt x="2089" y="17382"/>
                  <a:pt x="2089" y="16992"/>
                </a:cubicBezTo>
                <a:cubicBezTo>
                  <a:pt x="2089" y="13890"/>
                  <a:pt x="3016" y="11379"/>
                  <a:pt x="4159" y="11379"/>
                </a:cubicBezTo>
                <a:cubicBezTo>
                  <a:pt x="5302" y="11379"/>
                  <a:pt x="6229" y="13890"/>
                  <a:pt x="6229" y="16992"/>
                </a:cubicBezTo>
                <a:cubicBezTo>
                  <a:pt x="6229" y="17382"/>
                  <a:pt x="6215" y="17765"/>
                  <a:pt x="6187" y="18132"/>
                </a:cubicBezTo>
                <a:lnTo>
                  <a:pt x="15164" y="18132"/>
                </a:lnTo>
                <a:cubicBezTo>
                  <a:pt x="15136" y="17765"/>
                  <a:pt x="15122" y="17382"/>
                  <a:pt x="15122" y="16992"/>
                </a:cubicBezTo>
                <a:cubicBezTo>
                  <a:pt x="15122" y="13890"/>
                  <a:pt x="16047" y="11379"/>
                  <a:pt x="17190" y="11379"/>
                </a:cubicBezTo>
                <a:cubicBezTo>
                  <a:pt x="18333" y="11379"/>
                  <a:pt x="19260" y="13890"/>
                  <a:pt x="19260" y="16992"/>
                </a:cubicBezTo>
                <a:cubicBezTo>
                  <a:pt x="19260" y="17405"/>
                  <a:pt x="19244" y="17809"/>
                  <a:pt x="19213" y="18196"/>
                </a:cubicBezTo>
                <a:lnTo>
                  <a:pt x="20288" y="18196"/>
                </a:lnTo>
                <a:lnTo>
                  <a:pt x="20933" y="18196"/>
                </a:lnTo>
                <a:lnTo>
                  <a:pt x="21216" y="18196"/>
                </a:lnTo>
                <a:cubicBezTo>
                  <a:pt x="21429" y="18196"/>
                  <a:pt x="21600" y="17727"/>
                  <a:pt x="21600" y="17149"/>
                </a:cubicBezTo>
                <a:lnTo>
                  <a:pt x="21600" y="12876"/>
                </a:lnTo>
                <a:cubicBezTo>
                  <a:pt x="21600" y="12298"/>
                  <a:pt x="21429" y="11829"/>
                  <a:pt x="21216" y="11829"/>
                </a:cubicBezTo>
                <a:lnTo>
                  <a:pt x="21123" y="11829"/>
                </a:lnTo>
                <a:lnTo>
                  <a:pt x="21123" y="10547"/>
                </a:lnTo>
                <a:cubicBezTo>
                  <a:pt x="21122" y="9984"/>
                  <a:pt x="20977" y="9502"/>
                  <a:pt x="20774" y="9390"/>
                </a:cubicBezTo>
                <a:cubicBezTo>
                  <a:pt x="19830" y="8871"/>
                  <a:pt x="16833" y="7290"/>
                  <a:pt x="15856" y="6776"/>
                </a:cubicBezTo>
                <a:cubicBezTo>
                  <a:pt x="15652" y="6669"/>
                  <a:pt x="15467" y="6407"/>
                  <a:pt x="15318" y="6013"/>
                </a:cubicBezTo>
                <a:cubicBezTo>
                  <a:pt x="14863" y="4811"/>
                  <a:pt x="13848" y="2126"/>
                  <a:pt x="13422" y="997"/>
                </a:cubicBezTo>
                <a:cubicBezTo>
                  <a:pt x="13177" y="346"/>
                  <a:pt x="12823" y="0"/>
                  <a:pt x="12408" y="0"/>
                </a:cubicBezTo>
                <a:lnTo>
                  <a:pt x="8713" y="0"/>
                </a:lnTo>
                <a:lnTo>
                  <a:pt x="6576" y="0"/>
                </a:lnTo>
                <a:close/>
                <a:moveTo>
                  <a:pt x="7100" y="1507"/>
                </a:moveTo>
                <a:lnTo>
                  <a:pt x="8901" y="1507"/>
                </a:lnTo>
                <a:cubicBezTo>
                  <a:pt x="9005" y="1507"/>
                  <a:pt x="9091" y="1729"/>
                  <a:pt x="9095" y="2012"/>
                </a:cubicBezTo>
                <a:lnTo>
                  <a:pt x="9165" y="6280"/>
                </a:lnTo>
                <a:cubicBezTo>
                  <a:pt x="9171" y="6638"/>
                  <a:pt x="9065" y="6937"/>
                  <a:pt x="8933" y="6937"/>
                </a:cubicBezTo>
                <a:lnTo>
                  <a:pt x="5932" y="6937"/>
                </a:lnTo>
                <a:cubicBezTo>
                  <a:pt x="5781" y="6937"/>
                  <a:pt x="5677" y="6527"/>
                  <a:pt x="5732" y="6146"/>
                </a:cubicBezTo>
                <a:lnTo>
                  <a:pt x="6361" y="2742"/>
                </a:lnTo>
                <a:cubicBezTo>
                  <a:pt x="6502" y="1984"/>
                  <a:pt x="6787" y="1507"/>
                  <a:pt x="7100" y="1507"/>
                </a:cubicBezTo>
                <a:close/>
                <a:moveTo>
                  <a:pt x="9960" y="1507"/>
                </a:moveTo>
                <a:lnTo>
                  <a:pt x="12525" y="1507"/>
                </a:lnTo>
                <a:cubicBezTo>
                  <a:pt x="12815" y="1507"/>
                  <a:pt x="13055" y="1783"/>
                  <a:pt x="13205" y="2288"/>
                </a:cubicBezTo>
                <a:lnTo>
                  <a:pt x="14353" y="6142"/>
                </a:lnTo>
                <a:cubicBezTo>
                  <a:pt x="14434" y="6412"/>
                  <a:pt x="14288" y="6937"/>
                  <a:pt x="14133" y="6937"/>
                </a:cubicBezTo>
                <a:lnTo>
                  <a:pt x="10196" y="6937"/>
                </a:lnTo>
                <a:cubicBezTo>
                  <a:pt x="10065" y="6937"/>
                  <a:pt x="9960" y="6688"/>
                  <a:pt x="9947" y="6339"/>
                </a:cubicBezTo>
                <a:lnTo>
                  <a:pt x="9779" y="2044"/>
                </a:lnTo>
                <a:cubicBezTo>
                  <a:pt x="9768" y="1766"/>
                  <a:pt x="9856" y="1507"/>
                  <a:pt x="9960" y="1507"/>
                </a:cubicBezTo>
                <a:close/>
                <a:moveTo>
                  <a:pt x="4159" y="12389"/>
                </a:moveTo>
                <a:cubicBezTo>
                  <a:pt x="3222" y="12389"/>
                  <a:pt x="2463" y="14450"/>
                  <a:pt x="2463" y="16992"/>
                </a:cubicBezTo>
                <a:cubicBezTo>
                  <a:pt x="2463" y="19535"/>
                  <a:pt x="3222" y="21600"/>
                  <a:pt x="4159" y="21600"/>
                </a:cubicBezTo>
                <a:cubicBezTo>
                  <a:pt x="5096" y="21600"/>
                  <a:pt x="5855" y="19535"/>
                  <a:pt x="5855" y="16992"/>
                </a:cubicBezTo>
                <a:cubicBezTo>
                  <a:pt x="5855" y="14450"/>
                  <a:pt x="5096" y="12389"/>
                  <a:pt x="4159" y="12389"/>
                </a:cubicBezTo>
                <a:close/>
                <a:moveTo>
                  <a:pt x="17190" y="12389"/>
                </a:moveTo>
                <a:cubicBezTo>
                  <a:pt x="16253" y="12389"/>
                  <a:pt x="15494" y="14450"/>
                  <a:pt x="15494" y="16992"/>
                </a:cubicBezTo>
                <a:cubicBezTo>
                  <a:pt x="15494" y="19535"/>
                  <a:pt x="16253" y="21600"/>
                  <a:pt x="17190" y="21600"/>
                </a:cubicBezTo>
                <a:cubicBezTo>
                  <a:pt x="18127" y="21600"/>
                  <a:pt x="18888" y="19535"/>
                  <a:pt x="18888" y="16992"/>
                </a:cubicBezTo>
                <a:cubicBezTo>
                  <a:pt x="18888" y="14450"/>
                  <a:pt x="18127" y="12389"/>
                  <a:pt x="17190" y="12389"/>
                </a:cubicBezTo>
                <a:close/>
                <a:moveTo>
                  <a:pt x="4159" y="14829"/>
                </a:moveTo>
                <a:cubicBezTo>
                  <a:pt x="4599" y="14829"/>
                  <a:pt x="4956" y="15798"/>
                  <a:pt x="4956" y="16992"/>
                </a:cubicBezTo>
                <a:cubicBezTo>
                  <a:pt x="4956" y="18187"/>
                  <a:pt x="4599" y="19156"/>
                  <a:pt x="4159" y="19156"/>
                </a:cubicBezTo>
                <a:cubicBezTo>
                  <a:pt x="3719" y="19156"/>
                  <a:pt x="3362" y="18187"/>
                  <a:pt x="3362" y="16992"/>
                </a:cubicBezTo>
                <a:cubicBezTo>
                  <a:pt x="3362" y="15798"/>
                  <a:pt x="3719" y="14829"/>
                  <a:pt x="4159" y="14829"/>
                </a:cubicBezTo>
                <a:close/>
                <a:moveTo>
                  <a:pt x="17190" y="14829"/>
                </a:moveTo>
                <a:cubicBezTo>
                  <a:pt x="17630" y="14829"/>
                  <a:pt x="17987" y="15798"/>
                  <a:pt x="17987" y="16992"/>
                </a:cubicBezTo>
                <a:cubicBezTo>
                  <a:pt x="17987" y="18187"/>
                  <a:pt x="17630" y="19156"/>
                  <a:pt x="17190" y="19156"/>
                </a:cubicBezTo>
                <a:cubicBezTo>
                  <a:pt x="16750" y="19156"/>
                  <a:pt x="16393" y="18187"/>
                  <a:pt x="16393" y="16992"/>
                </a:cubicBezTo>
                <a:cubicBezTo>
                  <a:pt x="16393" y="15798"/>
                  <a:pt x="16750" y="14829"/>
                  <a:pt x="17190" y="14829"/>
                </a:cubicBez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84" name="Station Wagon"/>
          <p:cNvSpPr/>
          <p:nvPr/>
        </p:nvSpPr>
        <p:spPr>
          <a:xfrm>
            <a:off x="19685000" y="9653082"/>
            <a:ext cx="2112793" cy="73329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35" y="0"/>
                </a:moveTo>
                <a:cubicBezTo>
                  <a:pt x="2540" y="0"/>
                  <a:pt x="2362" y="265"/>
                  <a:pt x="2243" y="701"/>
                </a:cubicBezTo>
                <a:lnTo>
                  <a:pt x="688" y="6541"/>
                </a:lnTo>
                <a:cubicBezTo>
                  <a:pt x="552" y="7055"/>
                  <a:pt x="476" y="7678"/>
                  <a:pt x="476" y="8332"/>
                </a:cubicBezTo>
                <a:lnTo>
                  <a:pt x="476" y="10917"/>
                </a:lnTo>
                <a:cubicBezTo>
                  <a:pt x="476" y="11057"/>
                  <a:pt x="438" y="11185"/>
                  <a:pt x="383" y="11184"/>
                </a:cubicBezTo>
                <a:cubicBezTo>
                  <a:pt x="173" y="11184"/>
                  <a:pt x="0" y="11682"/>
                  <a:pt x="0" y="12289"/>
                </a:cubicBezTo>
                <a:lnTo>
                  <a:pt x="0" y="16835"/>
                </a:lnTo>
                <a:cubicBezTo>
                  <a:pt x="0" y="17443"/>
                  <a:pt x="173" y="17940"/>
                  <a:pt x="383" y="17940"/>
                </a:cubicBezTo>
                <a:lnTo>
                  <a:pt x="1314" y="17940"/>
                </a:lnTo>
                <a:lnTo>
                  <a:pt x="2130" y="17940"/>
                </a:lnTo>
                <a:cubicBezTo>
                  <a:pt x="2103" y="17551"/>
                  <a:pt x="2086" y="17149"/>
                  <a:pt x="2086" y="16728"/>
                </a:cubicBezTo>
                <a:cubicBezTo>
                  <a:pt x="2086" y="13426"/>
                  <a:pt x="3017" y="10761"/>
                  <a:pt x="4157" y="10761"/>
                </a:cubicBezTo>
                <a:cubicBezTo>
                  <a:pt x="5303" y="10761"/>
                  <a:pt x="6228" y="13426"/>
                  <a:pt x="6228" y="16728"/>
                </a:cubicBezTo>
                <a:cubicBezTo>
                  <a:pt x="6228" y="17149"/>
                  <a:pt x="6211" y="17551"/>
                  <a:pt x="6184" y="17940"/>
                </a:cubicBezTo>
                <a:lnTo>
                  <a:pt x="15167" y="17940"/>
                </a:lnTo>
                <a:cubicBezTo>
                  <a:pt x="15140" y="17551"/>
                  <a:pt x="15125" y="17149"/>
                  <a:pt x="15125" y="16728"/>
                </a:cubicBezTo>
                <a:cubicBezTo>
                  <a:pt x="15125" y="13426"/>
                  <a:pt x="16049" y="10761"/>
                  <a:pt x="17195" y="10761"/>
                </a:cubicBezTo>
                <a:cubicBezTo>
                  <a:pt x="18340" y="10761"/>
                  <a:pt x="19266" y="13426"/>
                  <a:pt x="19266" y="16728"/>
                </a:cubicBezTo>
                <a:cubicBezTo>
                  <a:pt x="19266" y="17164"/>
                  <a:pt x="19249" y="17598"/>
                  <a:pt x="19217" y="18003"/>
                </a:cubicBezTo>
                <a:lnTo>
                  <a:pt x="20293" y="18003"/>
                </a:lnTo>
                <a:lnTo>
                  <a:pt x="20936" y="18003"/>
                </a:lnTo>
                <a:lnTo>
                  <a:pt x="21217" y="18003"/>
                </a:lnTo>
                <a:cubicBezTo>
                  <a:pt x="21427" y="18003"/>
                  <a:pt x="21600" y="17506"/>
                  <a:pt x="21600" y="16898"/>
                </a:cubicBezTo>
                <a:lnTo>
                  <a:pt x="21600" y="13832"/>
                </a:lnTo>
                <a:cubicBezTo>
                  <a:pt x="21600" y="13427"/>
                  <a:pt x="21564" y="13018"/>
                  <a:pt x="21499" y="12645"/>
                </a:cubicBezTo>
                <a:lnTo>
                  <a:pt x="20968" y="9812"/>
                </a:lnTo>
                <a:cubicBezTo>
                  <a:pt x="20925" y="9485"/>
                  <a:pt x="20811" y="9266"/>
                  <a:pt x="20681" y="9204"/>
                </a:cubicBezTo>
                <a:lnTo>
                  <a:pt x="16243" y="7476"/>
                </a:lnTo>
                <a:cubicBezTo>
                  <a:pt x="15989" y="7382"/>
                  <a:pt x="15747" y="7117"/>
                  <a:pt x="15531" y="6712"/>
                </a:cubicBezTo>
                <a:lnTo>
                  <a:pt x="12282" y="652"/>
                </a:lnTo>
                <a:cubicBezTo>
                  <a:pt x="12055" y="232"/>
                  <a:pt x="11789" y="0"/>
                  <a:pt x="11519" y="0"/>
                </a:cubicBezTo>
                <a:lnTo>
                  <a:pt x="2735" y="0"/>
                </a:lnTo>
                <a:close/>
                <a:moveTo>
                  <a:pt x="2914" y="1665"/>
                </a:moveTo>
                <a:lnTo>
                  <a:pt x="5590" y="1665"/>
                </a:lnTo>
                <a:cubicBezTo>
                  <a:pt x="5644" y="1665"/>
                  <a:pt x="5682" y="1806"/>
                  <a:pt x="5666" y="1961"/>
                </a:cubicBezTo>
                <a:lnTo>
                  <a:pt x="5174" y="7057"/>
                </a:lnTo>
                <a:cubicBezTo>
                  <a:pt x="5158" y="7213"/>
                  <a:pt x="5109" y="7320"/>
                  <a:pt x="5049" y="7320"/>
                </a:cubicBezTo>
                <a:lnTo>
                  <a:pt x="1838" y="7320"/>
                </a:lnTo>
                <a:cubicBezTo>
                  <a:pt x="1757" y="7320"/>
                  <a:pt x="1709" y="7084"/>
                  <a:pt x="1747" y="6882"/>
                </a:cubicBezTo>
                <a:lnTo>
                  <a:pt x="2693" y="2039"/>
                </a:lnTo>
                <a:cubicBezTo>
                  <a:pt x="2736" y="1806"/>
                  <a:pt x="2822" y="1665"/>
                  <a:pt x="2914" y="1665"/>
                </a:cubicBezTo>
                <a:close/>
                <a:moveTo>
                  <a:pt x="9855" y="1665"/>
                </a:moveTo>
                <a:lnTo>
                  <a:pt x="11644" y="1665"/>
                </a:lnTo>
                <a:cubicBezTo>
                  <a:pt x="11763" y="1665"/>
                  <a:pt x="11881" y="1774"/>
                  <a:pt x="11978" y="1976"/>
                </a:cubicBezTo>
                <a:lnTo>
                  <a:pt x="14330" y="6994"/>
                </a:lnTo>
                <a:cubicBezTo>
                  <a:pt x="14378" y="7103"/>
                  <a:pt x="14352" y="7320"/>
                  <a:pt x="14292" y="7320"/>
                </a:cubicBezTo>
                <a:lnTo>
                  <a:pt x="10000" y="7320"/>
                </a:lnTo>
                <a:cubicBezTo>
                  <a:pt x="9930" y="7320"/>
                  <a:pt x="9870" y="7166"/>
                  <a:pt x="9870" y="6979"/>
                </a:cubicBezTo>
                <a:lnTo>
                  <a:pt x="9774" y="1918"/>
                </a:lnTo>
                <a:cubicBezTo>
                  <a:pt x="9774" y="1793"/>
                  <a:pt x="9806" y="1665"/>
                  <a:pt x="9855" y="1665"/>
                </a:cubicBezTo>
                <a:close/>
                <a:moveTo>
                  <a:pt x="6395" y="1684"/>
                </a:moveTo>
                <a:lnTo>
                  <a:pt x="9081" y="1684"/>
                </a:lnTo>
                <a:cubicBezTo>
                  <a:pt x="9124" y="1684"/>
                  <a:pt x="9162" y="1792"/>
                  <a:pt x="9162" y="1932"/>
                </a:cubicBezTo>
                <a:lnTo>
                  <a:pt x="9066" y="6994"/>
                </a:lnTo>
                <a:cubicBezTo>
                  <a:pt x="9061" y="7196"/>
                  <a:pt x="9006" y="7335"/>
                  <a:pt x="8936" y="7335"/>
                </a:cubicBezTo>
                <a:lnTo>
                  <a:pt x="6147" y="7335"/>
                </a:lnTo>
                <a:cubicBezTo>
                  <a:pt x="6066" y="7319"/>
                  <a:pt x="6006" y="7120"/>
                  <a:pt x="6022" y="6901"/>
                </a:cubicBezTo>
                <a:lnTo>
                  <a:pt x="6319" y="1869"/>
                </a:lnTo>
                <a:cubicBezTo>
                  <a:pt x="6325" y="1760"/>
                  <a:pt x="6358" y="1684"/>
                  <a:pt x="6395" y="1684"/>
                </a:cubicBezTo>
                <a:close/>
                <a:moveTo>
                  <a:pt x="4162" y="11822"/>
                </a:moveTo>
                <a:cubicBezTo>
                  <a:pt x="3222" y="11822"/>
                  <a:pt x="2465" y="14019"/>
                  <a:pt x="2465" y="16713"/>
                </a:cubicBezTo>
                <a:cubicBezTo>
                  <a:pt x="2465" y="19423"/>
                  <a:pt x="3227" y="21600"/>
                  <a:pt x="4162" y="21600"/>
                </a:cubicBezTo>
                <a:cubicBezTo>
                  <a:pt x="5097" y="21600"/>
                  <a:pt x="5860" y="19408"/>
                  <a:pt x="5860" y="16713"/>
                </a:cubicBezTo>
                <a:cubicBezTo>
                  <a:pt x="5860" y="14019"/>
                  <a:pt x="5103" y="11822"/>
                  <a:pt x="4162" y="11822"/>
                </a:cubicBezTo>
                <a:close/>
                <a:moveTo>
                  <a:pt x="17206" y="11822"/>
                </a:moveTo>
                <a:cubicBezTo>
                  <a:pt x="16266" y="11822"/>
                  <a:pt x="15509" y="14019"/>
                  <a:pt x="15509" y="16713"/>
                </a:cubicBezTo>
                <a:cubicBezTo>
                  <a:pt x="15509" y="19423"/>
                  <a:pt x="16271" y="21600"/>
                  <a:pt x="17206" y="21600"/>
                </a:cubicBezTo>
                <a:cubicBezTo>
                  <a:pt x="18147" y="21600"/>
                  <a:pt x="18904" y="19408"/>
                  <a:pt x="18904" y="16713"/>
                </a:cubicBezTo>
                <a:cubicBezTo>
                  <a:pt x="18909" y="14019"/>
                  <a:pt x="18147" y="11822"/>
                  <a:pt x="17206" y="11822"/>
                </a:cubicBezTo>
                <a:close/>
                <a:moveTo>
                  <a:pt x="4162" y="14406"/>
                </a:moveTo>
                <a:cubicBezTo>
                  <a:pt x="4605" y="14406"/>
                  <a:pt x="4963" y="15436"/>
                  <a:pt x="4963" y="16713"/>
                </a:cubicBezTo>
                <a:cubicBezTo>
                  <a:pt x="4963" y="17991"/>
                  <a:pt x="4605" y="19016"/>
                  <a:pt x="4162" y="19016"/>
                </a:cubicBezTo>
                <a:cubicBezTo>
                  <a:pt x="3719" y="19016"/>
                  <a:pt x="3363" y="17991"/>
                  <a:pt x="3363" y="16713"/>
                </a:cubicBezTo>
                <a:cubicBezTo>
                  <a:pt x="3363" y="15436"/>
                  <a:pt x="3719" y="14406"/>
                  <a:pt x="4162" y="14406"/>
                </a:cubicBezTo>
                <a:close/>
                <a:moveTo>
                  <a:pt x="17206" y="14406"/>
                </a:moveTo>
                <a:cubicBezTo>
                  <a:pt x="17650" y="14406"/>
                  <a:pt x="18005" y="15436"/>
                  <a:pt x="18005" y="16713"/>
                </a:cubicBezTo>
                <a:cubicBezTo>
                  <a:pt x="18005" y="17991"/>
                  <a:pt x="17650" y="19016"/>
                  <a:pt x="17206" y="19016"/>
                </a:cubicBezTo>
                <a:cubicBezTo>
                  <a:pt x="16763" y="19016"/>
                  <a:pt x="16406" y="17991"/>
                  <a:pt x="16406" y="16713"/>
                </a:cubicBezTo>
                <a:cubicBezTo>
                  <a:pt x="16406" y="15436"/>
                  <a:pt x="16763" y="14406"/>
                  <a:pt x="17206" y="14406"/>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85" name="Van"/>
          <p:cNvSpPr/>
          <p:nvPr/>
        </p:nvSpPr>
        <p:spPr>
          <a:xfrm>
            <a:off x="23127138" y="9503106"/>
            <a:ext cx="2121327" cy="880841"/>
          </a:xfrm>
          <a:custGeom>
            <a:avLst/>
            <a:gdLst/>
            <a:ahLst/>
            <a:cxnLst>
              <a:cxn ang="0">
                <a:pos x="wd2" y="hd2"/>
              </a:cxn>
              <a:cxn ang="5400000">
                <a:pos x="wd2" y="hd2"/>
              </a:cxn>
              <a:cxn ang="10800000">
                <a:pos x="wd2" y="hd2"/>
              </a:cxn>
              <a:cxn ang="16200000">
                <a:pos x="wd2" y="hd2"/>
              </a:cxn>
            </a:cxnLst>
            <a:rect l="0" t="0" r="r" b="b"/>
            <a:pathLst>
              <a:path w="21595" h="21600" fill="norm" stroke="1" extrusionOk="0">
                <a:moveTo>
                  <a:pt x="1987" y="0"/>
                </a:moveTo>
                <a:cubicBezTo>
                  <a:pt x="1523" y="0"/>
                  <a:pt x="1117" y="714"/>
                  <a:pt x="977" y="1780"/>
                </a:cubicBezTo>
                <a:cubicBezTo>
                  <a:pt x="480" y="5486"/>
                  <a:pt x="454" y="11857"/>
                  <a:pt x="454" y="13314"/>
                </a:cubicBezTo>
                <a:cubicBezTo>
                  <a:pt x="454" y="13483"/>
                  <a:pt x="399" y="13614"/>
                  <a:pt x="329" y="13614"/>
                </a:cubicBezTo>
                <a:lnTo>
                  <a:pt x="125" y="13614"/>
                </a:lnTo>
                <a:cubicBezTo>
                  <a:pt x="55" y="13614"/>
                  <a:pt x="0" y="13746"/>
                  <a:pt x="0" y="13915"/>
                </a:cubicBezTo>
                <a:lnTo>
                  <a:pt x="0" y="17178"/>
                </a:lnTo>
                <a:cubicBezTo>
                  <a:pt x="0" y="17504"/>
                  <a:pt x="108" y="17775"/>
                  <a:pt x="248" y="17788"/>
                </a:cubicBezTo>
                <a:lnTo>
                  <a:pt x="2888" y="17865"/>
                </a:lnTo>
                <a:cubicBezTo>
                  <a:pt x="2926" y="15368"/>
                  <a:pt x="3780" y="13314"/>
                  <a:pt x="4822" y="13314"/>
                </a:cubicBezTo>
                <a:cubicBezTo>
                  <a:pt x="5880" y="13314"/>
                  <a:pt x="6739" y="15358"/>
                  <a:pt x="6760" y="17894"/>
                </a:cubicBezTo>
                <a:lnTo>
                  <a:pt x="16272" y="17971"/>
                </a:lnTo>
                <a:cubicBezTo>
                  <a:pt x="16272" y="15396"/>
                  <a:pt x="17141" y="13301"/>
                  <a:pt x="18210" y="13301"/>
                </a:cubicBezTo>
                <a:cubicBezTo>
                  <a:pt x="19279" y="13301"/>
                  <a:pt x="20149" y="15396"/>
                  <a:pt x="20149" y="17971"/>
                </a:cubicBezTo>
                <a:cubicBezTo>
                  <a:pt x="20149" y="17971"/>
                  <a:pt x="20149" y="17970"/>
                  <a:pt x="20149" y="17983"/>
                </a:cubicBezTo>
                <a:lnTo>
                  <a:pt x="21347" y="17906"/>
                </a:lnTo>
                <a:cubicBezTo>
                  <a:pt x="21487" y="17893"/>
                  <a:pt x="21600" y="17618"/>
                  <a:pt x="21595" y="17280"/>
                </a:cubicBezTo>
                <a:lnTo>
                  <a:pt x="21557" y="13850"/>
                </a:lnTo>
                <a:cubicBezTo>
                  <a:pt x="21557" y="13720"/>
                  <a:pt x="21509" y="13602"/>
                  <a:pt x="21455" y="13602"/>
                </a:cubicBezTo>
                <a:lnTo>
                  <a:pt x="21320" y="13602"/>
                </a:lnTo>
                <a:cubicBezTo>
                  <a:pt x="21260" y="13602"/>
                  <a:pt x="21217" y="13484"/>
                  <a:pt x="21217" y="13354"/>
                </a:cubicBezTo>
                <a:cubicBezTo>
                  <a:pt x="21217" y="12925"/>
                  <a:pt x="21212" y="11480"/>
                  <a:pt x="21212" y="10648"/>
                </a:cubicBezTo>
                <a:cubicBezTo>
                  <a:pt x="21212" y="10283"/>
                  <a:pt x="21114" y="9949"/>
                  <a:pt x="20974" y="9819"/>
                </a:cubicBezTo>
                <a:cubicBezTo>
                  <a:pt x="20434" y="9285"/>
                  <a:pt x="19111" y="8011"/>
                  <a:pt x="18495" y="7543"/>
                </a:cubicBezTo>
                <a:cubicBezTo>
                  <a:pt x="18247" y="7361"/>
                  <a:pt x="18021" y="7019"/>
                  <a:pt x="17843" y="6551"/>
                </a:cubicBezTo>
                <a:cubicBezTo>
                  <a:pt x="17475" y="5602"/>
                  <a:pt x="16811" y="3899"/>
                  <a:pt x="16309" y="2572"/>
                </a:cubicBezTo>
                <a:cubicBezTo>
                  <a:pt x="15580" y="622"/>
                  <a:pt x="14561" y="0"/>
                  <a:pt x="12682" y="0"/>
                </a:cubicBezTo>
                <a:lnTo>
                  <a:pt x="1987" y="0"/>
                </a:lnTo>
                <a:close/>
                <a:moveTo>
                  <a:pt x="13869" y="1300"/>
                </a:moveTo>
                <a:lnTo>
                  <a:pt x="14399" y="1431"/>
                </a:lnTo>
                <a:cubicBezTo>
                  <a:pt x="14950" y="1561"/>
                  <a:pt x="15457" y="2169"/>
                  <a:pt x="15835" y="3158"/>
                </a:cubicBezTo>
                <a:lnTo>
                  <a:pt x="17109" y="6502"/>
                </a:lnTo>
                <a:cubicBezTo>
                  <a:pt x="17233" y="6840"/>
                  <a:pt x="17131" y="7384"/>
                  <a:pt x="16942" y="7384"/>
                </a:cubicBezTo>
                <a:lnTo>
                  <a:pt x="13848" y="7384"/>
                </a:lnTo>
                <a:cubicBezTo>
                  <a:pt x="13723" y="7384"/>
                  <a:pt x="13627" y="7151"/>
                  <a:pt x="13627" y="6852"/>
                </a:cubicBezTo>
                <a:lnTo>
                  <a:pt x="13627" y="1833"/>
                </a:lnTo>
                <a:cubicBezTo>
                  <a:pt x="13627" y="1521"/>
                  <a:pt x="13740" y="1274"/>
                  <a:pt x="13869" y="1300"/>
                </a:cubicBezTo>
                <a:close/>
                <a:moveTo>
                  <a:pt x="4822" y="14342"/>
                </a:moveTo>
                <a:cubicBezTo>
                  <a:pt x="3990" y="14342"/>
                  <a:pt x="3315" y="15968"/>
                  <a:pt x="3315" y="17971"/>
                </a:cubicBezTo>
                <a:cubicBezTo>
                  <a:pt x="3315" y="19974"/>
                  <a:pt x="3990" y="21600"/>
                  <a:pt x="4822" y="21600"/>
                </a:cubicBezTo>
                <a:cubicBezTo>
                  <a:pt x="5653" y="21600"/>
                  <a:pt x="6328" y="19974"/>
                  <a:pt x="6328" y="17971"/>
                </a:cubicBezTo>
                <a:cubicBezTo>
                  <a:pt x="6328" y="15968"/>
                  <a:pt x="5653" y="14342"/>
                  <a:pt x="4822" y="14342"/>
                </a:cubicBezTo>
                <a:close/>
                <a:moveTo>
                  <a:pt x="18205" y="14342"/>
                </a:moveTo>
                <a:cubicBezTo>
                  <a:pt x="17374" y="14342"/>
                  <a:pt x="16699" y="15968"/>
                  <a:pt x="16699" y="17971"/>
                </a:cubicBezTo>
                <a:cubicBezTo>
                  <a:pt x="16699" y="19974"/>
                  <a:pt x="17374" y="21600"/>
                  <a:pt x="18205" y="21600"/>
                </a:cubicBezTo>
                <a:cubicBezTo>
                  <a:pt x="19037" y="21600"/>
                  <a:pt x="19710" y="19974"/>
                  <a:pt x="19710" y="17971"/>
                </a:cubicBezTo>
                <a:cubicBezTo>
                  <a:pt x="19705" y="15968"/>
                  <a:pt x="19037" y="14342"/>
                  <a:pt x="18205" y="14342"/>
                </a:cubicBezTo>
                <a:close/>
                <a:moveTo>
                  <a:pt x="4822" y="16110"/>
                </a:moveTo>
                <a:cubicBezTo>
                  <a:pt x="5243" y="16110"/>
                  <a:pt x="5588" y="16944"/>
                  <a:pt x="5588" y="17959"/>
                </a:cubicBezTo>
                <a:cubicBezTo>
                  <a:pt x="5588" y="18986"/>
                  <a:pt x="5243" y="19804"/>
                  <a:pt x="4822" y="19804"/>
                </a:cubicBezTo>
                <a:cubicBezTo>
                  <a:pt x="4401" y="19804"/>
                  <a:pt x="4054" y="18973"/>
                  <a:pt x="4054" y="17959"/>
                </a:cubicBezTo>
                <a:cubicBezTo>
                  <a:pt x="4054" y="16944"/>
                  <a:pt x="4401" y="16110"/>
                  <a:pt x="4822" y="16110"/>
                </a:cubicBezTo>
                <a:close/>
                <a:moveTo>
                  <a:pt x="18205" y="16110"/>
                </a:moveTo>
                <a:cubicBezTo>
                  <a:pt x="18626" y="16110"/>
                  <a:pt x="18971" y="16944"/>
                  <a:pt x="18971" y="17959"/>
                </a:cubicBezTo>
                <a:cubicBezTo>
                  <a:pt x="18971" y="18986"/>
                  <a:pt x="18626" y="19804"/>
                  <a:pt x="18205" y="19804"/>
                </a:cubicBezTo>
                <a:cubicBezTo>
                  <a:pt x="17784" y="19804"/>
                  <a:pt x="17438" y="18973"/>
                  <a:pt x="17438" y="17959"/>
                </a:cubicBezTo>
                <a:cubicBezTo>
                  <a:pt x="17438" y="16944"/>
                  <a:pt x="17784" y="16110"/>
                  <a:pt x="18205" y="16110"/>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86" name="It’s not worth the toll, I’m going to avoid it"/>
          <p:cNvSpPr/>
          <p:nvPr/>
        </p:nvSpPr>
        <p:spPr>
          <a:xfrm>
            <a:off x="17191442" y="10410827"/>
            <a:ext cx="5042728" cy="1805600"/>
          </a:xfrm>
          <a:prstGeom prst="wedgeEllipseCallout">
            <a:avLst>
              <a:gd name="adj1" fmla="val 6574"/>
              <a:gd name="adj2" fmla="val -15319"/>
            </a:avLst>
          </a:prstGeom>
          <a:solidFill>
            <a:srgbClr val="B5170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500">
                <a:solidFill>
                  <a:srgbClr val="FFFFFF"/>
                </a:solidFill>
                <a:latin typeface="Helvetica Neue Medium"/>
                <a:ea typeface="Helvetica Neue Medium"/>
                <a:cs typeface="Helvetica Neue Medium"/>
                <a:sym typeface="Helvetica Neue Medium"/>
              </a:defRPr>
            </a:lvl1pPr>
          </a:lstStyle>
          <a:p>
            <a:pPr/>
            <a:r>
              <a:t>It’s not worth the toll, I’m going to avoid it</a:t>
            </a:r>
          </a:p>
        </p:txBody>
      </p:sp>
      <p:sp>
        <p:nvSpPr>
          <p:cNvPr id="487" name="Toll is worth it today, I need to get there quick"/>
          <p:cNvSpPr/>
          <p:nvPr/>
        </p:nvSpPr>
        <p:spPr>
          <a:xfrm>
            <a:off x="17648047" y="6204373"/>
            <a:ext cx="4129511" cy="1462317"/>
          </a:xfrm>
          <a:prstGeom prst="wedgeEllipseCallout">
            <a:avLst>
              <a:gd name="adj1" fmla="val 29735"/>
              <a:gd name="adj2" fmla="val 4813"/>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500">
                <a:solidFill>
                  <a:srgbClr val="FFFFFF"/>
                </a:solidFill>
                <a:latin typeface="Helvetica Neue Medium"/>
                <a:ea typeface="Helvetica Neue Medium"/>
                <a:cs typeface="Helvetica Neue Medium"/>
                <a:sym typeface="Helvetica Neue Medium"/>
              </a:defRPr>
            </a:lvl1pPr>
          </a:lstStyle>
          <a:p>
            <a:pPr/>
            <a:r>
              <a:t>Toll is worth it today, I need to get there quick</a:t>
            </a:r>
          </a:p>
        </p:txBody>
      </p:sp>
      <p:sp>
        <p:nvSpPr>
          <p:cNvPr id="488" name="Cash"/>
          <p:cNvSpPr/>
          <p:nvPr/>
        </p:nvSpPr>
        <p:spPr>
          <a:xfrm>
            <a:off x="12465049" y="7208637"/>
            <a:ext cx="1533005" cy="6287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89" name="Cash"/>
          <p:cNvSpPr/>
          <p:nvPr/>
        </p:nvSpPr>
        <p:spPr>
          <a:xfrm>
            <a:off x="12465049" y="9705339"/>
            <a:ext cx="1533005" cy="6287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lnTo>
                  <a:pt x="21600" y="20071"/>
                </a:lnTo>
                <a:lnTo>
                  <a:pt x="21600" y="0"/>
                </a:lnTo>
                <a:lnTo>
                  <a:pt x="0" y="0"/>
                </a:lnTo>
                <a:close/>
                <a:moveTo>
                  <a:pt x="3019" y="1846"/>
                </a:moveTo>
                <a:lnTo>
                  <a:pt x="9380" y="1846"/>
                </a:lnTo>
                <a:cubicBezTo>
                  <a:pt x="8379" y="3482"/>
                  <a:pt x="7686" y="6872"/>
                  <a:pt x="7686" y="10802"/>
                </a:cubicBezTo>
                <a:cubicBezTo>
                  <a:pt x="7686" y="14732"/>
                  <a:pt x="8379" y="18118"/>
                  <a:pt x="9380" y="19754"/>
                </a:cubicBezTo>
                <a:lnTo>
                  <a:pt x="3019" y="19754"/>
                </a:lnTo>
                <a:cubicBezTo>
                  <a:pt x="2835" y="16931"/>
                  <a:pt x="1920" y="14704"/>
                  <a:pt x="762" y="14256"/>
                </a:cubicBezTo>
                <a:lnTo>
                  <a:pt x="762" y="7344"/>
                </a:lnTo>
                <a:cubicBezTo>
                  <a:pt x="1920" y="6896"/>
                  <a:pt x="2835" y="4669"/>
                  <a:pt x="3019" y="1846"/>
                </a:cubicBezTo>
                <a:close/>
                <a:moveTo>
                  <a:pt x="12080" y="1846"/>
                </a:moveTo>
                <a:lnTo>
                  <a:pt x="18581" y="1846"/>
                </a:lnTo>
                <a:cubicBezTo>
                  <a:pt x="18765" y="4669"/>
                  <a:pt x="19678" y="6896"/>
                  <a:pt x="20836" y="7344"/>
                </a:cubicBezTo>
                <a:lnTo>
                  <a:pt x="20836" y="14256"/>
                </a:lnTo>
                <a:cubicBezTo>
                  <a:pt x="19678" y="14704"/>
                  <a:pt x="18765" y="16931"/>
                  <a:pt x="18581" y="19754"/>
                </a:cubicBezTo>
                <a:lnTo>
                  <a:pt x="12080" y="19754"/>
                </a:lnTo>
                <a:cubicBezTo>
                  <a:pt x="13080" y="18118"/>
                  <a:pt x="13772" y="14732"/>
                  <a:pt x="13772" y="10802"/>
                </a:cubicBezTo>
                <a:cubicBezTo>
                  <a:pt x="13772" y="6872"/>
                  <a:pt x="13080" y="3482"/>
                  <a:pt x="12080" y="1846"/>
                </a:cubicBezTo>
                <a:close/>
                <a:moveTo>
                  <a:pt x="4544" y="7884"/>
                </a:moveTo>
                <a:cubicBezTo>
                  <a:pt x="4232" y="7884"/>
                  <a:pt x="3921" y="8174"/>
                  <a:pt x="3683" y="8754"/>
                </a:cubicBezTo>
                <a:cubicBezTo>
                  <a:pt x="3208" y="9913"/>
                  <a:pt x="3208" y="11795"/>
                  <a:pt x="3683" y="12953"/>
                </a:cubicBezTo>
                <a:cubicBezTo>
                  <a:pt x="4159" y="14112"/>
                  <a:pt x="4929" y="14112"/>
                  <a:pt x="5404" y="12953"/>
                </a:cubicBezTo>
                <a:cubicBezTo>
                  <a:pt x="5880" y="11795"/>
                  <a:pt x="5880" y="9913"/>
                  <a:pt x="5404" y="8754"/>
                </a:cubicBezTo>
                <a:cubicBezTo>
                  <a:pt x="5167" y="8174"/>
                  <a:pt x="4855" y="7884"/>
                  <a:pt x="4544" y="7884"/>
                </a:cubicBezTo>
                <a:close/>
                <a:moveTo>
                  <a:pt x="16914" y="7884"/>
                </a:moveTo>
                <a:cubicBezTo>
                  <a:pt x="16603" y="7884"/>
                  <a:pt x="16291" y="8174"/>
                  <a:pt x="16054" y="8754"/>
                </a:cubicBezTo>
                <a:cubicBezTo>
                  <a:pt x="15578" y="9913"/>
                  <a:pt x="15578" y="11795"/>
                  <a:pt x="16054" y="12953"/>
                </a:cubicBezTo>
                <a:cubicBezTo>
                  <a:pt x="16529" y="14112"/>
                  <a:pt x="17301" y="14112"/>
                  <a:pt x="17776" y="12953"/>
                </a:cubicBezTo>
                <a:cubicBezTo>
                  <a:pt x="18252" y="11795"/>
                  <a:pt x="18252" y="9913"/>
                  <a:pt x="17776" y="8754"/>
                </a:cubicBezTo>
                <a:cubicBezTo>
                  <a:pt x="17539" y="8174"/>
                  <a:pt x="17226" y="7884"/>
                  <a:pt x="16914" y="7884"/>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90" name="Multiplication Sign"/>
          <p:cNvSpPr/>
          <p:nvPr/>
        </p:nvSpPr>
        <p:spPr>
          <a:xfrm>
            <a:off x="12596551" y="9384726"/>
            <a:ext cx="1270001" cy="1270001"/>
          </a:xfrm>
          <a:custGeom>
            <a:avLst/>
            <a:gdLst/>
            <a:ahLst/>
            <a:cxnLst>
              <a:cxn ang="0">
                <a:pos x="wd2" y="hd2"/>
              </a:cxn>
              <a:cxn ang="5400000">
                <a:pos x="wd2" y="hd2"/>
              </a:cxn>
              <a:cxn ang="10800000">
                <a:pos x="wd2" y="hd2"/>
              </a:cxn>
              <a:cxn ang="16200000">
                <a:pos x="wd2" y="hd2"/>
              </a:cxn>
            </a:cxnLst>
            <a:rect l="0" t="0" r="r" b="b"/>
            <a:pathLst>
              <a:path w="21577" h="21577" fill="norm" stroke="1" extrusionOk="0">
                <a:moveTo>
                  <a:pt x="3398" y="1"/>
                </a:moveTo>
                <a:cubicBezTo>
                  <a:pt x="3368" y="1"/>
                  <a:pt x="3338" y="12"/>
                  <a:pt x="3315" y="35"/>
                </a:cubicBezTo>
                <a:lnTo>
                  <a:pt x="35" y="3315"/>
                </a:lnTo>
                <a:cubicBezTo>
                  <a:pt x="-11" y="3361"/>
                  <a:pt x="-11" y="3434"/>
                  <a:pt x="35" y="3480"/>
                </a:cubicBezTo>
                <a:lnTo>
                  <a:pt x="7290" y="10733"/>
                </a:lnTo>
                <a:cubicBezTo>
                  <a:pt x="7320" y="10764"/>
                  <a:pt x="7320" y="10813"/>
                  <a:pt x="7290" y="10843"/>
                </a:cubicBezTo>
                <a:lnTo>
                  <a:pt x="35" y="18098"/>
                </a:lnTo>
                <a:cubicBezTo>
                  <a:pt x="-11" y="18144"/>
                  <a:pt x="-11" y="18217"/>
                  <a:pt x="35" y="18263"/>
                </a:cubicBezTo>
                <a:lnTo>
                  <a:pt x="3315" y="21543"/>
                </a:lnTo>
                <a:cubicBezTo>
                  <a:pt x="3361" y="21589"/>
                  <a:pt x="3434" y="21589"/>
                  <a:pt x="3480" y="21543"/>
                </a:cubicBezTo>
                <a:lnTo>
                  <a:pt x="10733" y="14288"/>
                </a:lnTo>
                <a:cubicBezTo>
                  <a:pt x="10764" y="14258"/>
                  <a:pt x="10814" y="14258"/>
                  <a:pt x="10845" y="14288"/>
                </a:cubicBezTo>
                <a:lnTo>
                  <a:pt x="18098" y="21543"/>
                </a:lnTo>
                <a:cubicBezTo>
                  <a:pt x="18144" y="21589"/>
                  <a:pt x="18217" y="21589"/>
                  <a:pt x="18263" y="21543"/>
                </a:cubicBezTo>
                <a:lnTo>
                  <a:pt x="21543" y="18263"/>
                </a:lnTo>
                <a:cubicBezTo>
                  <a:pt x="21589" y="18217"/>
                  <a:pt x="21589" y="18144"/>
                  <a:pt x="21543" y="18098"/>
                </a:cubicBezTo>
                <a:lnTo>
                  <a:pt x="14288" y="10845"/>
                </a:lnTo>
                <a:cubicBezTo>
                  <a:pt x="14258" y="10814"/>
                  <a:pt x="14258" y="10764"/>
                  <a:pt x="14288" y="10733"/>
                </a:cubicBezTo>
                <a:lnTo>
                  <a:pt x="21543" y="3480"/>
                </a:lnTo>
                <a:cubicBezTo>
                  <a:pt x="21588" y="3434"/>
                  <a:pt x="21588" y="3360"/>
                  <a:pt x="21543" y="3315"/>
                </a:cubicBezTo>
                <a:lnTo>
                  <a:pt x="18263" y="35"/>
                </a:lnTo>
                <a:cubicBezTo>
                  <a:pt x="18217" y="-11"/>
                  <a:pt x="18144" y="-11"/>
                  <a:pt x="18098" y="35"/>
                </a:cubicBezTo>
                <a:lnTo>
                  <a:pt x="10845" y="7290"/>
                </a:lnTo>
                <a:cubicBezTo>
                  <a:pt x="10814" y="7320"/>
                  <a:pt x="10765" y="7320"/>
                  <a:pt x="10735" y="7290"/>
                </a:cubicBezTo>
                <a:lnTo>
                  <a:pt x="3480" y="35"/>
                </a:lnTo>
                <a:cubicBezTo>
                  <a:pt x="3457" y="12"/>
                  <a:pt x="3428" y="1"/>
                  <a:pt x="3398" y="1"/>
                </a:cubicBez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91" name="Line"/>
          <p:cNvSpPr/>
          <p:nvPr/>
        </p:nvSpPr>
        <p:spPr>
          <a:xfrm>
            <a:off x="11636719" y="4652702"/>
            <a:ext cx="11681051" cy="1"/>
          </a:xfrm>
          <a:prstGeom prst="line">
            <a:avLst/>
          </a:prstGeom>
          <a:ln w="25400">
            <a:solidFill>
              <a:srgbClr val="000000"/>
            </a:solidFill>
            <a:miter lim="400000"/>
          </a:ln>
        </p:spPr>
        <p:txBody>
          <a:bodyPr lIns="50800" tIns="50800" rIns="50800" bIns="50800" anchor="ctr"/>
          <a:lstStyle/>
          <a:p>
            <a:pPr/>
          </a:p>
        </p:txBody>
      </p:sp>
      <p:sp>
        <p:nvSpPr>
          <p:cNvPr id="492" name="Line"/>
          <p:cNvSpPr/>
          <p:nvPr/>
        </p:nvSpPr>
        <p:spPr>
          <a:xfrm>
            <a:off x="14606817" y="7989512"/>
            <a:ext cx="8710953" cy="1"/>
          </a:xfrm>
          <a:prstGeom prst="line">
            <a:avLst/>
          </a:prstGeom>
          <a:ln w="25400">
            <a:solidFill>
              <a:srgbClr val="000000"/>
            </a:solidFill>
            <a:miter lim="400000"/>
          </a:ln>
        </p:spPr>
        <p:txBody>
          <a:bodyPr lIns="50800" tIns="50800" rIns="50800" bIns="50800" anchor="ctr"/>
          <a:lstStyle/>
          <a:p>
            <a:pPr/>
          </a:p>
        </p:txBody>
      </p:sp>
      <p:sp>
        <p:nvSpPr>
          <p:cNvPr id="493" name="Line"/>
          <p:cNvSpPr/>
          <p:nvPr/>
        </p:nvSpPr>
        <p:spPr>
          <a:xfrm>
            <a:off x="14606817" y="10393591"/>
            <a:ext cx="8710953" cy="1"/>
          </a:xfrm>
          <a:prstGeom prst="line">
            <a:avLst/>
          </a:prstGeom>
          <a:ln w="25400">
            <a:solidFill>
              <a:srgbClr val="000000"/>
            </a:solidFill>
            <a:miter lim="400000"/>
          </a:ln>
        </p:spPr>
        <p:txBody>
          <a:bodyPr lIns="50800" tIns="50800" rIns="50800" bIns="50800" anchor="ctr"/>
          <a:lstStyle/>
          <a:p>
            <a:pPr/>
          </a:p>
        </p:txBody>
      </p:sp>
      <p:sp>
        <p:nvSpPr>
          <p:cNvPr id="494" name="This is the fastest road for me… but there’s so much traffic…"/>
          <p:cNvSpPr/>
          <p:nvPr/>
        </p:nvSpPr>
        <p:spPr>
          <a:xfrm>
            <a:off x="14746671" y="1676840"/>
            <a:ext cx="5042728" cy="1805600"/>
          </a:xfrm>
          <a:prstGeom prst="wedgeEllipseCallout">
            <a:avLst>
              <a:gd name="adj1" fmla="val -14759"/>
              <a:gd name="adj2" fmla="val 24233"/>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2500">
                <a:solidFill>
                  <a:srgbClr val="FFFFFF"/>
                </a:solidFill>
                <a:latin typeface="Helvetica Neue Medium"/>
                <a:ea typeface="Helvetica Neue Medium"/>
                <a:cs typeface="Helvetica Neue Medium"/>
                <a:sym typeface="Helvetica Neue Medium"/>
              </a:defRPr>
            </a:lvl1pPr>
          </a:lstStyle>
          <a:p>
            <a:pPr/>
            <a:r>
              <a:t>This is the fastest road for me… but there’s so much traffic…</a:t>
            </a:r>
          </a:p>
        </p:txBody>
      </p:sp>
      <p:sp>
        <p:nvSpPr>
          <p:cNvPr id="495" name="Line"/>
          <p:cNvSpPr/>
          <p:nvPr/>
        </p:nvSpPr>
        <p:spPr>
          <a:xfrm>
            <a:off x="12373319" y="5457064"/>
            <a:ext cx="11681051" cy="1"/>
          </a:xfrm>
          <a:prstGeom prst="line">
            <a:avLst/>
          </a:prstGeom>
          <a:ln w="25400">
            <a:solidFill>
              <a:srgbClr val="D5D5D5"/>
            </a:solidFill>
            <a:miter lim="400000"/>
          </a:ln>
        </p:spPr>
        <p:txBody>
          <a:bodyPr lIns="50800" tIns="50800" rIns="50800" bIns="50800" anchor="ctr"/>
          <a:lstStyle/>
          <a:p>
            <a:pPr/>
          </a:p>
        </p:txBody>
      </p:sp>
      <p:sp>
        <p:nvSpPr>
          <p:cNvPr id="496" name="Line"/>
          <p:cNvSpPr/>
          <p:nvPr/>
        </p:nvSpPr>
        <p:spPr>
          <a:xfrm>
            <a:off x="12373319" y="4652702"/>
            <a:ext cx="11681051" cy="1"/>
          </a:xfrm>
          <a:prstGeom prst="line">
            <a:avLst/>
          </a:prstGeom>
          <a:ln w="25400">
            <a:solidFill>
              <a:srgbClr val="000000"/>
            </a:solidFill>
            <a:miter lim="400000"/>
          </a:ln>
        </p:spPr>
        <p:txBody>
          <a:bodyPr lIns="50800" tIns="50800" rIns="50800" bIns="50800" anchor="ctr"/>
          <a:lstStyle/>
          <a:p>
            <a:pPr/>
          </a:p>
        </p:txBody>
      </p:sp>
      <p:sp>
        <p:nvSpPr>
          <p:cNvPr id="497" name="Car"/>
          <p:cNvSpPr/>
          <p:nvPr/>
        </p:nvSpPr>
        <p:spPr>
          <a:xfrm>
            <a:off x="22872746" y="3983366"/>
            <a:ext cx="1783338" cy="6571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76" y="0"/>
                </a:moveTo>
                <a:cubicBezTo>
                  <a:pt x="6226" y="0"/>
                  <a:pt x="5884" y="295"/>
                  <a:pt x="5598" y="845"/>
                </a:cubicBezTo>
                <a:cubicBezTo>
                  <a:pt x="4938" y="2115"/>
                  <a:pt x="3969" y="5290"/>
                  <a:pt x="3633" y="5871"/>
                </a:cubicBezTo>
                <a:cubicBezTo>
                  <a:pt x="3493" y="6112"/>
                  <a:pt x="3340" y="6291"/>
                  <a:pt x="3176" y="6344"/>
                </a:cubicBezTo>
                <a:lnTo>
                  <a:pt x="1095" y="7538"/>
                </a:lnTo>
                <a:cubicBezTo>
                  <a:pt x="742" y="7653"/>
                  <a:pt x="478" y="8466"/>
                  <a:pt x="477" y="9431"/>
                </a:cubicBezTo>
                <a:lnTo>
                  <a:pt x="476" y="11765"/>
                </a:lnTo>
                <a:lnTo>
                  <a:pt x="386" y="11765"/>
                </a:lnTo>
                <a:cubicBezTo>
                  <a:pt x="173" y="11765"/>
                  <a:pt x="0" y="12234"/>
                  <a:pt x="0" y="12812"/>
                </a:cubicBezTo>
                <a:lnTo>
                  <a:pt x="0" y="17084"/>
                </a:lnTo>
                <a:cubicBezTo>
                  <a:pt x="0" y="17662"/>
                  <a:pt x="173" y="18132"/>
                  <a:pt x="386" y="18132"/>
                </a:cubicBezTo>
                <a:lnTo>
                  <a:pt x="1314" y="18132"/>
                </a:lnTo>
                <a:lnTo>
                  <a:pt x="2131" y="18132"/>
                </a:lnTo>
                <a:cubicBezTo>
                  <a:pt x="2103" y="17765"/>
                  <a:pt x="2089" y="17382"/>
                  <a:pt x="2089" y="16992"/>
                </a:cubicBezTo>
                <a:cubicBezTo>
                  <a:pt x="2089" y="13890"/>
                  <a:pt x="3016" y="11379"/>
                  <a:pt x="4159" y="11379"/>
                </a:cubicBezTo>
                <a:cubicBezTo>
                  <a:pt x="5302" y="11379"/>
                  <a:pt x="6229" y="13890"/>
                  <a:pt x="6229" y="16992"/>
                </a:cubicBezTo>
                <a:cubicBezTo>
                  <a:pt x="6229" y="17382"/>
                  <a:pt x="6215" y="17765"/>
                  <a:pt x="6187" y="18132"/>
                </a:cubicBezTo>
                <a:lnTo>
                  <a:pt x="15164" y="18132"/>
                </a:lnTo>
                <a:cubicBezTo>
                  <a:pt x="15136" y="17765"/>
                  <a:pt x="15122" y="17382"/>
                  <a:pt x="15122" y="16992"/>
                </a:cubicBezTo>
                <a:cubicBezTo>
                  <a:pt x="15122" y="13890"/>
                  <a:pt x="16047" y="11379"/>
                  <a:pt x="17190" y="11379"/>
                </a:cubicBezTo>
                <a:cubicBezTo>
                  <a:pt x="18333" y="11379"/>
                  <a:pt x="19260" y="13890"/>
                  <a:pt x="19260" y="16992"/>
                </a:cubicBezTo>
                <a:cubicBezTo>
                  <a:pt x="19260" y="17405"/>
                  <a:pt x="19244" y="17809"/>
                  <a:pt x="19213" y="18196"/>
                </a:cubicBezTo>
                <a:lnTo>
                  <a:pt x="20288" y="18196"/>
                </a:lnTo>
                <a:lnTo>
                  <a:pt x="20933" y="18196"/>
                </a:lnTo>
                <a:lnTo>
                  <a:pt x="21216" y="18196"/>
                </a:lnTo>
                <a:cubicBezTo>
                  <a:pt x="21429" y="18196"/>
                  <a:pt x="21600" y="17727"/>
                  <a:pt x="21600" y="17149"/>
                </a:cubicBezTo>
                <a:lnTo>
                  <a:pt x="21600" y="12876"/>
                </a:lnTo>
                <a:cubicBezTo>
                  <a:pt x="21600" y="12298"/>
                  <a:pt x="21429" y="11829"/>
                  <a:pt x="21216" y="11829"/>
                </a:cubicBezTo>
                <a:lnTo>
                  <a:pt x="21123" y="11829"/>
                </a:lnTo>
                <a:lnTo>
                  <a:pt x="21123" y="10547"/>
                </a:lnTo>
                <a:cubicBezTo>
                  <a:pt x="21122" y="9984"/>
                  <a:pt x="20977" y="9502"/>
                  <a:pt x="20774" y="9390"/>
                </a:cubicBezTo>
                <a:cubicBezTo>
                  <a:pt x="19830" y="8871"/>
                  <a:pt x="16833" y="7290"/>
                  <a:pt x="15856" y="6776"/>
                </a:cubicBezTo>
                <a:cubicBezTo>
                  <a:pt x="15652" y="6669"/>
                  <a:pt x="15467" y="6407"/>
                  <a:pt x="15318" y="6013"/>
                </a:cubicBezTo>
                <a:cubicBezTo>
                  <a:pt x="14863" y="4811"/>
                  <a:pt x="13848" y="2126"/>
                  <a:pt x="13422" y="997"/>
                </a:cubicBezTo>
                <a:cubicBezTo>
                  <a:pt x="13177" y="346"/>
                  <a:pt x="12823" y="0"/>
                  <a:pt x="12408" y="0"/>
                </a:cubicBezTo>
                <a:lnTo>
                  <a:pt x="8713" y="0"/>
                </a:lnTo>
                <a:lnTo>
                  <a:pt x="6576" y="0"/>
                </a:lnTo>
                <a:close/>
                <a:moveTo>
                  <a:pt x="7100" y="1507"/>
                </a:moveTo>
                <a:lnTo>
                  <a:pt x="8901" y="1507"/>
                </a:lnTo>
                <a:cubicBezTo>
                  <a:pt x="9005" y="1507"/>
                  <a:pt x="9091" y="1729"/>
                  <a:pt x="9095" y="2012"/>
                </a:cubicBezTo>
                <a:lnTo>
                  <a:pt x="9165" y="6280"/>
                </a:lnTo>
                <a:cubicBezTo>
                  <a:pt x="9171" y="6638"/>
                  <a:pt x="9065" y="6937"/>
                  <a:pt x="8933" y="6937"/>
                </a:cubicBezTo>
                <a:lnTo>
                  <a:pt x="5932" y="6937"/>
                </a:lnTo>
                <a:cubicBezTo>
                  <a:pt x="5781" y="6937"/>
                  <a:pt x="5677" y="6527"/>
                  <a:pt x="5732" y="6146"/>
                </a:cubicBezTo>
                <a:lnTo>
                  <a:pt x="6361" y="2742"/>
                </a:lnTo>
                <a:cubicBezTo>
                  <a:pt x="6502" y="1984"/>
                  <a:pt x="6787" y="1507"/>
                  <a:pt x="7100" y="1507"/>
                </a:cubicBezTo>
                <a:close/>
                <a:moveTo>
                  <a:pt x="9960" y="1507"/>
                </a:moveTo>
                <a:lnTo>
                  <a:pt x="12525" y="1507"/>
                </a:lnTo>
                <a:cubicBezTo>
                  <a:pt x="12815" y="1507"/>
                  <a:pt x="13055" y="1783"/>
                  <a:pt x="13205" y="2288"/>
                </a:cubicBezTo>
                <a:lnTo>
                  <a:pt x="14353" y="6142"/>
                </a:lnTo>
                <a:cubicBezTo>
                  <a:pt x="14434" y="6412"/>
                  <a:pt x="14288" y="6937"/>
                  <a:pt x="14133" y="6937"/>
                </a:cubicBezTo>
                <a:lnTo>
                  <a:pt x="10196" y="6937"/>
                </a:lnTo>
                <a:cubicBezTo>
                  <a:pt x="10065" y="6937"/>
                  <a:pt x="9960" y="6688"/>
                  <a:pt x="9947" y="6339"/>
                </a:cubicBezTo>
                <a:lnTo>
                  <a:pt x="9779" y="2044"/>
                </a:lnTo>
                <a:cubicBezTo>
                  <a:pt x="9768" y="1766"/>
                  <a:pt x="9856" y="1507"/>
                  <a:pt x="9960" y="1507"/>
                </a:cubicBezTo>
                <a:close/>
                <a:moveTo>
                  <a:pt x="4159" y="12389"/>
                </a:moveTo>
                <a:cubicBezTo>
                  <a:pt x="3222" y="12389"/>
                  <a:pt x="2463" y="14450"/>
                  <a:pt x="2463" y="16992"/>
                </a:cubicBezTo>
                <a:cubicBezTo>
                  <a:pt x="2463" y="19535"/>
                  <a:pt x="3222" y="21600"/>
                  <a:pt x="4159" y="21600"/>
                </a:cubicBezTo>
                <a:cubicBezTo>
                  <a:pt x="5096" y="21600"/>
                  <a:pt x="5855" y="19535"/>
                  <a:pt x="5855" y="16992"/>
                </a:cubicBezTo>
                <a:cubicBezTo>
                  <a:pt x="5855" y="14450"/>
                  <a:pt x="5096" y="12389"/>
                  <a:pt x="4159" y="12389"/>
                </a:cubicBezTo>
                <a:close/>
                <a:moveTo>
                  <a:pt x="17190" y="12389"/>
                </a:moveTo>
                <a:cubicBezTo>
                  <a:pt x="16253" y="12389"/>
                  <a:pt x="15494" y="14450"/>
                  <a:pt x="15494" y="16992"/>
                </a:cubicBezTo>
                <a:cubicBezTo>
                  <a:pt x="15494" y="19535"/>
                  <a:pt x="16253" y="21600"/>
                  <a:pt x="17190" y="21600"/>
                </a:cubicBezTo>
                <a:cubicBezTo>
                  <a:pt x="18127" y="21600"/>
                  <a:pt x="18888" y="19535"/>
                  <a:pt x="18888" y="16992"/>
                </a:cubicBezTo>
                <a:cubicBezTo>
                  <a:pt x="18888" y="14450"/>
                  <a:pt x="18127" y="12389"/>
                  <a:pt x="17190" y="12389"/>
                </a:cubicBezTo>
                <a:close/>
                <a:moveTo>
                  <a:pt x="4159" y="14829"/>
                </a:moveTo>
                <a:cubicBezTo>
                  <a:pt x="4599" y="14829"/>
                  <a:pt x="4956" y="15798"/>
                  <a:pt x="4956" y="16992"/>
                </a:cubicBezTo>
                <a:cubicBezTo>
                  <a:pt x="4956" y="18187"/>
                  <a:pt x="4599" y="19156"/>
                  <a:pt x="4159" y="19156"/>
                </a:cubicBezTo>
                <a:cubicBezTo>
                  <a:pt x="3719" y="19156"/>
                  <a:pt x="3362" y="18187"/>
                  <a:pt x="3362" y="16992"/>
                </a:cubicBezTo>
                <a:cubicBezTo>
                  <a:pt x="3362" y="15798"/>
                  <a:pt x="3719" y="14829"/>
                  <a:pt x="4159" y="14829"/>
                </a:cubicBezTo>
                <a:close/>
                <a:moveTo>
                  <a:pt x="17190" y="14829"/>
                </a:moveTo>
                <a:cubicBezTo>
                  <a:pt x="17630" y="14829"/>
                  <a:pt x="17987" y="15798"/>
                  <a:pt x="17987" y="16992"/>
                </a:cubicBezTo>
                <a:cubicBezTo>
                  <a:pt x="17987" y="18187"/>
                  <a:pt x="17630" y="19156"/>
                  <a:pt x="17190" y="19156"/>
                </a:cubicBezTo>
                <a:cubicBezTo>
                  <a:pt x="16750" y="19156"/>
                  <a:pt x="16393" y="18187"/>
                  <a:pt x="16393" y="16992"/>
                </a:cubicBezTo>
                <a:cubicBezTo>
                  <a:pt x="16393" y="15798"/>
                  <a:pt x="16750" y="14829"/>
                  <a:pt x="17190" y="14829"/>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98" name="Station Wagon"/>
          <p:cNvSpPr/>
          <p:nvPr/>
        </p:nvSpPr>
        <p:spPr>
          <a:xfrm>
            <a:off x="24758533" y="3978891"/>
            <a:ext cx="2011193" cy="698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35" y="0"/>
                </a:moveTo>
                <a:cubicBezTo>
                  <a:pt x="2540" y="0"/>
                  <a:pt x="2362" y="265"/>
                  <a:pt x="2243" y="701"/>
                </a:cubicBezTo>
                <a:lnTo>
                  <a:pt x="688" y="6541"/>
                </a:lnTo>
                <a:cubicBezTo>
                  <a:pt x="552" y="7055"/>
                  <a:pt x="476" y="7678"/>
                  <a:pt x="476" y="8332"/>
                </a:cubicBezTo>
                <a:lnTo>
                  <a:pt x="476" y="10917"/>
                </a:lnTo>
                <a:cubicBezTo>
                  <a:pt x="476" y="11057"/>
                  <a:pt x="438" y="11185"/>
                  <a:pt x="383" y="11184"/>
                </a:cubicBezTo>
                <a:cubicBezTo>
                  <a:pt x="173" y="11184"/>
                  <a:pt x="0" y="11682"/>
                  <a:pt x="0" y="12289"/>
                </a:cubicBezTo>
                <a:lnTo>
                  <a:pt x="0" y="16835"/>
                </a:lnTo>
                <a:cubicBezTo>
                  <a:pt x="0" y="17443"/>
                  <a:pt x="173" y="17940"/>
                  <a:pt x="383" y="17940"/>
                </a:cubicBezTo>
                <a:lnTo>
                  <a:pt x="1314" y="17940"/>
                </a:lnTo>
                <a:lnTo>
                  <a:pt x="2130" y="17940"/>
                </a:lnTo>
                <a:cubicBezTo>
                  <a:pt x="2103" y="17551"/>
                  <a:pt x="2086" y="17149"/>
                  <a:pt x="2086" y="16728"/>
                </a:cubicBezTo>
                <a:cubicBezTo>
                  <a:pt x="2086" y="13426"/>
                  <a:pt x="3017" y="10761"/>
                  <a:pt x="4157" y="10761"/>
                </a:cubicBezTo>
                <a:cubicBezTo>
                  <a:pt x="5303" y="10761"/>
                  <a:pt x="6228" y="13426"/>
                  <a:pt x="6228" y="16728"/>
                </a:cubicBezTo>
                <a:cubicBezTo>
                  <a:pt x="6228" y="17149"/>
                  <a:pt x="6211" y="17551"/>
                  <a:pt x="6184" y="17940"/>
                </a:cubicBezTo>
                <a:lnTo>
                  <a:pt x="15167" y="17940"/>
                </a:lnTo>
                <a:cubicBezTo>
                  <a:pt x="15140" y="17551"/>
                  <a:pt x="15125" y="17149"/>
                  <a:pt x="15125" y="16728"/>
                </a:cubicBezTo>
                <a:cubicBezTo>
                  <a:pt x="15125" y="13426"/>
                  <a:pt x="16049" y="10761"/>
                  <a:pt x="17195" y="10761"/>
                </a:cubicBezTo>
                <a:cubicBezTo>
                  <a:pt x="18340" y="10761"/>
                  <a:pt x="19266" y="13426"/>
                  <a:pt x="19266" y="16728"/>
                </a:cubicBezTo>
                <a:cubicBezTo>
                  <a:pt x="19266" y="17164"/>
                  <a:pt x="19249" y="17598"/>
                  <a:pt x="19217" y="18003"/>
                </a:cubicBezTo>
                <a:lnTo>
                  <a:pt x="20293" y="18003"/>
                </a:lnTo>
                <a:lnTo>
                  <a:pt x="20936" y="18003"/>
                </a:lnTo>
                <a:lnTo>
                  <a:pt x="21217" y="18003"/>
                </a:lnTo>
                <a:cubicBezTo>
                  <a:pt x="21427" y="18003"/>
                  <a:pt x="21600" y="17506"/>
                  <a:pt x="21600" y="16898"/>
                </a:cubicBezTo>
                <a:lnTo>
                  <a:pt x="21600" y="13832"/>
                </a:lnTo>
                <a:cubicBezTo>
                  <a:pt x="21600" y="13427"/>
                  <a:pt x="21564" y="13018"/>
                  <a:pt x="21499" y="12645"/>
                </a:cubicBezTo>
                <a:lnTo>
                  <a:pt x="20968" y="9812"/>
                </a:lnTo>
                <a:cubicBezTo>
                  <a:pt x="20925" y="9485"/>
                  <a:pt x="20811" y="9266"/>
                  <a:pt x="20681" y="9204"/>
                </a:cubicBezTo>
                <a:lnTo>
                  <a:pt x="16243" y="7476"/>
                </a:lnTo>
                <a:cubicBezTo>
                  <a:pt x="15989" y="7382"/>
                  <a:pt x="15747" y="7117"/>
                  <a:pt x="15531" y="6712"/>
                </a:cubicBezTo>
                <a:lnTo>
                  <a:pt x="12282" y="652"/>
                </a:lnTo>
                <a:cubicBezTo>
                  <a:pt x="12055" y="232"/>
                  <a:pt x="11789" y="0"/>
                  <a:pt x="11519" y="0"/>
                </a:cubicBezTo>
                <a:lnTo>
                  <a:pt x="2735" y="0"/>
                </a:lnTo>
                <a:close/>
                <a:moveTo>
                  <a:pt x="2914" y="1665"/>
                </a:moveTo>
                <a:lnTo>
                  <a:pt x="5590" y="1665"/>
                </a:lnTo>
                <a:cubicBezTo>
                  <a:pt x="5644" y="1665"/>
                  <a:pt x="5682" y="1806"/>
                  <a:pt x="5666" y="1961"/>
                </a:cubicBezTo>
                <a:lnTo>
                  <a:pt x="5174" y="7057"/>
                </a:lnTo>
                <a:cubicBezTo>
                  <a:pt x="5158" y="7213"/>
                  <a:pt x="5109" y="7320"/>
                  <a:pt x="5049" y="7320"/>
                </a:cubicBezTo>
                <a:lnTo>
                  <a:pt x="1838" y="7320"/>
                </a:lnTo>
                <a:cubicBezTo>
                  <a:pt x="1757" y="7320"/>
                  <a:pt x="1709" y="7084"/>
                  <a:pt x="1747" y="6882"/>
                </a:cubicBezTo>
                <a:lnTo>
                  <a:pt x="2693" y="2039"/>
                </a:lnTo>
                <a:cubicBezTo>
                  <a:pt x="2736" y="1806"/>
                  <a:pt x="2822" y="1665"/>
                  <a:pt x="2914" y="1665"/>
                </a:cubicBezTo>
                <a:close/>
                <a:moveTo>
                  <a:pt x="9855" y="1665"/>
                </a:moveTo>
                <a:lnTo>
                  <a:pt x="11644" y="1665"/>
                </a:lnTo>
                <a:cubicBezTo>
                  <a:pt x="11763" y="1665"/>
                  <a:pt x="11881" y="1774"/>
                  <a:pt x="11978" y="1976"/>
                </a:cubicBezTo>
                <a:lnTo>
                  <a:pt x="14330" y="6994"/>
                </a:lnTo>
                <a:cubicBezTo>
                  <a:pt x="14378" y="7103"/>
                  <a:pt x="14352" y="7320"/>
                  <a:pt x="14292" y="7320"/>
                </a:cubicBezTo>
                <a:lnTo>
                  <a:pt x="10000" y="7320"/>
                </a:lnTo>
                <a:cubicBezTo>
                  <a:pt x="9930" y="7320"/>
                  <a:pt x="9870" y="7166"/>
                  <a:pt x="9870" y="6979"/>
                </a:cubicBezTo>
                <a:lnTo>
                  <a:pt x="9774" y="1918"/>
                </a:lnTo>
                <a:cubicBezTo>
                  <a:pt x="9774" y="1793"/>
                  <a:pt x="9806" y="1665"/>
                  <a:pt x="9855" y="1665"/>
                </a:cubicBezTo>
                <a:close/>
                <a:moveTo>
                  <a:pt x="6395" y="1684"/>
                </a:moveTo>
                <a:lnTo>
                  <a:pt x="9081" y="1684"/>
                </a:lnTo>
                <a:cubicBezTo>
                  <a:pt x="9124" y="1684"/>
                  <a:pt x="9162" y="1792"/>
                  <a:pt x="9162" y="1932"/>
                </a:cubicBezTo>
                <a:lnTo>
                  <a:pt x="9066" y="6994"/>
                </a:lnTo>
                <a:cubicBezTo>
                  <a:pt x="9061" y="7196"/>
                  <a:pt x="9006" y="7335"/>
                  <a:pt x="8936" y="7335"/>
                </a:cubicBezTo>
                <a:lnTo>
                  <a:pt x="6147" y="7335"/>
                </a:lnTo>
                <a:cubicBezTo>
                  <a:pt x="6066" y="7319"/>
                  <a:pt x="6006" y="7120"/>
                  <a:pt x="6022" y="6901"/>
                </a:cubicBezTo>
                <a:lnTo>
                  <a:pt x="6319" y="1869"/>
                </a:lnTo>
                <a:cubicBezTo>
                  <a:pt x="6325" y="1760"/>
                  <a:pt x="6358" y="1684"/>
                  <a:pt x="6395" y="1684"/>
                </a:cubicBezTo>
                <a:close/>
                <a:moveTo>
                  <a:pt x="4162" y="11822"/>
                </a:moveTo>
                <a:cubicBezTo>
                  <a:pt x="3222" y="11822"/>
                  <a:pt x="2465" y="14019"/>
                  <a:pt x="2465" y="16713"/>
                </a:cubicBezTo>
                <a:cubicBezTo>
                  <a:pt x="2465" y="19423"/>
                  <a:pt x="3227" y="21600"/>
                  <a:pt x="4162" y="21600"/>
                </a:cubicBezTo>
                <a:cubicBezTo>
                  <a:pt x="5097" y="21600"/>
                  <a:pt x="5860" y="19408"/>
                  <a:pt x="5860" y="16713"/>
                </a:cubicBezTo>
                <a:cubicBezTo>
                  <a:pt x="5860" y="14019"/>
                  <a:pt x="5103" y="11822"/>
                  <a:pt x="4162" y="11822"/>
                </a:cubicBezTo>
                <a:close/>
                <a:moveTo>
                  <a:pt x="17206" y="11822"/>
                </a:moveTo>
                <a:cubicBezTo>
                  <a:pt x="16266" y="11822"/>
                  <a:pt x="15509" y="14019"/>
                  <a:pt x="15509" y="16713"/>
                </a:cubicBezTo>
                <a:cubicBezTo>
                  <a:pt x="15509" y="19423"/>
                  <a:pt x="16271" y="21600"/>
                  <a:pt x="17206" y="21600"/>
                </a:cubicBezTo>
                <a:cubicBezTo>
                  <a:pt x="18147" y="21600"/>
                  <a:pt x="18904" y="19408"/>
                  <a:pt x="18904" y="16713"/>
                </a:cubicBezTo>
                <a:cubicBezTo>
                  <a:pt x="18909" y="14019"/>
                  <a:pt x="18147" y="11822"/>
                  <a:pt x="17206" y="11822"/>
                </a:cubicBezTo>
                <a:close/>
                <a:moveTo>
                  <a:pt x="4162" y="14406"/>
                </a:moveTo>
                <a:cubicBezTo>
                  <a:pt x="4605" y="14406"/>
                  <a:pt x="4963" y="15436"/>
                  <a:pt x="4963" y="16713"/>
                </a:cubicBezTo>
                <a:cubicBezTo>
                  <a:pt x="4963" y="17991"/>
                  <a:pt x="4605" y="19016"/>
                  <a:pt x="4162" y="19016"/>
                </a:cubicBezTo>
                <a:cubicBezTo>
                  <a:pt x="3719" y="19016"/>
                  <a:pt x="3363" y="17991"/>
                  <a:pt x="3363" y="16713"/>
                </a:cubicBezTo>
                <a:cubicBezTo>
                  <a:pt x="3363" y="15436"/>
                  <a:pt x="3719" y="14406"/>
                  <a:pt x="4162" y="14406"/>
                </a:cubicBezTo>
                <a:close/>
                <a:moveTo>
                  <a:pt x="17206" y="14406"/>
                </a:moveTo>
                <a:cubicBezTo>
                  <a:pt x="17650" y="14406"/>
                  <a:pt x="18005" y="15436"/>
                  <a:pt x="18005" y="16713"/>
                </a:cubicBezTo>
                <a:cubicBezTo>
                  <a:pt x="18005" y="17991"/>
                  <a:pt x="17650" y="19016"/>
                  <a:pt x="17206" y="19016"/>
                </a:cubicBezTo>
                <a:cubicBezTo>
                  <a:pt x="16763" y="19016"/>
                  <a:pt x="16406" y="17991"/>
                  <a:pt x="16406" y="16713"/>
                </a:cubicBezTo>
                <a:cubicBezTo>
                  <a:pt x="16406" y="15436"/>
                  <a:pt x="16763" y="14406"/>
                  <a:pt x="17206" y="14406"/>
                </a:cubicBezTo>
                <a:close/>
              </a:path>
            </a:pathLst>
          </a:custGeom>
          <a:solidFill>
            <a:srgbClr val="929292"/>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499" name="Car"/>
          <p:cNvSpPr/>
          <p:nvPr/>
        </p:nvSpPr>
        <p:spPr>
          <a:xfrm>
            <a:off x="26425330" y="9702800"/>
            <a:ext cx="1783338" cy="6571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576" y="0"/>
                </a:moveTo>
                <a:cubicBezTo>
                  <a:pt x="6226" y="0"/>
                  <a:pt x="5884" y="295"/>
                  <a:pt x="5598" y="845"/>
                </a:cubicBezTo>
                <a:cubicBezTo>
                  <a:pt x="4938" y="2115"/>
                  <a:pt x="3969" y="5290"/>
                  <a:pt x="3633" y="5871"/>
                </a:cubicBezTo>
                <a:cubicBezTo>
                  <a:pt x="3493" y="6112"/>
                  <a:pt x="3340" y="6291"/>
                  <a:pt x="3176" y="6344"/>
                </a:cubicBezTo>
                <a:lnTo>
                  <a:pt x="1095" y="7538"/>
                </a:lnTo>
                <a:cubicBezTo>
                  <a:pt x="742" y="7653"/>
                  <a:pt x="478" y="8466"/>
                  <a:pt x="477" y="9431"/>
                </a:cubicBezTo>
                <a:lnTo>
                  <a:pt x="476" y="11765"/>
                </a:lnTo>
                <a:lnTo>
                  <a:pt x="386" y="11765"/>
                </a:lnTo>
                <a:cubicBezTo>
                  <a:pt x="173" y="11765"/>
                  <a:pt x="0" y="12234"/>
                  <a:pt x="0" y="12812"/>
                </a:cubicBezTo>
                <a:lnTo>
                  <a:pt x="0" y="17084"/>
                </a:lnTo>
                <a:cubicBezTo>
                  <a:pt x="0" y="17662"/>
                  <a:pt x="173" y="18132"/>
                  <a:pt x="386" y="18132"/>
                </a:cubicBezTo>
                <a:lnTo>
                  <a:pt x="1314" y="18132"/>
                </a:lnTo>
                <a:lnTo>
                  <a:pt x="2131" y="18132"/>
                </a:lnTo>
                <a:cubicBezTo>
                  <a:pt x="2103" y="17765"/>
                  <a:pt x="2089" y="17382"/>
                  <a:pt x="2089" y="16992"/>
                </a:cubicBezTo>
                <a:cubicBezTo>
                  <a:pt x="2089" y="13890"/>
                  <a:pt x="3016" y="11379"/>
                  <a:pt x="4159" y="11379"/>
                </a:cubicBezTo>
                <a:cubicBezTo>
                  <a:pt x="5302" y="11379"/>
                  <a:pt x="6229" y="13890"/>
                  <a:pt x="6229" y="16992"/>
                </a:cubicBezTo>
                <a:cubicBezTo>
                  <a:pt x="6229" y="17382"/>
                  <a:pt x="6215" y="17765"/>
                  <a:pt x="6187" y="18132"/>
                </a:cubicBezTo>
                <a:lnTo>
                  <a:pt x="15164" y="18132"/>
                </a:lnTo>
                <a:cubicBezTo>
                  <a:pt x="15136" y="17765"/>
                  <a:pt x="15122" y="17382"/>
                  <a:pt x="15122" y="16992"/>
                </a:cubicBezTo>
                <a:cubicBezTo>
                  <a:pt x="15122" y="13890"/>
                  <a:pt x="16047" y="11379"/>
                  <a:pt x="17190" y="11379"/>
                </a:cubicBezTo>
                <a:cubicBezTo>
                  <a:pt x="18333" y="11379"/>
                  <a:pt x="19260" y="13890"/>
                  <a:pt x="19260" y="16992"/>
                </a:cubicBezTo>
                <a:cubicBezTo>
                  <a:pt x="19260" y="17405"/>
                  <a:pt x="19244" y="17809"/>
                  <a:pt x="19213" y="18196"/>
                </a:cubicBezTo>
                <a:lnTo>
                  <a:pt x="20288" y="18196"/>
                </a:lnTo>
                <a:lnTo>
                  <a:pt x="20933" y="18196"/>
                </a:lnTo>
                <a:lnTo>
                  <a:pt x="21216" y="18196"/>
                </a:lnTo>
                <a:cubicBezTo>
                  <a:pt x="21429" y="18196"/>
                  <a:pt x="21600" y="17727"/>
                  <a:pt x="21600" y="17149"/>
                </a:cubicBezTo>
                <a:lnTo>
                  <a:pt x="21600" y="12876"/>
                </a:lnTo>
                <a:cubicBezTo>
                  <a:pt x="21600" y="12298"/>
                  <a:pt x="21429" y="11829"/>
                  <a:pt x="21216" y="11829"/>
                </a:cubicBezTo>
                <a:lnTo>
                  <a:pt x="21123" y="11829"/>
                </a:lnTo>
                <a:lnTo>
                  <a:pt x="21123" y="10547"/>
                </a:lnTo>
                <a:cubicBezTo>
                  <a:pt x="21122" y="9984"/>
                  <a:pt x="20977" y="9502"/>
                  <a:pt x="20774" y="9390"/>
                </a:cubicBezTo>
                <a:cubicBezTo>
                  <a:pt x="19830" y="8871"/>
                  <a:pt x="16833" y="7290"/>
                  <a:pt x="15856" y="6776"/>
                </a:cubicBezTo>
                <a:cubicBezTo>
                  <a:pt x="15652" y="6669"/>
                  <a:pt x="15467" y="6407"/>
                  <a:pt x="15318" y="6013"/>
                </a:cubicBezTo>
                <a:cubicBezTo>
                  <a:pt x="14863" y="4811"/>
                  <a:pt x="13848" y="2126"/>
                  <a:pt x="13422" y="997"/>
                </a:cubicBezTo>
                <a:cubicBezTo>
                  <a:pt x="13177" y="346"/>
                  <a:pt x="12823" y="0"/>
                  <a:pt x="12408" y="0"/>
                </a:cubicBezTo>
                <a:lnTo>
                  <a:pt x="8713" y="0"/>
                </a:lnTo>
                <a:lnTo>
                  <a:pt x="6576" y="0"/>
                </a:lnTo>
                <a:close/>
                <a:moveTo>
                  <a:pt x="7100" y="1507"/>
                </a:moveTo>
                <a:lnTo>
                  <a:pt x="8901" y="1507"/>
                </a:lnTo>
                <a:cubicBezTo>
                  <a:pt x="9005" y="1507"/>
                  <a:pt x="9091" y="1729"/>
                  <a:pt x="9095" y="2012"/>
                </a:cubicBezTo>
                <a:lnTo>
                  <a:pt x="9165" y="6280"/>
                </a:lnTo>
                <a:cubicBezTo>
                  <a:pt x="9171" y="6638"/>
                  <a:pt x="9065" y="6937"/>
                  <a:pt x="8933" y="6937"/>
                </a:cubicBezTo>
                <a:lnTo>
                  <a:pt x="5932" y="6937"/>
                </a:lnTo>
                <a:cubicBezTo>
                  <a:pt x="5781" y="6937"/>
                  <a:pt x="5677" y="6527"/>
                  <a:pt x="5732" y="6146"/>
                </a:cubicBezTo>
                <a:lnTo>
                  <a:pt x="6361" y="2742"/>
                </a:lnTo>
                <a:cubicBezTo>
                  <a:pt x="6502" y="1984"/>
                  <a:pt x="6787" y="1507"/>
                  <a:pt x="7100" y="1507"/>
                </a:cubicBezTo>
                <a:close/>
                <a:moveTo>
                  <a:pt x="9960" y="1507"/>
                </a:moveTo>
                <a:lnTo>
                  <a:pt x="12525" y="1507"/>
                </a:lnTo>
                <a:cubicBezTo>
                  <a:pt x="12815" y="1507"/>
                  <a:pt x="13055" y="1783"/>
                  <a:pt x="13205" y="2288"/>
                </a:cubicBezTo>
                <a:lnTo>
                  <a:pt x="14353" y="6142"/>
                </a:lnTo>
                <a:cubicBezTo>
                  <a:pt x="14434" y="6412"/>
                  <a:pt x="14288" y="6937"/>
                  <a:pt x="14133" y="6937"/>
                </a:cubicBezTo>
                <a:lnTo>
                  <a:pt x="10196" y="6937"/>
                </a:lnTo>
                <a:cubicBezTo>
                  <a:pt x="10065" y="6937"/>
                  <a:pt x="9960" y="6688"/>
                  <a:pt x="9947" y="6339"/>
                </a:cubicBezTo>
                <a:lnTo>
                  <a:pt x="9779" y="2044"/>
                </a:lnTo>
                <a:cubicBezTo>
                  <a:pt x="9768" y="1766"/>
                  <a:pt x="9856" y="1507"/>
                  <a:pt x="9960" y="1507"/>
                </a:cubicBezTo>
                <a:close/>
                <a:moveTo>
                  <a:pt x="4159" y="12389"/>
                </a:moveTo>
                <a:cubicBezTo>
                  <a:pt x="3222" y="12389"/>
                  <a:pt x="2463" y="14450"/>
                  <a:pt x="2463" y="16992"/>
                </a:cubicBezTo>
                <a:cubicBezTo>
                  <a:pt x="2463" y="19535"/>
                  <a:pt x="3222" y="21600"/>
                  <a:pt x="4159" y="21600"/>
                </a:cubicBezTo>
                <a:cubicBezTo>
                  <a:pt x="5096" y="21600"/>
                  <a:pt x="5855" y="19535"/>
                  <a:pt x="5855" y="16992"/>
                </a:cubicBezTo>
                <a:cubicBezTo>
                  <a:pt x="5855" y="14450"/>
                  <a:pt x="5096" y="12389"/>
                  <a:pt x="4159" y="12389"/>
                </a:cubicBezTo>
                <a:close/>
                <a:moveTo>
                  <a:pt x="17190" y="12389"/>
                </a:moveTo>
                <a:cubicBezTo>
                  <a:pt x="16253" y="12389"/>
                  <a:pt x="15494" y="14450"/>
                  <a:pt x="15494" y="16992"/>
                </a:cubicBezTo>
                <a:cubicBezTo>
                  <a:pt x="15494" y="19535"/>
                  <a:pt x="16253" y="21600"/>
                  <a:pt x="17190" y="21600"/>
                </a:cubicBezTo>
                <a:cubicBezTo>
                  <a:pt x="18127" y="21600"/>
                  <a:pt x="18888" y="19535"/>
                  <a:pt x="18888" y="16992"/>
                </a:cubicBezTo>
                <a:cubicBezTo>
                  <a:pt x="18888" y="14450"/>
                  <a:pt x="18127" y="12389"/>
                  <a:pt x="17190" y="12389"/>
                </a:cubicBezTo>
                <a:close/>
                <a:moveTo>
                  <a:pt x="4159" y="14829"/>
                </a:moveTo>
                <a:cubicBezTo>
                  <a:pt x="4599" y="14829"/>
                  <a:pt x="4956" y="15798"/>
                  <a:pt x="4956" y="16992"/>
                </a:cubicBezTo>
                <a:cubicBezTo>
                  <a:pt x="4956" y="18187"/>
                  <a:pt x="4599" y="19156"/>
                  <a:pt x="4159" y="19156"/>
                </a:cubicBezTo>
                <a:cubicBezTo>
                  <a:pt x="3719" y="19156"/>
                  <a:pt x="3362" y="18187"/>
                  <a:pt x="3362" y="16992"/>
                </a:cubicBezTo>
                <a:cubicBezTo>
                  <a:pt x="3362" y="15798"/>
                  <a:pt x="3719" y="14829"/>
                  <a:pt x="4159" y="14829"/>
                </a:cubicBezTo>
                <a:close/>
                <a:moveTo>
                  <a:pt x="17190" y="14829"/>
                </a:moveTo>
                <a:cubicBezTo>
                  <a:pt x="17630" y="14829"/>
                  <a:pt x="17987" y="15798"/>
                  <a:pt x="17987" y="16992"/>
                </a:cubicBezTo>
                <a:cubicBezTo>
                  <a:pt x="17987" y="18187"/>
                  <a:pt x="17630" y="19156"/>
                  <a:pt x="17190" y="19156"/>
                </a:cubicBezTo>
                <a:cubicBezTo>
                  <a:pt x="16750" y="19156"/>
                  <a:pt x="16393" y="18187"/>
                  <a:pt x="16393" y="16992"/>
                </a:cubicBezTo>
                <a:cubicBezTo>
                  <a:pt x="16393" y="15798"/>
                  <a:pt x="16750" y="14829"/>
                  <a:pt x="17190" y="14829"/>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00" name="Station Wagon"/>
          <p:cNvSpPr/>
          <p:nvPr/>
        </p:nvSpPr>
        <p:spPr>
          <a:xfrm>
            <a:off x="29745585" y="9677400"/>
            <a:ext cx="2011193" cy="6980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35" y="0"/>
                </a:moveTo>
                <a:cubicBezTo>
                  <a:pt x="2540" y="0"/>
                  <a:pt x="2362" y="265"/>
                  <a:pt x="2243" y="701"/>
                </a:cubicBezTo>
                <a:lnTo>
                  <a:pt x="688" y="6541"/>
                </a:lnTo>
                <a:cubicBezTo>
                  <a:pt x="552" y="7055"/>
                  <a:pt x="476" y="7678"/>
                  <a:pt x="476" y="8332"/>
                </a:cubicBezTo>
                <a:lnTo>
                  <a:pt x="476" y="10917"/>
                </a:lnTo>
                <a:cubicBezTo>
                  <a:pt x="476" y="11057"/>
                  <a:pt x="438" y="11185"/>
                  <a:pt x="383" y="11184"/>
                </a:cubicBezTo>
                <a:cubicBezTo>
                  <a:pt x="173" y="11184"/>
                  <a:pt x="0" y="11682"/>
                  <a:pt x="0" y="12289"/>
                </a:cubicBezTo>
                <a:lnTo>
                  <a:pt x="0" y="16835"/>
                </a:lnTo>
                <a:cubicBezTo>
                  <a:pt x="0" y="17443"/>
                  <a:pt x="173" y="17940"/>
                  <a:pt x="383" y="17940"/>
                </a:cubicBezTo>
                <a:lnTo>
                  <a:pt x="1314" y="17940"/>
                </a:lnTo>
                <a:lnTo>
                  <a:pt x="2130" y="17940"/>
                </a:lnTo>
                <a:cubicBezTo>
                  <a:pt x="2103" y="17551"/>
                  <a:pt x="2086" y="17149"/>
                  <a:pt x="2086" y="16728"/>
                </a:cubicBezTo>
                <a:cubicBezTo>
                  <a:pt x="2086" y="13426"/>
                  <a:pt x="3017" y="10761"/>
                  <a:pt x="4157" y="10761"/>
                </a:cubicBezTo>
                <a:cubicBezTo>
                  <a:pt x="5303" y="10761"/>
                  <a:pt x="6228" y="13426"/>
                  <a:pt x="6228" y="16728"/>
                </a:cubicBezTo>
                <a:cubicBezTo>
                  <a:pt x="6228" y="17149"/>
                  <a:pt x="6211" y="17551"/>
                  <a:pt x="6184" y="17940"/>
                </a:cubicBezTo>
                <a:lnTo>
                  <a:pt x="15167" y="17940"/>
                </a:lnTo>
                <a:cubicBezTo>
                  <a:pt x="15140" y="17551"/>
                  <a:pt x="15125" y="17149"/>
                  <a:pt x="15125" y="16728"/>
                </a:cubicBezTo>
                <a:cubicBezTo>
                  <a:pt x="15125" y="13426"/>
                  <a:pt x="16049" y="10761"/>
                  <a:pt x="17195" y="10761"/>
                </a:cubicBezTo>
                <a:cubicBezTo>
                  <a:pt x="18340" y="10761"/>
                  <a:pt x="19266" y="13426"/>
                  <a:pt x="19266" y="16728"/>
                </a:cubicBezTo>
                <a:cubicBezTo>
                  <a:pt x="19266" y="17164"/>
                  <a:pt x="19249" y="17598"/>
                  <a:pt x="19217" y="18003"/>
                </a:cubicBezTo>
                <a:lnTo>
                  <a:pt x="20293" y="18003"/>
                </a:lnTo>
                <a:lnTo>
                  <a:pt x="20936" y="18003"/>
                </a:lnTo>
                <a:lnTo>
                  <a:pt x="21217" y="18003"/>
                </a:lnTo>
                <a:cubicBezTo>
                  <a:pt x="21427" y="18003"/>
                  <a:pt x="21600" y="17506"/>
                  <a:pt x="21600" y="16898"/>
                </a:cubicBezTo>
                <a:lnTo>
                  <a:pt x="21600" y="13832"/>
                </a:lnTo>
                <a:cubicBezTo>
                  <a:pt x="21600" y="13427"/>
                  <a:pt x="21564" y="13018"/>
                  <a:pt x="21499" y="12645"/>
                </a:cubicBezTo>
                <a:lnTo>
                  <a:pt x="20968" y="9812"/>
                </a:lnTo>
                <a:cubicBezTo>
                  <a:pt x="20925" y="9485"/>
                  <a:pt x="20811" y="9266"/>
                  <a:pt x="20681" y="9204"/>
                </a:cubicBezTo>
                <a:lnTo>
                  <a:pt x="16243" y="7476"/>
                </a:lnTo>
                <a:cubicBezTo>
                  <a:pt x="15989" y="7382"/>
                  <a:pt x="15747" y="7117"/>
                  <a:pt x="15531" y="6712"/>
                </a:cubicBezTo>
                <a:lnTo>
                  <a:pt x="12282" y="652"/>
                </a:lnTo>
                <a:cubicBezTo>
                  <a:pt x="12055" y="232"/>
                  <a:pt x="11789" y="0"/>
                  <a:pt x="11519" y="0"/>
                </a:cubicBezTo>
                <a:lnTo>
                  <a:pt x="2735" y="0"/>
                </a:lnTo>
                <a:close/>
                <a:moveTo>
                  <a:pt x="2914" y="1665"/>
                </a:moveTo>
                <a:lnTo>
                  <a:pt x="5590" y="1665"/>
                </a:lnTo>
                <a:cubicBezTo>
                  <a:pt x="5644" y="1665"/>
                  <a:pt x="5682" y="1806"/>
                  <a:pt x="5666" y="1961"/>
                </a:cubicBezTo>
                <a:lnTo>
                  <a:pt x="5174" y="7057"/>
                </a:lnTo>
                <a:cubicBezTo>
                  <a:pt x="5158" y="7213"/>
                  <a:pt x="5109" y="7320"/>
                  <a:pt x="5049" y="7320"/>
                </a:cubicBezTo>
                <a:lnTo>
                  <a:pt x="1838" y="7320"/>
                </a:lnTo>
                <a:cubicBezTo>
                  <a:pt x="1757" y="7320"/>
                  <a:pt x="1709" y="7084"/>
                  <a:pt x="1747" y="6882"/>
                </a:cubicBezTo>
                <a:lnTo>
                  <a:pt x="2693" y="2039"/>
                </a:lnTo>
                <a:cubicBezTo>
                  <a:pt x="2736" y="1806"/>
                  <a:pt x="2822" y="1665"/>
                  <a:pt x="2914" y="1665"/>
                </a:cubicBezTo>
                <a:close/>
                <a:moveTo>
                  <a:pt x="9855" y="1665"/>
                </a:moveTo>
                <a:lnTo>
                  <a:pt x="11644" y="1665"/>
                </a:lnTo>
                <a:cubicBezTo>
                  <a:pt x="11763" y="1665"/>
                  <a:pt x="11881" y="1774"/>
                  <a:pt x="11978" y="1976"/>
                </a:cubicBezTo>
                <a:lnTo>
                  <a:pt x="14330" y="6994"/>
                </a:lnTo>
                <a:cubicBezTo>
                  <a:pt x="14378" y="7103"/>
                  <a:pt x="14352" y="7320"/>
                  <a:pt x="14292" y="7320"/>
                </a:cubicBezTo>
                <a:lnTo>
                  <a:pt x="10000" y="7320"/>
                </a:lnTo>
                <a:cubicBezTo>
                  <a:pt x="9930" y="7320"/>
                  <a:pt x="9870" y="7166"/>
                  <a:pt x="9870" y="6979"/>
                </a:cubicBezTo>
                <a:lnTo>
                  <a:pt x="9774" y="1918"/>
                </a:lnTo>
                <a:cubicBezTo>
                  <a:pt x="9774" y="1793"/>
                  <a:pt x="9806" y="1665"/>
                  <a:pt x="9855" y="1665"/>
                </a:cubicBezTo>
                <a:close/>
                <a:moveTo>
                  <a:pt x="6395" y="1684"/>
                </a:moveTo>
                <a:lnTo>
                  <a:pt x="9081" y="1684"/>
                </a:lnTo>
                <a:cubicBezTo>
                  <a:pt x="9124" y="1684"/>
                  <a:pt x="9162" y="1792"/>
                  <a:pt x="9162" y="1932"/>
                </a:cubicBezTo>
                <a:lnTo>
                  <a:pt x="9066" y="6994"/>
                </a:lnTo>
                <a:cubicBezTo>
                  <a:pt x="9061" y="7196"/>
                  <a:pt x="9006" y="7335"/>
                  <a:pt x="8936" y="7335"/>
                </a:cubicBezTo>
                <a:lnTo>
                  <a:pt x="6147" y="7335"/>
                </a:lnTo>
                <a:cubicBezTo>
                  <a:pt x="6066" y="7319"/>
                  <a:pt x="6006" y="7120"/>
                  <a:pt x="6022" y="6901"/>
                </a:cubicBezTo>
                <a:lnTo>
                  <a:pt x="6319" y="1869"/>
                </a:lnTo>
                <a:cubicBezTo>
                  <a:pt x="6325" y="1760"/>
                  <a:pt x="6358" y="1684"/>
                  <a:pt x="6395" y="1684"/>
                </a:cubicBezTo>
                <a:close/>
                <a:moveTo>
                  <a:pt x="4162" y="11822"/>
                </a:moveTo>
                <a:cubicBezTo>
                  <a:pt x="3222" y="11822"/>
                  <a:pt x="2465" y="14019"/>
                  <a:pt x="2465" y="16713"/>
                </a:cubicBezTo>
                <a:cubicBezTo>
                  <a:pt x="2465" y="19423"/>
                  <a:pt x="3227" y="21600"/>
                  <a:pt x="4162" y="21600"/>
                </a:cubicBezTo>
                <a:cubicBezTo>
                  <a:pt x="5097" y="21600"/>
                  <a:pt x="5860" y="19408"/>
                  <a:pt x="5860" y="16713"/>
                </a:cubicBezTo>
                <a:cubicBezTo>
                  <a:pt x="5860" y="14019"/>
                  <a:pt x="5103" y="11822"/>
                  <a:pt x="4162" y="11822"/>
                </a:cubicBezTo>
                <a:close/>
                <a:moveTo>
                  <a:pt x="17206" y="11822"/>
                </a:moveTo>
                <a:cubicBezTo>
                  <a:pt x="16266" y="11822"/>
                  <a:pt x="15509" y="14019"/>
                  <a:pt x="15509" y="16713"/>
                </a:cubicBezTo>
                <a:cubicBezTo>
                  <a:pt x="15509" y="19423"/>
                  <a:pt x="16271" y="21600"/>
                  <a:pt x="17206" y="21600"/>
                </a:cubicBezTo>
                <a:cubicBezTo>
                  <a:pt x="18147" y="21600"/>
                  <a:pt x="18904" y="19408"/>
                  <a:pt x="18904" y="16713"/>
                </a:cubicBezTo>
                <a:cubicBezTo>
                  <a:pt x="18909" y="14019"/>
                  <a:pt x="18147" y="11822"/>
                  <a:pt x="17206" y="11822"/>
                </a:cubicBezTo>
                <a:close/>
                <a:moveTo>
                  <a:pt x="4162" y="14406"/>
                </a:moveTo>
                <a:cubicBezTo>
                  <a:pt x="4605" y="14406"/>
                  <a:pt x="4963" y="15436"/>
                  <a:pt x="4963" y="16713"/>
                </a:cubicBezTo>
                <a:cubicBezTo>
                  <a:pt x="4963" y="17991"/>
                  <a:pt x="4605" y="19016"/>
                  <a:pt x="4162" y="19016"/>
                </a:cubicBezTo>
                <a:cubicBezTo>
                  <a:pt x="3719" y="19016"/>
                  <a:pt x="3363" y="17991"/>
                  <a:pt x="3363" y="16713"/>
                </a:cubicBezTo>
                <a:cubicBezTo>
                  <a:pt x="3363" y="15436"/>
                  <a:pt x="3719" y="14406"/>
                  <a:pt x="4162" y="14406"/>
                </a:cubicBezTo>
                <a:close/>
                <a:moveTo>
                  <a:pt x="17206" y="14406"/>
                </a:moveTo>
                <a:cubicBezTo>
                  <a:pt x="17650" y="14406"/>
                  <a:pt x="18005" y="15436"/>
                  <a:pt x="18005" y="16713"/>
                </a:cubicBezTo>
                <a:cubicBezTo>
                  <a:pt x="18005" y="17991"/>
                  <a:pt x="17650" y="19016"/>
                  <a:pt x="17206" y="19016"/>
                </a:cubicBezTo>
                <a:cubicBezTo>
                  <a:pt x="16763" y="19016"/>
                  <a:pt x="16406" y="17991"/>
                  <a:pt x="16406" y="16713"/>
                </a:cubicBezTo>
                <a:cubicBezTo>
                  <a:pt x="16406" y="15436"/>
                  <a:pt x="16763" y="14406"/>
                  <a:pt x="17206" y="14406"/>
                </a:cubicBezTo>
                <a:close/>
              </a:path>
            </a:pathLst>
          </a:custGeom>
          <a:solidFill>
            <a:srgbClr val="929292"/>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01" name="VS"/>
          <p:cNvSpPr txBox="1"/>
          <p:nvPr/>
        </p:nvSpPr>
        <p:spPr>
          <a:xfrm>
            <a:off x="17036351" y="5052849"/>
            <a:ext cx="881787" cy="80843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929292"/>
                </a:solidFill>
              </a:defRPr>
            </a:lvl1pPr>
          </a:lstStyle>
          <a:p>
            <a:pPr/>
            <a:r>
              <a:t>VS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3" name="Big impact of paper"/>
          <p:cNvSpPr txBox="1"/>
          <p:nvPr>
            <p:ph type="title"/>
          </p:nvPr>
        </p:nvSpPr>
        <p:spPr>
          <a:prstGeom prst="rect">
            <a:avLst/>
          </a:prstGeom>
        </p:spPr>
        <p:txBody>
          <a:bodyPr/>
          <a:lstStyle/>
          <a:p>
            <a:pPr/>
            <a:r>
              <a:t>Big impact of paper</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5" name="hmm… is it worth it?"/>
          <p:cNvSpPr/>
          <p:nvPr/>
        </p:nvSpPr>
        <p:spPr>
          <a:xfrm>
            <a:off x="13353310" y="9072317"/>
            <a:ext cx="3575761" cy="1598590"/>
          </a:xfrm>
          <a:prstGeom prst="wedgeEllipseCallout">
            <a:avLst>
              <a:gd name="adj1" fmla="val -49513"/>
              <a:gd name="adj2" fmla="val 67412"/>
            </a:avLst>
          </a:pr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hmm… is it worth it?</a:t>
            </a:r>
          </a:p>
        </p:txBody>
      </p:sp>
      <p:sp>
        <p:nvSpPr>
          <p:cNvPr id="506" name="Customers act in their own self interest"/>
          <p:cNvSpPr txBox="1"/>
          <p:nvPr>
            <p:ph type="title"/>
          </p:nvPr>
        </p:nvSpPr>
        <p:spPr>
          <a:prstGeom prst="rect">
            <a:avLst/>
          </a:prstGeom>
        </p:spPr>
        <p:txBody>
          <a:bodyPr/>
          <a:lstStyle/>
          <a:p>
            <a:pPr/>
            <a:r>
              <a:t>Customers act in their own self interest</a:t>
            </a:r>
          </a:p>
        </p:txBody>
      </p:sp>
      <p:sp>
        <p:nvSpPr>
          <p:cNvPr id="507" name="We can model this with   (reward of service per unit of cost)"/>
          <p:cNvSpPr txBox="1"/>
          <p:nvPr>
            <p:ph type="body" idx="21"/>
          </p:nvPr>
        </p:nvSpPr>
        <p:spPr>
          <a:xfrm>
            <a:off x="1206500" y="2245962"/>
            <a:ext cx="21971000" cy="1292576"/>
          </a:xfrm>
          <a:prstGeom prst="rect">
            <a:avLst/>
          </a:prstGeom>
          <a:extLst>
            <a:ext uri="{C572A759-6A51-4108-AA02-DFA0A04FC94B}">
              <ma14:wrappingTextBoxFlag xmlns:ma14="http://schemas.microsoft.com/office/mac/drawingml/2011/main" val="1"/>
            </a:ext>
          </a:extLst>
        </p:spPr>
        <p:txBody>
          <a:bodyPr/>
          <a:lstStyle/>
          <a:p>
            <a:pPr/>
            <a:r>
              <a:t>We can model this with </a:t>
            </a:r>
            <a14:m>
              <m:oMath>
                <m:sSub>
                  <m:e>
                    <m:r>
                      <a:rPr xmlns:a="http://schemas.openxmlformats.org/drawingml/2006/main" sz="4350" i="1">
                        <a:solidFill>
                          <a:srgbClr val="000000"/>
                        </a:solidFill>
                        <a:latin typeface="Cambria Math" panose="02040503050406030204" pitchFamily="18" charset="0"/>
                      </a:rPr>
                      <m:t>v</m:t>
                    </m:r>
                  </m:e>
                  <m:sub>
                    <m:r>
                      <a:rPr xmlns:a="http://schemas.openxmlformats.org/drawingml/2006/main" sz="4350" i="1">
                        <a:solidFill>
                          <a:srgbClr val="000000"/>
                        </a:solidFill>
                        <a:latin typeface="Cambria Math" panose="02040503050406030204" pitchFamily="18" charset="0"/>
                      </a:rPr>
                      <m:t>s</m:t>
                    </m:r>
                    <m:r>
                      <a:rPr xmlns:a="http://schemas.openxmlformats.org/drawingml/2006/main" sz="4350" i="1">
                        <a:solidFill>
                          <a:srgbClr val="000000"/>
                        </a:solidFill>
                        <a:latin typeface="Cambria Math" panose="02040503050406030204" pitchFamily="18" charset="0"/>
                      </a:rPr>
                      <m:t>e</m:t>
                    </m:r>
                    <m:r>
                      <a:rPr xmlns:a="http://schemas.openxmlformats.org/drawingml/2006/main" sz="4350" i="1">
                        <a:solidFill>
                          <a:srgbClr val="000000"/>
                        </a:solidFill>
                        <a:latin typeface="Cambria Math" panose="02040503050406030204" pitchFamily="18" charset="0"/>
                      </a:rPr>
                      <m:t>r</m:t>
                    </m:r>
                    <m:r>
                      <a:rPr xmlns:a="http://schemas.openxmlformats.org/drawingml/2006/main" sz="4350" i="1">
                        <a:solidFill>
                          <a:srgbClr val="000000"/>
                        </a:solidFill>
                        <a:latin typeface="Cambria Math" panose="02040503050406030204" pitchFamily="18" charset="0"/>
                      </a:rPr>
                      <m:t>v</m:t>
                    </m:r>
                    <m:r>
                      <a:rPr xmlns:a="http://schemas.openxmlformats.org/drawingml/2006/main" sz="4350" i="1">
                        <a:solidFill>
                          <a:srgbClr val="000000"/>
                        </a:solidFill>
                        <a:latin typeface="Cambria Math" panose="02040503050406030204" pitchFamily="18" charset="0"/>
                      </a:rPr>
                      <m:t>i</m:t>
                    </m:r>
                    <m:r>
                      <a:rPr xmlns:a="http://schemas.openxmlformats.org/drawingml/2006/main" sz="4350" i="1">
                        <a:solidFill>
                          <a:srgbClr val="000000"/>
                        </a:solidFill>
                        <a:latin typeface="Cambria Math" panose="02040503050406030204" pitchFamily="18" charset="0"/>
                      </a:rPr>
                      <m:t>c</m:t>
                    </m:r>
                    <m:r>
                      <a:rPr xmlns:a="http://schemas.openxmlformats.org/drawingml/2006/main" sz="4350" i="1">
                        <a:solidFill>
                          <a:srgbClr val="000000"/>
                        </a:solidFill>
                        <a:latin typeface="Cambria Math" panose="02040503050406030204" pitchFamily="18" charset="0"/>
                      </a:rPr>
                      <m:t>e</m:t>
                    </m:r>
                  </m:sub>
                </m:sSub>
                <m:r>
                  <a:rPr xmlns:a="http://schemas.openxmlformats.org/drawingml/2006/main" sz="4350" i="1">
                    <a:solidFill>
                      <a:srgbClr val="000000"/>
                    </a:solidFill>
                    <a:latin typeface="Cambria Math" panose="02040503050406030204" pitchFamily="18" charset="0"/>
                  </a:rPr>
                  <m:t>=</m:t>
                </m:r>
                <m:f>
                  <m:fPr>
                    <m:ctrlPr>
                      <a:rPr xmlns:a="http://schemas.openxmlformats.org/drawingml/2006/main" sz="4350" i="1">
                        <a:solidFill>
                          <a:srgbClr val="000000"/>
                        </a:solidFill>
                        <a:latin typeface="Cambria Math" panose="02040503050406030204" pitchFamily="18" charset="0"/>
                      </a:rPr>
                    </m:ctrlPr>
                    <m:type m:val="bar"/>
                  </m:fPr>
                  <m:num>
                    <m:r>
                      <a:rPr xmlns:a="http://schemas.openxmlformats.org/drawingml/2006/main" sz="4350" i="1">
                        <a:solidFill>
                          <a:srgbClr val="000000"/>
                        </a:solidFill>
                        <a:latin typeface="Cambria Math" panose="02040503050406030204" pitchFamily="18" charset="0"/>
                      </a:rPr>
                      <m:t>R</m:t>
                    </m:r>
                    <m:r>
                      <a:rPr xmlns:a="http://schemas.openxmlformats.org/drawingml/2006/main" sz="4350" i="1">
                        <a:solidFill>
                          <a:srgbClr val="000000"/>
                        </a:solidFill>
                        <a:latin typeface="Cambria Math" panose="02040503050406030204" pitchFamily="18" charset="0"/>
                      </a:rPr>
                      <m:t>μ</m:t>
                    </m:r>
                  </m:num>
                  <m:den>
                    <m:r>
                      <a:rPr xmlns:a="http://schemas.openxmlformats.org/drawingml/2006/main" sz="4350" i="1">
                        <a:solidFill>
                          <a:srgbClr val="000000"/>
                        </a:solidFill>
                        <a:latin typeface="Cambria Math" panose="02040503050406030204" pitchFamily="18" charset="0"/>
                      </a:rPr>
                      <m:t>C</m:t>
                    </m:r>
                  </m:den>
                </m:f>
              </m:oMath>
            </a14:m>
            <a:r>
              <a:t> </a:t>
            </a:r>
            <a:r>
              <a:rPr b="0" sz="2000"/>
              <a:t>(reward of service per unit of cost)</a:t>
            </a:r>
          </a:p>
        </p:txBody>
      </p:sp>
      <p:sp>
        <p:nvSpPr>
          <p:cNvPr id="508" name="“Naor (1969) appears to be the first to incorporate customer decisions into a queueing model.”…"/>
          <p:cNvSpPr txBox="1"/>
          <p:nvPr>
            <p:ph type="body" sz="half" idx="1"/>
          </p:nvPr>
        </p:nvSpPr>
        <p:spPr>
          <a:xfrm>
            <a:off x="1206500" y="4248504"/>
            <a:ext cx="12163985" cy="8256012"/>
          </a:xfrm>
          <a:prstGeom prst="rect">
            <a:avLst/>
          </a:prstGeom>
        </p:spPr>
        <p:txBody>
          <a:bodyPr/>
          <a:lstStyle/>
          <a:p>
            <a:pPr/>
            <a:r>
              <a:t>“Naor (1969) appears to be the first to incorporate customer decisions into a queueing model.”</a:t>
            </a:r>
          </a:p>
          <a:p>
            <a:pPr/>
            <a:r>
              <a:t>Naor outlines a framework for addressing </a:t>
            </a:r>
            <a14:m>
              <m:oMath>
                <m:r>
                  <a:rPr xmlns:a="http://schemas.openxmlformats.org/drawingml/2006/main" sz="5750" i="1">
                    <a:solidFill>
                      <a:srgbClr val="000000"/>
                    </a:solidFill>
                    <a:latin typeface="Cambria Math" panose="02040503050406030204" pitchFamily="18" charset="0"/>
                  </a:rPr>
                  <m:t>R</m:t>
                </m:r>
              </m:oMath>
            </a14:m>
            <a:r>
              <a:t>ewards and </a:t>
            </a:r>
            <a14:m>
              <m:oMath>
                <m:r>
                  <a:rPr xmlns:a="http://schemas.openxmlformats.org/drawingml/2006/main" sz="5750" i="1">
                    <a:solidFill>
                      <a:srgbClr val="000000"/>
                    </a:solidFill>
                    <a:latin typeface="Cambria Math" panose="02040503050406030204" pitchFamily="18" charset="0"/>
                  </a:rPr>
                  <m:t>C</m:t>
                </m:r>
              </m:oMath>
            </a14:m>
            <a:r>
              <a:t>osts for consumers</a:t>
            </a:r>
          </a:p>
        </p:txBody>
      </p:sp>
      <p:sp>
        <p:nvSpPr>
          <p:cNvPr id="509" name="Store"/>
          <p:cNvSpPr/>
          <p:nvPr/>
        </p:nvSpPr>
        <p:spPr>
          <a:xfrm>
            <a:off x="20252571" y="9082469"/>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10"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11" name="Woman"/>
          <p:cNvSpPr/>
          <p:nvPr/>
        </p:nvSpPr>
        <p:spPr>
          <a:xfrm>
            <a:off x="1880512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12" name="Man"/>
          <p:cNvSpPr/>
          <p:nvPr/>
        </p:nvSpPr>
        <p:spPr>
          <a:xfrm flipH="1">
            <a:off x="16746250" y="10503462"/>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13" name="Woman"/>
          <p:cNvSpPr/>
          <p:nvPr/>
        </p:nvSpPr>
        <p:spPr>
          <a:xfrm>
            <a:off x="17426267"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14" name="Woman"/>
          <p:cNvSpPr/>
          <p:nvPr/>
        </p:nvSpPr>
        <p:spPr>
          <a:xfrm>
            <a:off x="16047410"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15" name="Man"/>
          <p:cNvSpPr/>
          <p:nvPr/>
        </p:nvSpPr>
        <p:spPr>
          <a:xfrm flipH="1">
            <a:off x="14668552" y="10503462"/>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16"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17"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18"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19" name="Man Walking"/>
          <p:cNvSpPr/>
          <p:nvPr/>
        </p:nvSpPr>
        <p:spPr>
          <a:xfrm>
            <a:off x="12539965" y="10826093"/>
            <a:ext cx="1047713" cy="2326173"/>
          </a:xfrm>
          <a:custGeom>
            <a:avLst/>
            <a:gdLst/>
            <a:ahLst/>
            <a:cxnLst>
              <a:cxn ang="0">
                <a:pos x="wd2" y="hd2"/>
              </a:cxn>
              <a:cxn ang="5400000">
                <a:pos x="wd2" y="hd2"/>
              </a:cxn>
              <a:cxn ang="10800000">
                <a:pos x="wd2" y="hd2"/>
              </a:cxn>
              <a:cxn ang="16200000">
                <a:pos x="wd2" y="hd2"/>
              </a:cxn>
            </a:cxnLst>
            <a:rect l="0" t="0" r="r" b="b"/>
            <a:pathLst>
              <a:path w="21090" h="21577" fill="norm" stroke="1" extrusionOk="0">
                <a:moveTo>
                  <a:pt x="9311" y="0"/>
                </a:moveTo>
                <a:cubicBezTo>
                  <a:pt x="9114" y="1"/>
                  <a:pt x="8985" y="9"/>
                  <a:pt x="8973" y="10"/>
                </a:cubicBezTo>
                <a:cubicBezTo>
                  <a:pt x="7445" y="183"/>
                  <a:pt x="6460" y="741"/>
                  <a:pt x="6483" y="1401"/>
                </a:cubicBezTo>
                <a:cubicBezTo>
                  <a:pt x="6495" y="1769"/>
                  <a:pt x="6599" y="1889"/>
                  <a:pt x="6858" y="2154"/>
                </a:cubicBezTo>
                <a:cubicBezTo>
                  <a:pt x="7022" y="2322"/>
                  <a:pt x="7458" y="2603"/>
                  <a:pt x="7493" y="2652"/>
                </a:cubicBezTo>
                <a:cubicBezTo>
                  <a:pt x="7599" y="2798"/>
                  <a:pt x="7669" y="2821"/>
                  <a:pt x="7445" y="2983"/>
                </a:cubicBezTo>
                <a:cubicBezTo>
                  <a:pt x="7422" y="2999"/>
                  <a:pt x="7001" y="3037"/>
                  <a:pt x="7001" y="3048"/>
                </a:cubicBezTo>
                <a:lnTo>
                  <a:pt x="6766" y="3232"/>
                </a:lnTo>
                <a:cubicBezTo>
                  <a:pt x="4463" y="3887"/>
                  <a:pt x="4709" y="3850"/>
                  <a:pt x="4016" y="4797"/>
                </a:cubicBezTo>
                <a:cubicBezTo>
                  <a:pt x="3745" y="5171"/>
                  <a:pt x="2912" y="6761"/>
                  <a:pt x="2653" y="6821"/>
                </a:cubicBezTo>
                <a:cubicBezTo>
                  <a:pt x="2418" y="6870"/>
                  <a:pt x="2371" y="6957"/>
                  <a:pt x="2359" y="7033"/>
                </a:cubicBezTo>
                <a:cubicBezTo>
                  <a:pt x="2324" y="7303"/>
                  <a:pt x="2193" y="7440"/>
                  <a:pt x="2264" y="7640"/>
                </a:cubicBezTo>
                <a:cubicBezTo>
                  <a:pt x="2287" y="7721"/>
                  <a:pt x="2334" y="7759"/>
                  <a:pt x="2451" y="7780"/>
                </a:cubicBezTo>
                <a:cubicBezTo>
                  <a:pt x="2204" y="8885"/>
                  <a:pt x="2428" y="9838"/>
                  <a:pt x="2323" y="10407"/>
                </a:cubicBezTo>
                <a:cubicBezTo>
                  <a:pt x="2311" y="10472"/>
                  <a:pt x="2254" y="10537"/>
                  <a:pt x="2172" y="10591"/>
                </a:cubicBezTo>
                <a:cubicBezTo>
                  <a:pt x="1761" y="10840"/>
                  <a:pt x="1618" y="11051"/>
                  <a:pt x="1559" y="11484"/>
                </a:cubicBezTo>
                <a:cubicBezTo>
                  <a:pt x="1524" y="11734"/>
                  <a:pt x="1853" y="11734"/>
                  <a:pt x="1794" y="11864"/>
                </a:cubicBezTo>
                <a:cubicBezTo>
                  <a:pt x="1735" y="11993"/>
                  <a:pt x="1875" y="12063"/>
                  <a:pt x="1981" y="12144"/>
                </a:cubicBezTo>
                <a:cubicBezTo>
                  <a:pt x="2016" y="12177"/>
                  <a:pt x="2066" y="12188"/>
                  <a:pt x="2113" y="12193"/>
                </a:cubicBezTo>
                <a:cubicBezTo>
                  <a:pt x="2207" y="12204"/>
                  <a:pt x="2312" y="12225"/>
                  <a:pt x="2370" y="12258"/>
                </a:cubicBezTo>
                <a:cubicBezTo>
                  <a:pt x="2441" y="12296"/>
                  <a:pt x="2535" y="12333"/>
                  <a:pt x="2664" y="12344"/>
                </a:cubicBezTo>
                <a:cubicBezTo>
                  <a:pt x="2911" y="12371"/>
                  <a:pt x="3123" y="12019"/>
                  <a:pt x="3123" y="12019"/>
                </a:cubicBezTo>
                <a:cubicBezTo>
                  <a:pt x="3170" y="12165"/>
                  <a:pt x="3698" y="12215"/>
                  <a:pt x="3663" y="12090"/>
                </a:cubicBezTo>
                <a:cubicBezTo>
                  <a:pt x="3569" y="11830"/>
                  <a:pt x="3908" y="11684"/>
                  <a:pt x="4038" y="11224"/>
                </a:cubicBezTo>
                <a:cubicBezTo>
                  <a:pt x="4108" y="10980"/>
                  <a:pt x="3981" y="10764"/>
                  <a:pt x="3828" y="10596"/>
                </a:cubicBezTo>
                <a:cubicBezTo>
                  <a:pt x="3958" y="9990"/>
                  <a:pt x="4627" y="8326"/>
                  <a:pt x="4827" y="8012"/>
                </a:cubicBezTo>
                <a:cubicBezTo>
                  <a:pt x="4992" y="8001"/>
                  <a:pt x="4969" y="7915"/>
                  <a:pt x="5051" y="7764"/>
                </a:cubicBezTo>
                <a:cubicBezTo>
                  <a:pt x="5086" y="7693"/>
                  <a:pt x="5238" y="8680"/>
                  <a:pt x="5308" y="9671"/>
                </a:cubicBezTo>
                <a:cubicBezTo>
                  <a:pt x="5344" y="10147"/>
                  <a:pt x="4428" y="10775"/>
                  <a:pt x="5521" y="11652"/>
                </a:cubicBezTo>
                <a:cubicBezTo>
                  <a:pt x="5651" y="11755"/>
                  <a:pt x="5695" y="11868"/>
                  <a:pt x="5672" y="11982"/>
                </a:cubicBezTo>
                <a:cubicBezTo>
                  <a:pt x="5284" y="13693"/>
                  <a:pt x="5131" y="15063"/>
                  <a:pt x="4967" y="15551"/>
                </a:cubicBezTo>
                <a:cubicBezTo>
                  <a:pt x="4920" y="15686"/>
                  <a:pt x="4743" y="16071"/>
                  <a:pt x="4614" y="16195"/>
                </a:cubicBezTo>
                <a:cubicBezTo>
                  <a:pt x="4285" y="16417"/>
                  <a:pt x="3876" y="16752"/>
                  <a:pt x="3876" y="16757"/>
                </a:cubicBezTo>
                <a:cubicBezTo>
                  <a:pt x="2971" y="17504"/>
                  <a:pt x="2266" y="18382"/>
                  <a:pt x="1761" y="18972"/>
                </a:cubicBezTo>
                <a:lnTo>
                  <a:pt x="1148" y="19573"/>
                </a:lnTo>
                <a:cubicBezTo>
                  <a:pt x="1136" y="19584"/>
                  <a:pt x="1137" y="19596"/>
                  <a:pt x="1126" y="19607"/>
                </a:cubicBezTo>
                <a:cubicBezTo>
                  <a:pt x="1067" y="19655"/>
                  <a:pt x="1090" y="19692"/>
                  <a:pt x="1019" y="19789"/>
                </a:cubicBezTo>
                <a:cubicBezTo>
                  <a:pt x="949" y="19887"/>
                  <a:pt x="-369" y="20554"/>
                  <a:pt x="101" y="20744"/>
                </a:cubicBezTo>
                <a:cubicBezTo>
                  <a:pt x="1076" y="21134"/>
                  <a:pt x="1137" y="20993"/>
                  <a:pt x="1948" y="21285"/>
                </a:cubicBezTo>
                <a:cubicBezTo>
                  <a:pt x="2618" y="21529"/>
                  <a:pt x="3157" y="21523"/>
                  <a:pt x="3733" y="21544"/>
                </a:cubicBezTo>
                <a:lnTo>
                  <a:pt x="6201" y="21539"/>
                </a:lnTo>
                <a:cubicBezTo>
                  <a:pt x="6424" y="21539"/>
                  <a:pt x="6495" y="21458"/>
                  <a:pt x="6483" y="21355"/>
                </a:cubicBezTo>
                <a:cubicBezTo>
                  <a:pt x="6483" y="21257"/>
                  <a:pt x="6273" y="21138"/>
                  <a:pt x="6109" y="21106"/>
                </a:cubicBezTo>
                <a:cubicBezTo>
                  <a:pt x="5886" y="21068"/>
                  <a:pt x="5778" y="21068"/>
                  <a:pt x="5543" y="21057"/>
                </a:cubicBezTo>
                <a:cubicBezTo>
                  <a:pt x="5214" y="21046"/>
                  <a:pt x="4909" y="20970"/>
                  <a:pt x="4721" y="20845"/>
                </a:cubicBezTo>
                <a:cubicBezTo>
                  <a:pt x="4415" y="20656"/>
                  <a:pt x="3991" y="20375"/>
                  <a:pt x="3792" y="20240"/>
                </a:cubicBezTo>
                <a:cubicBezTo>
                  <a:pt x="4015" y="20245"/>
                  <a:pt x="4214" y="20239"/>
                  <a:pt x="4214" y="20223"/>
                </a:cubicBezTo>
                <a:cubicBezTo>
                  <a:pt x="4226" y="20174"/>
                  <a:pt x="4437" y="19968"/>
                  <a:pt x="5095" y="19329"/>
                </a:cubicBezTo>
                <a:cubicBezTo>
                  <a:pt x="5225" y="19199"/>
                  <a:pt x="5366" y="19076"/>
                  <a:pt x="5496" y="18962"/>
                </a:cubicBezTo>
                <a:cubicBezTo>
                  <a:pt x="6024" y="18556"/>
                  <a:pt x="6624" y="18084"/>
                  <a:pt x="6895" y="17835"/>
                </a:cubicBezTo>
                <a:cubicBezTo>
                  <a:pt x="7506" y="17288"/>
                  <a:pt x="8174" y="16817"/>
                  <a:pt x="8444" y="16346"/>
                </a:cubicBezTo>
                <a:cubicBezTo>
                  <a:pt x="8750" y="15810"/>
                  <a:pt x="9539" y="14532"/>
                  <a:pt x="9539" y="14532"/>
                </a:cubicBezTo>
                <a:cubicBezTo>
                  <a:pt x="9503" y="14581"/>
                  <a:pt x="10091" y="14960"/>
                  <a:pt x="10479" y="15317"/>
                </a:cubicBezTo>
                <a:cubicBezTo>
                  <a:pt x="10620" y="15442"/>
                  <a:pt x="10891" y="15945"/>
                  <a:pt x="10938" y="16080"/>
                </a:cubicBezTo>
                <a:cubicBezTo>
                  <a:pt x="11079" y="16432"/>
                  <a:pt x="11360" y="17137"/>
                  <a:pt x="11536" y="17375"/>
                </a:cubicBezTo>
                <a:cubicBezTo>
                  <a:pt x="11948" y="17949"/>
                  <a:pt x="12675" y="18865"/>
                  <a:pt x="13310" y="19531"/>
                </a:cubicBezTo>
                <a:lnTo>
                  <a:pt x="14052" y="20424"/>
                </a:lnTo>
                <a:cubicBezTo>
                  <a:pt x="14111" y="20489"/>
                  <a:pt x="14238" y="20532"/>
                  <a:pt x="14379" y="20532"/>
                </a:cubicBezTo>
                <a:cubicBezTo>
                  <a:pt x="14379" y="20868"/>
                  <a:pt x="14426" y="21598"/>
                  <a:pt x="14896" y="21576"/>
                </a:cubicBezTo>
                <a:cubicBezTo>
                  <a:pt x="16694" y="21495"/>
                  <a:pt x="15061" y="21469"/>
                  <a:pt x="17305" y="21485"/>
                </a:cubicBezTo>
                <a:cubicBezTo>
                  <a:pt x="18528" y="21490"/>
                  <a:pt x="19810" y="21236"/>
                  <a:pt x="20574" y="20911"/>
                </a:cubicBezTo>
                <a:cubicBezTo>
                  <a:pt x="20785" y="20819"/>
                  <a:pt x="20914" y="20764"/>
                  <a:pt x="21055" y="20678"/>
                </a:cubicBezTo>
                <a:cubicBezTo>
                  <a:pt x="21231" y="20548"/>
                  <a:pt x="20726" y="20369"/>
                  <a:pt x="20104" y="20439"/>
                </a:cubicBezTo>
                <a:cubicBezTo>
                  <a:pt x="19058" y="20558"/>
                  <a:pt x="18398" y="20472"/>
                  <a:pt x="18080" y="20407"/>
                </a:cubicBezTo>
                <a:cubicBezTo>
                  <a:pt x="17963" y="20380"/>
                  <a:pt x="17858" y="20342"/>
                  <a:pt x="17775" y="20299"/>
                </a:cubicBezTo>
                <a:cubicBezTo>
                  <a:pt x="17611" y="20207"/>
                  <a:pt x="17376" y="20110"/>
                  <a:pt x="17247" y="20050"/>
                </a:cubicBezTo>
                <a:cubicBezTo>
                  <a:pt x="17399" y="20023"/>
                  <a:pt x="17516" y="19996"/>
                  <a:pt x="17493" y="19974"/>
                </a:cubicBezTo>
                <a:cubicBezTo>
                  <a:pt x="17446" y="19931"/>
                  <a:pt x="17083" y="19477"/>
                  <a:pt x="16589" y="18822"/>
                </a:cubicBezTo>
                <a:cubicBezTo>
                  <a:pt x="16354" y="18480"/>
                  <a:pt x="16131" y="18155"/>
                  <a:pt x="16002" y="17960"/>
                </a:cubicBezTo>
                <a:cubicBezTo>
                  <a:pt x="15120" y="16634"/>
                  <a:pt x="14861" y="15788"/>
                  <a:pt x="14720" y="15133"/>
                </a:cubicBezTo>
                <a:cubicBezTo>
                  <a:pt x="14603" y="14575"/>
                  <a:pt x="14133" y="14358"/>
                  <a:pt x="13721" y="13617"/>
                </a:cubicBezTo>
                <a:lnTo>
                  <a:pt x="12076" y="11224"/>
                </a:lnTo>
                <a:cubicBezTo>
                  <a:pt x="11970" y="11013"/>
                  <a:pt x="12194" y="10904"/>
                  <a:pt x="12194" y="10693"/>
                </a:cubicBezTo>
                <a:cubicBezTo>
                  <a:pt x="12182" y="10211"/>
                  <a:pt x="12077" y="9323"/>
                  <a:pt x="12300" y="8852"/>
                </a:cubicBezTo>
                <a:cubicBezTo>
                  <a:pt x="13464" y="9268"/>
                  <a:pt x="15720" y="9556"/>
                  <a:pt x="15825" y="9632"/>
                </a:cubicBezTo>
                <a:cubicBezTo>
                  <a:pt x="16119" y="9827"/>
                  <a:pt x="16543" y="9973"/>
                  <a:pt x="17048" y="10055"/>
                </a:cubicBezTo>
                <a:cubicBezTo>
                  <a:pt x="17272" y="10087"/>
                  <a:pt x="17377" y="10158"/>
                  <a:pt x="17471" y="10212"/>
                </a:cubicBezTo>
                <a:lnTo>
                  <a:pt x="17647" y="10298"/>
                </a:lnTo>
                <a:cubicBezTo>
                  <a:pt x="17776" y="10331"/>
                  <a:pt x="18023" y="10346"/>
                  <a:pt x="18411" y="10205"/>
                </a:cubicBezTo>
                <a:lnTo>
                  <a:pt x="18716" y="10082"/>
                </a:lnTo>
                <a:cubicBezTo>
                  <a:pt x="18810" y="10038"/>
                  <a:pt x="18929" y="9935"/>
                  <a:pt x="18859" y="9875"/>
                </a:cubicBezTo>
                <a:lnTo>
                  <a:pt x="18940" y="9757"/>
                </a:lnTo>
                <a:cubicBezTo>
                  <a:pt x="19022" y="9703"/>
                  <a:pt x="19012" y="9626"/>
                  <a:pt x="18918" y="9577"/>
                </a:cubicBezTo>
                <a:cubicBezTo>
                  <a:pt x="18682" y="9448"/>
                  <a:pt x="18398" y="9340"/>
                  <a:pt x="18139" y="9242"/>
                </a:cubicBezTo>
                <a:cubicBezTo>
                  <a:pt x="18021" y="9199"/>
                  <a:pt x="17858" y="9171"/>
                  <a:pt x="17706" y="9176"/>
                </a:cubicBezTo>
                <a:lnTo>
                  <a:pt x="17401" y="9139"/>
                </a:lnTo>
                <a:cubicBezTo>
                  <a:pt x="17307" y="9128"/>
                  <a:pt x="17202" y="9123"/>
                  <a:pt x="17096" y="9117"/>
                </a:cubicBezTo>
                <a:cubicBezTo>
                  <a:pt x="16802" y="9112"/>
                  <a:pt x="16014" y="9031"/>
                  <a:pt x="14992" y="8381"/>
                </a:cubicBezTo>
                <a:cubicBezTo>
                  <a:pt x="14522" y="8083"/>
                  <a:pt x="13840" y="7818"/>
                  <a:pt x="13299" y="7596"/>
                </a:cubicBezTo>
                <a:cubicBezTo>
                  <a:pt x="13323" y="7536"/>
                  <a:pt x="13336" y="7439"/>
                  <a:pt x="13218" y="7352"/>
                </a:cubicBezTo>
                <a:cubicBezTo>
                  <a:pt x="13077" y="7244"/>
                  <a:pt x="12816" y="7211"/>
                  <a:pt x="12557" y="7060"/>
                </a:cubicBezTo>
                <a:cubicBezTo>
                  <a:pt x="12263" y="6253"/>
                  <a:pt x="12454" y="6193"/>
                  <a:pt x="12348" y="5711"/>
                </a:cubicBezTo>
                <a:cubicBezTo>
                  <a:pt x="12148" y="4774"/>
                  <a:pt x="11476" y="4428"/>
                  <a:pt x="11030" y="4059"/>
                </a:cubicBezTo>
                <a:cubicBezTo>
                  <a:pt x="11030" y="4059"/>
                  <a:pt x="11149" y="3973"/>
                  <a:pt x="11055" y="3924"/>
                </a:cubicBezTo>
                <a:cubicBezTo>
                  <a:pt x="10985" y="3892"/>
                  <a:pt x="10314" y="3648"/>
                  <a:pt x="10302" y="3648"/>
                </a:cubicBezTo>
                <a:cubicBezTo>
                  <a:pt x="10091" y="3589"/>
                  <a:pt x="10479" y="3437"/>
                  <a:pt x="10596" y="3318"/>
                </a:cubicBezTo>
                <a:cubicBezTo>
                  <a:pt x="10737" y="3183"/>
                  <a:pt x="10865" y="3150"/>
                  <a:pt x="11500" y="3166"/>
                </a:cubicBezTo>
                <a:cubicBezTo>
                  <a:pt x="11887" y="3171"/>
                  <a:pt x="12064" y="3096"/>
                  <a:pt x="12028" y="2939"/>
                </a:cubicBezTo>
                <a:cubicBezTo>
                  <a:pt x="11993" y="2733"/>
                  <a:pt x="12360" y="2765"/>
                  <a:pt x="12219" y="2597"/>
                </a:cubicBezTo>
                <a:cubicBezTo>
                  <a:pt x="12208" y="2581"/>
                  <a:pt x="12299" y="2534"/>
                  <a:pt x="12311" y="2523"/>
                </a:cubicBezTo>
                <a:cubicBezTo>
                  <a:pt x="12417" y="2458"/>
                  <a:pt x="12228" y="2382"/>
                  <a:pt x="12322" y="2262"/>
                </a:cubicBezTo>
                <a:cubicBezTo>
                  <a:pt x="12381" y="2192"/>
                  <a:pt x="12676" y="2187"/>
                  <a:pt x="12653" y="2041"/>
                </a:cubicBezTo>
                <a:cubicBezTo>
                  <a:pt x="12617" y="1851"/>
                  <a:pt x="11899" y="1787"/>
                  <a:pt x="12087" y="1548"/>
                </a:cubicBezTo>
                <a:cubicBezTo>
                  <a:pt x="12334" y="1245"/>
                  <a:pt x="11984" y="909"/>
                  <a:pt x="11984" y="909"/>
                </a:cubicBezTo>
                <a:cubicBezTo>
                  <a:pt x="12231" y="817"/>
                  <a:pt x="12193" y="763"/>
                  <a:pt x="11793" y="498"/>
                </a:cubicBezTo>
                <a:cubicBezTo>
                  <a:pt x="11124" y="55"/>
                  <a:pt x="9901" y="-2"/>
                  <a:pt x="9311" y="0"/>
                </a:cubicBezTo>
                <a:close/>
              </a:path>
            </a:pathLst>
          </a:custGeom>
          <a:solidFill>
            <a:srgbClr val="5E5E5E"/>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20" name="Huang, T., Allon, G., &amp; Bassamboo, A. (2013). Bounded rationality in service systems. Manufacturing &amp; Service Operations Management, 15(2), 263-279."/>
          <p:cNvSpPr txBox="1"/>
          <p:nvPr/>
        </p:nvSpPr>
        <p:spPr>
          <a:xfrm>
            <a:off x="2323493" y="13214482"/>
            <a:ext cx="19737015" cy="4366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2200">
                <a:solidFill>
                  <a:srgbClr val="929292"/>
                </a:solidFill>
              </a:defRPr>
            </a:pPr>
            <a:r>
              <a:t>Huang, T., Allon, G., &amp; Bassamboo, A. (2013). Bounded rationality in service systems. </a:t>
            </a:r>
            <a:r>
              <a:rPr i="1"/>
              <a:t>Manufacturing &amp; Service Operations Management</a:t>
            </a:r>
            <a:r>
              <a:t>, </a:t>
            </a:r>
            <a:r>
              <a:rPr i="1"/>
              <a:t>15</a:t>
            </a:r>
            <a:r>
              <a:t>(2), 263-279.</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A little queueing theory"/>
          <p:cNvSpPr txBox="1"/>
          <p:nvPr>
            <p:ph type="title"/>
          </p:nvPr>
        </p:nvSpPr>
        <p:spPr>
          <a:prstGeom prst="rect">
            <a:avLst/>
          </a:prstGeom>
        </p:spPr>
        <p:txBody>
          <a:bodyPr/>
          <a:lstStyle/>
          <a:p>
            <a:pPr/>
            <a:r>
              <a:t>A little queueing theory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2" name="hmm… is it worth it?"/>
          <p:cNvSpPr/>
          <p:nvPr/>
        </p:nvSpPr>
        <p:spPr>
          <a:xfrm>
            <a:off x="13353310" y="9072317"/>
            <a:ext cx="3575761" cy="1598590"/>
          </a:xfrm>
          <a:prstGeom prst="wedgeEllipseCallout">
            <a:avLst>
              <a:gd name="adj1" fmla="val -49513"/>
              <a:gd name="adj2" fmla="val 67412"/>
            </a:avLst>
          </a:pr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hmm… is it worth it?</a:t>
            </a:r>
          </a:p>
        </p:txBody>
      </p:sp>
      <p:sp>
        <p:nvSpPr>
          <p:cNvPr id="523" name="Man Walking"/>
          <p:cNvSpPr/>
          <p:nvPr/>
        </p:nvSpPr>
        <p:spPr>
          <a:xfrm>
            <a:off x="12539965" y="10826093"/>
            <a:ext cx="1047713" cy="2326173"/>
          </a:xfrm>
          <a:custGeom>
            <a:avLst/>
            <a:gdLst/>
            <a:ahLst/>
            <a:cxnLst>
              <a:cxn ang="0">
                <a:pos x="wd2" y="hd2"/>
              </a:cxn>
              <a:cxn ang="5400000">
                <a:pos x="wd2" y="hd2"/>
              </a:cxn>
              <a:cxn ang="10800000">
                <a:pos x="wd2" y="hd2"/>
              </a:cxn>
              <a:cxn ang="16200000">
                <a:pos x="wd2" y="hd2"/>
              </a:cxn>
            </a:cxnLst>
            <a:rect l="0" t="0" r="r" b="b"/>
            <a:pathLst>
              <a:path w="21090" h="21577" fill="norm" stroke="1" extrusionOk="0">
                <a:moveTo>
                  <a:pt x="9311" y="0"/>
                </a:moveTo>
                <a:cubicBezTo>
                  <a:pt x="9114" y="1"/>
                  <a:pt x="8985" y="9"/>
                  <a:pt x="8973" y="10"/>
                </a:cubicBezTo>
                <a:cubicBezTo>
                  <a:pt x="7445" y="183"/>
                  <a:pt x="6460" y="741"/>
                  <a:pt x="6483" y="1401"/>
                </a:cubicBezTo>
                <a:cubicBezTo>
                  <a:pt x="6495" y="1769"/>
                  <a:pt x="6599" y="1889"/>
                  <a:pt x="6858" y="2154"/>
                </a:cubicBezTo>
                <a:cubicBezTo>
                  <a:pt x="7022" y="2322"/>
                  <a:pt x="7458" y="2603"/>
                  <a:pt x="7493" y="2652"/>
                </a:cubicBezTo>
                <a:cubicBezTo>
                  <a:pt x="7599" y="2798"/>
                  <a:pt x="7669" y="2821"/>
                  <a:pt x="7445" y="2983"/>
                </a:cubicBezTo>
                <a:cubicBezTo>
                  <a:pt x="7422" y="2999"/>
                  <a:pt x="7001" y="3037"/>
                  <a:pt x="7001" y="3048"/>
                </a:cubicBezTo>
                <a:lnTo>
                  <a:pt x="6766" y="3232"/>
                </a:lnTo>
                <a:cubicBezTo>
                  <a:pt x="4463" y="3887"/>
                  <a:pt x="4709" y="3850"/>
                  <a:pt x="4016" y="4797"/>
                </a:cubicBezTo>
                <a:cubicBezTo>
                  <a:pt x="3745" y="5171"/>
                  <a:pt x="2912" y="6761"/>
                  <a:pt x="2653" y="6821"/>
                </a:cubicBezTo>
                <a:cubicBezTo>
                  <a:pt x="2418" y="6870"/>
                  <a:pt x="2371" y="6957"/>
                  <a:pt x="2359" y="7033"/>
                </a:cubicBezTo>
                <a:cubicBezTo>
                  <a:pt x="2324" y="7303"/>
                  <a:pt x="2193" y="7440"/>
                  <a:pt x="2264" y="7640"/>
                </a:cubicBezTo>
                <a:cubicBezTo>
                  <a:pt x="2287" y="7721"/>
                  <a:pt x="2334" y="7759"/>
                  <a:pt x="2451" y="7780"/>
                </a:cubicBezTo>
                <a:cubicBezTo>
                  <a:pt x="2204" y="8885"/>
                  <a:pt x="2428" y="9838"/>
                  <a:pt x="2323" y="10407"/>
                </a:cubicBezTo>
                <a:cubicBezTo>
                  <a:pt x="2311" y="10472"/>
                  <a:pt x="2254" y="10537"/>
                  <a:pt x="2172" y="10591"/>
                </a:cubicBezTo>
                <a:cubicBezTo>
                  <a:pt x="1761" y="10840"/>
                  <a:pt x="1618" y="11051"/>
                  <a:pt x="1559" y="11484"/>
                </a:cubicBezTo>
                <a:cubicBezTo>
                  <a:pt x="1524" y="11734"/>
                  <a:pt x="1853" y="11734"/>
                  <a:pt x="1794" y="11864"/>
                </a:cubicBezTo>
                <a:cubicBezTo>
                  <a:pt x="1735" y="11993"/>
                  <a:pt x="1875" y="12063"/>
                  <a:pt x="1981" y="12144"/>
                </a:cubicBezTo>
                <a:cubicBezTo>
                  <a:pt x="2016" y="12177"/>
                  <a:pt x="2066" y="12188"/>
                  <a:pt x="2113" y="12193"/>
                </a:cubicBezTo>
                <a:cubicBezTo>
                  <a:pt x="2207" y="12204"/>
                  <a:pt x="2312" y="12225"/>
                  <a:pt x="2370" y="12258"/>
                </a:cubicBezTo>
                <a:cubicBezTo>
                  <a:pt x="2441" y="12296"/>
                  <a:pt x="2535" y="12333"/>
                  <a:pt x="2664" y="12344"/>
                </a:cubicBezTo>
                <a:cubicBezTo>
                  <a:pt x="2911" y="12371"/>
                  <a:pt x="3123" y="12019"/>
                  <a:pt x="3123" y="12019"/>
                </a:cubicBezTo>
                <a:cubicBezTo>
                  <a:pt x="3170" y="12165"/>
                  <a:pt x="3698" y="12215"/>
                  <a:pt x="3663" y="12090"/>
                </a:cubicBezTo>
                <a:cubicBezTo>
                  <a:pt x="3569" y="11830"/>
                  <a:pt x="3908" y="11684"/>
                  <a:pt x="4038" y="11224"/>
                </a:cubicBezTo>
                <a:cubicBezTo>
                  <a:pt x="4108" y="10980"/>
                  <a:pt x="3981" y="10764"/>
                  <a:pt x="3828" y="10596"/>
                </a:cubicBezTo>
                <a:cubicBezTo>
                  <a:pt x="3958" y="9990"/>
                  <a:pt x="4627" y="8326"/>
                  <a:pt x="4827" y="8012"/>
                </a:cubicBezTo>
                <a:cubicBezTo>
                  <a:pt x="4992" y="8001"/>
                  <a:pt x="4969" y="7915"/>
                  <a:pt x="5051" y="7764"/>
                </a:cubicBezTo>
                <a:cubicBezTo>
                  <a:pt x="5086" y="7693"/>
                  <a:pt x="5238" y="8680"/>
                  <a:pt x="5308" y="9671"/>
                </a:cubicBezTo>
                <a:cubicBezTo>
                  <a:pt x="5344" y="10147"/>
                  <a:pt x="4428" y="10775"/>
                  <a:pt x="5521" y="11652"/>
                </a:cubicBezTo>
                <a:cubicBezTo>
                  <a:pt x="5651" y="11755"/>
                  <a:pt x="5695" y="11868"/>
                  <a:pt x="5672" y="11982"/>
                </a:cubicBezTo>
                <a:cubicBezTo>
                  <a:pt x="5284" y="13693"/>
                  <a:pt x="5131" y="15063"/>
                  <a:pt x="4967" y="15551"/>
                </a:cubicBezTo>
                <a:cubicBezTo>
                  <a:pt x="4920" y="15686"/>
                  <a:pt x="4743" y="16071"/>
                  <a:pt x="4614" y="16195"/>
                </a:cubicBezTo>
                <a:cubicBezTo>
                  <a:pt x="4285" y="16417"/>
                  <a:pt x="3876" y="16752"/>
                  <a:pt x="3876" y="16757"/>
                </a:cubicBezTo>
                <a:cubicBezTo>
                  <a:pt x="2971" y="17504"/>
                  <a:pt x="2266" y="18382"/>
                  <a:pt x="1761" y="18972"/>
                </a:cubicBezTo>
                <a:lnTo>
                  <a:pt x="1148" y="19573"/>
                </a:lnTo>
                <a:cubicBezTo>
                  <a:pt x="1136" y="19584"/>
                  <a:pt x="1137" y="19596"/>
                  <a:pt x="1126" y="19607"/>
                </a:cubicBezTo>
                <a:cubicBezTo>
                  <a:pt x="1067" y="19655"/>
                  <a:pt x="1090" y="19692"/>
                  <a:pt x="1019" y="19789"/>
                </a:cubicBezTo>
                <a:cubicBezTo>
                  <a:pt x="949" y="19887"/>
                  <a:pt x="-369" y="20554"/>
                  <a:pt x="101" y="20744"/>
                </a:cubicBezTo>
                <a:cubicBezTo>
                  <a:pt x="1076" y="21134"/>
                  <a:pt x="1137" y="20993"/>
                  <a:pt x="1948" y="21285"/>
                </a:cubicBezTo>
                <a:cubicBezTo>
                  <a:pt x="2618" y="21529"/>
                  <a:pt x="3157" y="21523"/>
                  <a:pt x="3733" y="21544"/>
                </a:cubicBezTo>
                <a:lnTo>
                  <a:pt x="6201" y="21539"/>
                </a:lnTo>
                <a:cubicBezTo>
                  <a:pt x="6424" y="21539"/>
                  <a:pt x="6495" y="21458"/>
                  <a:pt x="6483" y="21355"/>
                </a:cubicBezTo>
                <a:cubicBezTo>
                  <a:pt x="6483" y="21257"/>
                  <a:pt x="6273" y="21138"/>
                  <a:pt x="6109" y="21106"/>
                </a:cubicBezTo>
                <a:cubicBezTo>
                  <a:pt x="5886" y="21068"/>
                  <a:pt x="5778" y="21068"/>
                  <a:pt x="5543" y="21057"/>
                </a:cubicBezTo>
                <a:cubicBezTo>
                  <a:pt x="5214" y="21046"/>
                  <a:pt x="4909" y="20970"/>
                  <a:pt x="4721" y="20845"/>
                </a:cubicBezTo>
                <a:cubicBezTo>
                  <a:pt x="4415" y="20656"/>
                  <a:pt x="3991" y="20375"/>
                  <a:pt x="3792" y="20240"/>
                </a:cubicBezTo>
                <a:cubicBezTo>
                  <a:pt x="4015" y="20245"/>
                  <a:pt x="4214" y="20239"/>
                  <a:pt x="4214" y="20223"/>
                </a:cubicBezTo>
                <a:cubicBezTo>
                  <a:pt x="4226" y="20174"/>
                  <a:pt x="4437" y="19968"/>
                  <a:pt x="5095" y="19329"/>
                </a:cubicBezTo>
                <a:cubicBezTo>
                  <a:pt x="5225" y="19199"/>
                  <a:pt x="5366" y="19076"/>
                  <a:pt x="5496" y="18962"/>
                </a:cubicBezTo>
                <a:cubicBezTo>
                  <a:pt x="6024" y="18556"/>
                  <a:pt x="6624" y="18084"/>
                  <a:pt x="6895" y="17835"/>
                </a:cubicBezTo>
                <a:cubicBezTo>
                  <a:pt x="7506" y="17288"/>
                  <a:pt x="8174" y="16817"/>
                  <a:pt x="8444" y="16346"/>
                </a:cubicBezTo>
                <a:cubicBezTo>
                  <a:pt x="8750" y="15810"/>
                  <a:pt x="9539" y="14532"/>
                  <a:pt x="9539" y="14532"/>
                </a:cubicBezTo>
                <a:cubicBezTo>
                  <a:pt x="9503" y="14581"/>
                  <a:pt x="10091" y="14960"/>
                  <a:pt x="10479" y="15317"/>
                </a:cubicBezTo>
                <a:cubicBezTo>
                  <a:pt x="10620" y="15442"/>
                  <a:pt x="10891" y="15945"/>
                  <a:pt x="10938" y="16080"/>
                </a:cubicBezTo>
                <a:cubicBezTo>
                  <a:pt x="11079" y="16432"/>
                  <a:pt x="11360" y="17137"/>
                  <a:pt x="11536" y="17375"/>
                </a:cubicBezTo>
                <a:cubicBezTo>
                  <a:pt x="11948" y="17949"/>
                  <a:pt x="12675" y="18865"/>
                  <a:pt x="13310" y="19531"/>
                </a:cubicBezTo>
                <a:lnTo>
                  <a:pt x="14052" y="20424"/>
                </a:lnTo>
                <a:cubicBezTo>
                  <a:pt x="14111" y="20489"/>
                  <a:pt x="14238" y="20532"/>
                  <a:pt x="14379" y="20532"/>
                </a:cubicBezTo>
                <a:cubicBezTo>
                  <a:pt x="14379" y="20868"/>
                  <a:pt x="14426" y="21598"/>
                  <a:pt x="14896" y="21576"/>
                </a:cubicBezTo>
                <a:cubicBezTo>
                  <a:pt x="16694" y="21495"/>
                  <a:pt x="15061" y="21469"/>
                  <a:pt x="17305" y="21485"/>
                </a:cubicBezTo>
                <a:cubicBezTo>
                  <a:pt x="18528" y="21490"/>
                  <a:pt x="19810" y="21236"/>
                  <a:pt x="20574" y="20911"/>
                </a:cubicBezTo>
                <a:cubicBezTo>
                  <a:pt x="20785" y="20819"/>
                  <a:pt x="20914" y="20764"/>
                  <a:pt x="21055" y="20678"/>
                </a:cubicBezTo>
                <a:cubicBezTo>
                  <a:pt x="21231" y="20548"/>
                  <a:pt x="20726" y="20369"/>
                  <a:pt x="20104" y="20439"/>
                </a:cubicBezTo>
                <a:cubicBezTo>
                  <a:pt x="19058" y="20558"/>
                  <a:pt x="18398" y="20472"/>
                  <a:pt x="18080" y="20407"/>
                </a:cubicBezTo>
                <a:cubicBezTo>
                  <a:pt x="17963" y="20380"/>
                  <a:pt x="17858" y="20342"/>
                  <a:pt x="17775" y="20299"/>
                </a:cubicBezTo>
                <a:cubicBezTo>
                  <a:pt x="17611" y="20207"/>
                  <a:pt x="17376" y="20110"/>
                  <a:pt x="17247" y="20050"/>
                </a:cubicBezTo>
                <a:cubicBezTo>
                  <a:pt x="17399" y="20023"/>
                  <a:pt x="17516" y="19996"/>
                  <a:pt x="17493" y="19974"/>
                </a:cubicBezTo>
                <a:cubicBezTo>
                  <a:pt x="17446" y="19931"/>
                  <a:pt x="17083" y="19477"/>
                  <a:pt x="16589" y="18822"/>
                </a:cubicBezTo>
                <a:cubicBezTo>
                  <a:pt x="16354" y="18480"/>
                  <a:pt x="16131" y="18155"/>
                  <a:pt x="16002" y="17960"/>
                </a:cubicBezTo>
                <a:cubicBezTo>
                  <a:pt x="15120" y="16634"/>
                  <a:pt x="14861" y="15788"/>
                  <a:pt x="14720" y="15133"/>
                </a:cubicBezTo>
                <a:cubicBezTo>
                  <a:pt x="14603" y="14575"/>
                  <a:pt x="14133" y="14358"/>
                  <a:pt x="13721" y="13617"/>
                </a:cubicBezTo>
                <a:lnTo>
                  <a:pt x="12076" y="11224"/>
                </a:lnTo>
                <a:cubicBezTo>
                  <a:pt x="11970" y="11013"/>
                  <a:pt x="12194" y="10904"/>
                  <a:pt x="12194" y="10693"/>
                </a:cubicBezTo>
                <a:cubicBezTo>
                  <a:pt x="12182" y="10211"/>
                  <a:pt x="12077" y="9323"/>
                  <a:pt x="12300" y="8852"/>
                </a:cubicBezTo>
                <a:cubicBezTo>
                  <a:pt x="13464" y="9268"/>
                  <a:pt x="15720" y="9556"/>
                  <a:pt x="15825" y="9632"/>
                </a:cubicBezTo>
                <a:cubicBezTo>
                  <a:pt x="16119" y="9827"/>
                  <a:pt x="16543" y="9973"/>
                  <a:pt x="17048" y="10055"/>
                </a:cubicBezTo>
                <a:cubicBezTo>
                  <a:pt x="17272" y="10087"/>
                  <a:pt x="17377" y="10158"/>
                  <a:pt x="17471" y="10212"/>
                </a:cubicBezTo>
                <a:lnTo>
                  <a:pt x="17647" y="10298"/>
                </a:lnTo>
                <a:cubicBezTo>
                  <a:pt x="17776" y="10331"/>
                  <a:pt x="18023" y="10346"/>
                  <a:pt x="18411" y="10205"/>
                </a:cubicBezTo>
                <a:lnTo>
                  <a:pt x="18716" y="10082"/>
                </a:lnTo>
                <a:cubicBezTo>
                  <a:pt x="18810" y="10038"/>
                  <a:pt x="18929" y="9935"/>
                  <a:pt x="18859" y="9875"/>
                </a:cubicBezTo>
                <a:lnTo>
                  <a:pt x="18940" y="9757"/>
                </a:lnTo>
                <a:cubicBezTo>
                  <a:pt x="19022" y="9703"/>
                  <a:pt x="19012" y="9626"/>
                  <a:pt x="18918" y="9577"/>
                </a:cubicBezTo>
                <a:cubicBezTo>
                  <a:pt x="18682" y="9448"/>
                  <a:pt x="18398" y="9340"/>
                  <a:pt x="18139" y="9242"/>
                </a:cubicBezTo>
                <a:cubicBezTo>
                  <a:pt x="18021" y="9199"/>
                  <a:pt x="17858" y="9171"/>
                  <a:pt x="17706" y="9176"/>
                </a:cubicBezTo>
                <a:lnTo>
                  <a:pt x="17401" y="9139"/>
                </a:lnTo>
                <a:cubicBezTo>
                  <a:pt x="17307" y="9128"/>
                  <a:pt x="17202" y="9123"/>
                  <a:pt x="17096" y="9117"/>
                </a:cubicBezTo>
                <a:cubicBezTo>
                  <a:pt x="16802" y="9112"/>
                  <a:pt x="16014" y="9031"/>
                  <a:pt x="14992" y="8381"/>
                </a:cubicBezTo>
                <a:cubicBezTo>
                  <a:pt x="14522" y="8083"/>
                  <a:pt x="13840" y="7818"/>
                  <a:pt x="13299" y="7596"/>
                </a:cubicBezTo>
                <a:cubicBezTo>
                  <a:pt x="13323" y="7536"/>
                  <a:pt x="13336" y="7439"/>
                  <a:pt x="13218" y="7352"/>
                </a:cubicBezTo>
                <a:cubicBezTo>
                  <a:pt x="13077" y="7244"/>
                  <a:pt x="12816" y="7211"/>
                  <a:pt x="12557" y="7060"/>
                </a:cubicBezTo>
                <a:cubicBezTo>
                  <a:pt x="12263" y="6253"/>
                  <a:pt x="12454" y="6193"/>
                  <a:pt x="12348" y="5711"/>
                </a:cubicBezTo>
                <a:cubicBezTo>
                  <a:pt x="12148" y="4774"/>
                  <a:pt x="11476" y="4428"/>
                  <a:pt x="11030" y="4059"/>
                </a:cubicBezTo>
                <a:cubicBezTo>
                  <a:pt x="11030" y="4059"/>
                  <a:pt x="11149" y="3973"/>
                  <a:pt x="11055" y="3924"/>
                </a:cubicBezTo>
                <a:cubicBezTo>
                  <a:pt x="10985" y="3892"/>
                  <a:pt x="10314" y="3648"/>
                  <a:pt x="10302" y="3648"/>
                </a:cubicBezTo>
                <a:cubicBezTo>
                  <a:pt x="10091" y="3589"/>
                  <a:pt x="10479" y="3437"/>
                  <a:pt x="10596" y="3318"/>
                </a:cubicBezTo>
                <a:cubicBezTo>
                  <a:pt x="10737" y="3183"/>
                  <a:pt x="10865" y="3150"/>
                  <a:pt x="11500" y="3166"/>
                </a:cubicBezTo>
                <a:cubicBezTo>
                  <a:pt x="11887" y="3171"/>
                  <a:pt x="12064" y="3096"/>
                  <a:pt x="12028" y="2939"/>
                </a:cubicBezTo>
                <a:cubicBezTo>
                  <a:pt x="11993" y="2733"/>
                  <a:pt x="12360" y="2765"/>
                  <a:pt x="12219" y="2597"/>
                </a:cubicBezTo>
                <a:cubicBezTo>
                  <a:pt x="12208" y="2581"/>
                  <a:pt x="12299" y="2534"/>
                  <a:pt x="12311" y="2523"/>
                </a:cubicBezTo>
                <a:cubicBezTo>
                  <a:pt x="12417" y="2458"/>
                  <a:pt x="12228" y="2382"/>
                  <a:pt x="12322" y="2262"/>
                </a:cubicBezTo>
                <a:cubicBezTo>
                  <a:pt x="12381" y="2192"/>
                  <a:pt x="12676" y="2187"/>
                  <a:pt x="12653" y="2041"/>
                </a:cubicBezTo>
                <a:cubicBezTo>
                  <a:pt x="12617" y="1851"/>
                  <a:pt x="11899" y="1787"/>
                  <a:pt x="12087" y="1548"/>
                </a:cubicBezTo>
                <a:cubicBezTo>
                  <a:pt x="12334" y="1245"/>
                  <a:pt x="11984" y="909"/>
                  <a:pt x="11984" y="909"/>
                </a:cubicBezTo>
                <a:cubicBezTo>
                  <a:pt x="12231" y="817"/>
                  <a:pt x="12193" y="763"/>
                  <a:pt x="11793" y="498"/>
                </a:cubicBezTo>
                <a:cubicBezTo>
                  <a:pt x="11124" y="55"/>
                  <a:pt x="9901" y="-2"/>
                  <a:pt x="9311" y="0"/>
                </a:cubicBezTo>
                <a:close/>
              </a:path>
            </a:pathLst>
          </a:custGeom>
          <a:solidFill>
            <a:srgbClr val="5E5E5E"/>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24" name="Customers act in their own self interest"/>
          <p:cNvSpPr txBox="1"/>
          <p:nvPr>
            <p:ph type="title"/>
          </p:nvPr>
        </p:nvSpPr>
        <p:spPr>
          <a:prstGeom prst="rect">
            <a:avLst/>
          </a:prstGeom>
        </p:spPr>
        <p:txBody>
          <a:bodyPr/>
          <a:lstStyle/>
          <a:p>
            <a:pPr/>
            <a:r>
              <a:t>Customers act in their own self interest</a:t>
            </a:r>
          </a:p>
        </p:txBody>
      </p:sp>
      <p:sp>
        <p:nvSpPr>
          <p:cNvPr id="525" name="We can model this with   (reward of service per unit of cost)"/>
          <p:cNvSpPr txBox="1"/>
          <p:nvPr>
            <p:ph type="body" idx="21"/>
          </p:nvPr>
        </p:nvSpPr>
        <p:spPr>
          <a:xfrm>
            <a:off x="1206500" y="2245962"/>
            <a:ext cx="21971000" cy="1292576"/>
          </a:xfrm>
          <a:prstGeom prst="rect">
            <a:avLst/>
          </a:prstGeom>
          <a:extLst>
            <a:ext uri="{C572A759-6A51-4108-AA02-DFA0A04FC94B}">
              <ma14:wrappingTextBoxFlag xmlns:ma14="http://schemas.microsoft.com/office/mac/drawingml/2011/main" val="1"/>
            </a:ext>
          </a:extLst>
        </p:spPr>
        <p:txBody>
          <a:bodyPr/>
          <a:lstStyle/>
          <a:p>
            <a:pPr/>
            <a:r>
              <a:t>We can model this with </a:t>
            </a:r>
            <a14:m>
              <m:oMath>
                <m:sSub>
                  <m:e>
                    <m:r>
                      <a:rPr xmlns:a="http://schemas.openxmlformats.org/drawingml/2006/main" sz="4350" i="1">
                        <a:solidFill>
                          <a:srgbClr val="000000"/>
                        </a:solidFill>
                        <a:latin typeface="Cambria Math" panose="02040503050406030204" pitchFamily="18" charset="0"/>
                      </a:rPr>
                      <m:t>v</m:t>
                    </m:r>
                  </m:e>
                  <m:sub>
                    <m:r>
                      <a:rPr xmlns:a="http://schemas.openxmlformats.org/drawingml/2006/main" sz="4350" i="1">
                        <a:solidFill>
                          <a:srgbClr val="000000"/>
                        </a:solidFill>
                        <a:latin typeface="Cambria Math" panose="02040503050406030204" pitchFamily="18" charset="0"/>
                      </a:rPr>
                      <m:t>s</m:t>
                    </m:r>
                    <m:r>
                      <a:rPr xmlns:a="http://schemas.openxmlformats.org/drawingml/2006/main" sz="4350" i="1">
                        <a:solidFill>
                          <a:srgbClr val="000000"/>
                        </a:solidFill>
                        <a:latin typeface="Cambria Math" panose="02040503050406030204" pitchFamily="18" charset="0"/>
                      </a:rPr>
                      <m:t>e</m:t>
                    </m:r>
                    <m:r>
                      <a:rPr xmlns:a="http://schemas.openxmlformats.org/drawingml/2006/main" sz="4350" i="1">
                        <a:solidFill>
                          <a:srgbClr val="000000"/>
                        </a:solidFill>
                        <a:latin typeface="Cambria Math" panose="02040503050406030204" pitchFamily="18" charset="0"/>
                      </a:rPr>
                      <m:t>r</m:t>
                    </m:r>
                    <m:r>
                      <a:rPr xmlns:a="http://schemas.openxmlformats.org/drawingml/2006/main" sz="4350" i="1">
                        <a:solidFill>
                          <a:srgbClr val="000000"/>
                        </a:solidFill>
                        <a:latin typeface="Cambria Math" panose="02040503050406030204" pitchFamily="18" charset="0"/>
                      </a:rPr>
                      <m:t>v</m:t>
                    </m:r>
                    <m:r>
                      <a:rPr xmlns:a="http://schemas.openxmlformats.org/drawingml/2006/main" sz="4350" i="1">
                        <a:solidFill>
                          <a:srgbClr val="000000"/>
                        </a:solidFill>
                        <a:latin typeface="Cambria Math" panose="02040503050406030204" pitchFamily="18" charset="0"/>
                      </a:rPr>
                      <m:t>i</m:t>
                    </m:r>
                    <m:r>
                      <a:rPr xmlns:a="http://schemas.openxmlformats.org/drawingml/2006/main" sz="4350" i="1">
                        <a:solidFill>
                          <a:srgbClr val="000000"/>
                        </a:solidFill>
                        <a:latin typeface="Cambria Math" panose="02040503050406030204" pitchFamily="18" charset="0"/>
                      </a:rPr>
                      <m:t>c</m:t>
                    </m:r>
                    <m:r>
                      <a:rPr xmlns:a="http://schemas.openxmlformats.org/drawingml/2006/main" sz="4350" i="1">
                        <a:solidFill>
                          <a:srgbClr val="000000"/>
                        </a:solidFill>
                        <a:latin typeface="Cambria Math" panose="02040503050406030204" pitchFamily="18" charset="0"/>
                      </a:rPr>
                      <m:t>e</m:t>
                    </m:r>
                  </m:sub>
                </m:sSub>
                <m:r>
                  <a:rPr xmlns:a="http://schemas.openxmlformats.org/drawingml/2006/main" sz="4350" i="1">
                    <a:solidFill>
                      <a:srgbClr val="000000"/>
                    </a:solidFill>
                    <a:latin typeface="Cambria Math" panose="02040503050406030204" pitchFamily="18" charset="0"/>
                  </a:rPr>
                  <m:t>=</m:t>
                </m:r>
                <m:f>
                  <m:fPr>
                    <m:ctrlPr>
                      <a:rPr xmlns:a="http://schemas.openxmlformats.org/drawingml/2006/main" sz="4350" i="1">
                        <a:solidFill>
                          <a:srgbClr val="000000"/>
                        </a:solidFill>
                        <a:latin typeface="Cambria Math" panose="02040503050406030204" pitchFamily="18" charset="0"/>
                      </a:rPr>
                    </m:ctrlPr>
                    <m:type m:val="bar"/>
                  </m:fPr>
                  <m:num>
                    <m:r>
                      <a:rPr xmlns:a="http://schemas.openxmlformats.org/drawingml/2006/main" sz="4350" i="1">
                        <a:solidFill>
                          <a:srgbClr val="000000"/>
                        </a:solidFill>
                        <a:latin typeface="Cambria Math" panose="02040503050406030204" pitchFamily="18" charset="0"/>
                      </a:rPr>
                      <m:t>R</m:t>
                    </m:r>
                    <m:r>
                      <a:rPr xmlns:a="http://schemas.openxmlformats.org/drawingml/2006/main" sz="4350" i="1">
                        <a:solidFill>
                          <a:srgbClr val="000000"/>
                        </a:solidFill>
                        <a:latin typeface="Cambria Math" panose="02040503050406030204" pitchFamily="18" charset="0"/>
                      </a:rPr>
                      <m:t>μ</m:t>
                    </m:r>
                  </m:num>
                  <m:den>
                    <m:r>
                      <a:rPr xmlns:a="http://schemas.openxmlformats.org/drawingml/2006/main" sz="4350" i="1">
                        <a:solidFill>
                          <a:srgbClr val="000000"/>
                        </a:solidFill>
                        <a:latin typeface="Cambria Math" panose="02040503050406030204" pitchFamily="18" charset="0"/>
                      </a:rPr>
                      <m:t>C</m:t>
                    </m:r>
                  </m:den>
                </m:f>
              </m:oMath>
            </a14:m>
            <a:r>
              <a:t> </a:t>
            </a:r>
            <a:r>
              <a:rPr b="0" sz="2000"/>
              <a:t>(reward of service per unit of cost)</a:t>
            </a:r>
          </a:p>
        </p:txBody>
      </p:sp>
      <p:sp>
        <p:nvSpPr>
          <p:cNvPr id="526"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27"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28"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29"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30"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31"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32"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33"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34"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35"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36" name="Text"/>
          <p:cNvSpPr txBox="1"/>
          <p:nvPr/>
        </p:nvSpPr>
        <p:spPr>
          <a:xfrm>
            <a:off x="17096840" y="3053348"/>
            <a:ext cx="5695983" cy="160312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spcBef>
                <a:spcPts val="4100"/>
              </a:spcBef>
              <a:defRPr sz="2700"/>
            </a:lvl1pPr>
          </a:lstStyle>
          <a:p>
            <a:pPr/>
            <a14:m>
              <m:oMathPara>
                <m:oMathParaPr>
                  <m:jc m:val="left"/>
                </m:oMathParaPr>
                <m:oMath>
                  <m:m>
                    <m:mPr>
                      <m:ctrlPr>
                        <a:rPr xmlns:a="http://schemas.openxmlformats.org/drawingml/2006/main" sz="3250" i="1">
                          <a:solidFill>
                            <a:srgbClr val="000000"/>
                          </a:solidFill>
                          <a:latin typeface="Cambria Math" panose="02040503050406030204" pitchFamily="18" charset="0"/>
                        </a:rPr>
                      </m:ctrlPr>
                      <m:baseJc m:val="center"/>
                      <m:plcHide m:val="on"/>
                      <m:mcs>
                        <m:mc>
                          <m:mcPr>
                            <m:count m:val="2"/>
                            <m:mcJc m:val="center"/>
                          </m:mcPr>
                        </m:mc>
                      </m:mcs>
                    </m:mPr>
                    <m:mr>
                      <m:e/>
                      <m:e>
                        <m:r>
                          <a:rPr xmlns:a="http://schemas.openxmlformats.org/drawingml/2006/main" sz="3250" i="1">
                            <a:solidFill>
                              <a:srgbClr val="000000"/>
                            </a:solidFill>
                            <a:latin typeface="Cambria Math" panose="02040503050406030204" pitchFamily="18" charset="0"/>
                          </a:rPr>
                          <m:t>R</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10</m:t>
                        </m:r>
                      </m:e>
                    </m:mr>
                    <m:mr>
                      <m:e/>
                      <m:e>
                        <m:r>
                          <a:rPr xmlns:a="http://schemas.openxmlformats.org/drawingml/2006/main" sz="3250" i="1">
                            <a:solidFill>
                              <a:srgbClr val="000000"/>
                            </a:solidFill>
                            <a:latin typeface="Cambria Math" panose="02040503050406030204" pitchFamily="18" charset="0"/>
                          </a:rPr>
                          <m:t>C</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8</m:t>
                        </m:r>
                        <m:r>
                          <m:rPr>
                            <m:nor/>
                          </m:rPr>
                          <a:rPr xmlns:a="http://schemas.openxmlformats.org/drawingml/2006/main" sz="3250" i="1">
                            <a:solidFill>
                              <a:srgbClr val="000000"/>
                            </a:solidFill>
                            <a:latin typeface="Cambria Math" panose="02040503050406030204" pitchFamily="18" charset="0"/>
                          </a:rPr>
                          <m:t>per minute</m:t>
                        </m:r>
                      </m:e>
                    </m:mr>
                    <m:mr>
                      <m:e/>
                      <m:e>
                        <m:r>
                          <a:rPr xmlns:a="http://schemas.openxmlformats.org/drawingml/2006/main" sz="3250" i="1">
                            <a:solidFill>
                              <a:srgbClr val="000000"/>
                            </a:solidFill>
                            <a:latin typeface="Cambria Math" panose="02040503050406030204" pitchFamily="18" charset="0"/>
                          </a:rPr>
                          <m:t>μ</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5</m:t>
                        </m:r>
                        <m:r>
                          <m:rPr>
                            <m:nor/>
                          </m:rPr>
                          <a:rPr xmlns:a="http://schemas.openxmlformats.org/drawingml/2006/main" sz="3250" i="1">
                            <a:solidFill>
                              <a:srgbClr val="000000"/>
                            </a:solidFill>
                            <a:latin typeface="Cambria Math" panose="02040503050406030204" pitchFamily="18" charset="0"/>
                          </a:rPr>
                          <m:t>minutes to service per person</m:t>
                        </m:r>
                      </m:e>
                    </m:mr>
                  </m:m>
                </m:oMath>
              </m:oMathPara>
            </a14:m>
          </a:p>
        </p:txBody>
      </p:sp>
      <p:sp>
        <p:nvSpPr>
          <p:cNvPr id="537" name="“Naor (1969) appears to be the first to incorporate customer decisions into a queueing model.”…"/>
          <p:cNvSpPr txBox="1"/>
          <p:nvPr>
            <p:ph type="body" sz="half" idx="1"/>
          </p:nvPr>
        </p:nvSpPr>
        <p:spPr>
          <a:xfrm>
            <a:off x="1206500" y="4248504"/>
            <a:ext cx="12163985" cy="8256012"/>
          </a:xfrm>
          <a:prstGeom prst="rect">
            <a:avLst/>
          </a:prstGeom>
        </p:spPr>
        <p:txBody>
          <a:bodyPr/>
          <a:lstStyle/>
          <a:p>
            <a:pPr/>
            <a:r>
              <a:t>“Naor (1969) appears to be the first to incorporate customer decisions into a queueing model.”</a:t>
            </a:r>
          </a:p>
          <a:p>
            <a:pPr/>
            <a:r>
              <a:t>Naor outlines a framework for addressing </a:t>
            </a:r>
            <a14:m>
              <m:oMath>
                <m:r>
                  <a:rPr xmlns:a="http://schemas.openxmlformats.org/drawingml/2006/main" sz="5750" i="1">
                    <a:solidFill>
                      <a:srgbClr val="000000"/>
                    </a:solidFill>
                    <a:latin typeface="Cambria Math" panose="02040503050406030204" pitchFamily="18" charset="0"/>
                  </a:rPr>
                  <m:t>R</m:t>
                </m:r>
              </m:oMath>
            </a14:m>
            <a:r>
              <a:t>ewards and </a:t>
            </a:r>
            <a14:m>
              <m:oMath>
                <m:r>
                  <a:rPr xmlns:a="http://schemas.openxmlformats.org/drawingml/2006/main" sz="5750" i="1">
                    <a:solidFill>
                      <a:srgbClr val="000000"/>
                    </a:solidFill>
                    <a:latin typeface="Cambria Math" panose="02040503050406030204" pitchFamily="18" charset="0"/>
                  </a:rPr>
                  <m:t>C</m:t>
                </m:r>
              </m:oMath>
            </a14:m>
            <a:r>
              <a:t>osts for consumers</a:t>
            </a:r>
          </a:p>
        </p:txBody>
      </p:sp>
      <p:sp>
        <p:nvSpPr>
          <p:cNvPr id="538" name="Huang, T., Allon, G., &amp; Bassamboo, A. (2013). Bounded rationality in service systems. Manufacturing &amp; Service Operations Management, 15(2), 263-279."/>
          <p:cNvSpPr txBox="1"/>
          <p:nvPr/>
        </p:nvSpPr>
        <p:spPr>
          <a:xfrm>
            <a:off x="2323493" y="13214481"/>
            <a:ext cx="19737015" cy="4366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2200">
                <a:solidFill>
                  <a:srgbClr val="929292"/>
                </a:solidFill>
              </a:defRPr>
            </a:pPr>
            <a:r>
              <a:t>Huang, T., Allon, G., &amp; Bassamboo, A. (2013). Bounded rationality in service systems. </a:t>
            </a:r>
            <a:r>
              <a:rPr i="1"/>
              <a:t>Manufacturing &amp; Service Operations Management</a:t>
            </a:r>
            <a:r>
              <a:t>, </a:t>
            </a:r>
            <a:r>
              <a:rPr i="1"/>
              <a:t>15</a:t>
            </a:r>
            <a:r>
              <a:t>(2), 263-279.</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hmm… is it worth it?"/>
          <p:cNvSpPr/>
          <p:nvPr/>
        </p:nvSpPr>
        <p:spPr>
          <a:xfrm>
            <a:off x="13353310" y="9072317"/>
            <a:ext cx="3575761" cy="1598590"/>
          </a:xfrm>
          <a:prstGeom prst="wedgeEllipseCallout">
            <a:avLst>
              <a:gd name="adj1" fmla="val -49513"/>
              <a:gd name="adj2" fmla="val 67412"/>
            </a:avLst>
          </a:pr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hmm… is it worth it?</a:t>
            </a:r>
          </a:p>
        </p:txBody>
      </p:sp>
      <p:sp>
        <p:nvSpPr>
          <p:cNvPr id="541" name="Man Walking"/>
          <p:cNvSpPr/>
          <p:nvPr/>
        </p:nvSpPr>
        <p:spPr>
          <a:xfrm>
            <a:off x="12539965" y="10826093"/>
            <a:ext cx="1047713" cy="2326173"/>
          </a:xfrm>
          <a:custGeom>
            <a:avLst/>
            <a:gdLst/>
            <a:ahLst/>
            <a:cxnLst>
              <a:cxn ang="0">
                <a:pos x="wd2" y="hd2"/>
              </a:cxn>
              <a:cxn ang="5400000">
                <a:pos x="wd2" y="hd2"/>
              </a:cxn>
              <a:cxn ang="10800000">
                <a:pos x="wd2" y="hd2"/>
              </a:cxn>
              <a:cxn ang="16200000">
                <a:pos x="wd2" y="hd2"/>
              </a:cxn>
            </a:cxnLst>
            <a:rect l="0" t="0" r="r" b="b"/>
            <a:pathLst>
              <a:path w="21090" h="21577" fill="norm" stroke="1" extrusionOk="0">
                <a:moveTo>
                  <a:pt x="9311" y="0"/>
                </a:moveTo>
                <a:cubicBezTo>
                  <a:pt x="9114" y="1"/>
                  <a:pt x="8985" y="9"/>
                  <a:pt x="8973" y="10"/>
                </a:cubicBezTo>
                <a:cubicBezTo>
                  <a:pt x="7445" y="183"/>
                  <a:pt x="6460" y="741"/>
                  <a:pt x="6483" y="1401"/>
                </a:cubicBezTo>
                <a:cubicBezTo>
                  <a:pt x="6495" y="1769"/>
                  <a:pt x="6599" y="1889"/>
                  <a:pt x="6858" y="2154"/>
                </a:cubicBezTo>
                <a:cubicBezTo>
                  <a:pt x="7022" y="2322"/>
                  <a:pt x="7458" y="2603"/>
                  <a:pt x="7493" y="2652"/>
                </a:cubicBezTo>
                <a:cubicBezTo>
                  <a:pt x="7599" y="2798"/>
                  <a:pt x="7669" y="2821"/>
                  <a:pt x="7445" y="2983"/>
                </a:cubicBezTo>
                <a:cubicBezTo>
                  <a:pt x="7422" y="2999"/>
                  <a:pt x="7001" y="3037"/>
                  <a:pt x="7001" y="3048"/>
                </a:cubicBezTo>
                <a:lnTo>
                  <a:pt x="6766" y="3232"/>
                </a:lnTo>
                <a:cubicBezTo>
                  <a:pt x="4463" y="3887"/>
                  <a:pt x="4709" y="3850"/>
                  <a:pt x="4016" y="4797"/>
                </a:cubicBezTo>
                <a:cubicBezTo>
                  <a:pt x="3745" y="5171"/>
                  <a:pt x="2912" y="6761"/>
                  <a:pt x="2653" y="6821"/>
                </a:cubicBezTo>
                <a:cubicBezTo>
                  <a:pt x="2418" y="6870"/>
                  <a:pt x="2371" y="6957"/>
                  <a:pt x="2359" y="7033"/>
                </a:cubicBezTo>
                <a:cubicBezTo>
                  <a:pt x="2324" y="7303"/>
                  <a:pt x="2193" y="7440"/>
                  <a:pt x="2264" y="7640"/>
                </a:cubicBezTo>
                <a:cubicBezTo>
                  <a:pt x="2287" y="7721"/>
                  <a:pt x="2334" y="7759"/>
                  <a:pt x="2451" y="7780"/>
                </a:cubicBezTo>
                <a:cubicBezTo>
                  <a:pt x="2204" y="8885"/>
                  <a:pt x="2428" y="9838"/>
                  <a:pt x="2323" y="10407"/>
                </a:cubicBezTo>
                <a:cubicBezTo>
                  <a:pt x="2311" y="10472"/>
                  <a:pt x="2254" y="10537"/>
                  <a:pt x="2172" y="10591"/>
                </a:cubicBezTo>
                <a:cubicBezTo>
                  <a:pt x="1761" y="10840"/>
                  <a:pt x="1618" y="11051"/>
                  <a:pt x="1559" y="11484"/>
                </a:cubicBezTo>
                <a:cubicBezTo>
                  <a:pt x="1524" y="11734"/>
                  <a:pt x="1853" y="11734"/>
                  <a:pt x="1794" y="11864"/>
                </a:cubicBezTo>
                <a:cubicBezTo>
                  <a:pt x="1735" y="11993"/>
                  <a:pt x="1875" y="12063"/>
                  <a:pt x="1981" y="12144"/>
                </a:cubicBezTo>
                <a:cubicBezTo>
                  <a:pt x="2016" y="12177"/>
                  <a:pt x="2066" y="12188"/>
                  <a:pt x="2113" y="12193"/>
                </a:cubicBezTo>
                <a:cubicBezTo>
                  <a:pt x="2207" y="12204"/>
                  <a:pt x="2312" y="12225"/>
                  <a:pt x="2370" y="12258"/>
                </a:cubicBezTo>
                <a:cubicBezTo>
                  <a:pt x="2441" y="12296"/>
                  <a:pt x="2535" y="12333"/>
                  <a:pt x="2664" y="12344"/>
                </a:cubicBezTo>
                <a:cubicBezTo>
                  <a:pt x="2911" y="12371"/>
                  <a:pt x="3123" y="12019"/>
                  <a:pt x="3123" y="12019"/>
                </a:cubicBezTo>
                <a:cubicBezTo>
                  <a:pt x="3170" y="12165"/>
                  <a:pt x="3698" y="12215"/>
                  <a:pt x="3663" y="12090"/>
                </a:cubicBezTo>
                <a:cubicBezTo>
                  <a:pt x="3569" y="11830"/>
                  <a:pt x="3908" y="11684"/>
                  <a:pt x="4038" y="11224"/>
                </a:cubicBezTo>
                <a:cubicBezTo>
                  <a:pt x="4108" y="10980"/>
                  <a:pt x="3981" y="10764"/>
                  <a:pt x="3828" y="10596"/>
                </a:cubicBezTo>
                <a:cubicBezTo>
                  <a:pt x="3958" y="9990"/>
                  <a:pt x="4627" y="8326"/>
                  <a:pt x="4827" y="8012"/>
                </a:cubicBezTo>
                <a:cubicBezTo>
                  <a:pt x="4992" y="8001"/>
                  <a:pt x="4969" y="7915"/>
                  <a:pt x="5051" y="7764"/>
                </a:cubicBezTo>
                <a:cubicBezTo>
                  <a:pt x="5086" y="7693"/>
                  <a:pt x="5238" y="8680"/>
                  <a:pt x="5308" y="9671"/>
                </a:cubicBezTo>
                <a:cubicBezTo>
                  <a:pt x="5344" y="10147"/>
                  <a:pt x="4428" y="10775"/>
                  <a:pt x="5521" y="11652"/>
                </a:cubicBezTo>
                <a:cubicBezTo>
                  <a:pt x="5651" y="11755"/>
                  <a:pt x="5695" y="11868"/>
                  <a:pt x="5672" y="11982"/>
                </a:cubicBezTo>
                <a:cubicBezTo>
                  <a:pt x="5284" y="13693"/>
                  <a:pt x="5131" y="15063"/>
                  <a:pt x="4967" y="15551"/>
                </a:cubicBezTo>
                <a:cubicBezTo>
                  <a:pt x="4920" y="15686"/>
                  <a:pt x="4743" y="16071"/>
                  <a:pt x="4614" y="16195"/>
                </a:cubicBezTo>
                <a:cubicBezTo>
                  <a:pt x="4285" y="16417"/>
                  <a:pt x="3876" y="16752"/>
                  <a:pt x="3876" y="16757"/>
                </a:cubicBezTo>
                <a:cubicBezTo>
                  <a:pt x="2971" y="17504"/>
                  <a:pt x="2266" y="18382"/>
                  <a:pt x="1761" y="18972"/>
                </a:cubicBezTo>
                <a:lnTo>
                  <a:pt x="1148" y="19573"/>
                </a:lnTo>
                <a:cubicBezTo>
                  <a:pt x="1136" y="19584"/>
                  <a:pt x="1137" y="19596"/>
                  <a:pt x="1126" y="19607"/>
                </a:cubicBezTo>
                <a:cubicBezTo>
                  <a:pt x="1067" y="19655"/>
                  <a:pt x="1090" y="19692"/>
                  <a:pt x="1019" y="19789"/>
                </a:cubicBezTo>
                <a:cubicBezTo>
                  <a:pt x="949" y="19887"/>
                  <a:pt x="-369" y="20554"/>
                  <a:pt x="101" y="20744"/>
                </a:cubicBezTo>
                <a:cubicBezTo>
                  <a:pt x="1076" y="21134"/>
                  <a:pt x="1137" y="20993"/>
                  <a:pt x="1948" y="21285"/>
                </a:cubicBezTo>
                <a:cubicBezTo>
                  <a:pt x="2618" y="21529"/>
                  <a:pt x="3157" y="21523"/>
                  <a:pt x="3733" y="21544"/>
                </a:cubicBezTo>
                <a:lnTo>
                  <a:pt x="6201" y="21539"/>
                </a:lnTo>
                <a:cubicBezTo>
                  <a:pt x="6424" y="21539"/>
                  <a:pt x="6495" y="21458"/>
                  <a:pt x="6483" y="21355"/>
                </a:cubicBezTo>
                <a:cubicBezTo>
                  <a:pt x="6483" y="21257"/>
                  <a:pt x="6273" y="21138"/>
                  <a:pt x="6109" y="21106"/>
                </a:cubicBezTo>
                <a:cubicBezTo>
                  <a:pt x="5886" y="21068"/>
                  <a:pt x="5778" y="21068"/>
                  <a:pt x="5543" y="21057"/>
                </a:cubicBezTo>
                <a:cubicBezTo>
                  <a:pt x="5214" y="21046"/>
                  <a:pt x="4909" y="20970"/>
                  <a:pt x="4721" y="20845"/>
                </a:cubicBezTo>
                <a:cubicBezTo>
                  <a:pt x="4415" y="20656"/>
                  <a:pt x="3991" y="20375"/>
                  <a:pt x="3792" y="20240"/>
                </a:cubicBezTo>
                <a:cubicBezTo>
                  <a:pt x="4015" y="20245"/>
                  <a:pt x="4214" y="20239"/>
                  <a:pt x="4214" y="20223"/>
                </a:cubicBezTo>
                <a:cubicBezTo>
                  <a:pt x="4226" y="20174"/>
                  <a:pt x="4437" y="19968"/>
                  <a:pt x="5095" y="19329"/>
                </a:cubicBezTo>
                <a:cubicBezTo>
                  <a:pt x="5225" y="19199"/>
                  <a:pt x="5366" y="19076"/>
                  <a:pt x="5496" y="18962"/>
                </a:cubicBezTo>
                <a:cubicBezTo>
                  <a:pt x="6024" y="18556"/>
                  <a:pt x="6624" y="18084"/>
                  <a:pt x="6895" y="17835"/>
                </a:cubicBezTo>
                <a:cubicBezTo>
                  <a:pt x="7506" y="17288"/>
                  <a:pt x="8174" y="16817"/>
                  <a:pt x="8444" y="16346"/>
                </a:cubicBezTo>
                <a:cubicBezTo>
                  <a:pt x="8750" y="15810"/>
                  <a:pt x="9539" y="14532"/>
                  <a:pt x="9539" y="14532"/>
                </a:cubicBezTo>
                <a:cubicBezTo>
                  <a:pt x="9503" y="14581"/>
                  <a:pt x="10091" y="14960"/>
                  <a:pt x="10479" y="15317"/>
                </a:cubicBezTo>
                <a:cubicBezTo>
                  <a:pt x="10620" y="15442"/>
                  <a:pt x="10891" y="15945"/>
                  <a:pt x="10938" y="16080"/>
                </a:cubicBezTo>
                <a:cubicBezTo>
                  <a:pt x="11079" y="16432"/>
                  <a:pt x="11360" y="17137"/>
                  <a:pt x="11536" y="17375"/>
                </a:cubicBezTo>
                <a:cubicBezTo>
                  <a:pt x="11948" y="17949"/>
                  <a:pt x="12675" y="18865"/>
                  <a:pt x="13310" y="19531"/>
                </a:cubicBezTo>
                <a:lnTo>
                  <a:pt x="14052" y="20424"/>
                </a:lnTo>
                <a:cubicBezTo>
                  <a:pt x="14111" y="20489"/>
                  <a:pt x="14238" y="20532"/>
                  <a:pt x="14379" y="20532"/>
                </a:cubicBezTo>
                <a:cubicBezTo>
                  <a:pt x="14379" y="20868"/>
                  <a:pt x="14426" y="21598"/>
                  <a:pt x="14896" y="21576"/>
                </a:cubicBezTo>
                <a:cubicBezTo>
                  <a:pt x="16694" y="21495"/>
                  <a:pt x="15061" y="21469"/>
                  <a:pt x="17305" y="21485"/>
                </a:cubicBezTo>
                <a:cubicBezTo>
                  <a:pt x="18528" y="21490"/>
                  <a:pt x="19810" y="21236"/>
                  <a:pt x="20574" y="20911"/>
                </a:cubicBezTo>
                <a:cubicBezTo>
                  <a:pt x="20785" y="20819"/>
                  <a:pt x="20914" y="20764"/>
                  <a:pt x="21055" y="20678"/>
                </a:cubicBezTo>
                <a:cubicBezTo>
                  <a:pt x="21231" y="20548"/>
                  <a:pt x="20726" y="20369"/>
                  <a:pt x="20104" y="20439"/>
                </a:cubicBezTo>
                <a:cubicBezTo>
                  <a:pt x="19058" y="20558"/>
                  <a:pt x="18398" y="20472"/>
                  <a:pt x="18080" y="20407"/>
                </a:cubicBezTo>
                <a:cubicBezTo>
                  <a:pt x="17963" y="20380"/>
                  <a:pt x="17858" y="20342"/>
                  <a:pt x="17775" y="20299"/>
                </a:cubicBezTo>
                <a:cubicBezTo>
                  <a:pt x="17611" y="20207"/>
                  <a:pt x="17376" y="20110"/>
                  <a:pt x="17247" y="20050"/>
                </a:cubicBezTo>
                <a:cubicBezTo>
                  <a:pt x="17399" y="20023"/>
                  <a:pt x="17516" y="19996"/>
                  <a:pt x="17493" y="19974"/>
                </a:cubicBezTo>
                <a:cubicBezTo>
                  <a:pt x="17446" y="19931"/>
                  <a:pt x="17083" y="19477"/>
                  <a:pt x="16589" y="18822"/>
                </a:cubicBezTo>
                <a:cubicBezTo>
                  <a:pt x="16354" y="18480"/>
                  <a:pt x="16131" y="18155"/>
                  <a:pt x="16002" y="17960"/>
                </a:cubicBezTo>
                <a:cubicBezTo>
                  <a:pt x="15120" y="16634"/>
                  <a:pt x="14861" y="15788"/>
                  <a:pt x="14720" y="15133"/>
                </a:cubicBezTo>
                <a:cubicBezTo>
                  <a:pt x="14603" y="14575"/>
                  <a:pt x="14133" y="14358"/>
                  <a:pt x="13721" y="13617"/>
                </a:cubicBezTo>
                <a:lnTo>
                  <a:pt x="12076" y="11224"/>
                </a:lnTo>
                <a:cubicBezTo>
                  <a:pt x="11970" y="11013"/>
                  <a:pt x="12194" y="10904"/>
                  <a:pt x="12194" y="10693"/>
                </a:cubicBezTo>
                <a:cubicBezTo>
                  <a:pt x="12182" y="10211"/>
                  <a:pt x="12077" y="9323"/>
                  <a:pt x="12300" y="8852"/>
                </a:cubicBezTo>
                <a:cubicBezTo>
                  <a:pt x="13464" y="9268"/>
                  <a:pt x="15720" y="9556"/>
                  <a:pt x="15825" y="9632"/>
                </a:cubicBezTo>
                <a:cubicBezTo>
                  <a:pt x="16119" y="9827"/>
                  <a:pt x="16543" y="9973"/>
                  <a:pt x="17048" y="10055"/>
                </a:cubicBezTo>
                <a:cubicBezTo>
                  <a:pt x="17272" y="10087"/>
                  <a:pt x="17377" y="10158"/>
                  <a:pt x="17471" y="10212"/>
                </a:cubicBezTo>
                <a:lnTo>
                  <a:pt x="17647" y="10298"/>
                </a:lnTo>
                <a:cubicBezTo>
                  <a:pt x="17776" y="10331"/>
                  <a:pt x="18023" y="10346"/>
                  <a:pt x="18411" y="10205"/>
                </a:cubicBezTo>
                <a:lnTo>
                  <a:pt x="18716" y="10082"/>
                </a:lnTo>
                <a:cubicBezTo>
                  <a:pt x="18810" y="10038"/>
                  <a:pt x="18929" y="9935"/>
                  <a:pt x="18859" y="9875"/>
                </a:cubicBezTo>
                <a:lnTo>
                  <a:pt x="18940" y="9757"/>
                </a:lnTo>
                <a:cubicBezTo>
                  <a:pt x="19022" y="9703"/>
                  <a:pt x="19012" y="9626"/>
                  <a:pt x="18918" y="9577"/>
                </a:cubicBezTo>
                <a:cubicBezTo>
                  <a:pt x="18682" y="9448"/>
                  <a:pt x="18398" y="9340"/>
                  <a:pt x="18139" y="9242"/>
                </a:cubicBezTo>
                <a:cubicBezTo>
                  <a:pt x="18021" y="9199"/>
                  <a:pt x="17858" y="9171"/>
                  <a:pt x="17706" y="9176"/>
                </a:cubicBezTo>
                <a:lnTo>
                  <a:pt x="17401" y="9139"/>
                </a:lnTo>
                <a:cubicBezTo>
                  <a:pt x="17307" y="9128"/>
                  <a:pt x="17202" y="9123"/>
                  <a:pt x="17096" y="9117"/>
                </a:cubicBezTo>
                <a:cubicBezTo>
                  <a:pt x="16802" y="9112"/>
                  <a:pt x="16014" y="9031"/>
                  <a:pt x="14992" y="8381"/>
                </a:cubicBezTo>
                <a:cubicBezTo>
                  <a:pt x="14522" y="8083"/>
                  <a:pt x="13840" y="7818"/>
                  <a:pt x="13299" y="7596"/>
                </a:cubicBezTo>
                <a:cubicBezTo>
                  <a:pt x="13323" y="7536"/>
                  <a:pt x="13336" y="7439"/>
                  <a:pt x="13218" y="7352"/>
                </a:cubicBezTo>
                <a:cubicBezTo>
                  <a:pt x="13077" y="7244"/>
                  <a:pt x="12816" y="7211"/>
                  <a:pt x="12557" y="7060"/>
                </a:cubicBezTo>
                <a:cubicBezTo>
                  <a:pt x="12263" y="6253"/>
                  <a:pt x="12454" y="6193"/>
                  <a:pt x="12348" y="5711"/>
                </a:cubicBezTo>
                <a:cubicBezTo>
                  <a:pt x="12148" y="4774"/>
                  <a:pt x="11476" y="4428"/>
                  <a:pt x="11030" y="4059"/>
                </a:cubicBezTo>
                <a:cubicBezTo>
                  <a:pt x="11030" y="4059"/>
                  <a:pt x="11149" y="3973"/>
                  <a:pt x="11055" y="3924"/>
                </a:cubicBezTo>
                <a:cubicBezTo>
                  <a:pt x="10985" y="3892"/>
                  <a:pt x="10314" y="3648"/>
                  <a:pt x="10302" y="3648"/>
                </a:cubicBezTo>
                <a:cubicBezTo>
                  <a:pt x="10091" y="3589"/>
                  <a:pt x="10479" y="3437"/>
                  <a:pt x="10596" y="3318"/>
                </a:cubicBezTo>
                <a:cubicBezTo>
                  <a:pt x="10737" y="3183"/>
                  <a:pt x="10865" y="3150"/>
                  <a:pt x="11500" y="3166"/>
                </a:cubicBezTo>
                <a:cubicBezTo>
                  <a:pt x="11887" y="3171"/>
                  <a:pt x="12064" y="3096"/>
                  <a:pt x="12028" y="2939"/>
                </a:cubicBezTo>
                <a:cubicBezTo>
                  <a:pt x="11993" y="2733"/>
                  <a:pt x="12360" y="2765"/>
                  <a:pt x="12219" y="2597"/>
                </a:cubicBezTo>
                <a:cubicBezTo>
                  <a:pt x="12208" y="2581"/>
                  <a:pt x="12299" y="2534"/>
                  <a:pt x="12311" y="2523"/>
                </a:cubicBezTo>
                <a:cubicBezTo>
                  <a:pt x="12417" y="2458"/>
                  <a:pt x="12228" y="2382"/>
                  <a:pt x="12322" y="2262"/>
                </a:cubicBezTo>
                <a:cubicBezTo>
                  <a:pt x="12381" y="2192"/>
                  <a:pt x="12676" y="2187"/>
                  <a:pt x="12653" y="2041"/>
                </a:cubicBezTo>
                <a:cubicBezTo>
                  <a:pt x="12617" y="1851"/>
                  <a:pt x="11899" y="1787"/>
                  <a:pt x="12087" y="1548"/>
                </a:cubicBezTo>
                <a:cubicBezTo>
                  <a:pt x="12334" y="1245"/>
                  <a:pt x="11984" y="909"/>
                  <a:pt x="11984" y="909"/>
                </a:cubicBezTo>
                <a:cubicBezTo>
                  <a:pt x="12231" y="817"/>
                  <a:pt x="12193" y="763"/>
                  <a:pt x="11793" y="498"/>
                </a:cubicBezTo>
                <a:cubicBezTo>
                  <a:pt x="11124" y="55"/>
                  <a:pt x="9901" y="-2"/>
                  <a:pt x="9311" y="0"/>
                </a:cubicBezTo>
                <a:close/>
              </a:path>
            </a:pathLst>
          </a:custGeom>
          <a:solidFill>
            <a:srgbClr val="5E5E5E"/>
          </a:solidFill>
          <a:ln w="38100">
            <a:solidFill>
              <a:schemeClr val="accent4"/>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42" name="Customers act in their own self interest"/>
          <p:cNvSpPr txBox="1"/>
          <p:nvPr>
            <p:ph type="title"/>
          </p:nvPr>
        </p:nvSpPr>
        <p:spPr>
          <a:prstGeom prst="rect">
            <a:avLst/>
          </a:prstGeom>
        </p:spPr>
        <p:txBody>
          <a:bodyPr/>
          <a:lstStyle/>
          <a:p>
            <a:pPr/>
            <a:r>
              <a:t>Customers act in their own self interest</a:t>
            </a:r>
          </a:p>
        </p:txBody>
      </p:sp>
      <p:sp>
        <p:nvSpPr>
          <p:cNvPr id="543" name="We can model this with   (reward of service per unit of cost)"/>
          <p:cNvSpPr txBox="1"/>
          <p:nvPr>
            <p:ph type="body" idx="21"/>
          </p:nvPr>
        </p:nvSpPr>
        <p:spPr>
          <a:xfrm>
            <a:off x="1206500" y="2245962"/>
            <a:ext cx="21971000" cy="1292576"/>
          </a:xfrm>
          <a:prstGeom prst="rect">
            <a:avLst/>
          </a:prstGeom>
          <a:extLst>
            <a:ext uri="{C572A759-6A51-4108-AA02-DFA0A04FC94B}">
              <ma14:wrappingTextBoxFlag xmlns:ma14="http://schemas.microsoft.com/office/mac/drawingml/2011/main" val="1"/>
            </a:ext>
          </a:extLst>
        </p:spPr>
        <p:txBody>
          <a:bodyPr/>
          <a:lstStyle/>
          <a:p>
            <a:pPr/>
            <a:r>
              <a:t>We can model this with </a:t>
            </a:r>
            <a14:m>
              <m:oMath>
                <m:sSub>
                  <m:e>
                    <m:r>
                      <a:rPr xmlns:a="http://schemas.openxmlformats.org/drawingml/2006/main" sz="4350" i="1">
                        <a:solidFill>
                          <a:srgbClr val="000000"/>
                        </a:solidFill>
                        <a:latin typeface="Cambria Math" panose="02040503050406030204" pitchFamily="18" charset="0"/>
                      </a:rPr>
                      <m:t>v</m:t>
                    </m:r>
                  </m:e>
                  <m:sub>
                    <m:r>
                      <a:rPr xmlns:a="http://schemas.openxmlformats.org/drawingml/2006/main" sz="4350" i="1">
                        <a:solidFill>
                          <a:srgbClr val="000000"/>
                        </a:solidFill>
                        <a:latin typeface="Cambria Math" panose="02040503050406030204" pitchFamily="18" charset="0"/>
                      </a:rPr>
                      <m:t>s</m:t>
                    </m:r>
                    <m:r>
                      <a:rPr xmlns:a="http://schemas.openxmlformats.org/drawingml/2006/main" sz="4350" i="1">
                        <a:solidFill>
                          <a:srgbClr val="000000"/>
                        </a:solidFill>
                        <a:latin typeface="Cambria Math" panose="02040503050406030204" pitchFamily="18" charset="0"/>
                      </a:rPr>
                      <m:t>e</m:t>
                    </m:r>
                    <m:r>
                      <a:rPr xmlns:a="http://schemas.openxmlformats.org/drawingml/2006/main" sz="4350" i="1">
                        <a:solidFill>
                          <a:srgbClr val="000000"/>
                        </a:solidFill>
                        <a:latin typeface="Cambria Math" panose="02040503050406030204" pitchFamily="18" charset="0"/>
                      </a:rPr>
                      <m:t>r</m:t>
                    </m:r>
                    <m:r>
                      <a:rPr xmlns:a="http://schemas.openxmlformats.org/drawingml/2006/main" sz="4350" i="1">
                        <a:solidFill>
                          <a:srgbClr val="000000"/>
                        </a:solidFill>
                        <a:latin typeface="Cambria Math" panose="02040503050406030204" pitchFamily="18" charset="0"/>
                      </a:rPr>
                      <m:t>v</m:t>
                    </m:r>
                    <m:r>
                      <a:rPr xmlns:a="http://schemas.openxmlformats.org/drawingml/2006/main" sz="4350" i="1">
                        <a:solidFill>
                          <a:srgbClr val="000000"/>
                        </a:solidFill>
                        <a:latin typeface="Cambria Math" panose="02040503050406030204" pitchFamily="18" charset="0"/>
                      </a:rPr>
                      <m:t>i</m:t>
                    </m:r>
                    <m:r>
                      <a:rPr xmlns:a="http://schemas.openxmlformats.org/drawingml/2006/main" sz="4350" i="1">
                        <a:solidFill>
                          <a:srgbClr val="000000"/>
                        </a:solidFill>
                        <a:latin typeface="Cambria Math" panose="02040503050406030204" pitchFamily="18" charset="0"/>
                      </a:rPr>
                      <m:t>c</m:t>
                    </m:r>
                    <m:r>
                      <a:rPr xmlns:a="http://schemas.openxmlformats.org/drawingml/2006/main" sz="4350" i="1">
                        <a:solidFill>
                          <a:srgbClr val="000000"/>
                        </a:solidFill>
                        <a:latin typeface="Cambria Math" panose="02040503050406030204" pitchFamily="18" charset="0"/>
                      </a:rPr>
                      <m:t>e</m:t>
                    </m:r>
                  </m:sub>
                </m:sSub>
                <m:r>
                  <a:rPr xmlns:a="http://schemas.openxmlformats.org/drawingml/2006/main" sz="4350" i="1">
                    <a:solidFill>
                      <a:srgbClr val="000000"/>
                    </a:solidFill>
                    <a:latin typeface="Cambria Math" panose="02040503050406030204" pitchFamily="18" charset="0"/>
                  </a:rPr>
                  <m:t>=</m:t>
                </m:r>
                <m:f>
                  <m:fPr>
                    <m:ctrlPr>
                      <a:rPr xmlns:a="http://schemas.openxmlformats.org/drawingml/2006/main" sz="4350" i="1">
                        <a:solidFill>
                          <a:srgbClr val="000000"/>
                        </a:solidFill>
                        <a:latin typeface="Cambria Math" panose="02040503050406030204" pitchFamily="18" charset="0"/>
                      </a:rPr>
                    </m:ctrlPr>
                    <m:type m:val="bar"/>
                  </m:fPr>
                  <m:num>
                    <m:r>
                      <a:rPr xmlns:a="http://schemas.openxmlformats.org/drawingml/2006/main" sz="4350" i="1">
                        <a:solidFill>
                          <a:srgbClr val="000000"/>
                        </a:solidFill>
                        <a:latin typeface="Cambria Math" panose="02040503050406030204" pitchFamily="18" charset="0"/>
                      </a:rPr>
                      <m:t>R</m:t>
                    </m:r>
                    <m:r>
                      <a:rPr xmlns:a="http://schemas.openxmlformats.org/drawingml/2006/main" sz="4350" i="1">
                        <a:solidFill>
                          <a:srgbClr val="000000"/>
                        </a:solidFill>
                        <a:latin typeface="Cambria Math" panose="02040503050406030204" pitchFamily="18" charset="0"/>
                      </a:rPr>
                      <m:t>μ</m:t>
                    </m:r>
                  </m:num>
                  <m:den>
                    <m:r>
                      <a:rPr xmlns:a="http://schemas.openxmlformats.org/drawingml/2006/main" sz="4350" i="1">
                        <a:solidFill>
                          <a:srgbClr val="000000"/>
                        </a:solidFill>
                        <a:latin typeface="Cambria Math" panose="02040503050406030204" pitchFamily="18" charset="0"/>
                      </a:rPr>
                      <m:t>C</m:t>
                    </m:r>
                  </m:den>
                </m:f>
              </m:oMath>
            </a14:m>
            <a:r>
              <a:t> </a:t>
            </a:r>
            <a:r>
              <a:rPr b="0" sz="2000"/>
              <a:t>(reward of service per unit of cost)</a:t>
            </a:r>
          </a:p>
        </p:txBody>
      </p:sp>
      <p:sp>
        <p:nvSpPr>
          <p:cNvPr id="544"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45"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38100">
            <a:solidFill>
              <a:schemeClr val="accent4"/>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46"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38100">
            <a:solidFill>
              <a:schemeClr val="accent4"/>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47"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38100">
            <a:solidFill>
              <a:schemeClr val="accent4"/>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48"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38100">
            <a:solidFill>
              <a:schemeClr val="accent4"/>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49"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38100">
            <a:solidFill>
              <a:schemeClr val="accent4"/>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50"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38100">
            <a:solidFill>
              <a:schemeClr val="accent4"/>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51"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38100">
            <a:solidFill>
              <a:schemeClr val="accent4"/>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52"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38100">
            <a:solidFill>
              <a:schemeClr val="accent4"/>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53"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38100">
            <a:solidFill>
              <a:schemeClr val="accent4"/>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54" name="Text"/>
          <p:cNvSpPr txBox="1"/>
          <p:nvPr/>
        </p:nvSpPr>
        <p:spPr>
          <a:xfrm>
            <a:off x="17096840" y="3053348"/>
            <a:ext cx="5695983" cy="216189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spcBef>
                <a:spcPts val="4100"/>
              </a:spcBef>
              <a:defRPr sz="2700"/>
            </a:lvl1pPr>
          </a:lstStyle>
          <a:p>
            <a:pPr/>
            <a14:m>
              <m:oMathPara>
                <m:oMathParaPr>
                  <m:jc m:val="left"/>
                </m:oMathParaPr>
                <m:oMath>
                  <m:m>
                    <m:mPr>
                      <m:ctrlPr>
                        <a:rPr xmlns:a="http://schemas.openxmlformats.org/drawingml/2006/main" sz="3250" i="1">
                          <a:solidFill>
                            <a:srgbClr val="000000"/>
                          </a:solidFill>
                          <a:latin typeface="Cambria Math" panose="02040503050406030204" pitchFamily="18" charset="0"/>
                        </a:rPr>
                      </m:ctrlPr>
                      <m:baseJc m:val="center"/>
                      <m:plcHide m:val="on"/>
                      <m:mcs>
                        <m:mc>
                          <m:mcPr>
                            <m:count m:val="2"/>
                            <m:mcJc m:val="center"/>
                          </m:mcPr>
                        </m:mc>
                      </m:mcs>
                    </m:mPr>
                    <m:mr>
                      <m:e/>
                      <m:e>
                        <m:r>
                          <a:rPr xmlns:a="http://schemas.openxmlformats.org/drawingml/2006/main" sz="3250" i="1">
                            <a:solidFill>
                              <a:srgbClr val="000000"/>
                            </a:solidFill>
                            <a:latin typeface="Cambria Math" panose="02040503050406030204" pitchFamily="18" charset="0"/>
                          </a:rPr>
                          <m:t>R</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10</m:t>
                        </m:r>
                      </m:e>
                    </m:mr>
                    <m:mr>
                      <m:e/>
                      <m:e>
                        <m:r>
                          <a:rPr xmlns:a="http://schemas.openxmlformats.org/drawingml/2006/main" sz="3250" i="1">
                            <a:solidFill>
                              <a:srgbClr val="000000"/>
                            </a:solidFill>
                            <a:latin typeface="Cambria Math" panose="02040503050406030204" pitchFamily="18" charset="0"/>
                          </a:rPr>
                          <m:t>C</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8</m:t>
                        </m:r>
                        <m:r>
                          <m:rPr>
                            <m:nor/>
                          </m:rPr>
                          <a:rPr xmlns:a="http://schemas.openxmlformats.org/drawingml/2006/main" sz="3250" i="1">
                            <a:solidFill>
                              <a:srgbClr val="000000"/>
                            </a:solidFill>
                            <a:latin typeface="Cambria Math" panose="02040503050406030204" pitchFamily="18" charset="0"/>
                          </a:rPr>
                          <m:t>per minute</m:t>
                        </m:r>
                      </m:e>
                    </m:mr>
                    <m:mr>
                      <m:e/>
                      <m:e>
                        <m:r>
                          <a:rPr xmlns:a="http://schemas.openxmlformats.org/drawingml/2006/main" sz="3250" i="1">
                            <a:solidFill>
                              <a:srgbClr val="000000"/>
                            </a:solidFill>
                            <a:latin typeface="Cambria Math" panose="02040503050406030204" pitchFamily="18" charset="0"/>
                          </a:rPr>
                          <m:t>μ</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5</m:t>
                        </m:r>
                        <m:r>
                          <m:rPr>
                            <m:nor/>
                          </m:rPr>
                          <a:rPr xmlns:a="http://schemas.openxmlformats.org/drawingml/2006/main" sz="3250" i="1">
                            <a:solidFill>
                              <a:srgbClr val="000000"/>
                            </a:solidFill>
                            <a:latin typeface="Cambria Math" panose="02040503050406030204" pitchFamily="18" charset="0"/>
                          </a:rPr>
                          <m:t>minutes to service per person</m:t>
                        </m:r>
                      </m:e>
                    </m:mr>
                    <m:mr>
                      <m:e/>
                      <m:e>
                        <m:r>
                          <a:rPr xmlns:a="http://schemas.openxmlformats.org/drawingml/2006/main" sz="3250" i="1">
                            <a:solidFill>
                              <a:srgbClr val="000000"/>
                            </a:solidFill>
                            <a:latin typeface="Cambria Math" panose="02040503050406030204" pitchFamily="18" charset="0"/>
                          </a:rPr>
                          <m:t>n</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10</m:t>
                        </m:r>
                        <m:r>
                          <m:rPr>
                            <m:nor/>
                          </m:rPr>
                          <a:rPr xmlns:a="http://schemas.openxmlformats.org/drawingml/2006/main" sz="3250" i="1">
                            <a:solidFill>
                              <a:srgbClr val="000000"/>
                            </a:solidFill>
                            <a:latin typeface="Cambria Math" panose="02040503050406030204" pitchFamily="18" charset="0"/>
                          </a:rPr>
                          <m:t>people to go including me</m:t>
                        </m:r>
                      </m:e>
                    </m:mr>
                  </m:m>
                </m:oMath>
              </m:oMathPara>
            </a14:m>
          </a:p>
        </p:txBody>
      </p:sp>
      <p:sp>
        <p:nvSpPr>
          <p:cNvPr id="555" name="“Naor (1969) appears to be the first to incorporate customer decisions into a queueing model.”…"/>
          <p:cNvSpPr txBox="1"/>
          <p:nvPr>
            <p:ph type="body" sz="half" idx="1"/>
          </p:nvPr>
        </p:nvSpPr>
        <p:spPr>
          <a:xfrm>
            <a:off x="1206500" y="4248504"/>
            <a:ext cx="12163985" cy="8256012"/>
          </a:xfrm>
          <a:prstGeom prst="rect">
            <a:avLst/>
          </a:prstGeom>
        </p:spPr>
        <p:txBody>
          <a:bodyPr/>
          <a:lstStyle/>
          <a:p>
            <a:pPr/>
            <a:r>
              <a:t>“Naor (1969) appears to be the first to incorporate customer decisions into a queueing model.”</a:t>
            </a:r>
          </a:p>
          <a:p>
            <a:pPr/>
            <a:r>
              <a:t>Naor outlines a framework for addressing </a:t>
            </a:r>
            <a14:m>
              <m:oMath>
                <m:r>
                  <a:rPr xmlns:a="http://schemas.openxmlformats.org/drawingml/2006/main" sz="5750" i="1">
                    <a:solidFill>
                      <a:srgbClr val="000000"/>
                    </a:solidFill>
                    <a:latin typeface="Cambria Math" panose="02040503050406030204" pitchFamily="18" charset="0"/>
                  </a:rPr>
                  <m:t>R</m:t>
                </m:r>
              </m:oMath>
            </a14:m>
            <a:r>
              <a:t>ewards and </a:t>
            </a:r>
            <a14:m>
              <m:oMath>
                <m:r>
                  <a:rPr xmlns:a="http://schemas.openxmlformats.org/drawingml/2006/main" sz="5750" i="1">
                    <a:solidFill>
                      <a:srgbClr val="000000"/>
                    </a:solidFill>
                    <a:latin typeface="Cambria Math" panose="02040503050406030204" pitchFamily="18" charset="0"/>
                  </a:rPr>
                  <m:t>C</m:t>
                </m:r>
              </m:oMath>
            </a14:m>
            <a:r>
              <a:t>osts for consumers</a:t>
            </a:r>
          </a:p>
        </p:txBody>
      </p:sp>
      <p:sp>
        <p:nvSpPr>
          <p:cNvPr id="556" name="Huang, T., Allon, G., &amp; Bassamboo, A. (2013). Bounded rationality in service systems. Manufacturing &amp; Service Operations Management, 15(2), 263-279."/>
          <p:cNvSpPr txBox="1"/>
          <p:nvPr/>
        </p:nvSpPr>
        <p:spPr>
          <a:xfrm>
            <a:off x="2323493" y="13214481"/>
            <a:ext cx="19737015" cy="4366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2200">
                <a:solidFill>
                  <a:srgbClr val="929292"/>
                </a:solidFill>
              </a:defRPr>
            </a:pPr>
            <a:r>
              <a:t>Huang, T., Allon, G., &amp; Bassamboo, A. (2013). Bounded rationality in service systems. </a:t>
            </a:r>
            <a:r>
              <a:rPr i="1"/>
              <a:t>Manufacturing &amp; Service Operations Management</a:t>
            </a:r>
            <a:r>
              <a:t>, </a:t>
            </a:r>
            <a:r>
              <a:rPr i="1"/>
              <a:t>15</a:t>
            </a:r>
            <a:r>
              <a:t>(2), 263-279.</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hmm… is it worth it?"/>
          <p:cNvSpPr/>
          <p:nvPr/>
        </p:nvSpPr>
        <p:spPr>
          <a:xfrm>
            <a:off x="13353310" y="9072317"/>
            <a:ext cx="3575761" cy="1598590"/>
          </a:xfrm>
          <a:prstGeom prst="wedgeEllipseCallout">
            <a:avLst>
              <a:gd name="adj1" fmla="val -49513"/>
              <a:gd name="adj2" fmla="val 67412"/>
            </a:avLst>
          </a:pr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hmm… is it worth it?</a:t>
            </a:r>
          </a:p>
        </p:txBody>
      </p:sp>
      <p:sp>
        <p:nvSpPr>
          <p:cNvPr id="559" name="Customers act in their own self interest"/>
          <p:cNvSpPr txBox="1"/>
          <p:nvPr>
            <p:ph type="title"/>
          </p:nvPr>
        </p:nvSpPr>
        <p:spPr>
          <a:prstGeom prst="rect">
            <a:avLst/>
          </a:prstGeom>
        </p:spPr>
        <p:txBody>
          <a:bodyPr/>
          <a:lstStyle/>
          <a:p>
            <a:pPr/>
            <a:r>
              <a:t>Customers act in their own self interest</a:t>
            </a:r>
          </a:p>
        </p:txBody>
      </p:sp>
      <p:sp>
        <p:nvSpPr>
          <p:cNvPr id="560" name="We can model this with   (reward of service per unit of cost)"/>
          <p:cNvSpPr txBox="1"/>
          <p:nvPr>
            <p:ph type="body" idx="21"/>
          </p:nvPr>
        </p:nvSpPr>
        <p:spPr>
          <a:xfrm>
            <a:off x="1206500" y="2245962"/>
            <a:ext cx="21971000" cy="1292576"/>
          </a:xfrm>
          <a:prstGeom prst="rect">
            <a:avLst/>
          </a:prstGeom>
          <a:extLst>
            <a:ext uri="{C572A759-6A51-4108-AA02-DFA0A04FC94B}">
              <ma14:wrappingTextBoxFlag xmlns:ma14="http://schemas.microsoft.com/office/mac/drawingml/2011/main" val="1"/>
            </a:ext>
          </a:extLst>
        </p:spPr>
        <p:txBody>
          <a:bodyPr/>
          <a:lstStyle/>
          <a:p>
            <a:pPr/>
            <a:r>
              <a:t>We can model this with </a:t>
            </a:r>
            <a14:m>
              <m:oMath>
                <m:sSub>
                  <m:e>
                    <m:r>
                      <a:rPr xmlns:a="http://schemas.openxmlformats.org/drawingml/2006/main" sz="4350" i="1">
                        <a:solidFill>
                          <a:srgbClr val="000000"/>
                        </a:solidFill>
                        <a:latin typeface="Cambria Math" panose="02040503050406030204" pitchFamily="18" charset="0"/>
                      </a:rPr>
                      <m:t>v</m:t>
                    </m:r>
                  </m:e>
                  <m:sub>
                    <m:r>
                      <a:rPr xmlns:a="http://schemas.openxmlformats.org/drawingml/2006/main" sz="4350" i="1">
                        <a:solidFill>
                          <a:srgbClr val="000000"/>
                        </a:solidFill>
                        <a:latin typeface="Cambria Math" panose="02040503050406030204" pitchFamily="18" charset="0"/>
                      </a:rPr>
                      <m:t>s</m:t>
                    </m:r>
                    <m:r>
                      <a:rPr xmlns:a="http://schemas.openxmlformats.org/drawingml/2006/main" sz="4350" i="1">
                        <a:solidFill>
                          <a:srgbClr val="000000"/>
                        </a:solidFill>
                        <a:latin typeface="Cambria Math" panose="02040503050406030204" pitchFamily="18" charset="0"/>
                      </a:rPr>
                      <m:t>e</m:t>
                    </m:r>
                    <m:r>
                      <a:rPr xmlns:a="http://schemas.openxmlformats.org/drawingml/2006/main" sz="4350" i="1">
                        <a:solidFill>
                          <a:srgbClr val="000000"/>
                        </a:solidFill>
                        <a:latin typeface="Cambria Math" panose="02040503050406030204" pitchFamily="18" charset="0"/>
                      </a:rPr>
                      <m:t>r</m:t>
                    </m:r>
                    <m:r>
                      <a:rPr xmlns:a="http://schemas.openxmlformats.org/drawingml/2006/main" sz="4350" i="1">
                        <a:solidFill>
                          <a:srgbClr val="000000"/>
                        </a:solidFill>
                        <a:latin typeface="Cambria Math" panose="02040503050406030204" pitchFamily="18" charset="0"/>
                      </a:rPr>
                      <m:t>v</m:t>
                    </m:r>
                    <m:r>
                      <a:rPr xmlns:a="http://schemas.openxmlformats.org/drawingml/2006/main" sz="4350" i="1">
                        <a:solidFill>
                          <a:srgbClr val="000000"/>
                        </a:solidFill>
                        <a:latin typeface="Cambria Math" panose="02040503050406030204" pitchFamily="18" charset="0"/>
                      </a:rPr>
                      <m:t>i</m:t>
                    </m:r>
                    <m:r>
                      <a:rPr xmlns:a="http://schemas.openxmlformats.org/drawingml/2006/main" sz="4350" i="1">
                        <a:solidFill>
                          <a:srgbClr val="000000"/>
                        </a:solidFill>
                        <a:latin typeface="Cambria Math" panose="02040503050406030204" pitchFamily="18" charset="0"/>
                      </a:rPr>
                      <m:t>c</m:t>
                    </m:r>
                    <m:r>
                      <a:rPr xmlns:a="http://schemas.openxmlformats.org/drawingml/2006/main" sz="4350" i="1">
                        <a:solidFill>
                          <a:srgbClr val="000000"/>
                        </a:solidFill>
                        <a:latin typeface="Cambria Math" panose="02040503050406030204" pitchFamily="18" charset="0"/>
                      </a:rPr>
                      <m:t>e</m:t>
                    </m:r>
                  </m:sub>
                </m:sSub>
                <m:r>
                  <a:rPr xmlns:a="http://schemas.openxmlformats.org/drawingml/2006/main" sz="4350" i="1">
                    <a:solidFill>
                      <a:srgbClr val="000000"/>
                    </a:solidFill>
                    <a:latin typeface="Cambria Math" panose="02040503050406030204" pitchFamily="18" charset="0"/>
                  </a:rPr>
                  <m:t>=</m:t>
                </m:r>
                <m:f>
                  <m:fPr>
                    <m:ctrlPr>
                      <a:rPr xmlns:a="http://schemas.openxmlformats.org/drawingml/2006/main" sz="4350" i="1">
                        <a:solidFill>
                          <a:srgbClr val="000000"/>
                        </a:solidFill>
                        <a:latin typeface="Cambria Math" panose="02040503050406030204" pitchFamily="18" charset="0"/>
                      </a:rPr>
                    </m:ctrlPr>
                    <m:type m:val="bar"/>
                  </m:fPr>
                  <m:num>
                    <m:r>
                      <a:rPr xmlns:a="http://schemas.openxmlformats.org/drawingml/2006/main" sz="4350" i="1">
                        <a:solidFill>
                          <a:srgbClr val="000000"/>
                        </a:solidFill>
                        <a:latin typeface="Cambria Math" panose="02040503050406030204" pitchFamily="18" charset="0"/>
                      </a:rPr>
                      <m:t>R</m:t>
                    </m:r>
                    <m:r>
                      <a:rPr xmlns:a="http://schemas.openxmlformats.org/drawingml/2006/main" sz="4350" i="1">
                        <a:solidFill>
                          <a:srgbClr val="000000"/>
                        </a:solidFill>
                        <a:latin typeface="Cambria Math" panose="02040503050406030204" pitchFamily="18" charset="0"/>
                      </a:rPr>
                      <m:t>μ</m:t>
                    </m:r>
                  </m:num>
                  <m:den>
                    <m:r>
                      <a:rPr xmlns:a="http://schemas.openxmlformats.org/drawingml/2006/main" sz="4350" i="1">
                        <a:solidFill>
                          <a:srgbClr val="000000"/>
                        </a:solidFill>
                        <a:latin typeface="Cambria Math" panose="02040503050406030204" pitchFamily="18" charset="0"/>
                      </a:rPr>
                      <m:t>C</m:t>
                    </m:r>
                  </m:den>
                </m:f>
              </m:oMath>
            </a14:m>
            <a:r>
              <a:t> </a:t>
            </a:r>
            <a:r>
              <a:rPr b="0" sz="2000"/>
              <a:t>(reward of service per unit of cost)</a:t>
            </a:r>
          </a:p>
        </p:txBody>
      </p:sp>
      <p:sp>
        <p:nvSpPr>
          <p:cNvPr id="561"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62"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63"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64"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65"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66"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67"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68"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69"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70"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71" name="Man Walking"/>
          <p:cNvSpPr/>
          <p:nvPr/>
        </p:nvSpPr>
        <p:spPr>
          <a:xfrm>
            <a:off x="12539965" y="10826093"/>
            <a:ext cx="1047713" cy="2326173"/>
          </a:xfrm>
          <a:custGeom>
            <a:avLst/>
            <a:gdLst/>
            <a:ahLst/>
            <a:cxnLst>
              <a:cxn ang="0">
                <a:pos x="wd2" y="hd2"/>
              </a:cxn>
              <a:cxn ang="5400000">
                <a:pos x="wd2" y="hd2"/>
              </a:cxn>
              <a:cxn ang="10800000">
                <a:pos x="wd2" y="hd2"/>
              </a:cxn>
              <a:cxn ang="16200000">
                <a:pos x="wd2" y="hd2"/>
              </a:cxn>
            </a:cxnLst>
            <a:rect l="0" t="0" r="r" b="b"/>
            <a:pathLst>
              <a:path w="21090" h="21577" fill="norm" stroke="1" extrusionOk="0">
                <a:moveTo>
                  <a:pt x="9311" y="0"/>
                </a:moveTo>
                <a:cubicBezTo>
                  <a:pt x="9114" y="1"/>
                  <a:pt x="8985" y="9"/>
                  <a:pt x="8973" y="10"/>
                </a:cubicBezTo>
                <a:cubicBezTo>
                  <a:pt x="7445" y="183"/>
                  <a:pt x="6460" y="741"/>
                  <a:pt x="6483" y="1401"/>
                </a:cubicBezTo>
                <a:cubicBezTo>
                  <a:pt x="6495" y="1769"/>
                  <a:pt x="6599" y="1889"/>
                  <a:pt x="6858" y="2154"/>
                </a:cubicBezTo>
                <a:cubicBezTo>
                  <a:pt x="7022" y="2322"/>
                  <a:pt x="7458" y="2603"/>
                  <a:pt x="7493" y="2652"/>
                </a:cubicBezTo>
                <a:cubicBezTo>
                  <a:pt x="7599" y="2798"/>
                  <a:pt x="7669" y="2821"/>
                  <a:pt x="7445" y="2983"/>
                </a:cubicBezTo>
                <a:cubicBezTo>
                  <a:pt x="7422" y="2999"/>
                  <a:pt x="7001" y="3037"/>
                  <a:pt x="7001" y="3048"/>
                </a:cubicBezTo>
                <a:lnTo>
                  <a:pt x="6766" y="3232"/>
                </a:lnTo>
                <a:cubicBezTo>
                  <a:pt x="4463" y="3887"/>
                  <a:pt x="4709" y="3850"/>
                  <a:pt x="4016" y="4797"/>
                </a:cubicBezTo>
                <a:cubicBezTo>
                  <a:pt x="3745" y="5171"/>
                  <a:pt x="2912" y="6761"/>
                  <a:pt x="2653" y="6821"/>
                </a:cubicBezTo>
                <a:cubicBezTo>
                  <a:pt x="2418" y="6870"/>
                  <a:pt x="2371" y="6957"/>
                  <a:pt x="2359" y="7033"/>
                </a:cubicBezTo>
                <a:cubicBezTo>
                  <a:pt x="2324" y="7303"/>
                  <a:pt x="2193" y="7440"/>
                  <a:pt x="2264" y="7640"/>
                </a:cubicBezTo>
                <a:cubicBezTo>
                  <a:pt x="2287" y="7721"/>
                  <a:pt x="2334" y="7759"/>
                  <a:pt x="2451" y="7780"/>
                </a:cubicBezTo>
                <a:cubicBezTo>
                  <a:pt x="2204" y="8885"/>
                  <a:pt x="2428" y="9838"/>
                  <a:pt x="2323" y="10407"/>
                </a:cubicBezTo>
                <a:cubicBezTo>
                  <a:pt x="2311" y="10472"/>
                  <a:pt x="2254" y="10537"/>
                  <a:pt x="2172" y="10591"/>
                </a:cubicBezTo>
                <a:cubicBezTo>
                  <a:pt x="1761" y="10840"/>
                  <a:pt x="1618" y="11051"/>
                  <a:pt x="1559" y="11484"/>
                </a:cubicBezTo>
                <a:cubicBezTo>
                  <a:pt x="1524" y="11734"/>
                  <a:pt x="1853" y="11734"/>
                  <a:pt x="1794" y="11864"/>
                </a:cubicBezTo>
                <a:cubicBezTo>
                  <a:pt x="1735" y="11993"/>
                  <a:pt x="1875" y="12063"/>
                  <a:pt x="1981" y="12144"/>
                </a:cubicBezTo>
                <a:cubicBezTo>
                  <a:pt x="2016" y="12177"/>
                  <a:pt x="2066" y="12188"/>
                  <a:pt x="2113" y="12193"/>
                </a:cubicBezTo>
                <a:cubicBezTo>
                  <a:pt x="2207" y="12204"/>
                  <a:pt x="2312" y="12225"/>
                  <a:pt x="2370" y="12258"/>
                </a:cubicBezTo>
                <a:cubicBezTo>
                  <a:pt x="2441" y="12296"/>
                  <a:pt x="2535" y="12333"/>
                  <a:pt x="2664" y="12344"/>
                </a:cubicBezTo>
                <a:cubicBezTo>
                  <a:pt x="2911" y="12371"/>
                  <a:pt x="3123" y="12019"/>
                  <a:pt x="3123" y="12019"/>
                </a:cubicBezTo>
                <a:cubicBezTo>
                  <a:pt x="3170" y="12165"/>
                  <a:pt x="3698" y="12215"/>
                  <a:pt x="3663" y="12090"/>
                </a:cubicBezTo>
                <a:cubicBezTo>
                  <a:pt x="3569" y="11830"/>
                  <a:pt x="3908" y="11684"/>
                  <a:pt x="4038" y="11224"/>
                </a:cubicBezTo>
                <a:cubicBezTo>
                  <a:pt x="4108" y="10980"/>
                  <a:pt x="3981" y="10764"/>
                  <a:pt x="3828" y="10596"/>
                </a:cubicBezTo>
                <a:cubicBezTo>
                  <a:pt x="3958" y="9990"/>
                  <a:pt x="4627" y="8326"/>
                  <a:pt x="4827" y="8012"/>
                </a:cubicBezTo>
                <a:cubicBezTo>
                  <a:pt x="4992" y="8001"/>
                  <a:pt x="4969" y="7915"/>
                  <a:pt x="5051" y="7764"/>
                </a:cubicBezTo>
                <a:cubicBezTo>
                  <a:pt x="5086" y="7693"/>
                  <a:pt x="5238" y="8680"/>
                  <a:pt x="5308" y="9671"/>
                </a:cubicBezTo>
                <a:cubicBezTo>
                  <a:pt x="5344" y="10147"/>
                  <a:pt x="4428" y="10775"/>
                  <a:pt x="5521" y="11652"/>
                </a:cubicBezTo>
                <a:cubicBezTo>
                  <a:pt x="5651" y="11755"/>
                  <a:pt x="5695" y="11868"/>
                  <a:pt x="5672" y="11982"/>
                </a:cubicBezTo>
                <a:cubicBezTo>
                  <a:pt x="5284" y="13693"/>
                  <a:pt x="5131" y="15063"/>
                  <a:pt x="4967" y="15551"/>
                </a:cubicBezTo>
                <a:cubicBezTo>
                  <a:pt x="4920" y="15686"/>
                  <a:pt x="4743" y="16071"/>
                  <a:pt x="4614" y="16195"/>
                </a:cubicBezTo>
                <a:cubicBezTo>
                  <a:pt x="4285" y="16417"/>
                  <a:pt x="3876" y="16752"/>
                  <a:pt x="3876" y="16757"/>
                </a:cubicBezTo>
                <a:cubicBezTo>
                  <a:pt x="2971" y="17504"/>
                  <a:pt x="2266" y="18382"/>
                  <a:pt x="1761" y="18972"/>
                </a:cubicBezTo>
                <a:lnTo>
                  <a:pt x="1148" y="19573"/>
                </a:lnTo>
                <a:cubicBezTo>
                  <a:pt x="1136" y="19584"/>
                  <a:pt x="1137" y="19596"/>
                  <a:pt x="1126" y="19607"/>
                </a:cubicBezTo>
                <a:cubicBezTo>
                  <a:pt x="1067" y="19655"/>
                  <a:pt x="1090" y="19692"/>
                  <a:pt x="1019" y="19789"/>
                </a:cubicBezTo>
                <a:cubicBezTo>
                  <a:pt x="949" y="19887"/>
                  <a:pt x="-369" y="20554"/>
                  <a:pt x="101" y="20744"/>
                </a:cubicBezTo>
                <a:cubicBezTo>
                  <a:pt x="1076" y="21134"/>
                  <a:pt x="1137" y="20993"/>
                  <a:pt x="1948" y="21285"/>
                </a:cubicBezTo>
                <a:cubicBezTo>
                  <a:pt x="2618" y="21529"/>
                  <a:pt x="3157" y="21523"/>
                  <a:pt x="3733" y="21544"/>
                </a:cubicBezTo>
                <a:lnTo>
                  <a:pt x="6201" y="21539"/>
                </a:lnTo>
                <a:cubicBezTo>
                  <a:pt x="6424" y="21539"/>
                  <a:pt x="6495" y="21458"/>
                  <a:pt x="6483" y="21355"/>
                </a:cubicBezTo>
                <a:cubicBezTo>
                  <a:pt x="6483" y="21257"/>
                  <a:pt x="6273" y="21138"/>
                  <a:pt x="6109" y="21106"/>
                </a:cubicBezTo>
                <a:cubicBezTo>
                  <a:pt x="5886" y="21068"/>
                  <a:pt x="5778" y="21068"/>
                  <a:pt x="5543" y="21057"/>
                </a:cubicBezTo>
                <a:cubicBezTo>
                  <a:pt x="5214" y="21046"/>
                  <a:pt x="4909" y="20970"/>
                  <a:pt x="4721" y="20845"/>
                </a:cubicBezTo>
                <a:cubicBezTo>
                  <a:pt x="4415" y="20656"/>
                  <a:pt x="3991" y="20375"/>
                  <a:pt x="3792" y="20240"/>
                </a:cubicBezTo>
                <a:cubicBezTo>
                  <a:pt x="4015" y="20245"/>
                  <a:pt x="4214" y="20239"/>
                  <a:pt x="4214" y="20223"/>
                </a:cubicBezTo>
                <a:cubicBezTo>
                  <a:pt x="4226" y="20174"/>
                  <a:pt x="4437" y="19968"/>
                  <a:pt x="5095" y="19329"/>
                </a:cubicBezTo>
                <a:cubicBezTo>
                  <a:pt x="5225" y="19199"/>
                  <a:pt x="5366" y="19076"/>
                  <a:pt x="5496" y="18962"/>
                </a:cubicBezTo>
                <a:cubicBezTo>
                  <a:pt x="6024" y="18556"/>
                  <a:pt x="6624" y="18084"/>
                  <a:pt x="6895" y="17835"/>
                </a:cubicBezTo>
                <a:cubicBezTo>
                  <a:pt x="7506" y="17288"/>
                  <a:pt x="8174" y="16817"/>
                  <a:pt x="8444" y="16346"/>
                </a:cubicBezTo>
                <a:cubicBezTo>
                  <a:pt x="8750" y="15810"/>
                  <a:pt x="9539" y="14532"/>
                  <a:pt x="9539" y="14532"/>
                </a:cubicBezTo>
                <a:cubicBezTo>
                  <a:pt x="9503" y="14581"/>
                  <a:pt x="10091" y="14960"/>
                  <a:pt x="10479" y="15317"/>
                </a:cubicBezTo>
                <a:cubicBezTo>
                  <a:pt x="10620" y="15442"/>
                  <a:pt x="10891" y="15945"/>
                  <a:pt x="10938" y="16080"/>
                </a:cubicBezTo>
                <a:cubicBezTo>
                  <a:pt x="11079" y="16432"/>
                  <a:pt x="11360" y="17137"/>
                  <a:pt x="11536" y="17375"/>
                </a:cubicBezTo>
                <a:cubicBezTo>
                  <a:pt x="11948" y="17949"/>
                  <a:pt x="12675" y="18865"/>
                  <a:pt x="13310" y="19531"/>
                </a:cubicBezTo>
                <a:lnTo>
                  <a:pt x="14052" y="20424"/>
                </a:lnTo>
                <a:cubicBezTo>
                  <a:pt x="14111" y="20489"/>
                  <a:pt x="14238" y="20532"/>
                  <a:pt x="14379" y="20532"/>
                </a:cubicBezTo>
                <a:cubicBezTo>
                  <a:pt x="14379" y="20868"/>
                  <a:pt x="14426" y="21598"/>
                  <a:pt x="14896" y="21576"/>
                </a:cubicBezTo>
                <a:cubicBezTo>
                  <a:pt x="16694" y="21495"/>
                  <a:pt x="15061" y="21469"/>
                  <a:pt x="17305" y="21485"/>
                </a:cubicBezTo>
                <a:cubicBezTo>
                  <a:pt x="18528" y="21490"/>
                  <a:pt x="19810" y="21236"/>
                  <a:pt x="20574" y="20911"/>
                </a:cubicBezTo>
                <a:cubicBezTo>
                  <a:pt x="20785" y="20819"/>
                  <a:pt x="20914" y="20764"/>
                  <a:pt x="21055" y="20678"/>
                </a:cubicBezTo>
                <a:cubicBezTo>
                  <a:pt x="21231" y="20548"/>
                  <a:pt x="20726" y="20369"/>
                  <a:pt x="20104" y="20439"/>
                </a:cubicBezTo>
                <a:cubicBezTo>
                  <a:pt x="19058" y="20558"/>
                  <a:pt x="18398" y="20472"/>
                  <a:pt x="18080" y="20407"/>
                </a:cubicBezTo>
                <a:cubicBezTo>
                  <a:pt x="17963" y="20380"/>
                  <a:pt x="17858" y="20342"/>
                  <a:pt x="17775" y="20299"/>
                </a:cubicBezTo>
                <a:cubicBezTo>
                  <a:pt x="17611" y="20207"/>
                  <a:pt x="17376" y="20110"/>
                  <a:pt x="17247" y="20050"/>
                </a:cubicBezTo>
                <a:cubicBezTo>
                  <a:pt x="17399" y="20023"/>
                  <a:pt x="17516" y="19996"/>
                  <a:pt x="17493" y="19974"/>
                </a:cubicBezTo>
                <a:cubicBezTo>
                  <a:pt x="17446" y="19931"/>
                  <a:pt x="17083" y="19477"/>
                  <a:pt x="16589" y="18822"/>
                </a:cubicBezTo>
                <a:cubicBezTo>
                  <a:pt x="16354" y="18480"/>
                  <a:pt x="16131" y="18155"/>
                  <a:pt x="16002" y="17960"/>
                </a:cubicBezTo>
                <a:cubicBezTo>
                  <a:pt x="15120" y="16634"/>
                  <a:pt x="14861" y="15788"/>
                  <a:pt x="14720" y="15133"/>
                </a:cubicBezTo>
                <a:cubicBezTo>
                  <a:pt x="14603" y="14575"/>
                  <a:pt x="14133" y="14358"/>
                  <a:pt x="13721" y="13617"/>
                </a:cubicBezTo>
                <a:lnTo>
                  <a:pt x="12076" y="11224"/>
                </a:lnTo>
                <a:cubicBezTo>
                  <a:pt x="11970" y="11013"/>
                  <a:pt x="12194" y="10904"/>
                  <a:pt x="12194" y="10693"/>
                </a:cubicBezTo>
                <a:cubicBezTo>
                  <a:pt x="12182" y="10211"/>
                  <a:pt x="12077" y="9323"/>
                  <a:pt x="12300" y="8852"/>
                </a:cubicBezTo>
                <a:cubicBezTo>
                  <a:pt x="13464" y="9268"/>
                  <a:pt x="15720" y="9556"/>
                  <a:pt x="15825" y="9632"/>
                </a:cubicBezTo>
                <a:cubicBezTo>
                  <a:pt x="16119" y="9827"/>
                  <a:pt x="16543" y="9973"/>
                  <a:pt x="17048" y="10055"/>
                </a:cubicBezTo>
                <a:cubicBezTo>
                  <a:pt x="17272" y="10087"/>
                  <a:pt x="17377" y="10158"/>
                  <a:pt x="17471" y="10212"/>
                </a:cubicBezTo>
                <a:lnTo>
                  <a:pt x="17647" y="10298"/>
                </a:lnTo>
                <a:cubicBezTo>
                  <a:pt x="17776" y="10331"/>
                  <a:pt x="18023" y="10346"/>
                  <a:pt x="18411" y="10205"/>
                </a:cubicBezTo>
                <a:lnTo>
                  <a:pt x="18716" y="10082"/>
                </a:lnTo>
                <a:cubicBezTo>
                  <a:pt x="18810" y="10038"/>
                  <a:pt x="18929" y="9935"/>
                  <a:pt x="18859" y="9875"/>
                </a:cubicBezTo>
                <a:lnTo>
                  <a:pt x="18940" y="9757"/>
                </a:lnTo>
                <a:cubicBezTo>
                  <a:pt x="19022" y="9703"/>
                  <a:pt x="19012" y="9626"/>
                  <a:pt x="18918" y="9577"/>
                </a:cubicBezTo>
                <a:cubicBezTo>
                  <a:pt x="18682" y="9448"/>
                  <a:pt x="18398" y="9340"/>
                  <a:pt x="18139" y="9242"/>
                </a:cubicBezTo>
                <a:cubicBezTo>
                  <a:pt x="18021" y="9199"/>
                  <a:pt x="17858" y="9171"/>
                  <a:pt x="17706" y="9176"/>
                </a:cubicBezTo>
                <a:lnTo>
                  <a:pt x="17401" y="9139"/>
                </a:lnTo>
                <a:cubicBezTo>
                  <a:pt x="17307" y="9128"/>
                  <a:pt x="17202" y="9123"/>
                  <a:pt x="17096" y="9117"/>
                </a:cubicBezTo>
                <a:cubicBezTo>
                  <a:pt x="16802" y="9112"/>
                  <a:pt x="16014" y="9031"/>
                  <a:pt x="14992" y="8381"/>
                </a:cubicBezTo>
                <a:cubicBezTo>
                  <a:pt x="14522" y="8083"/>
                  <a:pt x="13840" y="7818"/>
                  <a:pt x="13299" y="7596"/>
                </a:cubicBezTo>
                <a:cubicBezTo>
                  <a:pt x="13323" y="7536"/>
                  <a:pt x="13336" y="7439"/>
                  <a:pt x="13218" y="7352"/>
                </a:cubicBezTo>
                <a:cubicBezTo>
                  <a:pt x="13077" y="7244"/>
                  <a:pt x="12816" y="7211"/>
                  <a:pt x="12557" y="7060"/>
                </a:cubicBezTo>
                <a:cubicBezTo>
                  <a:pt x="12263" y="6253"/>
                  <a:pt x="12454" y="6193"/>
                  <a:pt x="12348" y="5711"/>
                </a:cubicBezTo>
                <a:cubicBezTo>
                  <a:pt x="12148" y="4774"/>
                  <a:pt x="11476" y="4428"/>
                  <a:pt x="11030" y="4059"/>
                </a:cubicBezTo>
                <a:cubicBezTo>
                  <a:pt x="11030" y="4059"/>
                  <a:pt x="11149" y="3973"/>
                  <a:pt x="11055" y="3924"/>
                </a:cubicBezTo>
                <a:cubicBezTo>
                  <a:pt x="10985" y="3892"/>
                  <a:pt x="10314" y="3648"/>
                  <a:pt x="10302" y="3648"/>
                </a:cubicBezTo>
                <a:cubicBezTo>
                  <a:pt x="10091" y="3589"/>
                  <a:pt x="10479" y="3437"/>
                  <a:pt x="10596" y="3318"/>
                </a:cubicBezTo>
                <a:cubicBezTo>
                  <a:pt x="10737" y="3183"/>
                  <a:pt x="10865" y="3150"/>
                  <a:pt x="11500" y="3166"/>
                </a:cubicBezTo>
                <a:cubicBezTo>
                  <a:pt x="11887" y="3171"/>
                  <a:pt x="12064" y="3096"/>
                  <a:pt x="12028" y="2939"/>
                </a:cubicBezTo>
                <a:cubicBezTo>
                  <a:pt x="11993" y="2733"/>
                  <a:pt x="12360" y="2765"/>
                  <a:pt x="12219" y="2597"/>
                </a:cubicBezTo>
                <a:cubicBezTo>
                  <a:pt x="12208" y="2581"/>
                  <a:pt x="12299" y="2534"/>
                  <a:pt x="12311" y="2523"/>
                </a:cubicBezTo>
                <a:cubicBezTo>
                  <a:pt x="12417" y="2458"/>
                  <a:pt x="12228" y="2382"/>
                  <a:pt x="12322" y="2262"/>
                </a:cubicBezTo>
                <a:cubicBezTo>
                  <a:pt x="12381" y="2192"/>
                  <a:pt x="12676" y="2187"/>
                  <a:pt x="12653" y="2041"/>
                </a:cubicBezTo>
                <a:cubicBezTo>
                  <a:pt x="12617" y="1851"/>
                  <a:pt x="11899" y="1787"/>
                  <a:pt x="12087" y="1548"/>
                </a:cubicBezTo>
                <a:cubicBezTo>
                  <a:pt x="12334" y="1245"/>
                  <a:pt x="11984" y="909"/>
                  <a:pt x="11984" y="909"/>
                </a:cubicBezTo>
                <a:cubicBezTo>
                  <a:pt x="12231" y="817"/>
                  <a:pt x="12193" y="763"/>
                  <a:pt x="11793" y="498"/>
                </a:cubicBezTo>
                <a:cubicBezTo>
                  <a:pt x="11124" y="55"/>
                  <a:pt x="9901" y="-2"/>
                  <a:pt x="9311" y="0"/>
                </a:cubicBezTo>
                <a:close/>
              </a:path>
            </a:pathLst>
          </a:custGeom>
          <a:solidFill>
            <a:srgbClr val="5E5E5E"/>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72" name="(utility for customer given   people wait)"/>
          <p:cNvSpPr txBox="1"/>
          <p:nvPr/>
        </p:nvSpPr>
        <p:spPr>
          <a:xfrm>
            <a:off x="17096840" y="3053349"/>
            <a:ext cx="5778501" cy="42757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spcBef>
                <a:spcPts val="4100"/>
              </a:spcBef>
              <a:defRPr sz="2700"/>
            </a:pPr>
            <a14:m>
              <m:oMathPara>
                <m:oMathParaPr>
                  <m:jc m:val="left"/>
                </m:oMathParaPr>
                <m:oMath>
                  <m:m>
                    <m:mPr>
                      <m:ctrlPr>
                        <a:rPr xmlns:a="http://schemas.openxmlformats.org/drawingml/2006/main" sz="3250" i="1">
                          <a:solidFill>
                            <a:srgbClr val="000000"/>
                          </a:solidFill>
                          <a:latin typeface="Cambria Math" panose="02040503050406030204" pitchFamily="18" charset="0"/>
                        </a:rPr>
                      </m:ctrlPr>
                      <m:baseJc m:val="center"/>
                      <m:plcHide m:val="on"/>
                      <m:mcs>
                        <m:mc>
                          <m:mcPr>
                            <m:count m:val="2"/>
                            <m:mcJc m:val="center"/>
                          </m:mcPr>
                        </m:mc>
                      </m:mcs>
                    </m:mPr>
                    <m:mr>
                      <m:e/>
                      <m:e>
                        <m:r>
                          <a:rPr xmlns:a="http://schemas.openxmlformats.org/drawingml/2006/main" sz="3250" i="1">
                            <a:solidFill>
                              <a:srgbClr val="000000"/>
                            </a:solidFill>
                            <a:latin typeface="Cambria Math" panose="02040503050406030204" pitchFamily="18" charset="0"/>
                          </a:rPr>
                          <m:t>R</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10</m:t>
                        </m:r>
                      </m:e>
                    </m:mr>
                    <m:mr>
                      <m:e/>
                      <m:e>
                        <m:r>
                          <a:rPr xmlns:a="http://schemas.openxmlformats.org/drawingml/2006/main" sz="3250" i="1">
                            <a:solidFill>
                              <a:srgbClr val="000000"/>
                            </a:solidFill>
                            <a:latin typeface="Cambria Math" panose="02040503050406030204" pitchFamily="18" charset="0"/>
                          </a:rPr>
                          <m:t>C</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8</m:t>
                        </m:r>
                        <m:r>
                          <m:rPr>
                            <m:nor/>
                          </m:rPr>
                          <a:rPr xmlns:a="http://schemas.openxmlformats.org/drawingml/2006/main" sz="3250" i="1">
                            <a:solidFill>
                              <a:srgbClr val="000000"/>
                            </a:solidFill>
                            <a:latin typeface="Cambria Math" panose="02040503050406030204" pitchFamily="18" charset="0"/>
                          </a:rPr>
                          <m:t>per minute</m:t>
                        </m:r>
                      </m:e>
                    </m:mr>
                    <m:mr>
                      <m:e/>
                      <m:e>
                        <m:r>
                          <a:rPr xmlns:a="http://schemas.openxmlformats.org/drawingml/2006/main" sz="3250" i="1">
                            <a:solidFill>
                              <a:srgbClr val="000000"/>
                            </a:solidFill>
                            <a:latin typeface="Cambria Math" panose="02040503050406030204" pitchFamily="18" charset="0"/>
                          </a:rPr>
                          <m:t>μ</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5</m:t>
                        </m:r>
                        <m:r>
                          <m:rPr>
                            <m:nor/>
                          </m:rPr>
                          <a:rPr xmlns:a="http://schemas.openxmlformats.org/drawingml/2006/main" sz="3250" i="1">
                            <a:solidFill>
                              <a:srgbClr val="000000"/>
                            </a:solidFill>
                            <a:latin typeface="Cambria Math" panose="02040503050406030204" pitchFamily="18" charset="0"/>
                          </a:rPr>
                          <m:t>minutes to service per person</m:t>
                        </m:r>
                      </m:e>
                    </m:mr>
                    <m:mr>
                      <m:e/>
                      <m:e>
                        <m:r>
                          <a:rPr xmlns:a="http://schemas.openxmlformats.org/drawingml/2006/main" sz="3250" i="1">
                            <a:solidFill>
                              <a:srgbClr val="000000"/>
                            </a:solidFill>
                            <a:latin typeface="Cambria Math" panose="02040503050406030204" pitchFamily="18" charset="0"/>
                          </a:rPr>
                          <m:t>n</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10</m:t>
                        </m:r>
                        <m:r>
                          <m:rPr>
                            <m:nor/>
                          </m:rPr>
                          <a:rPr xmlns:a="http://schemas.openxmlformats.org/drawingml/2006/main" sz="3250" i="1">
                            <a:solidFill>
                              <a:srgbClr val="000000"/>
                            </a:solidFill>
                            <a:latin typeface="Cambria Math" panose="02040503050406030204" pitchFamily="18" charset="0"/>
                          </a:rPr>
                          <m:t>people to go including me</m:t>
                        </m:r>
                      </m:e>
                    </m:mr>
                  </m:m>
                </m:oMath>
              </m:oMathPara>
            </a14:m>
          </a:p>
          <a:p>
            <a:pPr algn="ctr">
              <a:spcBef>
                <a:spcPts val="4100"/>
              </a:spcBef>
              <a:defRPr sz="3600"/>
            </a:pPr>
            <a14:m>
              <m:oMathPara>
                <m:oMathParaPr>
                  <m:jc m:val="center"/>
                </m:oMathParaPr>
                <m:oMath>
                  <m:sSub>
                    <m:e>
                      <m:r>
                        <a:rPr xmlns:a="http://schemas.openxmlformats.org/drawingml/2006/main" sz="4300" i="1">
                          <a:solidFill>
                            <a:srgbClr val="000000"/>
                          </a:solidFill>
                          <a:latin typeface="Cambria Math" panose="02040503050406030204" pitchFamily="18" charset="0"/>
                        </a:rPr>
                        <m:t>v</m:t>
                      </m:r>
                    </m:e>
                    <m:sub>
                      <m:r>
                        <a:rPr xmlns:a="http://schemas.openxmlformats.org/drawingml/2006/main" sz="4300" i="1">
                          <a:solidFill>
                            <a:srgbClr val="000000"/>
                          </a:solidFill>
                          <a:latin typeface="Cambria Math" panose="02040503050406030204" pitchFamily="18" charset="0"/>
                        </a:rPr>
                        <m:t>s</m:t>
                      </m:r>
                    </m:sub>
                  </m:sSub>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n</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R</m:t>
                  </m:r>
                  <m:r>
                    <a:rPr xmlns:a="http://schemas.openxmlformats.org/drawingml/2006/main" sz="4300" i="1">
                      <a:solidFill>
                        <a:srgbClr val="000000"/>
                      </a:solidFill>
                      <a:latin typeface="Cambria Math" panose="02040503050406030204" pitchFamily="18" charset="0"/>
                    </a:rPr>
                    <m:t>-</m:t>
                  </m:r>
                  <m:f>
                    <m:fPr>
                      <m:ctrlPr>
                        <a:rPr xmlns:a="http://schemas.openxmlformats.org/drawingml/2006/main" sz="4300" i="1">
                          <a:solidFill>
                            <a:srgbClr val="000000"/>
                          </a:solidFill>
                          <a:latin typeface="Cambria Math" panose="02040503050406030204" pitchFamily="18" charset="0"/>
                        </a:rPr>
                      </m:ctrlPr>
                      <m:type m:val="bar"/>
                    </m:fPr>
                    <m:num>
                      <m:r>
                        <a:rPr xmlns:a="http://schemas.openxmlformats.org/drawingml/2006/main" sz="4300" i="1">
                          <a:solidFill>
                            <a:srgbClr val="000000"/>
                          </a:solidFill>
                          <a:latin typeface="Cambria Math" panose="02040503050406030204" pitchFamily="18" charset="0"/>
                        </a:rPr>
                        <m:t>C</m:t>
                      </m:r>
                      <m:r>
                        <a:rPr xmlns:a="http://schemas.openxmlformats.org/drawingml/2006/main" sz="4300" i="1">
                          <a:solidFill>
                            <a:srgbClr val="000000"/>
                          </a:solidFill>
                          <a:latin typeface="Cambria Math" panose="02040503050406030204" pitchFamily="18" charset="0"/>
                        </a:rPr>
                        <m:t>n</m:t>
                      </m:r>
                    </m:num>
                    <m:den>
                      <m:r>
                        <a:rPr xmlns:a="http://schemas.openxmlformats.org/drawingml/2006/main" sz="4300" i="1">
                          <a:solidFill>
                            <a:srgbClr val="000000"/>
                          </a:solidFill>
                          <a:latin typeface="Cambria Math" panose="02040503050406030204" pitchFamily="18" charset="0"/>
                        </a:rPr>
                        <m:t>μ</m:t>
                      </m:r>
                    </m:den>
                  </m:f>
                </m:oMath>
              </m:oMathPara>
            </a14:m>
          </a:p>
          <a:p>
            <a:pPr algn="ctr">
              <a:spcBef>
                <a:spcPts val="1400"/>
              </a:spcBef>
              <a:defRPr sz="2400"/>
            </a:pPr>
            <a:r>
              <a:t>(utility for customer given </a:t>
            </a:r>
            <a14:m>
              <m:oMath>
                <m:r>
                  <a:rPr xmlns:a="http://schemas.openxmlformats.org/drawingml/2006/main" sz="2850" i="1">
                    <a:solidFill>
                      <a:srgbClr val="000000"/>
                    </a:solidFill>
                    <a:latin typeface="Cambria Math" panose="02040503050406030204" pitchFamily="18" charset="0"/>
                  </a:rPr>
                  <m:t>n</m:t>
                </m:r>
              </m:oMath>
            </a14:m>
            <a:r>
              <a:t> people wait)</a:t>
            </a:r>
          </a:p>
        </p:txBody>
      </p:sp>
      <p:sp>
        <p:nvSpPr>
          <p:cNvPr id="573" name="“Naor (1969) appears to be the first to incorporate customer decisions into a queueing model.”…"/>
          <p:cNvSpPr txBox="1"/>
          <p:nvPr>
            <p:ph type="body" sz="half" idx="1"/>
          </p:nvPr>
        </p:nvSpPr>
        <p:spPr>
          <a:xfrm>
            <a:off x="1206500" y="4248504"/>
            <a:ext cx="12163985" cy="8256012"/>
          </a:xfrm>
          <a:prstGeom prst="rect">
            <a:avLst/>
          </a:prstGeom>
        </p:spPr>
        <p:txBody>
          <a:bodyPr/>
          <a:lstStyle/>
          <a:p>
            <a:pPr/>
            <a:r>
              <a:t>“Naor (1969) appears to be the first to incorporate customer decisions into a queueing model.”</a:t>
            </a:r>
          </a:p>
          <a:p>
            <a:pPr/>
            <a:r>
              <a:t>Naor outlines a framework for addressing </a:t>
            </a:r>
            <a14:m>
              <m:oMath>
                <m:r>
                  <a:rPr xmlns:a="http://schemas.openxmlformats.org/drawingml/2006/main" sz="5750" i="1">
                    <a:solidFill>
                      <a:srgbClr val="000000"/>
                    </a:solidFill>
                    <a:latin typeface="Cambria Math" panose="02040503050406030204" pitchFamily="18" charset="0"/>
                  </a:rPr>
                  <m:t>R</m:t>
                </m:r>
              </m:oMath>
            </a14:m>
            <a:r>
              <a:t>ewards and </a:t>
            </a:r>
            <a14:m>
              <m:oMath>
                <m:r>
                  <a:rPr xmlns:a="http://schemas.openxmlformats.org/drawingml/2006/main" sz="5750" i="1">
                    <a:solidFill>
                      <a:srgbClr val="000000"/>
                    </a:solidFill>
                    <a:latin typeface="Cambria Math" panose="02040503050406030204" pitchFamily="18" charset="0"/>
                  </a:rPr>
                  <m:t>C</m:t>
                </m:r>
              </m:oMath>
            </a14:m>
            <a:r>
              <a:t>osts for consumers</a:t>
            </a:r>
          </a:p>
        </p:txBody>
      </p:sp>
      <p:sp>
        <p:nvSpPr>
          <p:cNvPr id="574" name="Huang, T., Allon, G., &amp; Bassamboo, A. (2013). Bounded rationality in service systems. Manufacturing &amp; Service Operations Management, 15(2), 263-279."/>
          <p:cNvSpPr txBox="1"/>
          <p:nvPr/>
        </p:nvSpPr>
        <p:spPr>
          <a:xfrm>
            <a:off x="2323493" y="13214481"/>
            <a:ext cx="19737015" cy="4366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2200">
                <a:solidFill>
                  <a:srgbClr val="929292"/>
                </a:solidFill>
              </a:defRPr>
            </a:pPr>
            <a:r>
              <a:t>Huang, T., Allon, G., &amp; Bassamboo, A. (2013). Bounded rationality in service systems. </a:t>
            </a:r>
            <a:r>
              <a:rPr i="1"/>
              <a:t>Manufacturing &amp; Service Operations Management</a:t>
            </a:r>
            <a:r>
              <a:t>, </a:t>
            </a:r>
            <a:r>
              <a:rPr i="1"/>
              <a:t>15</a:t>
            </a:r>
            <a:r>
              <a:t>(2), 263-279.</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nope, not today."/>
          <p:cNvSpPr/>
          <p:nvPr/>
        </p:nvSpPr>
        <p:spPr>
          <a:xfrm>
            <a:off x="13353310" y="9072317"/>
            <a:ext cx="3575761" cy="1598590"/>
          </a:xfrm>
          <a:prstGeom prst="wedgeEllipseCallout">
            <a:avLst>
              <a:gd name="adj1" fmla="val -49513"/>
              <a:gd name="adj2" fmla="val 67412"/>
            </a:avLst>
          </a:pr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nope,</a:t>
            </a:r>
            <a:r>
              <a:rPr sz="2700"/>
              <a:t> </a:t>
            </a:r>
            <a:r>
              <a:t>not today.</a:t>
            </a:r>
          </a:p>
        </p:txBody>
      </p:sp>
      <p:sp>
        <p:nvSpPr>
          <p:cNvPr id="577" name="Customers act in their own self interest"/>
          <p:cNvSpPr txBox="1"/>
          <p:nvPr>
            <p:ph type="title"/>
          </p:nvPr>
        </p:nvSpPr>
        <p:spPr>
          <a:prstGeom prst="rect">
            <a:avLst/>
          </a:prstGeom>
        </p:spPr>
        <p:txBody>
          <a:bodyPr/>
          <a:lstStyle/>
          <a:p>
            <a:pPr/>
            <a:r>
              <a:t>Customers act in their own self interest</a:t>
            </a:r>
          </a:p>
        </p:txBody>
      </p:sp>
      <p:sp>
        <p:nvSpPr>
          <p:cNvPr id="578" name="We can model this with   (reward of service per unit of cost)"/>
          <p:cNvSpPr txBox="1"/>
          <p:nvPr>
            <p:ph type="body" idx="21"/>
          </p:nvPr>
        </p:nvSpPr>
        <p:spPr>
          <a:xfrm>
            <a:off x="1206500" y="2245962"/>
            <a:ext cx="21971000" cy="1292576"/>
          </a:xfrm>
          <a:prstGeom prst="rect">
            <a:avLst/>
          </a:prstGeom>
          <a:extLst>
            <a:ext uri="{C572A759-6A51-4108-AA02-DFA0A04FC94B}">
              <ma14:wrappingTextBoxFlag xmlns:ma14="http://schemas.microsoft.com/office/mac/drawingml/2011/main" val="1"/>
            </a:ext>
          </a:extLst>
        </p:spPr>
        <p:txBody>
          <a:bodyPr/>
          <a:lstStyle/>
          <a:p>
            <a:pPr/>
            <a:r>
              <a:t>We can model this with </a:t>
            </a:r>
            <a14:m>
              <m:oMath>
                <m:sSub>
                  <m:e>
                    <m:r>
                      <a:rPr xmlns:a="http://schemas.openxmlformats.org/drawingml/2006/main" sz="4350" i="1">
                        <a:solidFill>
                          <a:srgbClr val="000000"/>
                        </a:solidFill>
                        <a:latin typeface="Cambria Math" panose="02040503050406030204" pitchFamily="18" charset="0"/>
                      </a:rPr>
                      <m:t>v</m:t>
                    </m:r>
                  </m:e>
                  <m:sub>
                    <m:r>
                      <a:rPr xmlns:a="http://schemas.openxmlformats.org/drawingml/2006/main" sz="4350" i="1">
                        <a:solidFill>
                          <a:srgbClr val="000000"/>
                        </a:solidFill>
                        <a:latin typeface="Cambria Math" panose="02040503050406030204" pitchFamily="18" charset="0"/>
                      </a:rPr>
                      <m:t>s</m:t>
                    </m:r>
                    <m:r>
                      <a:rPr xmlns:a="http://schemas.openxmlformats.org/drawingml/2006/main" sz="4350" i="1">
                        <a:solidFill>
                          <a:srgbClr val="000000"/>
                        </a:solidFill>
                        <a:latin typeface="Cambria Math" panose="02040503050406030204" pitchFamily="18" charset="0"/>
                      </a:rPr>
                      <m:t>e</m:t>
                    </m:r>
                    <m:r>
                      <a:rPr xmlns:a="http://schemas.openxmlformats.org/drawingml/2006/main" sz="4350" i="1">
                        <a:solidFill>
                          <a:srgbClr val="000000"/>
                        </a:solidFill>
                        <a:latin typeface="Cambria Math" panose="02040503050406030204" pitchFamily="18" charset="0"/>
                      </a:rPr>
                      <m:t>r</m:t>
                    </m:r>
                    <m:r>
                      <a:rPr xmlns:a="http://schemas.openxmlformats.org/drawingml/2006/main" sz="4350" i="1">
                        <a:solidFill>
                          <a:srgbClr val="000000"/>
                        </a:solidFill>
                        <a:latin typeface="Cambria Math" panose="02040503050406030204" pitchFamily="18" charset="0"/>
                      </a:rPr>
                      <m:t>v</m:t>
                    </m:r>
                    <m:r>
                      <a:rPr xmlns:a="http://schemas.openxmlformats.org/drawingml/2006/main" sz="4350" i="1">
                        <a:solidFill>
                          <a:srgbClr val="000000"/>
                        </a:solidFill>
                        <a:latin typeface="Cambria Math" panose="02040503050406030204" pitchFamily="18" charset="0"/>
                      </a:rPr>
                      <m:t>i</m:t>
                    </m:r>
                    <m:r>
                      <a:rPr xmlns:a="http://schemas.openxmlformats.org/drawingml/2006/main" sz="4350" i="1">
                        <a:solidFill>
                          <a:srgbClr val="000000"/>
                        </a:solidFill>
                        <a:latin typeface="Cambria Math" panose="02040503050406030204" pitchFamily="18" charset="0"/>
                      </a:rPr>
                      <m:t>c</m:t>
                    </m:r>
                    <m:r>
                      <a:rPr xmlns:a="http://schemas.openxmlformats.org/drawingml/2006/main" sz="4350" i="1">
                        <a:solidFill>
                          <a:srgbClr val="000000"/>
                        </a:solidFill>
                        <a:latin typeface="Cambria Math" panose="02040503050406030204" pitchFamily="18" charset="0"/>
                      </a:rPr>
                      <m:t>e</m:t>
                    </m:r>
                  </m:sub>
                </m:sSub>
                <m:r>
                  <a:rPr xmlns:a="http://schemas.openxmlformats.org/drawingml/2006/main" sz="4350" i="1">
                    <a:solidFill>
                      <a:srgbClr val="000000"/>
                    </a:solidFill>
                    <a:latin typeface="Cambria Math" panose="02040503050406030204" pitchFamily="18" charset="0"/>
                  </a:rPr>
                  <m:t>=</m:t>
                </m:r>
                <m:f>
                  <m:fPr>
                    <m:ctrlPr>
                      <a:rPr xmlns:a="http://schemas.openxmlformats.org/drawingml/2006/main" sz="4350" i="1">
                        <a:solidFill>
                          <a:srgbClr val="000000"/>
                        </a:solidFill>
                        <a:latin typeface="Cambria Math" panose="02040503050406030204" pitchFamily="18" charset="0"/>
                      </a:rPr>
                    </m:ctrlPr>
                    <m:type m:val="bar"/>
                  </m:fPr>
                  <m:num>
                    <m:r>
                      <a:rPr xmlns:a="http://schemas.openxmlformats.org/drawingml/2006/main" sz="4350" i="1">
                        <a:solidFill>
                          <a:srgbClr val="000000"/>
                        </a:solidFill>
                        <a:latin typeface="Cambria Math" panose="02040503050406030204" pitchFamily="18" charset="0"/>
                      </a:rPr>
                      <m:t>R</m:t>
                    </m:r>
                    <m:r>
                      <a:rPr xmlns:a="http://schemas.openxmlformats.org/drawingml/2006/main" sz="4350" i="1">
                        <a:solidFill>
                          <a:srgbClr val="000000"/>
                        </a:solidFill>
                        <a:latin typeface="Cambria Math" panose="02040503050406030204" pitchFamily="18" charset="0"/>
                      </a:rPr>
                      <m:t>μ</m:t>
                    </m:r>
                  </m:num>
                  <m:den>
                    <m:r>
                      <a:rPr xmlns:a="http://schemas.openxmlformats.org/drawingml/2006/main" sz="4350" i="1">
                        <a:solidFill>
                          <a:srgbClr val="000000"/>
                        </a:solidFill>
                        <a:latin typeface="Cambria Math" panose="02040503050406030204" pitchFamily="18" charset="0"/>
                      </a:rPr>
                      <m:t>C</m:t>
                    </m:r>
                  </m:den>
                </m:f>
              </m:oMath>
            </a14:m>
            <a:r>
              <a:t> </a:t>
            </a:r>
            <a:r>
              <a:rPr b="0" sz="2000"/>
              <a:t>(reward of service per unit of cost)</a:t>
            </a:r>
          </a:p>
        </p:txBody>
      </p:sp>
      <p:sp>
        <p:nvSpPr>
          <p:cNvPr id="579"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80"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81"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82"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83"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84"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85"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86"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87"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88"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89" name="Man Walking"/>
          <p:cNvSpPr/>
          <p:nvPr/>
        </p:nvSpPr>
        <p:spPr>
          <a:xfrm flipH="1">
            <a:off x="12539965" y="10826093"/>
            <a:ext cx="1047713" cy="2326173"/>
          </a:xfrm>
          <a:custGeom>
            <a:avLst/>
            <a:gdLst/>
            <a:ahLst/>
            <a:cxnLst>
              <a:cxn ang="0">
                <a:pos x="wd2" y="hd2"/>
              </a:cxn>
              <a:cxn ang="5400000">
                <a:pos x="wd2" y="hd2"/>
              </a:cxn>
              <a:cxn ang="10800000">
                <a:pos x="wd2" y="hd2"/>
              </a:cxn>
              <a:cxn ang="16200000">
                <a:pos x="wd2" y="hd2"/>
              </a:cxn>
            </a:cxnLst>
            <a:rect l="0" t="0" r="r" b="b"/>
            <a:pathLst>
              <a:path w="21090" h="21577" fill="norm" stroke="1" extrusionOk="0">
                <a:moveTo>
                  <a:pt x="9311" y="0"/>
                </a:moveTo>
                <a:cubicBezTo>
                  <a:pt x="9114" y="1"/>
                  <a:pt x="8985" y="9"/>
                  <a:pt x="8973" y="10"/>
                </a:cubicBezTo>
                <a:cubicBezTo>
                  <a:pt x="7445" y="183"/>
                  <a:pt x="6460" y="741"/>
                  <a:pt x="6483" y="1401"/>
                </a:cubicBezTo>
                <a:cubicBezTo>
                  <a:pt x="6495" y="1769"/>
                  <a:pt x="6599" y="1889"/>
                  <a:pt x="6858" y="2154"/>
                </a:cubicBezTo>
                <a:cubicBezTo>
                  <a:pt x="7022" y="2322"/>
                  <a:pt x="7458" y="2603"/>
                  <a:pt x="7493" y="2652"/>
                </a:cubicBezTo>
                <a:cubicBezTo>
                  <a:pt x="7599" y="2798"/>
                  <a:pt x="7669" y="2821"/>
                  <a:pt x="7445" y="2983"/>
                </a:cubicBezTo>
                <a:cubicBezTo>
                  <a:pt x="7422" y="2999"/>
                  <a:pt x="7001" y="3037"/>
                  <a:pt x="7001" y="3048"/>
                </a:cubicBezTo>
                <a:lnTo>
                  <a:pt x="6766" y="3232"/>
                </a:lnTo>
                <a:cubicBezTo>
                  <a:pt x="4463" y="3887"/>
                  <a:pt x="4709" y="3850"/>
                  <a:pt x="4016" y="4797"/>
                </a:cubicBezTo>
                <a:cubicBezTo>
                  <a:pt x="3745" y="5171"/>
                  <a:pt x="2912" y="6761"/>
                  <a:pt x="2653" y="6821"/>
                </a:cubicBezTo>
                <a:cubicBezTo>
                  <a:pt x="2418" y="6870"/>
                  <a:pt x="2371" y="6957"/>
                  <a:pt x="2359" y="7033"/>
                </a:cubicBezTo>
                <a:cubicBezTo>
                  <a:pt x="2324" y="7303"/>
                  <a:pt x="2193" y="7440"/>
                  <a:pt x="2264" y="7640"/>
                </a:cubicBezTo>
                <a:cubicBezTo>
                  <a:pt x="2287" y="7721"/>
                  <a:pt x="2334" y="7759"/>
                  <a:pt x="2451" y="7780"/>
                </a:cubicBezTo>
                <a:cubicBezTo>
                  <a:pt x="2204" y="8885"/>
                  <a:pt x="2428" y="9838"/>
                  <a:pt x="2323" y="10407"/>
                </a:cubicBezTo>
                <a:cubicBezTo>
                  <a:pt x="2311" y="10472"/>
                  <a:pt x="2254" y="10537"/>
                  <a:pt x="2172" y="10591"/>
                </a:cubicBezTo>
                <a:cubicBezTo>
                  <a:pt x="1761" y="10840"/>
                  <a:pt x="1618" y="11051"/>
                  <a:pt x="1559" y="11484"/>
                </a:cubicBezTo>
                <a:cubicBezTo>
                  <a:pt x="1524" y="11734"/>
                  <a:pt x="1853" y="11734"/>
                  <a:pt x="1794" y="11864"/>
                </a:cubicBezTo>
                <a:cubicBezTo>
                  <a:pt x="1735" y="11993"/>
                  <a:pt x="1875" y="12063"/>
                  <a:pt x="1981" y="12144"/>
                </a:cubicBezTo>
                <a:cubicBezTo>
                  <a:pt x="2016" y="12177"/>
                  <a:pt x="2066" y="12188"/>
                  <a:pt x="2113" y="12193"/>
                </a:cubicBezTo>
                <a:cubicBezTo>
                  <a:pt x="2207" y="12204"/>
                  <a:pt x="2312" y="12225"/>
                  <a:pt x="2370" y="12258"/>
                </a:cubicBezTo>
                <a:cubicBezTo>
                  <a:pt x="2441" y="12296"/>
                  <a:pt x="2535" y="12333"/>
                  <a:pt x="2664" y="12344"/>
                </a:cubicBezTo>
                <a:cubicBezTo>
                  <a:pt x="2911" y="12371"/>
                  <a:pt x="3123" y="12019"/>
                  <a:pt x="3123" y="12019"/>
                </a:cubicBezTo>
                <a:cubicBezTo>
                  <a:pt x="3170" y="12165"/>
                  <a:pt x="3698" y="12215"/>
                  <a:pt x="3663" y="12090"/>
                </a:cubicBezTo>
                <a:cubicBezTo>
                  <a:pt x="3569" y="11830"/>
                  <a:pt x="3908" y="11684"/>
                  <a:pt x="4038" y="11224"/>
                </a:cubicBezTo>
                <a:cubicBezTo>
                  <a:pt x="4108" y="10980"/>
                  <a:pt x="3981" y="10764"/>
                  <a:pt x="3828" y="10596"/>
                </a:cubicBezTo>
                <a:cubicBezTo>
                  <a:pt x="3958" y="9990"/>
                  <a:pt x="4627" y="8326"/>
                  <a:pt x="4827" y="8012"/>
                </a:cubicBezTo>
                <a:cubicBezTo>
                  <a:pt x="4992" y="8001"/>
                  <a:pt x="4969" y="7915"/>
                  <a:pt x="5051" y="7764"/>
                </a:cubicBezTo>
                <a:cubicBezTo>
                  <a:pt x="5086" y="7693"/>
                  <a:pt x="5238" y="8680"/>
                  <a:pt x="5308" y="9671"/>
                </a:cubicBezTo>
                <a:cubicBezTo>
                  <a:pt x="5344" y="10147"/>
                  <a:pt x="4428" y="10775"/>
                  <a:pt x="5521" y="11652"/>
                </a:cubicBezTo>
                <a:cubicBezTo>
                  <a:pt x="5651" y="11755"/>
                  <a:pt x="5695" y="11868"/>
                  <a:pt x="5672" y="11982"/>
                </a:cubicBezTo>
                <a:cubicBezTo>
                  <a:pt x="5284" y="13693"/>
                  <a:pt x="5131" y="15063"/>
                  <a:pt x="4967" y="15551"/>
                </a:cubicBezTo>
                <a:cubicBezTo>
                  <a:pt x="4920" y="15686"/>
                  <a:pt x="4743" y="16071"/>
                  <a:pt x="4614" y="16195"/>
                </a:cubicBezTo>
                <a:cubicBezTo>
                  <a:pt x="4285" y="16417"/>
                  <a:pt x="3876" y="16752"/>
                  <a:pt x="3876" y="16757"/>
                </a:cubicBezTo>
                <a:cubicBezTo>
                  <a:pt x="2971" y="17504"/>
                  <a:pt x="2266" y="18382"/>
                  <a:pt x="1761" y="18972"/>
                </a:cubicBezTo>
                <a:lnTo>
                  <a:pt x="1148" y="19573"/>
                </a:lnTo>
                <a:cubicBezTo>
                  <a:pt x="1136" y="19584"/>
                  <a:pt x="1137" y="19596"/>
                  <a:pt x="1126" y="19607"/>
                </a:cubicBezTo>
                <a:cubicBezTo>
                  <a:pt x="1067" y="19655"/>
                  <a:pt x="1090" y="19692"/>
                  <a:pt x="1019" y="19789"/>
                </a:cubicBezTo>
                <a:cubicBezTo>
                  <a:pt x="949" y="19887"/>
                  <a:pt x="-369" y="20554"/>
                  <a:pt x="101" y="20744"/>
                </a:cubicBezTo>
                <a:cubicBezTo>
                  <a:pt x="1076" y="21134"/>
                  <a:pt x="1137" y="20993"/>
                  <a:pt x="1948" y="21285"/>
                </a:cubicBezTo>
                <a:cubicBezTo>
                  <a:pt x="2618" y="21529"/>
                  <a:pt x="3157" y="21523"/>
                  <a:pt x="3733" y="21544"/>
                </a:cubicBezTo>
                <a:lnTo>
                  <a:pt x="6201" y="21539"/>
                </a:lnTo>
                <a:cubicBezTo>
                  <a:pt x="6424" y="21539"/>
                  <a:pt x="6495" y="21458"/>
                  <a:pt x="6483" y="21355"/>
                </a:cubicBezTo>
                <a:cubicBezTo>
                  <a:pt x="6483" y="21257"/>
                  <a:pt x="6273" y="21138"/>
                  <a:pt x="6109" y="21106"/>
                </a:cubicBezTo>
                <a:cubicBezTo>
                  <a:pt x="5886" y="21068"/>
                  <a:pt x="5778" y="21068"/>
                  <a:pt x="5543" y="21057"/>
                </a:cubicBezTo>
                <a:cubicBezTo>
                  <a:pt x="5214" y="21046"/>
                  <a:pt x="4909" y="20970"/>
                  <a:pt x="4721" y="20845"/>
                </a:cubicBezTo>
                <a:cubicBezTo>
                  <a:pt x="4415" y="20656"/>
                  <a:pt x="3991" y="20375"/>
                  <a:pt x="3792" y="20240"/>
                </a:cubicBezTo>
                <a:cubicBezTo>
                  <a:pt x="4015" y="20245"/>
                  <a:pt x="4214" y="20239"/>
                  <a:pt x="4214" y="20223"/>
                </a:cubicBezTo>
                <a:cubicBezTo>
                  <a:pt x="4226" y="20174"/>
                  <a:pt x="4437" y="19968"/>
                  <a:pt x="5095" y="19329"/>
                </a:cubicBezTo>
                <a:cubicBezTo>
                  <a:pt x="5225" y="19199"/>
                  <a:pt x="5366" y="19076"/>
                  <a:pt x="5496" y="18962"/>
                </a:cubicBezTo>
                <a:cubicBezTo>
                  <a:pt x="6024" y="18556"/>
                  <a:pt x="6624" y="18084"/>
                  <a:pt x="6895" y="17835"/>
                </a:cubicBezTo>
                <a:cubicBezTo>
                  <a:pt x="7506" y="17288"/>
                  <a:pt x="8174" y="16817"/>
                  <a:pt x="8444" y="16346"/>
                </a:cubicBezTo>
                <a:cubicBezTo>
                  <a:pt x="8750" y="15810"/>
                  <a:pt x="9539" y="14532"/>
                  <a:pt x="9539" y="14532"/>
                </a:cubicBezTo>
                <a:cubicBezTo>
                  <a:pt x="9503" y="14581"/>
                  <a:pt x="10091" y="14960"/>
                  <a:pt x="10479" y="15317"/>
                </a:cubicBezTo>
                <a:cubicBezTo>
                  <a:pt x="10620" y="15442"/>
                  <a:pt x="10891" y="15945"/>
                  <a:pt x="10938" y="16080"/>
                </a:cubicBezTo>
                <a:cubicBezTo>
                  <a:pt x="11079" y="16432"/>
                  <a:pt x="11360" y="17137"/>
                  <a:pt x="11536" y="17375"/>
                </a:cubicBezTo>
                <a:cubicBezTo>
                  <a:pt x="11948" y="17949"/>
                  <a:pt x="12675" y="18865"/>
                  <a:pt x="13310" y="19531"/>
                </a:cubicBezTo>
                <a:lnTo>
                  <a:pt x="14052" y="20424"/>
                </a:lnTo>
                <a:cubicBezTo>
                  <a:pt x="14111" y="20489"/>
                  <a:pt x="14238" y="20532"/>
                  <a:pt x="14379" y="20532"/>
                </a:cubicBezTo>
                <a:cubicBezTo>
                  <a:pt x="14379" y="20868"/>
                  <a:pt x="14426" y="21598"/>
                  <a:pt x="14896" y="21576"/>
                </a:cubicBezTo>
                <a:cubicBezTo>
                  <a:pt x="16694" y="21495"/>
                  <a:pt x="15061" y="21469"/>
                  <a:pt x="17305" y="21485"/>
                </a:cubicBezTo>
                <a:cubicBezTo>
                  <a:pt x="18528" y="21490"/>
                  <a:pt x="19810" y="21236"/>
                  <a:pt x="20574" y="20911"/>
                </a:cubicBezTo>
                <a:cubicBezTo>
                  <a:pt x="20785" y="20819"/>
                  <a:pt x="20914" y="20764"/>
                  <a:pt x="21055" y="20678"/>
                </a:cubicBezTo>
                <a:cubicBezTo>
                  <a:pt x="21231" y="20548"/>
                  <a:pt x="20726" y="20369"/>
                  <a:pt x="20104" y="20439"/>
                </a:cubicBezTo>
                <a:cubicBezTo>
                  <a:pt x="19058" y="20558"/>
                  <a:pt x="18398" y="20472"/>
                  <a:pt x="18080" y="20407"/>
                </a:cubicBezTo>
                <a:cubicBezTo>
                  <a:pt x="17963" y="20380"/>
                  <a:pt x="17858" y="20342"/>
                  <a:pt x="17775" y="20299"/>
                </a:cubicBezTo>
                <a:cubicBezTo>
                  <a:pt x="17611" y="20207"/>
                  <a:pt x="17376" y="20110"/>
                  <a:pt x="17247" y="20050"/>
                </a:cubicBezTo>
                <a:cubicBezTo>
                  <a:pt x="17399" y="20023"/>
                  <a:pt x="17516" y="19996"/>
                  <a:pt x="17493" y="19974"/>
                </a:cubicBezTo>
                <a:cubicBezTo>
                  <a:pt x="17446" y="19931"/>
                  <a:pt x="17083" y="19477"/>
                  <a:pt x="16589" y="18822"/>
                </a:cubicBezTo>
                <a:cubicBezTo>
                  <a:pt x="16354" y="18480"/>
                  <a:pt x="16131" y="18155"/>
                  <a:pt x="16002" y="17960"/>
                </a:cubicBezTo>
                <a:cubicBezTo>
                  <a:pt x="15120" y="16634"/>
                  <a:pt x="14861" y="15788"/>
                  <a:pt x="14720" y="15133"/>
                </a:cubicBezTo>
                <a:cubicBezTo>
                  <a:pt x="14603" y="14575"/>
                  <a:pt x="14133" y="14358"/>
                  <a:pt x="13721" y="13617"/>
                </a:cubicBezTo>
                <a:lnTo>
                  <a:pt x="12076" y="11224"/>
                </a:lnTo>
                <a:cubicBezTo>
                  <a:pt x="11970" y="11013"/>
                  <a:pt x="12194" y="10904"/>
                  <a:pt x="12194" y="10693"/>
                </a:cubicBezTo>
                <a:cubicBezTo>
                  <a:pt x="12182" y="10211"/>
                  <a:pt x="12077" y="9323"/>
                  <a:pt x="12300" y="8852"/>
                </a:cubicBezTo>
                <a:cubicBezTo>
                  <a:pt x="13464" y="9268"/>
                  <a:pt x="15720" y="9556"/>
                  <a:pt x="15825" y="9632"/>
                </a:cubicBezTo>
                <a:cubicBezTo>
                  <a:pt x="16119" y="9827"/>
                  <a:pt x="16543" y="9973"/>
                  <a:pt x="17048" y="10055"/>
                </a:cubicBezTo>
                <a:cubicBezTo>
                  <a:pt x="17272" y="10087"/>
                  <a:pt x="17377" y="10158"/>
                  <a:pt x="17471" y="10212"/>
                </a:cubicBezTo>
                <a:lnTo>
                  <a:pt x="17647" y="10298"/>
                </a:lnTo>
                <a:cubicBezTo>
                  <a:pt x="17776" y="10331"/>
                  <a:pt x="18023" y="10346"/>
                  <a:pt x="18411" y="10205"/>
                </a:cubicBezTo>
                <a:lnTo>
                  <a:pt x="18716" y="10082"/>
                </a:lnTo>
                <a:cubicBezTo>
                  <a:pt x="18810" y="10038"/>
                  <a:pt x="18929" y="9935"/>
                  <a:pt x="18859" y="9875"/>
                </a:cubicBezTo>
                <a:lnTo>
                  <a:pt x="18940" y="9757"/>
                </a:lnTo>
                <a:cubicBezTo>
                  <a:pt x="19022" y="9703"/>
                  <a:pt x="19012" y="9626"/>
                  <a:pt x="18918" y="9577"/>
                </a:cubicBezTo>
                <a:cubicBezTo>
                  <a:pt x="18682" y="9448"/>
                  <a:pt x="18398" y="9340"/>
                  <a:pt x="18139" y="9242"/>
                </a:cubicBezTo>
                <a:cubicBezTo>
                  <a:pt x="18021" y="9199"/>
                  <a:pt x="17858" y="9171"/>
                  <a:pt x="17706" y="9176"/>
                </a:cubicBezTo>
                <a:lnTo>
                  <a:pt x="17401" y="9139"/>
                </a:lnTo>
                <a:cubicBezTo>
                  <a:pt x="17307" y="9128"/>
                  <a:pt x="17202" y="9123"/>
                  <a:pt x="17096" y="9117"/>
                </a:cubicBezTo>
                <a:cubicBezTo>
                  <a:pt x="16802" y="9112"/>
                  <a:pt x="16014" y="9031"/>
                  <a:pt x="14992" y="8381"/>
                </a:cubicBezTo>
                <a:cubicBezTo>
                  <a:pt x="14522" y="8083"/>
                  <a:pt x="13840" y="7818"/>
                  <a:pt x="13299" y="7596"/>
                </a:cubicBezTo>
                <a:cubicBezTo>
                  <a:pt x="13323" y="7536"/>
                  <a:pt x="13336" y="7439"/>
                  <a:pt x="13218" y="7352"/>
                </a:cubicBezTo>
                <a:cubicBezTo>
                  <a:pt x="13077" y="7244"/>
                  <a:pt x="12816" y="7211"/>
                  <a:pt x="12557" y="7060"/>
                </a:cubicBezTo>
                <a:cubicBezTo>
                  <a:pt x="12263" y="6253"/>
                  <a:pt x="12454" y="6193"/>
                  <a:pt x="12348" y="5711"/>
                </a:cubicBezTo>
                <a:cubicBezTo>
                  <a:pt x="12148" y="4774"/>
                  <a:pt x="11476" y="4428"/>
                  <a:pt x="11030" y="4059"/>
                </a:cubicBezTo>
                <a:cubicBezTo>
                  <a:pt x="11030" y="4059"/>
                  <a:pt x="11149" y="3973"/>
                  <a:pt x="11055" y="3924"/>
                </a:cubicBezTo>
                <a:cubicBezTo>
                  <a:pt x="10985" y="3892"/>
                  <a:pt x="10314" y="3648"/>
                  <a:pt x="10302" y="3648"/>
                </a:cubicBezTo>
                <a:cubicBezTo>
                  <a:pt x="10091" y="3589"/>
                  <a:pt x="10479" y="3437"/>
                  <a:pt x="10596" y="3318"/>
                </a:cubicBezTo>
                <a:cubicBezTo>
                  <a:pt x="10737" y="3183"/>
                  <a:pt x="10865" y="3150"/>
                  <a:pt x="11500" y="3166"/>
                </a:cubicBezTo>
                <a:cubicBezTo>
                  <a:pt x="11887" y="3171"/>
                  <a:pt x="12064" y="3096"/>
                  <a:pt x="12028" y="2939"/>
                </a:cubicBezTo>
                <a:cubicBezTo>
                  <a:pt x="11993" y="2733"/>
                  <a:pt x="12360" y="2765"/>
                  <a:pt x="12219" y="2597"/>
                </a:cubicBezTo>
                <a:cubicBezTo>
                  <a:pt x="12208" y="2581"/>
                  <a:pt x="12299" y="2534"/>
                  <a:pt x="12311" y="2523"/>
                </a:cubicBezTo>
                <a:cubicBezTo>
                  <a:pt x="12417" y="2458"/>
                  <a:pt x="12228" y="2382"/>
                  <a:pt x="12322" y="2262"/>
                </a:cubicBezTo>
                <a:cubicBezTo>
                  <a:pt x="12381" y="2192"/>
                  <a:pt x="12676" y="2187"/>
                  <a:pt x="12653" y="2041"/>
                </a:cubicBezTo>
                <a:cubicBezTo>
                  <a:pt x="12617" y="1851"/>
                  <a:pt x="11899" y="1787"/>
                  <a:pt x="12087" y="1548"/>
                </a:cubicBezTo>
                <a:cubicBezTo>
                  <a:pt x="12334" y="1245"/>
                  <a:pt x="11984" y="909"/>
                  <a:pt x="11984" y="909"/>
                </a:cubicBezTo>
                <a:cubicBezTo>
                  <a:pt x="12231" y="817"/>
                  <a:pt x="12193" y="763"/>
                  <a:pt x="11793" y="498"/>
                </a:cubicBezTo>
                <a:cubicBezTo>
                  <a:pt x="11124" y="55"/>
                  <a:pt x="9901" y="-2"/>
                  <a:pt x="9311" y="0"/>
                </a:cubicBezTo>
                <a:close/>
              </a:path>
            </a:pathLst>
          </a:custGeom>
          <a:solidFill>
            <a:srgbClr val="5E5E5E"/>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590" name="(utility for customer given   people wait)"/>
          <p:cNvSpPr txBox="1"/>
          <p:nvPr/>
        </p:nvSpPr>
        <p:spPr>
          <a:xfrm>
            <a:off x="17096840" y="3053349"/>
            <a:ext cx="5778501" cy="59621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spcBef>
                <a:spcPts val="4100"/>
              </a:spcBef>
              <a:defRPr sz="2700"/>
            </a:pPr>
            <a14:m>
              <m:oMathPara>
                <m:oMathParaPr>
                  <m:jc m:val="left"/>
                </m:oMathParaPr>
                <m:oMath>
                  <m:m>
                    <m:mPr>
                      <m:ctrlPr>
                        <a:rPr xmlns:a="http://schemas.openxmlformats.org/drawingml/2006/main" sz="3250" i="1">
                          <a:solidFill>
                            <a:srgbClr val="000000"/>
                          </a:solidFill>
                          <a:latin typeface="Cambria Math" panose="02040503050406030204" pitchFamily="18" charset="0"/>
                        </a:rPr>
                      </m:ctrlPr>
                      <m:baseJc m:val="center"/>
                      <m:plcHide m:val="on"/>
                      <m:mcs>
                        <m:mc>
                          <m:mcPr>
                            <m:count m:val="2"/>
                            <m:mcJc m:val="center"/>
                          </m:mcPr>
                        </m:mc>
                      </m:mcs>
                    </m:mPr>
                    <m:mr>
                      <m:e/>
                      <m:e>
                        <m:r>
                          <a:rPr xmlns:a="http://schemas.openxmlformats.org/drawingml/2006/main" sz="3250" i="1">
                            <a:solidFill>
                              <a:srgbClr val="000000"/>
                            </a:solidFill>
                            <a:latin typeface="Cambria Math" panose="02040503050406030204" pitchFamily="18" charset="0"/>
                          </a:rPr>
                          <m:t>R</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10</m:t>
                        </m:r>
                      </m:e>
                    </m:mr>
                    <m:mr>
                      <m:e/>
                      <m:e>
                        <m:r>
                          <a:rPr xmlns:a="http://schemas.openxmlformats.org/drawingml/2006/main" sz="3250" i="1">
                            <a:solidFill>
                              <a:srgbClr val="000000"/>
                            </a:solidFill>
                            <a:latin typeface="Cambria Math" panose="02040503050406030204" pitchFamily="18" charset="0"/>
                          </a:rPr>
                          <m:t>C</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8</m:t>
                        </m:r>
                        <m:r>
                          <m:rPr>
                            <m:nor/>
                          </m:rPr>
                          <a:rPr xmlns:a="http://schemas.openxmlformats.org/drawingml/2006/main" sz="3250" i="1">
                            <a:solidFill>
                              <a:srgbClr val="000000"/>
                            </a:solidFill>
                            <a:latin typeface="Cambria Math" panose="02040503050406030204" pitchFamily="18" charset="0"/>
                          </a:rPr>
                          <m:t>per minute</m:t>
                        </m:r>
                      </m:e>
                    </m:mr>
                    <m:mr>
                      <m:e/>
                      <m:e>
                        <m:r>
                          <a:rPr xmlns:a="http://schemas.openxmlformats.org/drawingml/2006/main" sz="3250" i="1">
                            <a:solidFill>
                              <a:srgbClr val="000000"/>
                            </a:solidFill>
                            <a:latin typeface="Cambria Math" panose="02040503050406030204" pitchFamily="18" charset="0"/>
                          </a:rPr>
                          <m:t>μ</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5</m:t>
                        </m:r>
                        <m:r>
                          <m:rPr>
                            <m:nor/>
                          </m:rPr>
                          <a:rPr xmlns:a="http://schemas.openxmlformats.org/drawingml/2006/main" sz="3250" i="1">
                            <a:solidFill>
                              <a:srgbClr val="000000"/>
                            </a:solidFill>
                            <a:latin typeface="Cambria Math" panose="02040503050406030204" pitchFamily="18" charset="0"/>
                          </a:rPr>
                          <m:t>minutes to service per person</m:t>
                        </m:r>
                      </m:e>
                    </m:mr>
                    <m:mr>
                      <m:e/>
                      <m:e>
                        <m:r>
                          <a:rPr xmlns:a="http://schemas.openxmlformats.org/drawingml/2006/main" sz="3250" i="1">
                            <a:solidFill>
                              <a:srgbClr val="000000"/>
                            </a:solidFill>
                            <a:latin typeface="Cambria Math" panose="02040503050406030204" pitchFamily="18" charset="0"/>
                          </a:rPr>
                          <m:t>n</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10</m:t>
                        </m:r>
                        <m:r>
                          <m:rPr>
                            <m:nor/>
                          </m:rPr>
                          <a:rPr xmlns:a="http://schemas.openxmlformats.org/drawingml/2006/main" sz="3250" i="1">
                            <a:solidFill>
                              <a:srgbClr val="000000"/>
                            </a:solidFill>
                            <a:latin typeface="Cambria Math" panose="02040503050406030204" pitchFamily="18" charset="0"/>
                          </a:rPr>
                          <m:t>people to go including me</m:t>
                        </m:r>
                      </m:e>
                    </m:mr>
                  </m:m>
                </m:oMath>
              </m:oMathPara>
            </a14:m>
          </a:p>
          <a:p>
            <a:pPr algn="ctr">
              <a:spcBef>
                <a:spcPts val="4100"/>
              </a:spcBef>
              <a:defRPr sz="3600"/>
            </a:pPr>
            <a14:m>
              <m:oMathPara>
                <m:oMathParaPr>
                  <m:jc m:val="center"/>
                </m:oMathParaPr>
                <m:oMath>
                  <m:sSub>
                    <m:e>
                      <m:r>
                        <a:rPr xmlns:a="http://schemas.openxmlformats.org/drawingml/2006/main" sz="4300" i="1">
                          <a:solidFill>
                            <a:srgbClr val="000000"/>
                          </a:solidFill>
                          <a:latin typeface="Cambria Math" panose="02040503050406030204" pitchFamily="18" charset="0"/>
                        </a:rPr>
                        <m:t>v</m:t>
                      </m:r>
                    </m:e>
                    <m:sub>
                      <m:r>
                        <a:rPr xmlns:a="http://schemas.openxmlformats.org/drawingml/2006/main" sz="4300" i="1">
                          <a:solidFill>
                            <a:srgbClr val="000000"/>
                          </a:solidFill>
                          <a:latin typeface="Cambria Math" panose="02040503050406030204" pitchFamily="18" charset="0"/>
                        </a:rPr>
                        <m:t>s</m:t>
                      </m:r>
                    </m:sub>
                  </m:sSub>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n</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R</m:t>
                  </m:r>
                  <m:r>
                    <a:rPr xmlns:a="http://schemas.openxmlformats.org/drawingml/2006/main" sz="4300" i="1">
                      <a:solidFill>
                        <a:srgbClr val="000000"/>
                      </a:solidFill>
                      <a:latin typeface="Cambria Math" panose="02040503050406030204" pitchFamily="18" charset="0"/>
                    </a:rPr>
                    <m:t>-</m:t>
                  </m:r>
                  <m:f>
                    <m:fPr>
                      <m:ctrlPr>
                        <a:rPr xmlns:a="http://schemas.openxmlformats.org/drawingml/2006/main" sz="4300" i="1">
                          <a:solidFill>
                            <a:srgbClr val="000000"/>
                          </a:solidFill>
                          <a:latin typeface="Cambria Math" panose="02040503050406030204" pitchFamily="18" charset="0"/>
                        </a:rPr>
                      </m:ctrlPr>
                      <m:type m:val="bar"/>
                    </m:fPr>
                    <m:num>
                      <m:r>
                        <a:rPr xmlns:a="http://schemas.openxmlformats.org/drawingml/2006/main" sz="4300" i="1">
                          <a:solidFill>
                            <a:srgbClr val="000000"/>
                          </a:solidFill>
                          <a:latin typeface="Cambria Math" panose="02040503050406030204" pitchFamily="18" charset="0"/>
                        </a:rPr>
                        <m:t>C</m:t>
                      </m:r>
                      <m:r>
                        <a:rPr xmlns:a="http://schemas.openxmlformats.org/drawingml/2006/main" sz="4300" i="1">
                          <a:solidFill>
                            <a:srgbClr val="000000"/>
                          </a:solidFill>
                          <a:latin typeface="Cambria Math" panose="02040503050406030204" pitchFamily="18" charset="0"/>
                        </a:rPr>
                        <m:t>n</m:t>
                      </m:r>
                    </m:num>
                    <m:den>
                      <m:r>
                        <a:rPr xmlns:a="http://schemas.openxmlformats.org/drawingml/2006/main" sz="4300" i="1">
                          <a:solidFill>
                            <a:srgbClr val="000000"/>
                          </a:solidFill>
                          <a:latin typeface="Cambria Math" panose="02040503050406030204" pitchFamily="18" charset="0"/>
                        </a:rPr>
                        <m:t>μ</m:t>
                      </m:r>
                    </m:den>
                  </m:f>
                </m:oMath>
              </m:oMathPara>
            </a14:m>
          </a:p>
          <a:p>
            <a:pPr algn="ctr">
              <a:spcBef>
                <a:spcPts val="1400"/>
              </a:spcBef>
              <a:defRPr sz="2400"/>
            </a:pPr>
            <a:r>
              <a:t>(utility for customer given </a:t>
            </a:r>
            <a14:m>
              <m:oMath>
                <m:r>
                  <a:rPr xmlns:a="http://schemas.openxmlformats.org/drawingml/2006/main" sz="2850" i="1">
                    <a:solidFill>
                      <a:srgbClr val="000000"/>
                    </a:solidFill>
                    <a:latin typeface="Cambria Math" panose="02040503050406030204" pitchFamily="18" charset="0"/>
                  </a:rPr>
                  <m:t>10</m:t>
                </m:r>
              </m:oMath>
            </a14:m>
            <a:r>
              <a:t> people wait)</a:t>
            </a:r>
          </a:p>
          <a:p>
            <a:pPr algn="ctr">
              <a:spcBef>
                <a:spcPts val="4100"/>
              </a:spcBef>
              <a:defRPr sz="3600"/>
            </a:pPr>
            <a14:m>
              <m:oMathPara>
                <m:oMathParaPr>
                  <m:jc m:val="center"/>
                </m:oMathParaPr>
                <m:oMath>
                  <m:sSub>
                    <m:e>
                      <m:r>
                        <a:rPr xmlns:a="http://schemas.openxmlformats.org/drawingml/2006/main" sz="4300" i="1">
                          <a:solidFill>
                            <a:srgbClr val="000000"/>
                          </a:solidFill>
                          <a:latin typeface="Cambria Math" panose="02040503050406030204" pitchFamily="18" charset="0"/>
                        </a:rPr>
                        <m:t>v</m:t>
                      </m:r>
                    </m:e>
                    <m:sub>
                      <m:r>
                        <a:rPr xmlns:a="http://schemas.openxmlformats.org/drawingml/2006/main" sz="4300" i="1">
                          <a:solidFill>
                            <a:srgbClr val="000000"/>
                          </a:solidFill>
                          <a:latin typeface="Cambria Math" panose="02040503050406030204" pitchFamily="18" charset="0"/>
                        </a:rPr>
                        <m:t>s</m:t>
                      </m:r>
                    </m:sub>
                  </m:sSub>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10</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10</m:t>
                  </m:r>
                  <m:r>
                    <a:rPr xmlns:a="http://schemas.openxmlformats.org/drawingml/2006/main" sz="4300" i="1">
                      <a:solidFill>
                        <a:srgbClr val="000000"/>
                      </a:solidFill>
                      <a:latin typeface="Cambria Math" panose="02040503050406030204" pitchFamily="18" charset="0"/>
                    </a:rPr>
                    <m:t>-</m:t>
                  </m:r>
                  <m:f>
                    <m:fPr>
                      <m:ctrlPr>
                        <a:rPr xmlns:a="http://schemas.openxmlformats.org/drawingml/2006/main" sz="4300" i="1">
                          <a:solidFill>
                            <a:srgbClr val="000000"/>
                          </a:solidFill>
                          <a:latin typeface="Cambria Math" panose="02040503050406030204" pitchFamily="18" charset="0"/>
                        </a:rPr>
                      </m:ctrlPr>
                      <m:type m:val="bar"/>
                    </m:fPr>
                    <m:num>
                      <m:r>
                        <a:rPr xmlns:a="http://schemas.openxmlformats.org/drawingml/2006/main" sz="4300" i="1">
                          <a:solidFill>
                            <a:srgbClr val="000000"/>
                          </a:solidFill>
                          <a:latin typeface="Cambria Math" panose="02040503050406030204" pitchFamily="18" charset="0"/>
                        </a:rPr>
                        <m:t>80</m:t>
                      </m:r>
                    </m:num>
                    <m:den>
                      <m:r>
                        <a:rPr xmlns:a="http://schemas.openxmlformats.org/drawingml/2006/main" sz="4300" i="1">
                          <a:solidFill>
                            <a:srgbClr val="000000"/>
                          </a:solidFill>
                          <a:latin typeface="Cambria Math" panose="02040503050406030204" pitchFamily="18" charset="0"/>
                        </a:rPr>
                        <m:t>5</m:t>
                      </m:r>
                    </m:den>
                  </m:f>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6</m:t>
                  </m:r>
                </m:oMath>
              </m:oMathPara>
            </a14:m>
          </a:p>
        </p:txBody>
      </p:sp>
      <p:sp>
        <p:nvSpPr>
          <p:cNvPr id="594" name="Connection Line"/>
          <p:cNvSpPr/>
          <p:nvPr/>
        </p:nvSpPr>
        <p:spPr>
          <a:xfrm>
            <a:off x="15390124" y="7748879"/>
            <a:ext cx="1428483" cy="1117589"/>
          </a:xfrm>
          <a:custGeom>
            <a:avLst/>
            <a:gdLst/>
            <a:ahLst/>
            <a:cxnLst>
              <a:cxn ang="0">
                <a:pos x="wd2" y="hd2"/>
              </a:cxn>
              <a:cxn ang="5400000">
                <a:pos x="wd2" y="hd2"/>
              </a:cxn>
              <a:cxn ang="10800000">
                <a:pos x="wd2" y="hd2"/>
              </a:cxn>
              <a:cxn ang="16200000">
                <a:pos x="wd2" y="hd2"/>
              </a:cxn>
            </a:cxnLst>
            <a:rect l="0" t="0" r="r" b="b"/>
            <a:pathLst>
              <a:path w="21600" h="20824" fill="norm" stroke="1" extrusionOk="0">
                <a:moveTo>
                  <a:pt x="0" y="20824"/>
                </a:moveTo>
                <a:cubicBezTo>
                  <a:pt x="4300" y="6142"/>
                  <a:pt x="11500" y="-776"/>
                  <a:pt x="21600" y="69"/>
                </a:cubicBezTo>
              </a:path>
            </a:pathLst>
          </a:custGeom>
          <a:ln w="38100">
            <a:solidFill>
              <a:srgbClr val="000000"/>
            </a:solidFill>
            <a:miter lim="400000"/>
            <a:headEnd type="triangle"/>
          </a:ln>
        </p:spPr>
        <p:txBody>
          <a:bodyPr/>
          <a:lstStyle/>
          <a:p>
            <a:pPr/>
          </a:p>
        </p:txBody>
      </p:sp>
      <p:sp>
        <p:nvSpPr>
          <p:cNvPr id="592" name="“Naor (1969) appears to be the first to incorporate customer decisions into a queueing model.”…"/>
          <p:cNvSpPr txBox="1"/>
          <p:nvPr>
            <p:ph type="body" sz="half" idx="1"/>
          </p:nvPr>
        </p:nvSpPr>
        <p:spPr>
          <a:xfrm>
            <a:off x="1206500" y="4248504"/>
            <a:ext cx="12163985" cy="8256012"/>
          </a:xfrm>
          <a:prstGeom prst="rect">
            <a:avLst/>
          </a:prstGeom>
        </p:spPr>
        <p:txBody>
          <a:bodyPr/>
          <a:lstStyle/>
          <a:p>
            <a:pPr/>
            <a:r>
              <a:t>“Naor (1969) appears to be the first to incorporate customer decisions into a queueing model.”</a:t>
            </a:r>
          </a:p>
          <a:p>
            <a:pPr/>
            <a:r>
              <a:t>Naor outlines a framework for addressing </a:t>
            </a:r>
            <a14:m>
              <m:oMath>
                <m:r>
                  <a:rPr xmlns:a="http://schemas.openxmlformats.org/drawingml/2006/main" sz="5750" i="1">
                    <a:solidFill>
                      <a:srgbClr val="000000"/>
                    </a:solidFill>
                    <a:latin typeface="Cambria Math" panose="02040503050406030204" pitchFamily="18" charset="0"/>
                  </a:rPr>
                  <m:t>R</m:t>
                </m:r>
              </m:oMath>
            </a14:m>
            <a:r>
              <a:t>ewards and </a:t>
            </a:r>
            <a14:m>
              <m:oMath>
                <m:r>
                  <a:rPr xmlns:a="http://schemas.openxmlformats.org/drawingml/2006/main" sz="5750" i="1">
                    <a:solidFill>
                      <a:srgbClr val="000000"/>
                    </a:solidFill>
                    <a:latin typeface="Cambria Math" panose="02040503050406030204" pitchFamily="18" charset="0"/>
                  </a:rPr>
                  <m:t>C</m:t>
                </m:r>
              </m:oMath>
            </a14:m>
            <a:r>
              <a:t>osts for consumers</a:t>
            </a:r>
          </a:p>
          <a:p>
            <a:pPr lvl="1"/>
            <a:r>
              <a:t>Sometimes the juice isn’t worth the squeeze and they won’t queue</a:t>
            </a:r>
          </a:p>
        </p:txBody>
      </p:sp>
      <p:sp>
        <p:nvSpPr>
          <p:cNvPr id="593" name="Huang, T., Allon, G., &amp; Bassamboo, A. (2013). Bounded rationality in service systems. Manufacturing &amp; Service Operations Management, 15(2), 263-279."/>
          <p:cNvSpPr txBox="1"/>
          <p:nvPr/>
        </p:nvSpPr>
        <p:spPr>
          <a:xfrm>
            <a:off x="2323493" y="13214481"/>
            <a:ext cx="19737015" cy="4366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2200">
                <a:solidFill>
                  <a:srgbClr val="929292"/>
                </a:solidFill>
              </a:defRPr>
            </a:pPr>
            <a:r>
              <a:t>Huang, T., Allon, G., &amp; Bassamboo, A. (2013). Bounded rationality in service systems. </a:t>
            </a:r>
            <a:r>
              <a:rPr i="1"/>
              <a:t>Manufacturing &amp; Service Operations Management</a:t>
            </a:r>
            <a:r>
              <a:t>, </a:t>
            </a:r>
            <a:r>
              <a:rPr i="1"/>
              <a:t>15</a:t>
            </a:r>
            <a:r>
              <a:t>(2), 263-279.</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6" name="nope, not today."/>
          <p:cNvSpPr/>
          <p:nvPr/>
        </p:nvSpPr>
        <p:spPr>
          <a:xfrm>
            <a:off x="13353310" y="9072317"/>
            <a:ext cx="3575761" cy="1598590"/>
          </a:xfrm>
          <a:prstGeom prst="wedgeEllipseCallout">
            <a:avLst>
              <a:gd name="adj1" fmla="val -49513"/>
              <a:gd name="adj2" fmla="val 67412"/>
            </a:avLst>
          </a:pr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nope,</a:t>
            </a:r>
            <a:r>
              <a:rPr sz="2700"/>
              <a:t> </a:t>
            </a:r>
            <a:r>
              <a:t>not today.</a:t>
            </a:r>
          </a:p>
        </p:txBody>
      </p:sp>
      <p:sp>
        <p:nvSpPr>
          <p:cNvPr id="597" name="Customers act in their own self interest"/>
          <p:cNvSpPr txBox="1"/>
          <p:nvPr>
            <p:ph type="title"/>
          </p:nvPr>
        </p:nvSpPr>
        <p:spPr>
          <a:prstGeom prst="rect">
            <a:avLst/>
          </a:prstGeom>
        </p:spPr>
        <p:txBody>
          <a:bodyPr/>
          <a:lstStyle/>
          <a:p>
            <a:pPr/>
            <a:r>
              <a:t>Customers act in their own self interest</a:t>
            </a:r>
          </a:p>
        </p:txBody>
      </p:sp>
      <p:sp>
        <p:nvSpPr>
          <p:cNvPr id="598" name="We can model this with   (reward of service per unit of cost)"/>
          <p:cNvSpPr txBox="1"/>
          <p:nvPr>
            <p:ph type="body" idx="21"/>
          </p:nvPr>
        </p:nvSpPr>
        <p:spPr>
          <a:xfrm>
            <a:off x="1206500" y="2245962"/>
            <a:ext cx="21971000" cy="1292576"/>
          </a:xfrm>
          <a:prstGeom prst="rect">
            <a:avLst/>
          </a:prstGeom>
          <a:extLst>
            <a:ext uri="{C572A759-6A51-4108-AA02-DFA0A04FC94B}">
              <ma14:wrappingTextBoxFlag xmlns:ma14="http://schemas.microsoft.com/office/mac/drawingml/2011/main" val="1"/>
            </a:ext>
          </a:extLst>
        </p:spPr>
        <p:txBody>
          <a:bodyPr/>
          <a:lstStyle/>
          <a:p>
            <a:pPr/>
            <a:r>
              <a:t>We can model this with </a:t>
            </a:r>
            <a14:m>
              <m:oMath>
                <m:sSub>
                  <m:e>
                    <m:r>
                      <a:rPr xmlns:a="http://schemas.openxmlformats.org/drawingml/2006/main" sz="4350" i="1">
                        <a:solidFill>
                          <a:srgbClr val="000000"/>
                        </a:solidFill>
                        <a:latin typeface="Cambria Math" panose="02040503050406030204" pitchFamily="18" charset="0"/>
                      </a:rPr>
                      <m:t>v</m:t>
                    </m:r>
                  </m:e>
                  <m:sub>
                    <m:r>
                      <a:rPr xmlns:a="http://schemas.openxmlformats.org/drawingml/2006/main" sz="4350" i="1">
                        <a:solidFill>
                          <a:srgbClr val="000000"/>
                        </a:solidFill>
                        <a:latin typeface="Cambria Math" panose="02040503050406030204" pitchFamily="18" charset="0"/>
                      </a:rPr>
                      <m:t>s</m:t>
                    </m:r>
                    <m:r>
                      <a:rPr xmlns:a="http://schemas.openxmlformats.org/drawingml/2006/main" sz="4350" i="1">
                        <a:solidFill>
                          <a:srgbClr val="000000"/>
                        </a:solidFill>
                        <a:latin typeface="Cambria Math" panose="02040503050406030204" pitchFamily="18" charset="0"/>
                      </a:rPr>
                      <m:t>e</m:t>
                    </m:r>
                    <m:r>
                      <a:rPr xmlns:a="http://schemas.openxmlformats.org/drawingml/2006/main" sz="4350" i="1">
                        <a:solidFill>
                          <a:srgbClr val="000000"/>
                        </a:solidFill>
                        <a:latin typeface="Cambria Math" panose="02040503050406030204" pitchFamily="18" charset="0"/>
                      </a:rPr>
                      <m:t>r</m:t>
                    </m:r>
                    <m:r>
                      <a:rPr xmlns:a="http://schemas.openxmlformats.org/drawingml/2006/main" sz="4350" i="1">
                        <a:solidFill>
                          <a:srgbClr val="000000"/>
                        </a:solidFill>
                        <a:latin typeface="Cambria Math" panose="02040503050406030204" pitchFamily="18" charset="0"/>
                      </a:rPr>
                      <m:t>v</m:t>
                    </m:r>
                    <m:r>
                      <a:rPr xmlns:a="http://schemas.openxmlformats.org/drawingml/2006/main" sz="4350" i="1">
                        <a:solidFill>
                          <a:srgbClr val="000000"/>
                        </a:solidFill>
                        <a:latin typeface="Cambria Math" panose="02040503050406030204" pitchFamily="18" charset="0"/>
                      </a:rPr>
                      <m:t>i</m:t>
                    </m:r>
                    <m:r>
                      <a:rPr xmlns:a="http://schemas.openxmlformats.org/drawingml/2006/main" sz="4350" i="1">
                        <a:solidFill>
                          <a:srgbClr val="000000"/>
                        </a:solidFill>
                        <a:latin typeface="Cambria Math" panose="02040503050406030204" pitchFamily="18" charset="0"/>
                      </a:rPr>
                      <m:t>c</m:t>
                    </m:r>
                    <m:r>
                      <a:rPr xmlns:a="http://schemas.openxmlformats.org/drawingml/2006/main" sz="4350" i="1">
                        <a:solidFill>
                          <a:srgbClr val="000000"/>
                        </a:solidFill>
                        <a:latin typeface="Cambria Math" panose="02040503050406030204" pitchFamily="18" charset="0"/>
                      </a:rPr>
                      <m:t>e</m:t>
                    </m:r>
                  </m:sub>
                </m:sSub>
                <m:r>
                  <a:rPr xmlns:a="http://schemas.openxmlformats.org/drawingml/2006/main" sz="4350" i="1">
                    <a:solidFill>
                      <a:srgbClr val="000000"/>
                    </a:solidFill>
                    <a:latin typeface="Cambria Math" panose="02040503050406030204" pitchFamily="18" charset="0"/>
                  </a:rPr>
                  <m:t>=</m:t>
                </m:r>
                <m:f>
                  <m:fPr>
                    <m:ctrlPr>
                      <a:rPr xmlns:a="http://schemas.openxmlformats.org/drawingml/2006/main" sz="4350" i="1">
                        <a:solidFill>
                          <a:srgbClr val="000000"/>
                        </a:solidFill>
                        <a:latin typeface="Cambria Math" panose="02040503050406030204" pitchFamily="18" charset="0"/>
                      </a:rPr>
                    </m:ctrlPr>
                    <m:type m:val="bar"/>
                  </m:fPr>
                  <m:num>
                    <m:r>
                      <a:rPr xmlns:a="http://schemas.openxmlformats.org/drawingml/2006/main" sz="4350" i="1">
                        <a:solidFill>
                          <a:srgbClr val="000000"/>
                        </a:solidFill>
                        <a:latin typeface="Cambria Math" panose="02040503050406030204" pitchFamily="18" charset="0"/>
                      </a:rPr>
                      <m:t>R</m:t>
                    </m:r>
                    <m:r>
                      <a:rPr xmlns:a="http://schemas.openxmlformats.org/drawingml/2006/main" sz="4350" i="1">
                        <a:solidFill>
                          <a:srgbClr val="000000"/>
                        </a:solidFill>
                        <a:latin typeface="Cambria Math" panose="02040503050406030204" pitchFamily="18" charset="0"/>
                      </a:rPr>
                      <m:t>μ</m:t>
                    </m:r>
                  </m:num>
                  <m:den>
                    <m:r>
                      <a:rPr xmlns:a="http://schemas.openxmlformats.org/drawingml/2006/main" sz="4350" i="1">
                        <a:solidFill>
                          <a:srgbClr val="000000"/>
                        </a:solidFill>
                        <a:latin typeface="Cambria Math" panose="02040503050406030204" pitchFamily="18" charset="0"/>
                      </a:rPr>
                      <m:t>C</m:t>
                    </m:r>
                  </m:den>
                </m:f>
              </m:oMath>
            </a14:m>
            <a:r>
              <a:t> </a:t>
            </a:r>
            <a:r>
              <a:rPr b="0" sz="2000"/>
              <a:t>(reward of service per unit of cost)</a:t>
            </a:r>
          </a:p>
        </p:txBody>
      </p:sp>
      <p:sp>
        <p:nvSpPr>
          <p:cNvPr id="599"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00"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01"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02"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03"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04"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05"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06"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07"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08"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09" name="Man Walking"/>
          <p:cNvSpPr/>
          <p:nvPr/>
        </p:nvSpPr>
        <p:spPr>
          <a:xfrm flipH="1">
            <a:off x="12539965" y="10826093"/>
            <a:ext cx="1047713" cy="2326173"/>
          </a:xfrm>
          <a:custGeom>
            <a:avLst/>
            <a:gdLst/>
            <a:ahLst/>
            <a:cxnLst>
              <a:cxn ang="0">
                <a:pos x="wd2" y="hd2"/>
              </a:cxn>
              <a:cxn ang="5400000">
                <a:pos x="wd2" y="hd2"/>
              </a:cxn>
              <a:cxn ang="10800000">
                <a:pos x="wd2" y="hd2"/>
              </a:cxn>
              <a:cxn ang="16200000">
                <a:pos x="wd2" y="hd2"/>
              </a:cxn>
            </a:cxnLst>
            <a:rect l="0" t="0" r="r" b="b"/>
            <a:pathLst>
              <a:path w="21090" h="21577" fill="norm" stroke="1" extrusionOk="0">
                <a:moveTo>
                  <a:pt x="9311" y="0"/>
                </a:moveTo>
                <a:cubicBezTo>
                  <a:pt x="9114" y="1"/>
                  <a:pt x="8985" y="9"/>
                  <a:pt x="8973" y="10"/>
                </a:cubicBezTo>
                <a:cubicBezTo>
                  <a:pt x="7445" y="183"/>
                  <a:pt x="6460" y="741"/>
                  <a:pt x="6483" y="1401"/>
                </a:cubicBezTo>
                <a:cubicBezTo>
                  <a:pt x="6495" y="1769"/>
                  <a:pt x="6599" y="1889"/>
                  <a:pt x="6858" y="2154"/>
                </a:cubicBezTo>
                <a:cubicBezTo>
                  <a:pt x="7022" y="2322"/>
                  <a:pt x="7458" y="2603"/>
                  <a:pt x="7493" y="2652"/>
                </a:cubicBezTo>
                <a:cubicBezTo>
                  <a:pt x="7599" y="2798"/>
                  <a:pt x="7669" y="2821"/>
                  <a:pt x="7445" y="2983"/>
                </a:cubicBezTo>
                <a:cubicBezTo>
                  <a:pt x="7422" y="2999"/>
                  <a:pt x="7001" y="3037"/>
                  <a:pt x="7001" y="3048"/>
                </a:cubicBezTo>
                <a:lnTo>
                  <a:pt x="6766" y="3232"/>
                </a:lnTo>
                <a:cubicBezTo>
                  <a:pt x="4463" y="3887"/>
                  <a:pt x="4709" y="3850"/>
                  <a:pt x="4016" y="4797"/>
                </a:cubicBezTo>
                <a:cubicBezTo>
                  <a:pt x="3745" y="5171"/>
                  <a:pt x="2912" y="6761"/>
                  <a:pt x="2653" y="6821"/>
                </a:cubicBezTo>
                <a:cubicBezTo>
                  <a:pt x="2418" y="6870"/>
                  <a:pt x="2371" y="6957"/>
                  <a:pt x="2359" y="7033"/>
                </a:cubicBezTo>
                <a:cubicBezTo>
                  <a:pt x="2324" y="7303"/>
                  <a:pt x="2193" y="7440"/>
                  <a:pt x="2264" y="7640"/>
                </a:cubicBezTo>
                <a:cubicBezTo>
                  <a:pt x="2287" y="7721"/>
                  <a:pt x="2334" y="7759"/>
                  <a:pt x="2451" y="7780"/>
                </a:cubicBezTo>
                <a:cubicBezTo>
                  <a:pt x="2204" y="8885"/>
                  <a:pt x="2428" y="9838"/>
                  <a:pt x="2323" y="10407"/>
                </a:cubicBezTo>
                <a:cubicBezTo>
                  <a:pt x="2311" y="10472"/>
                  <a:pt x="2254" y="10537"/>
                  <a:pt x="2172" y="10591"/>
                </a:cubicBezTo>
                <a:cubicBezTo>
                  <a:pt x="1761" y="10840"/>
                  <a:pt x="1618" y="11051"/>
                  <a:pt x="1559" y="11484"/>
                </a:cubicBezTo>
                <a:cubicBezTo>
                  <a:pt x="1524" y="11734"/>
                  <a:pt x="1853" y="11734"/>
                  <a:pt x="1794" y="11864"/>
                </a:cubicBezTo>
                <a:cubicBezTo>
                  <a:pt x="1735" y="11993"/>
                  <a:pt x="1875" y="12063"/>
                  <a:pt x="1981" y="12144"/>
                </a:cubicBezTo>
                <a:cubicBezTo>
                  <a:pt x="2016" y="12177"/>
                  <a:pt x="2066" y="12188"/>
                  <a:pt x="2113" y="12193"/>
                </a:cubicBezTo>
                <a:cubicBezTo>
                  <a:pt x="2207" y="12204"/>
                  <a:pt x="2312" y="12225"/>
                  <a:pt x="2370" y="12258"/>
                </a:cubicBezTo>
                <a:cubicBezTo>
                  <a:pt x="2441" y="12296"/>
                  <a:pt x="2535" y="12333"/>
                  <a:pt x="2664" y="12344"/>
                </a:cubicBezTo>
                <a:cubicBezTo>
                  <a:pt x="2911" y="12371"/>
                  <a:pt x="3123" y="12019"/>
                  <a:pt x="3123" y="12019"/>
                </a:cubicBezTo>
                <a:cubicBezTo>
                  <a:pt x="3170" y="12165"/>
                  <a:pt x="3698" y="12215"/>
                  <a:pt x="3663" y="12090"/>
                </a:cubicBezTo>
                <a:cubicBezTo>
                  <a:pt x="3569" y="11830"/>
                  <a:pt x="3908" y="11684"/>
                  <a:pt x="4038" y="11224"/>
                </a:cubicBezTo>
                <a:cubicBezTo>
                  <a:pt x="4108" y="10980"/>
                  <a:pt x="3981" y="10764"/>
                  <a:pt x="3828" y="10596"/>
                </a:cubicBezTo>
                <a:cubicBezTo>
                  <a:pt x="3958" y="9990"/>
                  <a:pt x="4627" y="8326"/>
                  <a:pt x="4827" y="8012"/>
                </a:cubicBezTo>
                <a:cubicBezTo>
                  <a:pt x="4992" y="8001"/>
                  <a:pt x="4969" y="7915"/>
                  <a:pt x="5051" y="7764"/>
                </a:cubicBezTo>
                <a:cubicBezTo>
                  <a:pt x="5086" y="7693"/>
                  <a:pt x="5238" y="8680"/>
                  <a:pt x="5308" y="9671"/>
                </a:cubicBezTo>
                <a:cubicBezTo>
                  <a:pt x="5344" y="10147"/>
                  <a:pt x="4428" y="10775"/>
                  <a:pt x="5521" y="11652"/>
                </a:cubicBezTo>
                <a:cubicBezTo>
                  <a:pt x="5651" y="11755"/>
                  <a:pt x="5695" y="11868"/>
                  <a:pt x="5672" y="11982"/>
                </a:cubicBezTo>
                <a:cubicBezTo>
                  <a:pt x="5284" y="13693"/>
                  <a:pt x="5131" y="15063"/>
                  <a:pt x="4967" y="15551"/>
                </a:cubicBezTo>
                <a:cubicBezTo>
                  <a:pt x="4920" y="15686"/>
                  <a:pt x="4743" y="16071"/>
                  <a:pt x="4614" y="16195"/>
                </a:cubicBezTo>
                <a:cubicBezTo>
                  <a:pt x="4285" y="16417"/>
                  <a:pt x="3876" y="16752"/>
                  <a:pt x="3876" y="16757"/>
                </a:cubicBezTo>
                <a:cubicBezTo>
                  <a:pt x="2971" y="17504"/>
                  <a:pt x="2266" y="18382"/>
                  <a:pt x="1761" y="18972"/>
                </a:cubicBezTo>
                <a:lnTo>
                  <a:pt x="1148" y="19573"/>
                </a:lnTo>
                <a:cubicBezTo>
                  <a:pt x="1136" y="19584"/>
                  <a:pt x="1137" y="19596"/>
                  <a:pt x="1126" y="19607"/>
                </a:cubicBezTo>
                <a:cubicBezTo>
                  <a:pt x="1067" y="19655"/>
                  <a:pt x="1090" y="19692"/>
                  <a:pt x="1019" y="19789"/>
                </a:cubicBezTo>
                <a:cubicBezTo>
                  <a:pt x="949" y="19887"/>
                  <a:pt x="-369" y="20554"/>
                  <a:pt x="101" y="20744"/>
                </a:cubicBezTo>
                <a:cubicBezTo>
                  <a:pt x="1076" y="21134"/>
                  <a:pt x="1137" y="20993"/>
                  <a:pt x="1948" y="21285"/>
                </a:cubicBezTo>
                <a:cubicBezTo>
                  <a:pt x="2618" y="21529"/>
                  <a:pt x="3157" y="21523"/>
                  <a:pt x="3733" y="21544"/>
                </a:cubicBezTo>
                <a:lnTo>
                  <a:pt x="6201" y="21539"/>
                </a:lnTo>
                <a:cubicBezTo>
                  <a:pt x="6424" y="21539"/>
                  <a:pt x="6495" y="21458"/>
                  <a:pt x="6483" y="21355"/>
                </a:cubicBezTo>
                <a:cubicBezTo>
                  <a:pt x="6483" y="21257"/>
                  <a:pt x="6273" y="21138"/>
                  <a:pt x="6109" y="21106"/>
                </a:cubicBezTo>
                <a:cubicBezTo>
                  <a:pt x="5886" y="21068"/>
                  <a:pt x="5778" y="21068"/>
                  <a:pt x="5543" y="21057"/>
                </a:cubicBezTo>
                <a:cubicBezTo>
                  <a:pt x="5214" y="21046"/>
                  <a:pt x="4909" y="20970"/>
                  <a:pt x="4721" y="20845"/>
                </a:cubicBezTo>
                <a:cubicBezTo>
                  <a:pt x="4415" y="20656"/>
                  <a:pt x="3991" y="20375"/>
                  <a:pt x="3792" y="20240"/>
                </a:cubicBezTo>
                <a:cubicBezTo>
                  <a:pt x="4015" y="20245"/>
                  <a:pt x="4214" y="20239"/>
                  <a:pt x="4214" y="20223"/>
                </a:cubicBezTo>
                <a:cubicBezTo>
                  <a:pt x="4226" y="20174"/>
                  <a:pt x="4437" y="19968"/>
                  <a:pt x="5095" y="19329"/>
                </a:cubicBezTo>
                <a:cubicBezTo>
                  <a:pt x="5225" y="19199"/>
                  <a:pt x="5366" y="19076"/>
                  <a:pt x="5496" y="18962"/>
                </a:cubicBezTo>
                <a:cubicBezTo>
                  <a:pt x="6024" y="18556"/>
                  <a:pt x="6624" y="18084"/>
                  <a:pt x="6895" y="17835"/>
                </a:cubicBezTo>
                <a:cubicBezTo>
                  <a:pt x="7506" y="17288"/>
                  <a:pt x="8174" y="16817"/>
                  <a:pt x="8444" y="16346"/>
                </a:cubicBezTo>
                <a:cubicBezTo>
                  <a:pt x="8750" y="15810"/>
                  <a:pt x="9539" y="14532"/>
                  <a:pt x="9539" y="14532"/>
                </a:cubicBezTo>
                <a:cubicBezTo>
                  <a:pt x="9503" y="14581"/>
                  <a:pt x="10091" y="14960"/>
                  <a:pt x="10479" y="15317"/>
                </a:cubicBezTo>
                <a:cubicBezTo>
                  <a:pt x="10620" y="15442"/>
                  <a:pt x="10891" y="15945"/>
                  <a:pt x="10938" y="16080"/>
                </a:cubicBezTo>
                <a:cubicBezTo>
                  <a:pt x="11079" y="16432"/>
                  <a:pt x="11360" y="17137"/>
                  <a:pt x="11536" y="17375"/>
                </a:cubicBezTo>
                <a:cubicBezTo>
                  <a:pt x="11948" y="17949"/>
                  <a:pt x="12675" y="18865"/>
                  <a:pt x="13310" y="19531"/>
                </a:cubicBezTo>
                <a:lnTo>
                  <a:pt x="14052" y="20424"/>
                </a:lnTo>
                <a:cubicBezTo>
                  <a:pt x="14111" y="20489"/>
                  <a:pt x="14238" y="20532"/>
                  <a:pt x="14379" y="20532"/>
                </a:cubicBezTo>
                <a:cubicBezTo>
                  <a:pt x="14379" y="20868"/>
                  <a:pt x="14426" y="21598"/>
                  <a:pt x="14896" y="21576"/>
                </a:cubicBezTo>
                <a:cubicBezTo>
                  <a:pt x="16694" y="21495"/>
                  <a:pt x="15061" y="21469"/>
                  <a:pt x="17305" y="21485"/>
                </a:cubicBezTo>
                <a:cubicBezTo>
                  <a:pt x="18528" y="21490"/>
                  <a:pt x="19810" y="21236"/>
                  <a:pt x="20574" y="20911"/>
                </a:cubicBezTo>
                <a:cubicBezTo>
                  <a:pt x="20785" y="20819"/>
                  <a:pt x="20914" y="20764"/>
                  <a:pt x="21055" y="20678"/>
                </a:cubicBezTo>
                <a:cubicBezTo>
                  <a:pt x="21231" y="20548"/>
                  <a:pt x="20726" y="20369"/>
                  <a:pt x="20104" y="20439"/>
                </a:cubicBezTo>
                <a:cubicBezTo>
                  <a:pt x="19058" y="20558"/>
                  <a:pt x="18398" y="20472"/>
                  <a:pt x="18080" y="20407"/>
                </a:cubicBezTo>
                <a:cubicBezTo>
                  <a:pt x="17963" y="20380"/>
                  <a:pt x="17858" y="20342"/>
                  <a:pt x="17775" y="20299"/>
                </a:cubicBezTo>
                <a:cubicBezTo>
                  <a:pt x="17611" y="20207"/>
                  <a:pt x="17376" y="20110"/>
                  <a:pt x="17247" y="20050"/>
                </a:cubicBezTo>
                <a:cubicBezTo>
                  <a:pt x="17399" y="20023"/>
                  <a:pt x="17516" y="19996"/>
                  <a:pt x="17493" y="19974"/>
                </a:cubicBezTo>
                <a:cubicBezTo>
                  <a:pt x="17446" y="19931"/>
                  <a:pt x="17083" y="19477"/>
                  <a:pt x="16589" y="18822"/>
                </a:cubicBezTo>
                <a:cubicBezTo>
                  <a:pt x="16354" y="18480"/>
                  <a:pt x="16131" y="18155"/>
                  <a:pt x="16002" y="17960"/>
                </a:cubicBezTo>
                <a:cubicBezTo>
                  <a:pt x="15120" y="16634"/>
                  <a:pt x="14861" y="15788"/>
                  <a:pt x="14720" y="15133"/>
                </a:cubicBezTo>
                <a:cubicBezTo>
                  <a:pt x="14603" y="14575"/>
                  <a:pt x="14133" y="14358"/>
                  <a:pt x="13721" y="13617"/>
                </a:cubicBezTo>
                <a:lnTo>
                  <a:pt x="12076" y="11224"/>
                </a:lnTo>
                <a:cubicBezTo>
                  <a:pt x="11970" y="11013"/>
                  <a:pt x="12194" y="10904"/>
                  <a:pt x="12194" y="10693"/>
                </a:cubicBezTo>
                <a:cubicBezTo>
                  <a:pt x="12182" y="10211"/>
                  <a:pt x="12077" y="9323"/>
                  <a:pt x="12300" y="8852"/>
                </a:cubicBezTo>
                <a:cubicBezTo>
                  <a:pt x="13464" y="9268"/>
                  <a:pt x="15720" y="9556"/>
                  <a:pt x="15825" y="9632"/>
                </a:cubicBezTo>
                <a:cubicBezTo>
                  <a:pt x="16119" y="9827"/>
                  <a:pt x="16543" y="9973"/>
                  <a:pt x="17048" y="10055"/>
                </a:cubicBezTo>
                <a:cubicBezTo>
                  <a:pt x="17272" y="10087"/>
                  <a:pt x="17377" y="10158"/>
                  <a:pt x="17471" y="10212"/>
                </a:cubicBezTo>
                <a:lnTo>
                  <a:pt x="17647" y="10298"/>
                </a:lnTo>
                <a:cubicBezTo>
                  <a:pt x="17776" y="10331"/>
                  <a:pt x="18023" y="10346"/>
                  <a:pt x="18411" y="10205"/>
                </a:cubicBezTo>
                <a:lnTo>
                  <a:pt x="18716" y="10082"/>
                </a:lnTo>
                <a:cubicBezTo>
                  <a:pt x="18810" y="10038"/>
                  <a:pt x="18929" y="9935"/>
                  <a:pt x="18859" y="9875"/>
                </a:cubicBezTo>
                <a:lnTo>
                  <a:pt x="18940" y="9757"/>
                </a:lnTo>
                <a:cubicBezTo>
                  <a:pt x="19022" y="9703"/>
                  <a:pt x="19012" y="9626"/>
                  <a:pt x="18918" y="9577"/>
                </a:cubicBezTo>
                <a:cubicBezTo>
                  <a:pt x="18682" y="9448"/>
                  <a:pt x="18398" y="9340"/>
                  <a:pt x="18139" y="9242"/>
                </a:cubicBezTo>
                <a:cubicBezTo>
                  <a:pt x="18021" y="9199"/>
                  <a:pt x="17858" y="9171"/>
                  <a:pt x="17706" y="9176"/>
                </a:cubicBezTo>
                <a:lnTo>
                  <a:pt x="17401" y="9139"/>
                </a:lnTo>
                <a:cubicBezTo>
                  <a:pt x="17307" y="9128"/>
                  <a:pt x="17202" y="9123"/>
                  <a:pt x="17096" y="9117"/>
                </a:cubicBezTo>
                <a:cubicBezTo>
                  <a:pt x="16802" y="9112"/>
                  <a:pt x="16014" y="9031"/>
                  <a:pt x="14992" y="8381"/>
                </a:cubicBezTo>
                <a:cubicBezTo>
                  <a:pt x="14522" y="8083"/>
                  <a:pt x="13840" y="7818"/>
                  <a:pt x="13299" y="7596"/>
                </a:cubicBezTo>
                <a:cubicBezTo>
                  <a:pt x="13323" y="7536"/>
                  <a:pt x="13336" y="7439"/>
                  <a:pt x="13218" y="7352"/>
                </a:cubicBezTo>
                <a:cubicBezTo>
                  <a:pt x="13077" y="7244"/>
                  <a:pt x="12816" y="7211"/>
                  <a:pt x="12557" y="7060"/>
                </a:cubicBezTo>
                <a:cubicBezTo>
                  <a:pt x="12263" y="6253"/>
                  <a:pt x="12454" y="6193"/>
                  <a:pt x="12348" y="5711"/>
                </a:cubicBezTo>
                <a:cubicBezTo>
                  <a:pt x="12148" y="4774"/>
                  <a:pt x="11476" y="4428"/>
                  <a:pt x="11030" y="4059"/>
                </a:cubicBezTo>
                <a:cubicBezTo>
                  <a:pt x="11030" y="4059"/>
                  <a:pt x="11149" y="3973"/>
                  <a:pt x="11055" y="3924"/>
                </a:cubicBezTo>
                <a:cubicBezTo>
                  <a:pt x="10985" y="3892"/>
                  <a:pt x="10314" y="3648"/>
                  <a:pt x="10302" y="3648"/>
                </a:cubicBezTo>
                <a:cubicBezTo>
                  <a:pt x="10091" y="3589"/>
                  <a:pt x="10479" y="3437"/>
                  <a:pt x="10596" y="3318"/>
                </a:cubicBezTo>
                <a:cubicBezTo>
                  <a:pt x="10737" y="3183"/>
                  <a:pt x="10865" y="3150"/>
                  <a:pt x="11500" y="3166"/>
                </a:cubicBezTo>
                <a:cubicBezTo>
                  <a:pt x="11887" y="3171"/>
                  <a:pt x="12064" y="3096"/>
                  <a:pt x="12028" y="2939"/>
                </a:cubicBezTo>
                <a:cubicBezTo>
                  <a:pt x="11993" y="2733"/>
                  <a:pt x="12360" y="2765"/>
                  <a:pt x="12219" y="2597"/>
                </a:cubicBezTo>
                <a:cubicBezTo>
                  <a:pt x="12208" y="2581"/>
                  <a:pt x="12299" y="2534"/>
                  <a:pt x="12311" y="2523"/>
                </a:cubicBezTo>
                <a:cubicBezTo>
                  <a:pt x="12417" y="2458"/>
                  <a:pt x="12228" y="2382"/>
                  <a:pt x="12322" y="2262"/>
                </a:cubicBezTo>
                <a:cubicBezTo>
                  <a:pt x="12381" y="2192"/>
                  <a:pt x="12676" y="2187"/>
                  <a:pt x="12653" y="2041"/>
                </a:cubicBezTo>
                <a:cubicBezTo>
                  <a:pt x="12617" y="1851"/>
                  <a:pt x="11899" y="1787"/>
                  <a:pt x="12087" y="1548"/>
                </a:cubicBezTo>
                <a:cubicBezTo>
                  <a:pt x="12334" y="1245"/>
                  <a:pt x="11984" y="909"/>
                  <a:pt x="11984" y="909"/>
                </a:cubicBezTo>
                <a:cubicBezTo>
                  <a:pt x="12231" y="817"/>
                  <a:pt x="12193" y="763"/>
                  <a:pt x="11793" y="498"/>
                </a:cubicBezTo>
                <a:cubicBezTo>
                  <a:pt x="11124" y="55"/>
                  <a:pt x="9901" y="-2"/>
                  <a:pt x="9311" y="0"/>
                </a:cubicBezTo>
                <a:close/>
              </a:path>
            </a:pathLst>
          </a:custGeom>
          <a:solidFill>
            <a:srgbClr val="5E5E5E"/>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10" name="(utility for customer given   people wait)"/>
          <p:cNvSpPr txBox="1"/>
          <p:nvPr/>
        </p:nvSpPr>
        <p:spPr>
          <a:xfrm>
            <a:off x="17096840" y="3053349"/>
            <a:ext cx="5778501" cy="59621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spcBef>
                <a:spcPts val="4100"/>
              </a:spcBef>
              <a:defRPr sz="2700"/>
            </a:pPr>
            <a14:m>
              <m:oMathPara>
                <m:oMathParaPr>
                  <m:jc m:val="left"/>
                </m:oMathParaPr>
                <m:oMath>
                  <m:m>
                    <m:mPr>
                      <m:ctrlPr>
                        <a:rPr xmlns:a="http://schemas.openxmlformats.org/drawingml/2006/main" sz="3250" i="1">
                          <a:solidFill>
                            <a:srgbClr val="000000"/>
                          </a:solidFill>
                          <a:latin typeface="Cambria Math" panose="02040503050406030204" pitchFamily="18" charset="0"/>
                        </a:rPr>
                      </m:ctrlPr>
                      <m:baseJc m:val="center"/>
                      <m:plcHide m:val="on"/>
                      <m:mcs>
                        <m:mc>
                          <m:mcPr>
                            <m:count m:val="2"/>
                            <m:mcJc m:val="center"/>
                          </m:mcPr>
                        </m:mc>
                      </m:mcs>
                    </m:mPr>
                    <m:mr>
                      <m:e/>
                      <m:e>
                        <m:r>
                          <a:rPr xmlns:a="http://schemas.openxmlformats.org/drawingml/2006/main" sz="3250" i="1">
                            <a:solidFill>
                              <a:srgbClr val="000000"/>
                            </a:solidFill>
                            <a:latin typeface="Cambria Math" panose="02040503050406030204" pitchFamily="18" charset="0"/>
                          </a:rPr>
                          <m:t>R</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10</m:t>
                        </m:r>
                      </m:e>
                    </m:mr>
                    <m:mr>
                      <m:e/>
                      <m:e>
                        <m:r>
                          <a:rPr xmlns:a="http://schemas.openxmlformats.org/drawingml/2006/main" sz="3250" i="1">
                            <a:solidFill>
                              <a:srgbClr val="000000"/>
                            </a:solidFill>
                            <a:latin typeface="Cambria Math" panose="02040503050406030204" pitchFamily="18" charset="0"/>
                          </a:rPr>
                          <m:t>C</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8</m:t>
                        </m:r>
                        <m:r>
                          <m:rPr>
                            <m:nor/>
                          </m:rPr>
                          <a:rPr xmlns:a="http://schemas.openxmlformats.org/drawingml/2006/main" sz="3250" i="1">
                            <a:solidFill>
                              <a:srgbClr val="000000"/>
                            </a:solidFill>
                            <a:latin typeface="Cambria Math" panose="02040503050406030204" pitchFamily="18" charset="0"/>
                          </a:rPr>
                          <m:t>per minute</m:t>
                        </m:r>
                      </m:e>
                    </m:mr>
                    <m:mr>
                      <m:e/>
                      <m:e>
                        <m:r>
                          <a:rPr xmlns:a="http://schemas.openxmlformats.org/drawingml/2006/main" sz="3250" i="1">
                            <a:solidFill>
                              <a:srgbClr val="000000"/>
                            </a:solidFill>
                            <a:latin typeface="Cambria Math" panose="02040503050406030204" pitchFamily="18" charset="0"/>
                          </a:rPr>
                          <m:t>μ</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5</m:t>
                        </m:r>
                        <m:r>
                          <m:rPr>
                            <m:nor/>
                          </m:rPr>
                          <a:rPr xmlns:a="http://schemas.openxmlformats.org/drawingml/2006/main" sz="3250" i="1">
                            <a:solidFill>
                              <a:srgbClr val="000000"/>
                            </a:solidFill>
                            <a:latin typeface="Cambria Math" panose="02040503050406030204" pitchFamily="18" charset="0"/>
                          </a:rPr>
                          <m:t>minutes to service per person</m:t>
                        </m:r>
                      </m:e>
                    </m:mr>
                    <m:mr>
                      <m:e/>
                      <m:e>
                        <m:r>
                          <a:rPr xmlns:a="http://schemas.openxmlformats.org/drawingml/2006/main" sz="3250" i="1">
                            <a:solidFill>
                              <a:srgbClr val="000000"/>
                            </a:solidFill>
                            <a:latin typeface="Cambria Math" panose="02040503050406030204" pitchFamily="18" charset="0"/>
                          </a:rPr>
                          <m:t>n</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10</m:t>
                        </m:r>
                        <m:r>
                          <m:rPr>
                            <m:nor/>
                          </m:rPr>
                          <a:rPr xmlns:a="http://schemas.openxmlformats.org/drawingml/2006/main" sz="3250" i="1">
                            <a:solidFill>
                              <a:srgbClr val="000000"/>
                            </a:solidFill>
                            <a:latin typeface="Cambria Math" panose="02040503050406030204" pitchFamily="18" charset="0"/>
                          </a:rPr>
                          <m:t>people to go including me</m:t>
                        </m:r>
                      </m:e>
                    </m:mr>
                  </m:m>
                </m:oMath>
              </m:oMathPara>
            </a14:m>
          </a:p>
          <a:p>
            <a:pPr algn="ctr">
              <a:spcBef>
                <a:spcPts val="4100"/>
              </a:spcBef>
              <a:defRPr sz="3600"/>
            </a:pPr>
            <a14:m>
              <m:oMathPara>
                <m:oMathParaPr>
                  <m:jc m:val="center"/>
                </m:oMathParaPr>
                <m:oMath>
                  <m:sSub>
                    <m:e>
                      <m:r>
                        <a:rPr xmlns:a="http://schemas.openxmlformats.org/drawingml/2006/main" sz="4300" i="1">
                          <a:solidFill>
                            <a:srgbClr val="000000"/>
                          </a:solidFill>
                          <a:latin typeface="Cambria Math" panose="02040503050406030204" pitchFamily="18" charset="0"/>
                        </a:rPr>
                        <m:t>v</m:t>
                      </m:r>
                    </m:e>
                    <m:sub>
                      <m:r>
                        <a:rPr xmlns:a="http://schemas.openxmlformats.org/drawingml/2006/main" sz="4300" i="1">
                          <a:solidFill>
                            <a:srgbClr val="000000"/>
                          </a:solidFill>
                          <a:latin typeface="Cambria Math" panose="02040503050406030204" pitchFamily="18" charset="0"/>
                        </a:rPr>
                        <m:t>s</m:t>
                      </m:r>
                    </m:sub>
                  </m:sSub>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n</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R</m:t>
                  </m:r>
                  <m:r>
                    <a:rPr xmlns:a="http://schemas.openxmlformats.org/drawingml/2006/main" sz="4300" i="1">
                      <a:solidFill>
                        <a:srgbClr val="000000"/>
                      </a:solidFill>
                      <a:latin typeface="Cambria Math" panose="02040503050406030204" pitchFamily="18" charset="0"/>
                    </a:rPr>
                    <m:t>-</m:t>
                  </m:r>
                  <m:f>
                    <m:fPr>
                      <m:ctrlPr>
                        <a:rPr xmlns:a="http://schemas.openxmlformats.org/drawingml/2006/main" sz="4300" i="1">
                          <a:solidFill>
                            <a:srgbClr val="000000"/>
                          </a:solidFill>
                          <a:latin typeface="Cambria Math" panose="02040503050406030204" pitchFamily="18" charset="0"/>
                        </a:rPr>
                      </m:ctrlPr>
                      <m:type m:val="bar"/>
                    </m:fPr>
                    <m:num>
                      <m:r>
                        <a:rPr xmlns:a="http://schemas.openxmlformats.org/drawingml/2006/main" sz="4300" i="1">
                          <a:solidFill>
                            <a:srgbClr val="000000"/>
                          </a:solidFill>
                          <a:latin typeface="Cambria Math" panose="02040503050406030204" pitchFamily="18" charset="0"/>
                        </a:rPr>
                        <m:t>C</m:t>
                      </m:r>
                      <m:r>
                        <a:rPr xmlns:a="http://schemas.openxmlformats.org/drawingml/2006/main" sz="4300" i="1">
                          <a:solidFill>
                            <a:srgbClr val="000000"/>
                          </a:solidFill>
                          <a:latin typeface="Cambria Math" panose="02040503050406030204" pitchFamily="18" charset="0"/>
                        </a:rPr>
                        <m:t>n</m:t>
                      </m:r>
                    </m:num>
                    <m:den>
                      <m:r>
                        <a:rPr xmlns:a="http://schemas.openxmlformats.org/drawingml/2006/main" sz="4300" i="1">
                          <a:solidFill>
                            <a:srgbClr val="000000"/>
                          </a:solidFill>
                          <a:latin typeface="Cambria Math" panose="02040503050406030204" pitchFamily="18" charset="0"/>
                        </a:rPr>
                        <m:t>μ</m:t>
                      </m:r>
                    </m:den>
                  </m:f>
                </m:oMath>
              </m:oMathPara>
            </a14:m>
          </a:p>
          <a:p>
            <a:pPr algn="ctr">
              <a:spcBef>
                <a:spcPts val="1400"/>
              </a:spcBef>
              <a:defRPr sz="2400"/>
            </a:pPr>
            <a:r>
              <a:t>(utility for customer given </a:t>
            </a:r>
            <a14:m>
              <m:oMath>
                <m:r>
                  <a:rPr xmlns:a="http://schemas.openxmlformats.org/drawingml/2006/main" sz="2850" i="1">
                    <a:solidFill>
                      <a:srgbClr val="000000"/>
                    </a:solidFill>
                    <a:latin typeface="Cambria Math" panose="02040503050406030204" pitchFamily="18" charset="0"/>
                  </a:rPr>
                  <m:t>10</m:t>
                </m:r>
              </m:oMath>
            </a14:m>
            <a:r>
              <a:t> people wait)</a:t>
            </a:r>
          </a:p>
          <a:p>
            <a:pPr algn="ctr">
              <a:spcBef>
                <a:spcPts val="4100"/>
              </a:spcBef>
              <a:defRPr sz="3600"/>
            </a:pPr>
            <a14:m>
              <m:oMathPara>
                <m:oMathParaPr>
                  <m:jc m:val="center"/>
                </m:oMathParaPr>
                <m:oMath>
                  <m:sSub>
                    <m:e>
                      <m:r>
                        <a:rPr xmlns:a="http://schemas.openxmlformats.org/drawingml/2006/main" sz="4300" i="1">
                          <a:solidFill>
                            <a:srgbClr val="000000"/>
                          </a:solidFill>
                          <a:latin typeface="Cambria Math" panose="02040503050406030204" pitchFamily="18" charset="0"/>
                        </a:rPr>
                        <m:t>v</m:t>
                      </m:r>
                    </m:e>
                    <m:sub>
                      <m:r>
                        <a:rPr xmlns:a="http://schemas.openxmlformats.org/drawingml/2006/main" sz="4300" i="1">
                          <a:solidFill>
                            <a:srgbClr val="000000"/>
                          </a:solidFill>
                          <a:latin typeface="Cambria Math" panose="02040503050406030204" pitchFamily="18" charset="0"/>
                        </a:rPr>
                        <m:t>s</m:t>
                      </m:r>
                    </m:sub>
                  </m:sSub>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10</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10</m:t>
                  </m:r>
                  <m:r>
                    <a:rPr xmlns:a="http://schemas.openxmlformats.org/drawingml/2006/main" sz="4300" i="1">
                      <a:solidFill>
                        <a:srgbClr val="000000"/>
                      </a:solidFill>
                      <a:latin typeface="Cambria Math" panose="02040503050406030204" pitchFamily="18" charset="0"/>
                    </a:rPr>
                    <m:t>-</m:t>
                  </m:r>
                  <m:f>
                    <m:fPr>
                      <m:ctrlPr>
                        <a:rPr xmlns:a="http://schemas.openxmlformats.org/drawingml/2006/main" sz="4300" i="1">
                          <a:solidFill>
                            <a:srgbClr val="000000"/>
                          </a:solidFill>
                          <a:latin typeface="Cambria Math" panose="02040503050406030204" pitchFamily="18" charset="0"/>
                        </a:rPr>
                      </m:ctrlPr>
                      <m:type m:val="bar"/>
                    </m:fPr>
                    <m:num>
                      <m:r>
                        <a:rPr xmlns:a="http://schemas.openxmlformats.org/drawingml/2006/main" sz="4300" i="1">
                          <a:solidFill>
                            <a:srgbClr val="000000"/>
                          </a:solidFill>
                          <a:latin typeface="Cambria Math" panose="02040503050406030204" pitchFamily="18" charset="0"/>
                        </a:rPr>
                        <m:t>80</m:t>
                      </m:r>
                    </m:num>
                    <m:den>
                      <m:r>
                        <a:rPr xmlns:a="http://schemas.openxmlformats.org/drawingml/2006/main" sz="4300" i="1">
                          <a:solidFill>
                            <a:srgbClr val="000000"/>
                          </a:solidFill>
                          <a:latin typeface="Cambria Math" panose="02040503050406030204" pitchFamily="18" charset="0"/>
                        </a:rPr>
                        <m:t>5</m:t>
                      </m:r>
                    </m:den>
                  </m:f>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6</m:t>
                  </m:r>
                </m:oMath>
              </m:oMathPara>
            </a14:m>
          </a:p>
        </p:txBody>
      </p:sp>
      <p:sp>
        <p:nvSpPr>
          <p:cNvPr id="615" name="Connection Line"/>
          <p:cNvSpPr/>
          <p:nvPr/>
        </p:nvSpPr>
        <p:spPr>
          <a:xfrm>
            <a:off x="15390124" y="7748879"/>
            <a:ext cx="1428483" cy="1117589"/>
          </a:xfrm>
          <a:custGeom>
            <a:avLst/>
            <a:gdLst/>
            <a:ahLst/>
            <a:cxnLst>
              <a:cxn ang="0">
                <a:pos x="wd2" y="hd2"/>
              </a:cxn>
              <a:cxn ang="5400000">
                <a:pos x="wd2" y="hd2"/>
              </a:cxn>
              <a:cxn ang="10800000">
                <a:pos x="wd2" y="hd2"/>
              </a:cxn>
              <a:cxn ang="16200000">
                <a:pos x="wd2" y="hd2"/>
              </a:cxn>
            </a:cxnLst>
            <a:rect l="0" t="0" r="r" b="b"/>
            <a:pathLst>
              <a:path w="21600" h="20824" fill="norm" stroke="1" extrusionOk="0">
                <a:moveTo>
                  <a:pt x="0" y="20824"/>
                </a:moveTo>
                <a:cubicBezTo>
                  <a:pt x="4300" y="6142"/>
                  <a:pt x="11500" y="-776"/>
                  <a:pt x="21600" y="69"/>
                </a:cubicBezTo>
              </a:path>
            </a:pathLst>
          </a:custGeom>
          <a:ln w="38100">
            <a:solidFill>
              <a:srgbClr val="000000"/>
            </a:solidFill>
            <a:miter lim="400000"/>
            <a:headEnd type="triangle"/>
          </a:ln>
        </p:spPr>
        <p:txBody>
          <a:bodyPr/>
          <a:lstStyle/>
          <a:p>
            <a:pPr/>
          </a:p>
        </p:txBody>
      </p:sp>
      <p:sp>
        <p:nvSpPr>
          <p:cNvPr id="612" name="“Naor (1969) appears to be the first to incorporate customer decisions into a queueing model.”…"/>
          <p:cNvSpPr txBox="1"/>
          <p:nvPr>
            <p:ph type="body" sz="half" idx="1"/>
          </p:nvPr>
        </p:nvSpPr>
        <p:spPr>
          <a:xfrm>
            <a:off x="1206500" y="4248504"/>
            <a:ext cx="12163985" cy="8256012"/>
          </a:xfrm>
          <a:prstGeom prst="rect">
            <a:avLst/>
          </a:prstGeom>
        </p:spPr>
        <p:txBody>
          <a:bodyPr/>
          <a:lstStyle/>
          <a:p>
            <a:pPr/>
            <a:r>
              <a:t>“Naor (1969) appears to be the first to incorporate customer decisions into a queueing model.”</a:t>
            </a:r>
          </a:p>
          <a:p>
            <a:pPr/>
            <a:r>
              <a:t>Naor outlines a framework for addressing </a:t>
            </a:r>
            <a14:m>
              <m:oMath>
                <m:r>
                  <a:rPr xmlns:a="http://schemas.openxmlformats.org/drawingml/2006/main" sz="5750" i="1">
                    <a:solidFill>
                      <a:srgbClr val="000000"/>
                    </a:solidFill>
                    <a:latin typeface="Cambria Math" panose="02040503050406030204" pitchFamily="18" charset="0"/>
                  </a:rPr>
                  <m:t>R</m:t>
                </m:r>
              </m:oMath>
            </a14:m>
            <a:r>
              <a:t>ewards and </a:t>
            </a:r>
            <a14:m>
              <m:oMath>
                <m:r>
                  <a:rPr xmlns:a="http://schemas.openxmlformats.org/drawingml/2006/main" sz="5750" i="1">
                    <a:solidFill>
                      <a:srgbClr val="000000"/>
                    </a:solidFill>
                    <a:latin typeface="Cambria Math" panose="02040503050406030204" pitchFamily="18" charset="0"/>
                  </a:rPr>
                  <m:t>C</m:t>
                </m:r>
              </m:oMath>
            </a14:m>
            <a:r>
              <a:t>osts for consumers</a:t>
            </a:r>
          </a:p>
          <a:p>
            <a:pPr lvl="1"/>
            <a:r>
              <a:t>Sometimes the juice isn’t worth the squeeze and they won’t queue</a:t>
            </a:r>
          </a:p>
        </p:txBody>
      </p:sp>
      <p:sp>
        <p:nvSpPr>
          <p:cNvPr id="613" name="Huang, T., Allon, G., &amp; Bassamboo, A. (2013). Bounded rationality in service systems. Manufacturing &amp; Service Operations Management, 15(2), 263-279."/>
          <p:cNvSpPr txBox="1"/>
          <p:nvPr/>
        </p:nvSpPr>
        <p:spPr>
          <a:xfrm>
            <a:off x="2323493" y="13214481"/>
            <a:ext cx="19737015" cy="4366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2200">
                <a:solidFill>
                  <a:srgbClr val="929292"/>
                </a:solidFill>
              </a:defRPr>
            </a:pPr>
            <a:r>
              <a:t>Huang, T., Allon, G., &amp; Bassamboo, A. (2013). Bounded rationality in service systems. </a:t>
            </a:r>
            <a:r>
              <a:rPr i="1"/>
              <a:t>Manufacturing &amp; Service Operations Management</a:t>
            </a:r>
            <a:r>
              <a:t>, </a:t>
            </a:r>
            <a:r>
              <a:rPr i="1"/>
              <a:t>15</a:t>
            </a:r>
            <a:r>
              <a:t>(2), 263-279.</a:t>
            </a:r>
          </a:p>
        </p:txBody>
      </p:sp>
      <p:sp>
        <p:nvSpPr>
          <p:cNvPr id="614" name="Arriving at a queue, assessing utility, and deciding not to join is called “balking”."/>
          <p:cNvSpPr txBox="1"/>
          <p:nvPr/>
        </p:nvSpPr>
        <p:spPr>
          <a:xfrm>
            <a:off x="14023182" y="12123024"/>
            <a:ext cx="8892348" cy="10796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3400"/>
            </a:lvl1pPr>
          </a:lstStyle>
          <a:p>
            <a:pPr/>
            <a:r>
              <a:t>Arriving at a queue, assessing utility, and deciding not to join is called “balking”.</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7" name="nope, not today."/>
          <p:cNvSpPr/>
          <p:nvPr/>
        </p:nvSpPr>
        <p:spPr>
          <a:xfrm>
            <a:off x="13353310" y="9072317"/>
            <a:ext cx="3575761" cy="1598590"/>
          </a:xfrm>
          <a:prstGeom prst="wedgeEllipseCallout">
            <a:avLst>
              <a:gd name="adj1" fmla="val -49513"/>
              <a:gd name="adj2" fmla="val 67412"/>
            </a:avLst>
          </a:pr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r>
              <a:t>nope,</a:t>
            </a:r>
            <a:r>
              <a:rPr sz="2700"/>
              <a:t> </a:t>
            </a:r>
            <a:r>
              <a:t>not today.</a:t>
            </a:r>
          </a:p>
        </p:txBody>
      </p:sp>
      <p:sp>
        <p:nvSpPr>
          <p:cNvPr id="618" name="Customers act in their own self interest"/>
          <p:cNvSpPr txBox="1"/>
          <p:nvPr>
            <p:ph type="title"/>
          </p:nvPr>
        </p:nvSpPr>
        <p:spPr>
          <a:prstGeom prst="rect">
            <a:avLst/>
          </a:prstGeom>
        </p:spPr>
        <p:txBody>
          <a:bodyPr/>
          <a:lstStyle/>
          <a:p>
            <a:pPr/>
            <a:r>
              <a:t>Customers act in their own self interest</a:t>
            </a:r>
          </a:p>
        </p:txBody>
      </p:sp>
      <p:sp>
        <p:nvSpPr>
          <p:cNvPr id="619" name="We can model this with   (reward of service per unit of cost)"/>
          <p:cNvSpPr txBox="1"/>
          <p:nvPr>
            <p:ph type="body" idx="21"/>
          </p:nvPr>
        </p:nvSpPr>
        <p:spPr>
          <a:xfrm>
            <a:off x="1206500" y="2245962"/>
            <a:ext cx="21971000" cy="1292576"/>
          </a:xfrm>
          <a:prstGeom prst="rect">
            <a:avLst/>
          </a:prstGeom>
          <a:extLst>
            <a:ext uri="{C572A759-6A51-4108-AA02-DFA0A04FC94B}">
              <ma14:wrappingTextBoxFlag xmlns:ma14="http://schemas.microsoft.com/office/mac/drawingml/2011/main" val="1"/>
            </a:ext>
          </a:extLst>
        </p:spPr>
        <p:txBody>
          <a:bodyPr/>
          <a:lstStyle/>
          <a:p>
            <a:pPr/>
            <a:r>
              <a:t>We can model this with </a:t>
            </a:r>
            <a14:m>
              <m:oMath>
                <m:sSub>
                  <m:e>
                    <m:r>
                      <a:rPr xmlns:a="http://schemas.openxmlformats.org/drawingml/2006/main" sz="4350" i="1">
                        <a:solidFill>
                          <a:srgbClr val="000000"/>
                        </a:solidFill>
                        <a:latin typeface="Cambria Math" panose="02040503050406030204" pitchFamily="18" charset="0"/>
                      </a:rPr>
                      <m:t>v</m:t>
                    </m:r>
                  </m:e>
                  <m:sub>
                    <m:r>
                      <a:rPr xmlns:a="http://schemas.openxmlformats.org/drawingml/2006/main" sz="4350" i="1">
                        <a:solidFill>
                          <a:srgbClr val="000000"/>
                        </a:solidFill>
                        <a:latin typeface="Cambria Math" panose="02040503050406030204" pitchFamily="18" charset="0"/>
                      </a:rPr>
                      <m:t>s</m:t>
                    </m:r>
                    <m:r>
                      <a:rPr xmlns:a="http://schemas.openxmlformats.org/drawingml/2006/main" sz="4350" i="1">
                        <a:solidFill>
                          <a:srgbClr val="000000"/>
                        </a:solidFill>
                        <a:latin typeface="Cambria Math" panose="02040503050406030204" pitchFamily="18" charset="0"/>
                      </a:rPr>
                      <m:t>e</m:t>
                    </m:r>
                    <m:r>
                      <a:rPr xmlns:a="http://schemas.openxmlformats.org/drawingml/2006/main" sz="4350" i="1">
                        <a:solidFill>
                          <a:srgbClr val="000000"/>
                        </a:solidFill>
                        <a:latin typeface="Cambria Math" panose="02040503050406030204" pitchFamily="18" charset="0"/>
                      </a:rPr>
                      <m:t>r</m:t>
                    </m:r>
                    <m:r>
                      <a:rPr xmlns:a="http://schemas.openxmlformats.org/drawingml/2006/main" sz="4350" i="1">
                        <a:solidFill>
                          <a:srgbClr val="000000"/>
                        </a:solidFill>
                        <a:latin typeface="Cambria Math" panose="02040503050406030204" pitchFamily="18" charset="0"/>
                      </a:rPr>
                      <m:t>v</m:t>
                    </m:r>
                    <m:r>
                      <a:rPr xmlns:a="http://schemas.openxmlformats.org/drawingml/2006/main" sz="4350" i="1">
                        <a:solidFill>
                          <a:srgbClr val="000000"/>
                        </a:solidFill>
                        <a:latin typeface="Cambria Math" panose="02040503050406030204" pitchFamily="18" charset="0"/>
                      </a:rPr>
                      <m:t>i</m:t>
                    </m:r>
                    <m:r>
                      <a:rPr xmlns:a="http://schemas.openxmlformats.org/drawingml/2006/main" sz="4350" i="1">
                        <a:solidFill>
                          <a:srgbClr val="000000"/>
                        </a:solidFill>
                        <a:latin typeface="Cambria Math" panose="02040503050406030204" pitchFamily="18" charset="0"/>
                      </a:rPr>
                      <m:t>c</m:t>
                    </m:r>
                    <m:r>
                      <a:rPr xmlns:a="http://schemas.openxmlformats.org/drawingml/2006/main" sz="4350" i="1">
                        <a:solidFill>
                          <a:srgbClr val="000000"/>
                        </a:solidFill>
                        <a:latin typeface="Cambria Math" panose="02040503050406030204" pitchFamily="18" charset="0"/>
                      </a:rPr>
                      <m:t>e</m:t>
                    </m:r>
                  </m:sub>
                </m:sSub>
                <m:r>
                  <a:rPr xmlns:a="http://schemas.openxmlformats.org/drawingml/2006/main" sz="4350" i="1">
                    <a:solidFill>
                      <a:srgbClr val="000000"/>
                    </a:solidFill>
                    <a:latin typeface="Cambria Math" panose="02040503050406030204" pitchFamily="18" charset="0"/>
                  </a:rPr>
                  <m:t>=</m:t>
                </m:r>
                <m:f>
                  <m:fPr>
                    <m:ctrlPr>
                      <a:rPr xmlns:a="http://schemas.openxmlformats.org/drawingml/2006/main" sz="4350" i="1">
                        <a:solidFill>
                          <a:srgbClr val="000000"/>
                        </a:solidFill>
                        <a:latin typeface="Cambria Math" panose="02040503050406030204" pitchFamily="18" charset="0"/>
                      </a:rPr>
                    </m:ctrlPr>
                    <m:type m:val="bar"/>
                  </m:fPr>
                  <m:num>
                    <m:r>
                      <a:rPr xmlns:a="http://schemas.openxmlformats.org/drawingml/2006/main" sz="4350" i="1">
                        <a:solidFill>
                          <a:srgbClr val="000000"/>
                        </a:solidFill>
                        <a:latin typeface="Cambria Math" panose="02040503050406030204" pitchFamily="18" charset="0"/>
                      </a:rPr>
                      <m:t>R</m:t>
                    </m:r>
                    <m:r>
                      <a:rPr xmlns:a="http://schemas.openxmlformats.org/drawingml/2006/main" sz="4350" i="1">
                        <a:solidFill>
                          <a:srgbClr val="000000"/>
                        </a:solidFill>
                        <a:latin typeface="Cambria Math" panose="02040503050406030204" pitchFamily="18" charset="0"/>
                      </a:rPr>
                      <m:t>μ</m:t>
                    </m:r>
                  </m:num>
                  <m:den>
                    <m:r>
                      <a:rPr xmlns:a="http://schemas.openxmlformats.org/drawingml/2006/main" sz="4350" i="1">
                        <a:solidFill>
                          <a:srgbClr val="000000"/>
                        </a:solidFill>
                        <a:latin typeface="Cambria Math" panose="02040503050406030204" pitchFamily="18" charset="0"/>
                      </a:rPr>
                      <m:t>C</m:t>
                    </m:r>
                  </m:den>
                </m:f>
              </m:oMath>
            </a14:m>
            <a:r>
              <a:t> </a:t>
            </a:r>
            <a:r>
              <a:rPr b="0" sz="2000"/>
              <a:t>(reward of service per unit of cost)</a:t>
            </a:r>
          </a:p>
        </p:txBody>
      </p:sp>
      <p:sp>
        <p:nvSpPr>
          <p:cNvPr id="620"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21"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22"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23"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24"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25"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26"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27"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28"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29"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30" name="Man Walking"/>
          <p:cNvSpPr/>
          <p:nvPr/>
        </p:nvSpPr>
        <p:spPr>
          <a:xfrm flipH="1">
            <a:off x="12539965" y="10826093"/>
            <a:ext cx="1047713" cy="2326173"/>
          </a:xfrm>
          <a:custGeom>
            <a:avLst/>
            <a:gdLst/>
            <a:ahLst/>
            <a:cxnLst>
              <a:cxn ang="0">
                <a:pos x="wd2" y="hd2"/>
              </a:cxn>
              <a:cxn ang="5400000">
                <a:pos x="wd2" y="hd2"/>
              </a:cxn>
              <a:cxn ang="10800000">
                <a:pos x="wd2" y="hd2"/>
              </a:cxn>
              <a:cxn ang="16200000">
                <a:pos x="wd2" y="hd2"/>
              </a:cxn>
            </a:cxnLst>
            <a:rect l="0" t="0" r="r" b="b"/>
            <a:pathLst>
              <a:path w="21090" h="21577" fill="norm" stroke="1" extrusionOk="0">
                <a:moveTo>
                  <a:pt x="9311" y="0"/>
                </a:moveTo>
                <a:cubicBezTo>
                  <a:pt x="9114" y="1"/>
                  <a:pt x="8985" y="9"/>
                  <a:pt x="8973" y="10"/>
                </a:cubicBezTo>
                <a:cubicBezTo>
                  <a:pt x="7445" y="183"/>
                  <a:pt x="6460" y="741"/>
                  <a:pt x="6483" y="1401"/>
                </a:cubicBezTo>
                <a:cubicBezTo>
                  <a:pt x="6495" y="1769"/>
                  <a:pt x="6599" y="1889"/>
                  <a:pt x="6858" y="2154"/>
                </a:cubicBezTo>
                <a:cubicBezTo>
                  <a:pt x="7022" y="2322"/>
                  <a:pt x="7458" y="2603"/>
                  <a:pt x="7493" y="2652"/>
                </a:cubicBezTo>
                <a:cubicBezTo>
                  <a:pt x="7599" y="2798"/>
                  <a:pt x="7669" y="2821"/>
                  <a:pt x="7445" y="2983"/>
                </a:cubicBezTo>
                <a:cubicBezTo>
                  <a:pt x="7422" y="2999"/>
                  <a:pt x="7001" y="3037"/>
                  <a:pt x="7001" y="3048"/>
                </a:cubicBezTo>
                <a:lnTo>
                  <a:pt x="6766" y="3232"/>
                </a:lnTo>
                <a:cubicBezTo>
                  <a:pt x="4463" y="3887"/>
                  <a:pt x="4709" y="3850"/>
                  <a:pt x="4016" y="4797"/>
                </a:cubicBezTo>
                <a:cubicBezTo>
                  <a:pt x="3745" y="5171"/>
                  <a:pt x="2912" y="6761"/>
                  <a:pt x="2653" y="6821"/>
                </a:cubicBezTo>
                <a:cubicBezTo>
                  <a:pt x="2418" y="6870"/>
                  <a:pt x="2371" y="6957"/>
                  <a:pt x="2359" y="7033"/>
                </a:cubicBezTo>
                <a:cubicBezTo>
                  <a:pt x="2324" y="7303"/>
                  <a:pt x="2193" y="7440"/>
                  <a:pt x="2264" y="7640"/>
                </a:cubicBezTo>
                <a:cubicBezTo>
                  <a:pt x="2287" y="7721"/>
                  <a:pt x="2334" y="7759"/>
                  <a:pt x="2451" y="7780"/>
                </a:cubicBezTo>
                <a:cubicBezTo>
                  <a:pt x="2204" y="8885"/>
                  <a:pt x="2428" y="9838"/>
                  <a:pt x="2323" y="10407"/>
                </a:cubicBezTo>
                <a:cubicBezTo>
                  <a:pt x="2311" y="10472"/>
                  <a:pt x="2254" y="10537"/>
                  <a:pt x="2172" y="10591"/>
                </a:cubicBezTo>
                <a:cubicBezTo>
                  <a:pt x="1761" y="10840"/>
                  <a:pt x="1618" y="11051"/>
                  <a:pt x="1559" y="11484"/>
                </a:cubicBezTo>
                <a:cubicBezTo>
                  <a:pt x="1524" y="11734"/>
                  <a:pt x="1853" y="11734"/>
                  <a:pt x="1794" y="11864"/>
                </a:cubicBezTo>
                <a:cubicBezTo>
                  <a:pt x="1735" y="11993"/>
                  <a:pt x="1875" y="12063"/>
                  <a:pt x="1981" y="12144"/>
                </a:cubicBezTo>
                <a:cubicBezTo>
                  <a:pt x="2016" y="12177"/>
                  <a:pt x="2066" y="12188"/>
                  <a:pt x="2113" y="12193"/>
                </a:cubicBezTo>
                <a:cubicBezTo>
                  <a:pt x="2207" y="12204"/>
                  <a:pt x="2312" y="12225"/>
                  <a:pt x="2370" y="12258"/>
                </a:cubicBezTo>
                <a:cubicBezTo>
                  <a:pt x="2441" y="12296"/>
                  <a:pt x="2535" y="12333"/>
                  <a:pt x="2664" y="12344"/>
                </a:cubicBezTo>
                <a:cubicBezTo>
                  <a:pt x="2911" y="12371"/>
                  <a:pt x="3123" y="12019"/>
                  <a:pt x="3123" y="12019"/>
                </a:cubicBezTo>
                <a:cubicBezTo>
                  <a:pt x="3170" y="12165"/>
                  <a:pt x="3698" y="12215"/>
                  <a:pt x="3663" y="12090"/>
                </a:cubicBezTo>
                <a:cubicBezTo>
                  <a:pt x="3569" y="11830"/>
                  <a:pt x="3908" y="11684"/>
                  <a:pt x="4038" y="11224"/>
                </a:cubicBezTo>
                <a:cubicBezTo>
                  <a:pt x="4108" y="10980"/>
                  <a:pt x="3981" y="10764"/>
                  <a:pt x="3828" y="10596"/>
                </a:cubicBezTo>
                <a:cubicBezTo>
                  <a:pt x="3958" y="9990"/>
                  <a:pt x="4627" y="8326"/>
                  <a:pt x="4827" y="8012"/>
                </a:cubicBezTo>
                <a:cubicBezTo>
                  <a:pt x="4992" y="8001"/>
                  <a:pt x="4969" y="7915"/>
                  <a:pt x="5051" y="7764"/>
                </a:cubicBezTo>
                <a:cubicBezTo>
                  <a:pt x="5086" y="7693"/>
                  <a:pt x="5238" y="8680"/>
                  <a:pt x="5308" y="9671"/>
                </a:cubicBezTo>
                <a:cubicBezTo>
                  <a:pt x="5344" y="10147"/>
                  <a:pt x="4428" y="10775"/>
                  <a:pt x="5521" y="11652"/>
                </a:cubicBezTo>
                <a:cubicBezTo>
                  <a:pt x="5651" y="11755"/>
                  <a:pt x="5695" y="11868"/>
                  <a:pt x="5672" y="11982"/>
                </a:cubicBezTo>
                <a:cubicBezTo>
                  <a:pt x="5284" y="13693"/>
                  <a:pt x="5131" y="15063"/>
                  <a:pt x="4967" y="15551"/>
                </a:cubicBezTo>
                <a:cubicBezTo>
                  <a:pt x="4920" y="15686"/>
                  <a:pt x="4743" y="16071"/>
                  <a:pt x="4614" y="16195"/>
                </a:cubicBezTo>
                <a:cubicBezTo>
                  <a:pt x="4285" y="16417"/>
                  <a:pt x="3876" y="16752"/>
                  <a:pt x="3876" y="16757"/>
                </a:cubicBezTo>
                <a:cubicBezTo>
                  <a:pt x="2971" y="17504"/>
                  <a:pt x="2266" y="18382"/>
                  <a:pt x="1761" y="18972"/>
                </a:cubicBezTo>
                <a:lnTo>
                  <a:pt x="1148" y="19573"/>
                </a:lnTo>
                <a:cubicBezTo>
                  <a:pt x="1136" y="19584"/>
                  <a:pt x="1137" y="19596"/>
                  <a:pt x="1126" y="19607"/>
                </a:cubicBezTo>
                <a:cubicBezTo>
                  <a:pt x="1067" y="19655"/>
                  <a:pt x="1090" y="19692"/>
                  <a:pt x="1019" y="19789"/>
                </a:cubicBezTo>
                <a:cubicBezTo>
                  <a:pt x="949" y="19887"/>
                  <a:pt x="-369" y="20554"/>
                  <a:pt x="101" y="20744"/>
                </a:cubicBezTo>
                <a:cubicBezTo>
                  <a:pt x="1076" y="21134"/>
                  <a:pt x="1137" y="20993"/>
                  <a:pt x="1948" y="21285"/>
                </a:cubicBezTo>
                <a:cubicBezTo>
                  <a:pt x="2618" y="21529"/>
                  <a:pt x="3157" y="21523"/>
                  <a:pt x="3733" y="21544"/>
                </a:cubicBezTo>
                <a:lnTo>
                  <a:pt x="6201" y="21539"/>
                </a:lnTo>
                <a:cubicBezTo>
                  <a:pt x="6424" y="21539"/>
                  <a:pt x="6495" y="21458"/>
                  <a:pt x="6483" y="21355"/>
                </a:cubicBezTo>
                <a:cubicBezTo>
                  <a:pt x="6483" y="21257"/>
                  <a:pt x="6273" y="21138"/>
                  <a:pt x="6109" y="21106"/>
                </a:cubicBezTo>
                <a:cubicBezTo>
                  <a:pt x="5886" y="21068"/>
                  <a:pt x="5778" y="21068"/>
                  <a:pt x="5543" y="21057"/>
                </a:cubicBezTo>
                <a:cubicBezTo>
                  <a:pt x="5214" y="21046"/>
                  <a:pt x="4909" y="20970"/>
                  <a:pt x="4721" y="20845"/>
                </a:cubicBezTo>
                <a:cubicBezTo>
                  <a:pt x="4415" y="20656"/>
                  <a:pt x="3991" y="20375"/>
                  <a:pt x="3792" y="20240"/>
                </a:cubicBezTo>
                <a:cubicBezTo>
                  <a:pt x="4015" y="20245"/>
                  <a:pt x="4214" y="20239"/>
                  <a:pt x="4214" y="20223"/>
                </a:cubicBezTo>
                <a:cubicBezTo>
                  <a:pt x="4226" y="20174"/>
                  <a:pt x="4437" y="19968"/>
                  <a:pt x="5095" y="19329"/>
                </a:cubicBezTo>
                <a:cubicBezTo>
                  <a:pt x="5225" y="19199"/>
                  <a:pt x="5366" y="19076"/>
                  <a:pt x="5496" y="18962"/>
                </a:cubicBezTo>
                <a:cubicBezTo>
                  <a:pt x="6024" y="18556"/>
                  <a:pt x="6624" y="18084"/>
                  <a:pt x="6895" y="17835"/>
                </a:cubicBezTo>
                <a:cubicBezTo>
                  <a:pt x="7506" y="17288"/>
                  <a:pt x="8174" y="16817"/>
                  <a:pt x="8444" y="16346"/>
                </a:cubicBezTo>
                <a:cubicBezTo>
                  <a:pt x="8750" y="15810"/>
                  <a:pt x="9539" y="14532"/>
                  <a:pt x="9539" y="14532"/>
                </a:cubicBezTo>
                <a:cubicBezTo>
                  <a:pt x="9503" y="14581"/>
                  <a:pt x="10091" y="14960"/>
                  <a:pt x="10479" y="15317"/>
                </a:cubicBezTo>
                <a:cubicBezTo>
                  <a:pt x="10620" y="15442"/>
                  <a:pt x="10891" y="15945"/>
                  <a:pt x="10938" y="16080"/>
                </a:cubicBezTo>
                <a:cubicBezTo>
                  <a:pt x="11079" y="16432"/>
                  <a:pt x="11360" y="17137"/>
                  <a:pt x="11536" y="17375"/>
                </a:cubicBezTo>
                <a:cubicBezTo>
                  <a:pt x="11948" y="17949"/>
                  <a:pt x="12675" y="18865"/>
                  <a:pt x="13310" y="19531"/>
                </a:cubicBezTo>
                <a:lnTo>
                  <a:pt x="14052" y="20424"/>
                </a:lnTo>
                <a:cubicBezTo>
                  <a:pt x="14111" y="20489"/>
                  <a:pt x="14238" y="20532"/>
                  <a:pt x="14379" y="20532"/>
                </a:cubicBezTo>
                <a:cubicBezTo>
                  <a:pt x="14379" y="20868"/>
                  <a:pt x="14426" y="21598"/>
                  <a:pt x="14896" y="21576"/>
                </a:cubicBezTo>
                <a:cubicBezTo>
                  <a:pt x="16694" y="21495"/>
                  <a:pt x="15061" y="21469"/>
                  <a:pt x="17305" y="21485"/>
                </a:cubicBezTo>
                <a:cubicBezTo>
                  <a:pt x="18528" y="21490"/>
                  <a:pt x="19810" y="21236"/>
                  <a:pt x="20574" y="20911"/>
                </a:cubicBezTo>
                <a:cubicBezTo>
                  <a:pt x="20785" y="20819"/>
                  <a:pt x="20914" y="20764"/>
                  <a:pt x="21055" y="20678"/>
                </a:cubicBezTo>
                <a:cubicBezTo>
                  <a:pt x="21231" y="20548"/>
                  <a:pt x="20726" y="20369"/>
                  <a:pt x="20104" y="20439"/>
                </a:cubicBezTo>
                <a:cubicBezTo>
                  <a:pt x="19058" y="20558"/>
                  <a:pt x="18398" y="20472"/>
                  <a:pt x="18080" y="20407"/>
                </a:cubicBezTo>
                <a:cubicBezTo>
                  <a:pt x="17963" y="20380"/>
                  <a:pt x="17858" y="20342"/>
                  <a:pt x="17775" y="20299"/>
                </a:cubicBezTo>
                <a:cubicBezTo>
                  <a:pt x="17611" y="20207"/>
                  <a:pt x="17376" y="20110"/>
                  <a:pt x="17247" y="20050"/>
                </a:cubicBezTo>
                <a:cubicBezTo>
                  <a:pt x="17399" y="20023"/>
                  <a:pt x="17516" y="19996"/>
                  <a:pt x="17493" y="19974"/>
                </a:cubicBezTo>
                <a:cubicBezTo>
                  <a:pt x="17446" y="19931"/>
                  <a:pt x="17083" y="19477"/>
                  <a:pt x="16589" y="18822"/>
                </a:cubicBezTo>
                <a:cubicBezTo>
                  <a:pt x="16354" y="18480"/>
                  <a:pt x="16131" y="18155"/>
                  <a:pt x="16002" y="17960"/>
                </a:cubicBezTo>
                <a:cubicBezTo>
                  <a:pt x="15120" y="16634"/>
                  <a:pt x="14861" y="15788"/>
                  <a:pt x="14720" y="15133"/>
                </a:cubicBezTo>
                <a:cubicBezTo>
                  <a:pt x="14603" y="14575"/>
                  <a:pt x="14133" y="14358"/>
                  <a:pt x="13721" y="13617"/>
                </a:cubicBezTo>
                <a:lnTo>
                  <a:pt x="12076" y="11224"/>
                </a:lnTo>
                <a:cubicBezTo>
                  <a:pt x="11970" y="11013"/>
                  <a:pt x="12194" y="10904"/>
                  <a:pt x="12194" y="10693"/>
                </a:cubicBezTo>
                <a:cubicBezTo>
                  <a:pt x="12182" y="10211"/>
                  <a:pt x="12077" y="9323"/>
                  <a:pt x="12300" y="8852"/>
                </a:cubicBezTo>
                <a:cubicBezTo>
                  <a:pt x="13464" y="9268"/>
                  <a:pt x="15720" y="9556"/>
                  <a:pt x="15825" y="9632"/>
                </a:cubicBezTo>
                <a:cubicBezTo>
                  <a:pt x="16119" y="9827"/>
                  <a:pt x="16543" y="9973"/>
                  <a:pt x="17048" y="10055"/>
                </a:cubicBezTo>
                <a:cubicBezTo>
                  <a:pt x="17272" y="10087"/>
                  <a:pt x="17377" y="10158"/>
                  <a:pt x="17471" y="10212"/>
                </a:cubicBezTo>
                <a:lnTo>
                  <a:pt x="17647" y="10298"/>
                </a:lnTo>
                <a:cubicBezTo>
                  <a:pt x="17776" y="10331"/>
                  <a:pt x="18023" y="10346"/>
                  <a:pt x="18411" y="10205"/>
                </a:cubicBezTo>
                <a:lnTo>
                  <a:pt x="18716" y="10082"/>
                </a:lnTo>
                <a:cubicBezTo>
                  <a:pt x="18810" y="10038"/>
                  <a:pt x="18929" y="9935"/>
                  <a:pt x="18859" y="9875"/>
                </a:cubicBezTo>
                <a:lnTo>
                  <a:pt x="18940" y="9757"/>
                </a:lnTo>
                <a:cubicBezTo>
                  <a:pt x="19022" y="9703"/>
                  <a:pt x="19012" y="9626"/>
                  <a:pt x="18918" y="9577"/>
                </a:cubicBezTo>
                <a:cubicBezTo>
                  <a:pt x="18682" y="9448"/>
                  <a:pt x="18398" y="9340"/>
                  <a:pt x="18139" y="9242"/>
                </a:cubicBezTo>
                <a:cubicBezTo>
                  <a:pt x="18021" y="9199"/>
                  <a:pt x="17858" y="9171"/>
                  <a:pt x="17706" y="9176"/>
                </a:cubicBezTo>
                <a:lnTo>
                  <a:pt x="17401" y="9139"/>
                </a:lnTo>
                <a:cubicBezTo>
                  <a:pt x="17307" y="9128"/>
                  <a:pt x="17202" y="9123"/>
                  <a:pt x="17096" y="9117"/>
                </a:cubicBezTo>
                <a:cubicBezTo>
                  <a:pt x="16802" y="9112"/>
                  <a:pt x="16014" y="9031"/>
                  <a:pt x="14992" y="8381"/>
                </a:cubicBezTo>
                <a:cubicBezTo>
                  <a:pt x="14522" y="8083"/>
                  <a:pt x="13840" y="7818"/>
                  <a:pt x="13299" y="7596"/>
                </a:cubicBezTo>
                <a:cubicBezTo>
                  <a:pt x="13323" y="7536"/>
                  <a:pt x="13336" y="7439"/>
                  <a:pt x="13218" y="7352"/>
                </a:cubicBezTo>
                <a:cubicBezTo>
                  <a:pt x="13077" y="7244"/>
                  <a:pt x="12816" y="7211"/>
                  <a:pt x="12557" y="7060"/>
                </a:cubicBezTo>
                <a:cubicBezTo>
                  <a:pt x="12263" y="6253"/>
                  <a:pt x="12454" y="6193"/>
                  <a:pt x="12348" y="5711"/>
                </a:cubicBezTo>
                <a:cubicBezTo>
                  <a:pt x="12148" y="4774"/>
                  <a:pt x="11476" y="4428"/>
                  <a:pt x="11030" y="4059"/>
                </a:cubicBezTo>
                <a:cubicBezTo>
                  <a:pt x="11030" y="4059"/>
                  <a:pt x="11149" y="3973"/>
                  <a:pt x="11055" y="3924"/>
                </a:cubicBezTo>
                <a:cubicBezTo>
                  <a:pt x="10985" y="3892"/>
                  <a:pt x="10314" y="3648"/>
                  <a:pt x="10302" y="3648"/>
                </a:cubicBezTo>
                <a:cubicBezTo>
                  <a:pt x="10091" y="3589"/>
                  <a:pt x="10479" y="3437"/>
                  <a:pt x="10596" y="3318"/>
                </a:cubicBezTo>
                <a:cubicBezTo>
                  <a:pt x="10737" y="3183"/>
                  <a:pt x="10865" y="3150"/>
                  <a:pt x="11500" y="3166"/>
                </a:cubicBezTo>
                <a:cubicBezTo>
                  <a:pt x="11887" y="3171"/>
                  <a:pt x="12064" y="3096"/>
                  <a:pt x="12028" y="2939"/>
                </a:cubicBezTo>
                <a:cubicBezTo>
                  <a:pt x="11993" y="2733"/>
                  <a:pt x="12360" y="2765"/>
                  <a:pt x="12219" y="2597"/>
                </a:cubicBezTo>
                <a:cubicBezTo>
                  <a:pt x="12208" y="2581"/>
                  <a:pt x="12299" y="2534"/>
                  <a:pt x="12311" y="2523"/>
                </a:cubicBezTo>
                <a:cubicBezTo>
                  <a:pt x="12417" y="2458"/>
                  <a:pt x="12228" y="2382"/>
                  <a:pt x="12322" y="2262"/>
                </a:cubicBezTo>
                <a:cubicBezTo>
                  <a:pt x="12381" y="2192"/>
                  <a:pt x="12676" y="2187"/>
                  <a:pt x="12653" y="2041"/>
                </a:cubicBezTo>
                <a:cubicBezTo>
                  <a:pt x="12617" y="1851"/>
                  <a:pt x="11899" y="1787"/>
                  <a:pt x="12087" y="1548"/>
                </a:cubicBezTo>
                <a:cubicBezTo>
                  <a:pt x="12334" y="1245"/>
                  <a:pt x="11984" y="909"/>
                  <a:pt x="11984" y="909"/>
                </a:cubicBezTo>
                <a:cubicBezTo>
                  <a:pt x="12231" y="817"/>
                  <a:pt x="12193" y="763"/>
                  <a:pt x="11793" y="498"/>
                </a:cubicBezTo>
                <a:cubicBezTo>
                  <a:pt x="11124" y="55"/>
                  <a:pt x="9901" y="-2"/>
                  <a:pt x="9311" y="0"/>
                </a:cubicBezTo>
                <a:close/>
              </a:path>
            </a:pathLst>
          </a:custGeom>
          <a:solidFill>
            <a:srgbClr val="5E5E5E"/>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31" name="(utility for customer given   people wait)"/>
          <p:cNvSpPr txBox="1"/>
          <p:nvPr/>
        </p:nvSpPr>
        <p:spPr>
          <a:xfrm>
            <a:off x="17096840" y="3053349"/>
            <a:ext cx="5778501" cy="596216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spcBef>
                <a:spcPts val="4100"/>
              </a:spcBef>
              <a:defRPr sz="2700"/>
            </a:pPr>
            <a14:m>
              <m:oMathPara>
                <m:oMathParaPr>
                  <m:jc m:val="left"/>
                </m:oMathParaPr>
                <m:oMath>
                  <m:m>
                    <m:mPr>
                      <m:ctrlPr>
                        <a:rPr xmlns:a="http://schemas.openxmlformats.org/drawingml/2006/main" sz="3250" i="1">
                          <a:solidFill>
                            <a:srgbClr val="000000"/>
                          </a:solidFill>
                          <a:latin typeface="Cambria Math" panose="02040503050406030204" pitchFamily="18" charset="0"/>
                        </a:rPr>
                      </m:ctrlPr>
                      <m:baseJc m:val="center"/>
                      <m:plcHide m:val="on"/>
                      <m:mcs>
                        <m:mc>
                          <m:mcPr>
                            <m:count m:val="2"/>
                            <m:mcJc m:val="center"/>
                          </m:mcPr>
                        </m:mc>
                      </m:mcs>
                    </m:mPr>
                    <m:mr>
                      <m:e/>
                      <m:e>
                        <m:r>
                          <a:rPr xmlns:a="http://schemas.openxmlformats.org/drawingml/2006/main" sz="3250" i="1">
                            <a:solidFill>
                              <a:srgbClr val="000000"/>
                            </a:solidFill>
                            <a:latin typeface="Cambria Math" panose="02040503050406030204" pitchFamily="18" charset="0"/>
                          </a:rPr>
                          <m:t>R</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10</m:t>
                        </m:r>
                      </m:e>
                    </m:mr>
                    <m:mr>
                      <m:e/>
                      <m:e>
                        <m:r>
                          <a:rPr xmlns:a="http://schemas.openxmlformats.org/drawingml/2006/main" sz="3250" i="1">
                            <a:solidFill>
                              <a:srgbClr val="000000"/>
                            </a:solidFill>
                            <a:latin typeface="Cambria Math" panose="02040503050406030204" pitchFamily="18" charset="0"/>
                          </a:rPr>
                          <m:t>C</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8</m:t>
                        </m:r>
                        <m:r>
                          <m:rPr>
                            <m:nor/>
                          </m:rPr>
                          <a:rPr xmlns:a="http://schemas.openxmlformats.org/drawingml/2006/main" sz="3250" i="1">
                            <a:solidFill>
                              <a:srgbClr val="000000"/>
                            </a:solidFill>
                            <a:latin typeface="Cambria Math" panose="02040503050406030204" pitchFamily="18" charset="0"/>
                          </a:rPr>
                          <m:t>per minute</m:t>
                        </m:r>
                      </m:e>
                    </m:mr>
                    <m:mr>
                      <m:e/>
                      <m:e>
                        <m:r>
                          <a:rPr xmlns:a="http://schemas.openxmlformats.org/drawingml/2006/main" sz="3250" i="1">
                            <a:solidFill>
                              <a:srgbClr val="000000"/>
                            </a:solidFill>
                            <a:latin typeface="Cambria Math" panose="02040503050406030204" pitchFamily="18" charset="0"/>
                          </a:rPr>
                          <m:t>μ</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5</m:t>
                        </m:r>
                        <m:r>
                          <m:rPr>
                            <m:nor/>
                          </m:rPr>
                          <a:rPr xmlns:a="http://schemas.openxmlformats.org/drawingml/2006/main" sz="3250" i="1">
                            <a:solidFill>
                              <a:srgbClr val="000000"/>
                            </a:solidFill>
                            <a:latin typeface="Cambria Math" panose="02040503050406030204" pitchFamily="18" charset="0"/>
                          </a:rPr>
                          <m:t>minutes to service per person</m:t>
                        </m:r>
                      </m:e>
                    </m:mr>
                    <m:mr>
                      <m:e/>
                      <m:e>
                        <m:r>
                          <a:rPr xmlns:a="http://schemas.openxmlformats.org/drawingml/2006/main" sz="3250" i="1">
                            <a:solidFill>
                              <a:srgbClr val="000000"/>
                            </a:solidFill>
                            <a:latin typeface="Cambria Math" panose="02040503050406030204" pitchFamily="18" charset="0"/>
                          </a:rPr>
                          <m:t>n</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10</m:t>
                        </m:r>
                        <m:r>
                          <m:rPr>
                            <m:nor/>
                          </m:rPr>
                          <a:rPr xmlns:a="http://schemas.openxmlformats.org/drawingml/2006/main" sz="3250" i="1">
                            <a:solidFill>
                              <a:srgbClr val="000000"/>
                            </a:solidFill>
                            <a:latin typeface="Cambria Math" panose="02040503050406030204" pitchFamily="18" charset="0"/>
                          </a:rPr>
                          <m:t>people to go including me</m:t>
                        </m:r>
                      </m:e>
                    </m:mr>
                  </m:m>
                </m:oMath>
              </m:oMathPara>
            </a14:m>
          </a:p>
          <a:p>
            <a:pPr algn="ctr">
              <a:spcBef>
                <a:spcPts val="4100"/>
              </a:spcBef>
              <a:defRPr sz="3600"/>
            </a:pPr>
            <a14:m>
              <m:oMathPara>
                <m:oMathParaPr>
                  <m:jc m:val="center"/>
                </m:oMathParaPr>
                <m:oMath>
                  <m:sSub>
                    <m:e>
                      <m:r>
                        <a:rPr xmlns:a="http://schemas.openxmlformats.org/drawingml/2006/main" sz="4300" i="1">
                          <a:solidFill>
                            <a:srgbClr val="000000"/>
                          </a:solidFill>
                          <a:latin typeface="Cambria Math" panose="02040503050406030204" pitchFamily="18" charset="0"/>
                        </a:rPr>
                        <m:t>v</m:t>
                      </m:r>
                    </m:e>
                    <m:sub>
                      <m:r>
                        <a:rPr xmlns:a="http://schemas.openxmlformats.org/drawingml/2006/main" sz="4300" i="1">
                          <a:solidFill>
                            <a:srgbClr val="000000"/>
                          </a:solidFill>
                          <a:latin typeface="Cambria Math" panose="02040503050406030204" pitchFamily="18" charset="0"/>
                        </a:rPr>
                        <m:t>s</m:t>
                      </m:r>
                    </m:sub>
                  </m:sSub>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n</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R</m:t>
                  </m:r>
                  <m:r>
                    <a:rPr xmlns:a="http://schemas.openxmlformats.org/drawingml/2006/main" sz="4300" i="1">
                      <a:solidFill>
                        <a:srgbClr val="000000"/>
                      </a:solidFill>
                      <a:latin typeface="Cambria Math" panose="02040503050406030204" pitchFamily="18" charset="0"/>
                    </a:rPr>
                    <m:t>-</m:t>
                  </m:r>
                  <m:f>
                    <m:fPr>
                      <m:ctrlPr>
                        <a:rPr xmlns:a="http://schemas.openxmlformats.org/drawingml/2006/main" sz="4300" i="1">
                          <a:solidFill>
                            <a:srgbClr val="000000"/>
                          </a:solidFill>
                          <a:latin typeface="Cambria Math" panose="02040503050406030204" pitchFamily="18" charset="0"/>
                        </a:rPr>
                      </m:ctrlPr>
                      <m:type m:val="bar"/>
                    </m:fPr>
                    <m:num>
                      <m:r>
                        <a:rPr xmlns:a="http://schemas.openxmlformats.org/drawingml/2006/main" sz="4300" i="1">
                          <a:solidFill>
                            <a:srgbClr val="000000"/>
                          </a:solidFill>
                          <a:latin typeface="Cambria Math" panose="02040503050406030204" pitchFamily="18" charset="0"/>
                        </a:rPr>
                        <m:t>C</m:t>
                      </m:r>
                      <m:r>
                        <a:rPr xmlns:a="http://schemas.openxmlformats.org/drawingml/2006/main" sz="4300" i="1">
                          <a:solidFill>
                            <a:srgbClr val="000000"/>
                          </a:solidFill>
                          <a:latin typeface="Cambria Math" panose="02040503050406030204" pitchFamily="18" charset="0"/>
                        </a:rPr>
                        <m:t>n</m:t>
                      </m:r>
                    </m:num>
                    <m:den>
                      <m:r>
                        <a:rPr xmlns:a="http://schemas.openxmlformats.org/drawingml/2006/main" sz="4300" i="1">
                          <a:solidFill>
                            <a:srgbClr val="000000"/>
                          </a:solidFill>
                          <a:latin typeface="Cambria Math" panose="02040503050406030204" pitchFamily="18" charset="0"/>
                        </a:rPr>
                        <m:t>μ</m:t>
                      </m:r>
                    </m:den>
                  </m:f>
                </m:oMath>
              </m:oMathPara>
            </a14:m>
          </a:p>
          <a:p>
            <a:pPr algn="ctr">
              <a:spcBef>
                <a:spcPts val="1400"/>
              </a:spcBef>
              <a:defRPr sz="2400"/>
            </a:pPr>
            <a:r>
              <a:t>(utility for customer given </a:t>
            </a:r>
            <a14:m>
              <m:oMath>
                <m:r>
                  <a:rPr xmlns:a="http://schemas.openxmlformats.org/drawingml/2006/main" sz="2850" i="1">
                    <a:solidFill>
                      <a:srgbClr val="000000"/>
                    </a:solidFill>
                    <a:latin typeface="Cambria Math" panose="02040503050406030204" pitchFamily="18" charset="0"/>
                  </a:rPr>
                  <m:t>10</m:t>
                </m:r>
              </m:oMath>
            </a14:m>
            <a:r>
              <a:t> people wait)</a:t>
            </a:r>
          </a:p>
          <a:p>
            <a:pPr algn="ctr">
              <a:spcBef>
                <a:spcPts val="4100"/>
              </a:spcBef>
              <a:defRPr sz="3600">
                <a:solidFill>
                  <a:srgbClr val="000000">
                    <a:alpha val="32666"/>
                  </a:srgbClr>
                </a:solidFill>
              </a:defRPr>
            </a:pPr>
            <a14:m>
              <m:oMathPara>
                <m:oMathParaPr>
                  <m:jc m:val="center"/>
                </m:oMathParaPr>
                <m:oMath>
                  <m:sSub>
                    <m:e>
                      <m:r>
                        <a:rPr xmlns:a="http://schemas.openxmlformats.org/drawingml/2006/main" sz="4300" i="1">
                          <a:solidFill>
                            <a:srgbClr val="000000"/>
                          </a:solidFill>
                          <a:latin typeface="Cambria Math" panose="02040503050406030204" pitchFamily="18" charset="0"/>
                        </a:rPr>
                        <m:t>v</m:t>
                      </m:r>
                    </m:e>
                    <m:sub>
                      <m:r>
                        <a:rPr xmlns:a="http://schemas.openxmlformats.org/drawingml/2006/main" sz="4300" i="1">
                          <a:solidFill>
                            <a:srgbClr val="000000"/>
                          </a:solidFill>
                          <a:latin typeface="Cambria Math" panose="02040503050406030204" pitchFamily="18" charset="0"/>
                        </a:rPr>
                        <m:t>s</m:t>
                      </m:r>
                    </m:sub>
                  </m:sSub>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10</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10</m:t>
                  </m:r>
                  <m:r>
                    <a:rPr xmlns:a="http://schemas.openxmlformats.org/drawingml/2006/main" sz="4300" i="1">
                      <a:solidFill>
                        <a:srgbClr val="000000"/>
                      </a:solidFill>
                      <a:latin typeface="Cambria Math" panose="02040503050406030204" pitchFamily="18" charset="0"/>
                    </a:rPr>
                    <m:t>-</m:t>
                  </m:r>
                  <m:f>
                    <m:fPr>
                      <m:ctrlPr>
                        <a:rPr xmlns:a="http://schemas.openxmlformats.org/drawingml/2006/main" sz="4300" i="1">
                          <a:solidFill>
                            <a:srgbClr val="000000"/>
                          </a:solidFill>
                          <a:latin typeface="Cambria Math" panose="02040503050406030204" pitchFamily="18" charset="0"/>
                        </a:rPr>
                      </m:ctrlPr>
                      <m:type m:val="bar"/>
                    </m:fPr>
                    <m:num>
                      <m:r>
                        <a:rPr xmlns:a="http://schemas.openxmlformats.org/drawingml/2006/main" sz="4300" i="1">
                          <a:solidFill>
                            <a:srgbClr val="000000"/>
                          </a:solidFill>
                          <a:latin typeface="Cambria Math" panose="02040503050406030204" pitchFamily="18" charset="0"/>
                        </a:rPr>
                        <m:t>80</m:t>
                      </m:r>
                    </m:num>
                    <m:den>
                      <m:r>
                        <a:rPr xmlns:a="http://schemas.openxmlformats.org/drawingml/2006/main" sz="4300" i="1">
                          <a:solidFill>
                            <a:srgbClr val="000000"/>
                          </a:solidFill>
                          <a:latin typeface="Cambria Math" panose="02040503050406030204" pitchFamily="18" charset="0"/>
                        </a:rPr>
                        <m:t>5</m:t>
                      </m:r>
                    </m:den>
                  </m:f>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6</m:t>
                  </m:r>
                </m:oMath>
              </m:oMathPara>
            </a14:m>
            <a:endParaRPr>
              <a:solidFill>
                <a:srgbClr val="000000"/>
              </a:solidFill>
            </a:endParaRPr>
          </a:p>
        </p:txBody>
      </p:sp>
      <p:sp>
        <p:nvSpPr>
          <p:cNvPr id="636" name="Connection Line"/>
          <p:cNvSpPr/>
          <p:nvPr/>
        </p:nvSpPr>
        <p:spPr>
          <a:xfrm>
            <a:off x="15390124" y="7748879"/>
            <a:ext cx="1428483" cy="1117589"/>
          </a:xfrm>
          <a:custGeom>
            <a:avLst/>
            <a:gdLst/>
            <a:ahLst/>
            <a:cxnLst>
              <a:cxn ang="0">
                <a:pos x="wd2" y="hd2"/>
              </a:cxn>
              <a:cxn ang="5400000">
                <a:pos x="wd2" y="hd2"/>
              </a:cxn>
              <a:cxn ang="10800000">
                <a:pos x="wd2" y="hd2"/>
              </a:cxn>
              <a:cxn ang="16200000">
                <a:pos x="wd2" y="hd2"/>
              </a:cxn>
            </a:cxnLst>
            <a:rect l="0" t="0" r="r" b="b"/>
            <a:pathLst>
              <a:path w="21600" h="20824" fill="norm" stroke="1" extrusionOk="0">
                <a:moveTo>
                  <a:pt x="0" y="20824"/>
                </a:moveTo>
                <a:cubicBezTo>
                  <a:pt x="4300" y="6142"/>
                  <a:pt x="11500" y="-776"/>
                  <a:pt x="21600" y="69"/>
                </a:cubicBezTo>
              </a:path>
            </a:pathLst>
          </a:custGeom>
          <a:ln w="38100">
            <a:solidFill>
              <a:srgbClr val="000000"/>
            </a:solidFill>
            <a:miter lim="400000"/>
            <a:headEnd type="triangle"/>
          </a:ln>
        </p:spPr>
        <p:txBody>
          <a:bodyPr/>
          <a:lstStyle/>
          <a:p>
            <a:pPr/>
          </a:p>
        </p:txBody>
      </p:sp>
      <p:sp>
        <p:nvSpPr>
          <p:cNvPr id="633" name="Since they chose not to queue they don’t receive   and don’t incur"/>
          <p:cNvSpPr txBox="1"/>
          <p:nvPr/>
        </p:nvSpPr>
        <p:spPr>
          <a:xfrm>
            <a:off x="14023182" y="12051262"/>
            <a:ext cx="8892348" cy="12231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1" sz="3400"/>
            </a:pPr>
            <a:r>
              <a:t>Since they chose not to queue they don’t receive </a:t>
            </a:r>
            <a14:m>
              <m:oMath>
                <m:r>
                  <a:rPr xmlns:a="http://schemas.openxmlformats.org/drawingml/2006/main" sz="4100" i="1">
                    <a:solidFill>
                      <a:srgbClr val="000000"/>
                    </a:solidFill>
                    <a:latin typeface="Cambria Math" panose="02040503050406030204" pitchFamily="18" charset="0"/>
                  </a:rPr>
                  <m:t>R</m:t>
                </m:r>
              </m:oMath>
            </a14:m>
            <a:r>
              <a:t> and don’t incur </a:t>
            </a:r>
            <a14:m>
              <m:oMath>
                <m:r>
                  <a:rPr xmlns:a="http://schemas.openxmlformats.org/drawingml/2006/main" sz="4100" i="1">
                    <a:solidFill>
                      <a:srgbClr val="000000"/>
                    </a:solidFill>
                    <a:latin typeface="Cambria Math" panose="02040503050406030204" pitchFamily="18" charset="0"/>
                  </a:rPr>
                  <m:t>C</m:t>
                </m:r>
              </m:oMath>
            </a14:m>
            <a:r>
              <a:t> </a:t>
            </a:r>
            <a14:m>
              <m:oMath>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v</m:t>
                    </m:r>
                  </m:e>
                  <m:sub>
                    <m:r>
                      <a:rPr xmlns:a="http://schemas.openxmlformats.org/drawingml/2006/main" sz="4100" i="1">
                        <a:solidFill>
                          <a:srgbClr val="000000"/>
                        </a:solidFill>
                        <a:latin typeface="Cambria Math" panose="02040503050406030204" pitchFamily="18" charset="0"/>
                      </a:rPr>
                      <m:t>0</m:t>
                    </m:r>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0</m:t>
                </m:r>
              </m:oMath>
            </a14:m>
          </a:p>
        </p:txBody>
      </p:sp>
      <p:sp>
        <p:nvSpPr>
          <p:cNvPr id="634" name="“Naor (1969) appears to be the first to incorporate customer decisions into a queueing model.”…"/>
          <p:cNvSpPr txBox="1"/>
          <p:nvPr>
            <p:ph type="body" sz="half" idx="1"/>
          </p:nvPr>
        </p:nvSpPr>
        <p:spPr>
          <a:xfrm>
            <a:off x="1206500" y="4248504"/>
            <a:ext cx="12163985" cy="8256012"/>
          </a:xfrm>
          <a:prstGeom prst="rect">
            <a:avLst/>
          </a:prstGeom>
        </p:spPr>
        <p:txBody>
          <a:bodyPr/>
          <a:lstStyle/>
          <a:p>
            <a:pPr/>
            <a:r>
              <a:t>“Naor (1969) appears to be the first to incorporate customer decisions into a queueing model.”</a:t>
            </a:r>
          </a:p>
          <a:p>
            <a:pPr/>
            <a:r>
              <a:t>Naor outlines a framework for addressing </a:t>
            </a:r>
            <a14:m>
              <m:oMath>
                <m:r>
                  <a:rPr xmlns:a="http://schemas.openxmlformats.org/drawingml/2006/main" sz="5750" i="1">
                    <a:solidFill>
                      <a:srgbClr val="000000"/>
                    </a:solidFill>
                    <a:latin typeface="Cambria Math" panose="02040503050406030204" pitchFamily="18" charset="0"/>
                  </a:rPr>
                  <m:t>R</m:t>
                </m:r>
              </m:oMath>
            </a14:m>
            <a:r>
              <a:t>ewards and </a:t>
            </a:r>
            <a14:m>
              <m:oMath>
                <m:r>
                  <a:rPr xmlns:a="http://schemas.openxmlformats.org/drawingml/2006/main" sz="5750" i="1">
                    <a:solidFill>
                      <a:srgbClr val="000000"/>
                    </a:solidFill>
                    <a:latin typeface="Cambria Math" panose="02040503050406030204" pitchFamily="18" charset="0"/>
                  </a:rPr>
                  <m:t>C</m:t>
                </m:r>
              </m:oMath>
            </a14:m>
            <a:r>
              <a:t>osts for consumers</a:t>
            </a:r>
          </a:p>
          <a:p>
            <a:pPr lvl="1"/>
            <a:r>
              <a:t>Sometimes the juice isn’t worth the squeeze and they won’t queue</a:t>
            </a:r>
          </a:p>
        </p:txBody>
      </p:sp>
      <p:sp>
        <p:nvSpPr>
          <p:cNvPr id="635" name="Huang, T., Allon, G., &amp; Bassamboo, A. (2013). Bounded rationality in service systems. Manufacturing &amp; Service Operations Management, 15(2), 263-279."/>
          <p:cNvSpPr txBox="1"/>
          <p:nvPr/>
        </p:nvSpPr>
        <p:spPr>
          <a:xfrm>
            <a:off x="2323493" y="13214481"/>
            <a:ext cx="19737015" cy="4366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2200">
                <a:solidFill>
                  <a:srgbClr val="929292"/>
                </a:solidFill>
              </a:defRPr>
            </a:pPr>
            <a:r>
              <a:t>Huang, T., Allon, G., &amp; Bassamboo, A. (2013). Bounded rationality in service systems. </a:t>
            </a:r>
            <a:r>
              <a:rPr i="1"/>
              <a:t>Manufacturing &amp; Service Operations Management</a:t>
            </a:r>
            <a:r>
              <a:t>, </a:t>
            </a:r>
            <a:r>
              <a:rPr i="1"/>
              <a:t>15</a:t>
            </a:r>
            <a:r>
              <a:t>(2), 263-279.</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8" name="Naor’s model in more depth"/>
          <p:cNvSpPr txBox="1"/>
          <p:nvPr>
            <p:ph type="title"/>
          </p:nvPr>
        </p:nvSpPr>
        <p:spPr>
          <a:prstGeom prst="rect">
            <a:avLst/>
          </a:prstGeom>
        </p:spPr>
        <p:txBody>
          <a:bodyPr/>
          <a:lstStyle/>
          <a:p>
            <a:pPr/>
            <a:r>
              <a:t>Naor’s model in more depth</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40" name="pasted-movie.png" descr="pasted-movie.png"/>
          <p:cNvPicPr>
            <a:picLocks noChangeAspect="1"/>
          </p:cNvPicPr>
          <p:nvPr/>
        </p:nvPicPr>
        <p:blipFill>
          <a:blip r:embed="rId2">
            <a:extLst/>
          </a:blip>
          <a:stretch>
            <a:fillRect/>
          </a:stretch>
        </p:blipFill>
        <p:spPr>
          <a:xfrm>
            <a:off x="6528448" y="8839511"/>
            <a:ext cx="3571577" cy="3058827"/>
          </a:xfrm>
          <a:prstGeom prst="rect">
            <a:avLst/>
          </a:prstGeom>
          <a:ln w="12700">
            <a:miter lim="400000"/>
          </a:ln>
        </p:spPr>
      </p:pic>
      <p:sp>
        <p:nvSpPr>
          <p:cNvPr id="641" name="Can queue tolls be used to optimize the system for all?"/>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5500"/>
            </a:lvl1pPr>
          </a:lstStyle>
          <a:p>
            <a:pPr/>
            <a:r>
              <a:t>Can queue tolls be used to optimize the system for all?</a:t>
            </a:r>
          </a:p>
        </p:txBody>
      </p:sp>
      <p:sp>
        <p:nvSpPr>
          <p:cNvPr id="642" name="Problem statement"/>
          <p:cNvSpPr txBox="1"/>
          <p:nvPr>
            <p:ph type="title"/>
          </p:nvPr>
        </p:nvSpPr>
        <p:spPr>
          <a:prstGeom prst="rect">
            <a:avLst/>
          </a:prstGeom>
        </p:spPr>
        <p:txBody>
          <a:bodyPr/>
          <a:lstStyle/>
          <a:p>
            <a:pPr/>
            <a:r>
              <a:t>Problem statement</a:t>
            </a:r>
          </a:p>
        </p:txBody>
      </p:sp>
      <p:sp>
        <p:nvSpPr>
          <p:cNvPr id="643" name="Naor, P. (1969). The regulation of queue size by levying tolls. Econometrica: journal of the Econometric Society, 15-24. https://doi.org/10.2307/1909200"/>
          <p:cNvSpPr txBox="1"/>
          <p:nvPr/>
        </p:nvSpPr>
        <p:spPr>
          <a:xfrm>
            <a:off x="2700769" y="13113488"/>
            <a:ext cx="18982462" cy="4366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3" invalidUrl="" action="" tgtFrame="" tooltip="" history="1" highlightClick="0" endSnd="0"/>
              </a:rPr>
              <a:t>https://doi.org/10.2307/1909200</a:t>
            </a:r>
            <a:r>
              <a:t> </a:t>
            </a:r>
          </a:p>
        </p:txBody>
      </p:sp>
      <p:sp>
        <p:nvSpPr>
          <p:cNvPr id="644" name="Excessive queue lengths cause inefficiencies…"/>
          <p:cNvSpPr txBox="1"/>
          <p:nvPr>
            <p:ph type="body" idx="1"/>
          </p:nvPr>
        </p:nvSpPr>
        <p:spPr>
          <a:xfrm>
            <a:off x="1206499" y="4248504"/>
            <a:ext cx="22237422" cy="6660078"/>
          </a:xfrm>
          <a:prstGeom prst="rect">
            <a:avLst/>
          </a:prstGeom>
        </p:spPr>
        <p:txBody>
          <a:bodyPr/>
          <a:lstStyle/>
          <a:p>
            <a:pPr/>
            <a:r>
              <a:t>Excessive queue lengths cause inefficiencies</a:t>
            </a:r>
          </a:p>
          <a:p>
            <a:pPr lvl="1" marL="1041400" indent="-431800">
              <a:spcBef>
                <a:spcPts val="1200"/>
              </a:spcBef>
            </a:pPr>
            <a:r>
              <a:rPr sz="3400"/>
              <a:t>e.g. wasted time &amp; reduced customer satisfaction)</a:t>
            </a:r>
            <a:endParaRPr sz="3400"/>
          </a:p>
          <a:p>
            <a:pPr/>
            <a:r>
              <a:t>Proposal: Charge customers to enter the queue</a:t>
            </a:r>
          </a:p>
          <a:p>
            <a:pPr lvl="1" marL="1054100" indent="-444500">
              <a:spcBef>
                <a:spcPts val="1200"/>
              </a:spcBef>
            </a:pPr>
            <a:r>
              <a:rPr sz="3500"/>
              <a:t>just like auto traffic this can reroute individuals for the overall good of the system</a:t>
            </a:r>
          </a:p>
        </p:txBody>
      </p:sp>
      <p:sp>
        <p:nvSpPr>
          <p:cNvPr id="645" name="Man"/>
          <p:cNvSpPr/>
          <p:nvPr/>
        </p:nvSpPr>
        <p:spPr>
          <a:xfrm flipH="1">
            <a:off x="12495222" y="10536611"/>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46" name="Woman"/>
          <p:cNvSpPr/>
          <p:nvPr/>
        </p:nvSpPr>
        <p:spPr>
          <a:xfrm>
            <a:off x="13175240" y="105362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47" name="Man"/>
          <p:cNvSpPr/>
          <p:nvPr/>
        </p:nvSpPr>
        <p:spPr>
          <a:xfrm flipH="1">
            <a:off x="11116365" y="10536612"/>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48" name="Woman"/>
          <p:cNvSpPr/>
          <p:nvPr/>
        </p:nvSpPr>
        <p:spPr>
          <a:xfrm>
            <a:off x="11796383" y="10536275"/>
            <a:ext cx="612263"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49" name="Woman"/>
          <p:cNvSpPr/>
          <p:nvPr/>
        </p:nvSpPr>
        <p:spPr>
          <a:xfrm>
            <a:off x="10417526" y="10536275"/>
            <a:ext cx="612263"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50" name="Man"/>
          <p:cNvSpPr/>
          <p:nvPr/>
        </p:nvSpPr>
        <p:spPr>
          <a:xfrm flipH="1">
            <a:off x="9038667" y="10536612"/>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51" name="Woman"/>
          <p:cNvSpPr/>
          <p:nvPr/>
        </p:nvSpPr>
        <p:spPr>
          <a:xfrm>
            <a:off x="9718686" y="10536275"/>
            <a:ext cx="612264"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52" name="Store"/>
          <p:cNvSpPr/>
          <p:nvPr/>
        </p:nvSpPr>
        <p:spPr>
          <a:xfrm>
            <a:off x="14270088" y="9215714"/>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54" name="pasted-movie.png" descr="pasted-movie.png"/>
          <p:cNvPicPr>
            <a:picLocks noChangeAspect="1"/>
          </p:cNvPicPr>
          <p:nvPr/>
        </p:nvPicPr>
        <p:blipFill>
          <a:blip r:embed="rId2">
            <a:extLst/>
          </a:blip>
          <a:stretch>
            <a:fillRect/>
          </a:stretch>
        </p:blipFill>
        <p:spPr>
          <a:xfrm>
            <a:off x="13869898" y="1057443"/>
            <a:ext cx="2903192" cy="2486397"/>
          </a:xfrm>
          <a:prstGeom prst="rect">
            <a:avLst/>
          </a:prstGeom>
          <a:ln w="12700">
            <a:miter lim="400000"/>
          </a:ln>
        </p:spPr>
      </p:pic>
      <p:sp>
        <p:nvSpPr>
          <p:cNvPr id="655" name="Rectangle"/>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792479">
              <a:lnSpc>
                <a:spcPct val="100000"/>
              </a:lnSpc>
              <a:spcBef>
                <a:spcPts val="0"/>
              </a:spcBef>
              <a:defRPr b="1" sz="5280"/>
            </a:lvl1pPr>
          </a:lstStyle>
          <a:p>
            <a:pPr/>
            <a14:m>
              <m:oMathPara>
                <m:oMathParaPr>
                  <m:jc m:val="left"/>
                </m:oMathParaPr>
                <m:oMath>
                  <m:r>
                    <a:rPr xmlns:a="http://schemas.openxmlformats.org/drawingml/2006/main" sz="5300" i="1">
                      <a:solidFill>
                        <a:srgbClr val="000000"/>
                      </a:solidFill>
                      <a:latin typeface="Cambria Math" panose="02040503050406030204" pitchFamily="18" charset="0"/>
                    </a:rPr>
                    <m:t>R</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C</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λ</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μ</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ρ</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v</m:t>
                      </m:r>
                    </m:e>
                    <m:sub>
                      <m:r>
                        <a:rPr xmlns:a="http://schemas.openxmlformats.org/drawingml/2006/main" sz="5300" i="1">
                          <a:solidFill>
                            <a:srgbClr val="000000"/>
                          </a:solidFill>
                          <a:latin typeface="Cambria Math" panose="02040503050406030204" pitchFamily="18" charset="0"/>
                        </a:rPr>
                        <m:t>s</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p</m:t>
                      </m:r>
                    </m:e>
                    <m:sub>
                      <m:r>
                        <a:rPr xmlns:a="http://schemas.openxmlformats.org/drawingml/2006/main" sz="5300" i="1">
                          <a:solidFill>
                            <a:srgbClr val="000000"/>
                          </a:solidFill>
                          <a:latin typeface="Cambria Math" panose="02040503050406030204" pitchFamily="18" charset="0"/>
                        </a:rPr>
                        <m:t>i</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g</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z</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E</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i</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ζ</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b</m:t>
                  </m:r>
                </m:oMath>
              </m:oMathPara>
            </a14:m>
            <a:endParaRPr sz="5500"/>
          </a:p>
        </p:txBody>
      </p:sp>
      <p:sp>
        <p:nvSpPr>
          <p:cNvPr id="656" name="Conditions for model"/>
          <p:cNvSpPr txBox="1"/>
          <p:nvPr>
            <p:ph type="title"/>
          </p:nvPr>
        </p:nvSpPr>
        <p:spPr>
          <a:xfrm>
            <a:off x="1206500" y="952500"/>
            <a:ext cx="12850817" cy="1433163"/>
          </a:xfrm>
          <a:prstGeom prst="rect">
            <a:avLst/>
          </a:prstGeom>
        </p:spPr>
        <p:txBody>
          <a:bodyPr/>
          <a:lstStyle/>
          <a:p>
            <a:pPr/>
            <a:r>
              <a:t>Conditions for model</a:t>
            </a:r>
          </a:p>
        </p:txBody>
      </p:sp>
      <p:sp>
        <p:nvSpPr>
          <p:cNvPr id="657"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3" invalidUrl="" action="" tgtFrame="" tooltip="" history="1" highlightClick="0" endSnd="0"/>
              </a:rPr>
              <a:t>https://doi.org/10.2307/1909200</a:t>
            </a:r>
            <a:r>
              <a:t> </a:t>
            </a:r>
          </a:p>
        </p:txBody>
      </p:sp>
      <p:sp>
        <p:nvSpPr>
          <p:cNvPr id="658" name="There exists a public good (aka well-being) that can be maximized via some objective function.…"/>
          <p:cNvSpPr txBox="1"/>
          <p:nvPr>
            <p:ph type="body" idx="1"/>
          </p:nvPr>
        </p:nvSpPr>
        <p:spPr>
          <a:xfrm>
            <a:off x="1206499" y="4248504"/>
            <a:ext cx="18415001" cy="8001001"/>
          </a:xfrm>
          <a:prstGeom prst="rect">
            <a:avLst/>
          </a:prstGeom>
        </p:spPr>
        <p:txBody>
          <a:bodyPr/>
          <a:lstStyle/>
          <a:p>
            <a:pPr>
              <a:buSzPct val="100000"/>
              <a:buAutoNum type="arabicPeriod" startAt="1"/>
            </a:pPr>
            <a:r>
              <a:t>There exists a public good</a:t>
            </a:r>
            <a:r>
              <a:rPr sz="3100"/>
              <a:t> </a:t>
            </a:r>
            <a:r>
              <a:rPr sz="3000"/>
              <a:t>(aka well-being)</a:t>
            </a:r>
            <a:r>
              <a:t> that can be maximized via some objective function.</a:t>
            </a:r>
          </a:p>
          <a:p>
            <a:pPr>
              <a:buSzPct val="100000"/>
              <a:buAutoNum type="arabicPeriod" startAt="1"/>
            </a:pPr>
            <a:r>
              <a:t>“Customers are liable to be diverted from the service station”</a:t>
            </a:r>
          </a:p>
        </p:txBody>
      </p:sp>
      <p:sp>
        <p:nvSpPr>
          <p:cNvPr id="659" name="Man"/>
          <p:cNvSpPr/>
          <p:nvPr/>
        </p:nvSpPr>
        <p:spPr>
          <a:xfrm flipH="1">
            <a:off x="18853240" y="2445001"/>
            <a:ext cx="482153"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60" name="Woman"/>
          <p:cNvSpPr/>
          <p:nvPr/>
        </p:nvSpPr>
        <p:spPr>
          <a:xfrm>
            <a:off x="19405734" y="2444727"/>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61" name="Man"/>
          <p:cNvSpPr/>
          <p:nvPr/>
        </p:nvSpPr>
        <p:spPr>
          <a:xfrm flipH="1">
            <a:off x="17732961" y="2445002"/>
            <a:ext cx="482154"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62" name="Woman"/>
          <p:cNvSpPr/>
          <p:nvPr/>
        </p:nvSpPr>
        <p:spPr>
          <a:xfrm>
            <a:off x="18285454"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63" name="Woman"/>
          <p:cNvSpPr/>
          <p:nvPr/>
        </p:nvSpPr>
        <p:spPr>
          <a:xfrm>
            <a:off x="17165176"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64" name="Man"/>
          <p:cNvSpPr/>
          <p:nvPr/>
        </p:nvSpPr>
        <p:spPr>
          <a:xfrm flipH="1">
            <a:off x="16044896" y="2445002"/>
            <a:ext cx="482154"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65" name="Woman"/>
          <p:cNvSpPr/>
          <p:nvPr/>
        </p:nvSpPr>
        <p:spPr>
          <a:xfrm>
            <a:off x="16597391"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66" name="Store"/>
          <p:cNvSpPr/>
          <p:nvPr/>
        </p:nvSpPr>
        <p:spPr>
          <a:xfrm>
            <a:off x="20295264" y="1371814"/>
            <a:ext cx="3047204" cy="2486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68" name="pasted-movie.png" descr="pasted-movie.png"/>
          <p:cNvPicPr>
            <a:picLocks noChangeAspect="1"/>
          </p:cNvPicPr>
          <p:nvPr/>
        </p:nvPicPr>
        <p:blipFill>
          <a:blip r:embed="rId2">
            <a:extLst/>
          </a:blip>
          <a:stretch>
            <a:fillRect/>
          </a:stretch>
        </p:blipFill>
        <p:spPr>
          <a:xfrm>
            <a:off x="13869899" y="1057443"/>
            <a:ext cx="2903191" cy="2486397"/>
          </a:xfrm>
          <a:prstGeom prst="rect">
            <a:avLst/>
          </a:prstGeom>
          <a:ln w="12700">
            <a:miter lim="400000"/>
          </a:ln>
        </p:spPr>
      </p:pic>
      <p:sp>
        <p:nvSpPr>
          <p:cNvPr id="669" name="Rectangle"/>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792479">
              <a:lnSpc>
                <a:spcPct val="100000"/>
              </a:lnSpc>
              <a:spcBef>
                <a:spcPts val="0"/>
              </a:spcBef>
              <a:defRPr b="1" sz="5280"/>
            </a:lvl1pPr>
          </a:lstStyle>
          <a:p>
            <a:pPr/>
            <a14:m>
              <m:oMathPara>
                <m:oMathParaPr>
                  <m:jc m:val="left"/>
                </m:oMathParaPr>
                <m:oMath>
                  <m:r>
                    <a:rPr xmlns:a="http://schemas.openxmlformats.org/drawingml/2006/main" sz="5300" i="1">
                      <a:solidFill>
                        <a:srgbClr val="000000"/>
                      </a:solidFill>
                      <a:latin typeface="Cambria Math" panose="02040503050406030204" pitchFamily="18" charset="0"/>
                    </a:rPr>
                    <m:t>R</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C</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λ</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μ</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ρ</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v</m:t>
                      </m:r>
                    </m:e>
                    <m:sub>
                      <m:r>
                        <a:rPr xmlns:a="http://schemas.openxmlformats.org/drawingml/2006/main" sz="5300" i="1">
                          <a:solidFill>
                            <a:srgbClr val="000000"/>
                          </a:solidFill>
                          <a:latin typeface="Cambria Math" panose="02040503050406030204" pitchFamily="18" charset="0"/>
                        </a:rPr>
                        <m:t>s</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p</m:t>
                      </m:r>
                    </m:e>
                    <m:sub>
                      <m:r>
                        <a:rPr xmlns:a="http://schemas.openxmlformats.org/drawingml/2006/main" sz="5300" i="1">
                          <a:solidFill>
                            <a:srgbClr val="000000"/>
                          </a:solidFill>
                          <a:latin typeface="Cambria Math" panose="02040503050406030204" pitchFamily="18" charset="0"/>
                        </a:rPr>
                        <m:t>i</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g</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z</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E</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i</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ζ</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b</m:t>
                  </m:r>
                </m:oMath>
              </m:oMathPara>
            </a14:m>
            <a:endParaRPr sz="5500"/>
          </a:p>
        </p:txBody>
      </p:sp>
      <p:sp>
        <p:nvSpPr>
          <p:cNvPr id="670" name="Conditions for model"/>
          <p:cNvSpPr txBox="1"/>
          <p:nvPr>
            <p:ph type="title"/>
          </p:nvPr>
        </p:nvSpPr>
        <p:spPr>
          <a:xfrm>
            <a:off x="1206500" y="952500"/>
            <a:ext cx="12850817" cy="1433163"/>
          </a:xfrm>
          <a:prstGeom prst="rect">
            <a:avLst/>
          </a:prstGeom>
        </p:spPr>
        <p:txBody>
          <a:bodyPr/>
          <a:lstStyle/>
          <a:p>
            <a:pPr/>
            <a:r>
              <a:t>Conditions for model</a:t>
            </a:r>
          </a:p>
        </p:txBody>
      </p:sp>
      <p:sp>
        <p:nvSpPr>
          <p:cNvPr id="671"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3" invalidUrl="" action="" tgtFrame="" tooltip="" history="1" highlightClick="0" endSnd="0"/>
              </a:rPr>
              <a:t>https://doi.org/10.2307/1909200</a:t>
            </a:r>
            <a:r>
              <a:t> </a:t>
            </a:r>
          </a:p>
        </p:txBody>
      </p:sp>
      <p:sp>
        <p:nvSpPr>
          <p:cNvPr id="672" name="There exists a public good (aka well-being) that can be maximized via some objective function.…"/>
          <p:cNvSpPr txBox="1"/>
          <p:nvPr>
            <p:ph type="body" idx="1"/>
          </p:nvPr>
        </p:nvSpPr>
        <p:spPr>
          <a:xfrm>
            <a:off x="1206499" y="4248504"/>
            <a:ext cx="18415001" cy="8001001"/>
          </a:xfrm>
          <a:prstGeom prst="rect">
            <a:avLst/>
          </a:prstGeom>
        </p:spPr>
        <p:txBody>
          <a:bodyPr/>
          <a:lstStyle/>
          <a:p>
            <a:pPr>
              <a:buSzPct val="100000"/>
              <a:buAutoNum type="arabicPeriod" startAt="1"/>
              <a:defRPr b="1"/>
            </a:pPr>
            <a:r>
              <a:t>There exists a public good</a:t>
            </a:r>
            <a:r>
              <a:rPr sz="3100"/>
              <a:t> </a:t>
            </a:r>
            <a:r>
              <a:rPr sz="3000"/>
              <a:t>(aka well-being)</a:t>
            </a:r>
            <a:r>
              <a:t> that can be maximized via some objective function.</a:t>
            </a:r>
          </a:p>
          <a:p>
            <a:pPr lvl="1">
              <a:defRPr sz="4500"/>
            </a:pPr>
            <a:r>
              <a:t>“…</a:t>
            </a:r>
            <a:r>
              <a:rPr i="1"/>
              <a:t>the expected overall profit (in unit time) accruing to arriving customers is a proper objective function representing public good</a:t>
            </a:r>
            <a:r>
              <a:t>…”</a:t>
            </a:r>
          </a:p>
          <a:p>
            <a:pPr lvl="1" marL="1181100" indent="-571500"/>
            <a:r>
              <a:rPr sz="4500"/>
              <a:t>This can have a centralized decision maker</a:t>
            </a:r>
            <a:r>
              <a:t> </a:t>
            </a:r>
            <a:r>
              <a:rPr sz="3000"/>
              <a:t>(public transportation, govt healthcare, etc) </a:t>
            </a:r>
            <a:r>
              <a:rPr sz="4500"/>
              <a:t>or decentralized decision makers</a:t>
            </a:r>
            <a:r>
              <a:t> </a:t>
            </a:r>
            <a:r>
              <a:rPr sz="3000"/>
              <a:t>(customers act for themselves to max their own utility)</a:t>
            </a:r>
            <a:endParaRPr sz="3000"/>
          </a:p>
          <a:p>
            <a:pPr>
              <a:buSzPct val="100000"/>
              <a:buAutoNum type="arabicPeriod" startAt="1"/>
            </a:pPr>
            <a:r>
              <a:t>“Customers are liable to be diverted from the service station”</a:t>
            </a:r>
          </a:p>
        </p:txBody>
      </p:sp>
      <p:sp>
        <p:nvSpPr>
          <p:cNvPr id="673" name="Man"/>
          <p:cNvSpPr/>
          <p:nvPr/>
        </p:nvSpPr>
        <p:spPr>
          <a:xfrm flipH="1">
            <a:off x="18853239" y="2445001"/>
            <a:ext cx="482154"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74" name="Woman"/>
          <p:cNvSpPr/>
          <p:nvPr/>
        </p:nvSpPr>
        <p:spPr>
          <a:xfrm>
            <a:off x="19405734" y="2444727"/>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75" name="Man"/>
          <p:cNvSpPr/>
          <p:nvPr/>
        </p:nvSpPr>
        <p:spPr>
          <a:xfrm flipH="1">
            <a:off x="17732962" y="2445002"/>
            <a:ext cx="482153"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76" name="Woman"/>
          <p:cNvSpPr/>
          <p:nvPr/>
        </p:nvSpPr>
        <p:spPr>
          <a:xfrm>
            <a:off x="18285454"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77" name="Woman"/>
          <p:cNvSpPr/>
          <p:nvPr/>
        </p:nvSpPr>
        <p:spPr>
          <a:xfrm>
            <a:off x="17165177"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78" name="Man"/>
          <p:cNvSpPr/>
          <p:nvPr/>
        </p:nvSpPr>
        <p:spPr>
          <a:xfrm flipH="1">
            <a:off x="16044896" y="2445002"/>
            <a:ext cx="482153"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79" name="Woman"/>
          <p:cNvSpPr/>
          <p:nvPr/>
        </p:nvSpPr>
        <p:spPr>
          <a:xfrm>
            <a:off x="16597391"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80" name="Store"/>
          <p:cNvSpPr/>
          <p:nvPr/>
        </p:nvSpPr>
        <p:spPr>
          <a:xfrm>
            <a:off x="20295265" y="1371814"/>
            <a:ext cx="3047204" cy="2486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A little queueing theory"/>
          <p:cNvSpPr txBox="1"/>
          <p:nvPr>
            <p:ph type="title"/>
          </p:nvPr>
        </p:nvSpPr>
        <p:spPr>
          <a:prstGeom prst="rect">
            <a:avLst/>
          </a:prstGeom>
        </p:spPr>
        <p:txBody>
          <a:bodyPr/>
          <a:lstStyle/>
          <a:p>
            <a:pPr/>
            <a:r>
              <a:t>A little queueing theory</a:t>
            </a:r>
          </a:p>
        </p:txBody>
      </p:sp>
      <p:sp>
        <p:nvSpPr>
          <p:cNvPr id="178" name="Lines build when things arrive faster than we proces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Lines build when things arrive faster than we process</a:t>
            </a:r>
          </a:p>
        </p:txBody>
      </p:sp>
      <p:sp>
        <p:nvSpPr>
          <p:cNvPr id="179" name="Store"/>
          <p:cNvSpPr/>
          <p:nvPr/>
        </p:nvSpPr>
        <p:spPr>
          <a:xfrm>
            <a:off x="19847869" y="8880118"/>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80" name="A queue can be modeled with parameters like"/>
          <p:cNvSpPr txBox="1"/>
          <p:nvPr>
            <p:ph type="body" sz="half" idx="1"/>
          </p:nvPr>
        </p:nvSpPr>
        <p:spPr>
          <a:xfrm>
            <a:off x="1206500" y="4248504"/>
            <a:ext cx="9356765" cy="8460357"/>
          </a:xfrm>
          <a:prstGeom prst="rect">
            <a:avLst/>
          </a:prstGeom>
        </p:spPr>
        <p:txBody>
          <a:bodyPr/>
          <a:lstStyle/>
          <a:p>
            <a:pPr/>
            <a:r>
              <a:t>A queue can be modeled with parameters like</a:t>
            </a:r>
          </a:p>
        </p:txBody>
      </p:sp>
      <p:sp>
        <p:nvSpPr>
          <p:cNvPr id="181" name="Man"/>
          <p:cNvSpPr/>
          <p:nvPr/>
        </p:nvSpPr>
        <p:spPr>
          <a:xfrm flipH="1">
            <a:off x="-7938720" y="10301110"/>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82" name="Woman"/>
          <p:cNvSpPr/>
          <p:nvPr/>
        </p:nvSpPr>
        <p:spPr>
          <a:xfrm>
            <a:off x="-4473649" y="10300773"/>
            <a:ext cx="612263"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83" name="Man"/>
          <p:cNvSpPr/>
          <p:nvPr/>
        </p:nvSpPr>
        <p:spPr>
          <a:xfrm flipH="1">
            <a:off x="-3167194"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84" name="Woman"/>
          <p:cNvSpPr/>
          <p:nvPr/>
        </p:nvSpPr>
        <p:spPr>
          <a:xfrm>
            <a:off x="-989758"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85" name="Woman"/>
          <p:cNvSpPr/>
          <p:nvPr/>
        </p:nvSpPr>
        <p:spPr>
          <a:xfrm>
            <a:off x="-5363451"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86" name="Man"/>
          <p:cNvSpPr/>
          <p:nvPr/>
        </p:nvSpPr>
        <p:spPr>
          <a:xfrm flipH="1">
            <a:off x="-9201599"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87" name="Woman"/>
          <p:cNvSpPr/>
          <p:nvPr/>
        </p:nvSpPr>
        <p:spPr>
          <a:xfrm>
            <a:off x="-6660496"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88" name="Man"/>
          <p:cNvSpPr/>
          <p:nvPr/>
        </p:nvSpPr>
        <p:spPr>
          <a:xfrm flipH="1">
            <a:off x="16504243" y="1030111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89" name="Woman"/>
          <p:cNvSpPr/>
          <p:nvPr/>
        </p:nvSpPr>
        <p:spPr>
          <a:xfrm>
            <a:off x="15805404"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0" name="Woman"/>
          <p:cNvSpPr/>
          <p:nvPr/>
        </p:nvSpPr>
        <p:spPr>
          <a:xfrm>
            <a:off x="-1149436" y="10300774"/>
            <a:ext cx="612264"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1" name="Man"/>
          <p:cNvSpPr/>
          <p:nvPr/>
        </p:nvSpPr>
        <p:spPr>
          <a:xfrm flipH="1">
            <a:off x="17165440"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2" name="Woman"/>
          <p:cNvSpPr/>
          <p:nvPr/>
        </p:nvSpPr>
        <p:spPr>
          <a:xfrm>
            <a:off x="18525476" y="10300774"/>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3" name="Woman"/>
          <p:cNvSpPr/>
          <p:nvPr/>
        </p:nvSpPr>
        <p:spPr>
          <a:xfrm>
            <a:off x="17826637"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82" name="pasted-movie.png" descr="pasted-movie.png"/>
          <p:cNvPicPr>
            <a:picLocks noChangeAspect="1"/>
          </p:cNvPicPr>
          <p:nvPr/>
        </p:nvPicPr>
        <p:blipFill>
          <a:blip r:embed="rId2">
            <a:extLst/>
          </a:blip>
          <a:stretch>
            <a:fillRect/>
          </a:stretch>
        </p:blipFill>
        <p:spPr>
          <a:xfrm>
            <a:off x="13869899" y="1057443"/>
            <a:ext cx="2903191" cy="2486397"/>
          </a:xfrm>
          <a:prstGeom prst="rect">
            <a:avLst/>
          </a:prstGeom>
          <a:ln w="12700">
            <a:miter lim="400000"/>
          </a:ln>
        </p:spPr>
      </p:pic>
      <p:sp>
        <p:nvSpPr>
          <p:cNvPr id="683" name="Rectangle"/>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792479">
              <a:lnSpc>
                <a:spcPct val="100000"/>
              </a:lnSpc>
              <a:spcBef>
                <a:spcPts val="0"/>
              </a:spcBef>
              <a:defRPr b="1" sz="5280"/>
            </a:lvl1pPr>
          </a:lstStyle>
          <a:p>
            <a:pPr/>
            <a14:m>
              <m:oMathPara>
                <m:oMathParaPr>
                  <m:jc m:val="left"/>
                </m:oMathParaPr>
                <m:oMath>
                  <m:r>
                    <a:rPr xmlns:a="http://schemas.openxmlformats.org/drawingml/2006/main" sz="5300" i="1">
                      <a:solidFill>
                        <a:srgbClr val="000000"/>
                      </a:solidFill>
                      <a:latin typeface="Cambria Math" panose="02040503050406030204" pitchFamily="18" charset="0"/>
                    </a:rPr>
                    <m:t>R</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C</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λ</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μ</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ρ</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v</m:t>
                      </m:r>
                    </m:e>
                    <m:sub>
                      <m:r>
                        <a:rPr xmlns:a="http://schemas.openxmlformats.org/drawingml/2006/main" sz="5300" i="1">
                          <a:solidFill>
                            <a:srgbClr val="000000"/>
                          </a:solidFill>
                          <a:latin typeface="Cambria Math" panose="02040503050406030204" pitchFamily="18" charset="0"/>
                        </a:rPr>
                        <m:t>s</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p</m:t>
                      </m:r>
                    </m:e>
                    <m:sub>
                      <m:r>
                        <a:rPr xmlns:a="http://schemas.openxmlformats.org/drawingml/2006/main" sz="5300" i="1">
                          <a:solidFill>
                            <a:srgbClr val="000000"/>
                          </a:solidFill>
                          <a:latin typeface="Cambria Math" panose="02040503050406030204" pitchFamily="18" charset="0"/>
                        </a:rPr>
                        <m:t>i</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g</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z</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E</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i</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ζ</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b</m:t>
                  </m:r>
                </m:oMath>
              </m:oMathPara>
            </a14:m>
            <a:endParaRPr sz="5500"/>
          </a:p>
        </p:txBody>
      </p:sp>
      <p:sp>
        <p:nvSpPr>
          <p:cNvPr id="684" name="Conditions for model"/>
          <p:cNvSpPr txBox="1"/>
          <p:nvPr>
            <p:ph type="title"/>
          </p:nvPr>
        </p:nvSpPr>
        <p:spPr>
          <a:xfrm>
            <a:off x="1206500" y="952500"/>
            <a:ext cx="12850817" cy="1433163"/>
          </a:xfrm>
          <a:prstGeom prst="rect">
            <a:avLst/>
          </a:prstGeom>
        </p:spPr>
        <p:txBody>
          <a:bodyPr/>
          <a:lstStyle/>
          <a:p>
            <a:pPr/>
            <a:r>
              <a:t>Conditions for model</a:t>
            </a:r>
          </a:p>
        </p:txBody>
      </p:sp>
      <p:sp>
        <p:nvSpPr>
          <p:cNvPr id="685"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3" invalidUrl="" action="" tgtFrame="" tooltip="" history="1" highlightClick="0" endSnd="0"/>
              </a:rPr>
              <a:t>https://doi.org/10.2307/1909200</a:t>
            </a:r>
            <a:r>
              <a:t> </a:t>
            </a:r>
          </a:p>
        </p:txBody>
      </p:sp>
      <p:sp>
        <p:nvSpPr>
          <p:cNvPr id="686" name="There exists a public good (aka well-being) that can be maximized via some objective function.…"/>
          <p:cNvSpPr txBox="1"/>
          <p:nvPr>
            <p:ph type="body" idx="1"/>
          </p:nvPr>
        </p:nvSpPr>
        <p:spPr>
          <a:xfrm>
            <a:off x="1206499" y="4248504"/>
            <a:ext cx="18415001" cy="8001001"/>
          </a:xfrm>
          <a:prstGeom prst="rect">
            <a:avLst/>
          </a:prstGeom>
        </p:spPr>
        <p:txBody>
          <a:bodyPr/>
          <a:lstStyle/>
          <a:p>
            <a:pPr>
              <a:buSzPct val="100000"/>
              <a:buAutoNum type="arabicPeriod" startAt="1"/>
            </a:pPr>
            <a:r>
              <a:t>There exists a public good</a:t>
            </a:r>
            <a:r>
              <a:rPr sz="3100"/>
              <a:t> </a:t>
            </a:r>
            <a:r>
              <a:rPr sz="3000"/>
              <a:t>(aka well-being)</a:t>
            </a:r>
            <a:r>
              <a:t> that can be maximized via some objective function.</a:t>
            </a:r>
          </a:p>
          <a:p>
            <a:pPr>
              <a:buSzPct val="100000"/>
              <a:buAutoNum type="arabicPeriod" startAt="1"/>
              <a:defRPr b="1"/>
            </a:pPr>
            <a:r>
              <a:t>“Customers are liable to be diverted from the service station”</a:t>
            </a:r>
          </a:p>
          <a:p>
            <a:pPr lvl="1">
              <a:buSzPct val="100000"/>
              <a:defRPr sz="4500"/>
            </a:pPr>
            <a:r>
              <a:t>Big contrast to prior queueing models that assumed we serve </a:t>
            </a:r>
            <a:r>
              <a:rPr i="1"/>
              <a:t>all customers</a:t>
            </a:r>
          </a:p>
          <a:p>
            <a:pPr lvl="1">
              <a:buSzPct val="100000"/>
              <a:defRPr sz="4500"/>
            </a:pPr>
            <a:r>
              <a:t>Some will queue and some will not, those that don’t have utility 0</a:t>
            </a:r>
          </a:p>
          <a:p>
            <a:pPr lvl="2">
              <a:buSzPct val="100000"/>
              <a:defRPr sz="4500"/>
            </a:pPr>
            <a:r>
              <a:t>A toll can influence the decision of queuing vs leaving</a:t>
            </a:r>
          </a:p>
        </p:txBody>
      </p:sp>
      <p:sp>
        <p:nvSpPr>
          <p:cNvPr id="687" name="Man"/>
          <p:cNvSpPr/>
          <p:nvPr/>
        </p:nvSpPr>
        <p:spPr>
          <a:xfrm flipH="1">
            <a:off x="18853239" y="2445001"/>
            <a:ext cx="482154"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88" name="Woman"/>
          <p:cNvSpPr/>
          <p:nvPr/>
        </p:nvSpPr>
        <p:spPr>
          <a:xfrm>
            <a:off x="19405734" y="2444727"/>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89" name="Man"/>
          <p:cNvSpPr/>
          <p:nvPr/>
        </p:nvSpPr>
        <p:spPr>
          <a:xfrm flipH="1">
            <a:off x="17732962" y="2445002"/>
            <a:ext cx="482153"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90" name="Woman"/>
          <p:cNvSpPr/>
          <p:nvPr/>
        </p:nvSpPr>
        <p:spPr>
          <a:xfrm>
            <a:off x="18285454"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91" name="Woman"/>
          <p:cNvSpPr/>
          <p:nvPr/>
        </p:nvSpPr>
        <p:spPr>
          <a:xfrm>
            <a:off x="17165177"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92" name="Man"/>
          <p:cNvSpPr/>
          <p:nvPr/>
        </p:nvSpPr>
        <p:spPr>
          <a:xfrm flipH="1">
            <a:off x="16044896" y="2445002"/>
            <a:ext cx="482153"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93" name="Woman"/>
          <p:cNvSpPr/>
          <p:nvPr/>
        </p:nvSpPr>
        <p:spPr>
          <a:xfrm>
            <a:off x="16597391"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694" name="Store"/>
          <p:cNvSpPr/>
          <p:nvPr/>
        </p:nvSpPr>
        <p:spPr>
          <a:xfrm>
            <a:off x="20295265" y="1371814"/>
            <a:ext cx="3047204" cy="2486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702" name="Group"/>
          <p:cNvGrpSpPr/>
          <p:nvPr/>
        </p:nvGrpSpPr>
        <p:grpSpPr>
          <a:xfrm>
            <a:off x="19505718" y="5821286"/>
            <a:ext cx="4337401" cy="5640992"/>
            <a:chOff x="0" y="-88899"/>
            <a:chExt cx="4337399" cy="5640991"/>
          </a:xfrm>
        </p:grpSpPr>
        <p:sp>
          <p:nvSpPr>
            <p:cNvPr id="695" name="https://www.istockphoto.com/photo/lego-minifigures-series-8-figurine-the-thespian-gm458926969-22139332"/>
            <p:cNvSpPr txBox="1"/>
            <p:nvPr/>
          </p:nvSpPr>
          <p:spPr>
            <a:xfrm>
              <a:off x="0" y="4850238"/>
              <a:ext cx="4337400" cy="7018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ctr">
                <a:defRPr sz="1500">
                  <a:solidFill>
                    <a:srgbClr val="929292"/>
                  </a:solidFill>
                </a:defRPr>
              </a:pPr>
              <a:r>
                <a:rPr u="sng">
                  <a:hlinkClick r:id="rId4" invalidUrl="" action="" tgtFrame="" tooltip="" history="1" highlightClick="0" endSnd="0"/>
                </a:rPr>
                <a:t>https://www.istockphoto.com/photo/lego-minifigures-series-8-figurine-the-thespian-gm458926969-22139332</a:t>
              </a:r>
              <a:r>
                <a:t> </a:t>
              </a:r>
            </a:p>
          </p:txBody>
        </p:sp>
        <p:grpSp>
          <p:nvGrpSpPr>
            <p:cNvPr id="700" name="Group"/>
            <p:cNvGrpSpPr/>
            <p:nvPr/>
          </p:nvGrpSpPr>
          <p:grpSpPr>
            <a:xfrm>
              <a:off x="12371" y="-88900"/>
              <a:ext cx="4312660" cy="5040738"/>
              <a:chOff x="-127000" y="-88899"/>
              <a:chExt cx="4312658" cy="5040737"/>
            </a:xfrm>
          </p:grpSpPr>
          <p:sp>
            <p:nvSpPr>
              <p:cNvPr id="696" name="Rectangle"/>
              <p:cNvSpPr/>
              <p:nvPr/>
            </p:nvSpPr>
            <p:spPr>
              <a:xfrm>
                <a:off x="1035" y="28969"/>
                <a:ext cx="4056586" cy="934780"/>
              </a:xfrm>
              <a:prstGeom prst="rect">
                <a:avLst/>
              </a:prstGeom>
              <a:solidFill>
                <a:srgbClr val="000000"/>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699" name="pasted-movie.png"/>
              <p:cNvGrpSpPr/>
              <p:nvPr/>
            </p:nvGrpSpPr>
            <p:grpSpPr>
              <a:xfrm>
                <a:off x="-127001" y="-88900"/>
                <a:ext cx="4312660" cy="5040738"/>
                <a:chOff x="0" y="0"/>
                <a:chExt cx="4312658" cy="5040737"/>
              </a:xfrm>
            </p:grpSpPr>
            <p:pic>
              <p:nvPicPr>
                <p:cNvPr id="698" name="pasted-movie.png" descr="pasted-movie.png"/>
                <p:cNvPicPr>
                  <a:picLocks noChangeAspect="1"/>
                </p:cNvPicPr>
                <p:nvPr/>
              </p:nvPicPr>
              <p:blipFill>
                <a:blip r:embed="rId5">
                  <a:extLst/>
                </a:blip>
                <a:srcRect l="13817" t="0" r="13817" b="0"/>
                <a:stretch>
                  <a:fillRect/>
                </a:stretch>
              </p:blipFill>
              <p:spPr>
                <a:xfrm>
                  <a:off x="127000" y="1058492"/>
                  <a:ext cx="4058659" cy="3740946"/>
                </a:xfrm>
                <a:prstGeom prst="rect">
                  <a:avLst/>
                </a:prstGeom>
                <a:ln>
                  <a:noFill/>
                </a:ln>
                <a:effectLst/>
              </p:spPr>
            </p:pic>
            <p:pic>
              <p:nvPicPr>
                <p:cNvPr id="697" name="pasted-movie.png" descr="pasted-movie.png"/>
                <p:cNvPicPr>
                  <a:picLocks noChangeAspect="0"/>
                </p:cNvPicPr>
                <p:nvPr/>
              </p:nvPicPr>
              <p:blipFill>
                <a:blip r:embed="rId6">
                  <a:extLst/>
                </a:blip>
                <a:stretch>
                  <a:fillRect/>
                </a:stretch>
              </p:blipFill>
              <p:spPr>
                <a:xfrm>
                  <a:off x="-1" y="0"/>
                  <a:ext cx="4312660" cy="5040738"/>
                </a:xfrm>
                <a:prstGeom prst="rect">
                  <a:avLst/>
                </a:prstGeom>
                <a:effectLst/>
              </p:spPr>
            </p:pic>
          </p:grpSp>
        </p:grpSp>
        <p:sp>
          <p:nvSpPr>
            <p:cNvPr id="701" name="To queue……"/>
            <p:cNvSpPr txBox="1"/>
            <p:nvPr/>
          </p:nvSpPr>
          <p:spPr>
            <a:xfrm>
              <a:off x="288351" y="203177"/>
              <a:ext cx="3760699" cy="952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spcBef>
                  <a:spcPts val="500"/>
                </a:spcBef>
                <a:defRPr sz="2700">
                  <a:solidFill>
                    <a:srgbClr val="FCCA00"/>
                  </a:solidFill>
                </a:defRPr>
              </a:pPr>
              <a:r>
                <a:t>To queue…</a:t>
              </a:r>
            </a:p>
            <a:p>
              <a:pPr>
                <a:spcBef>
                  <a:spcPts val="500"/>
                </a:spcBef>
                <a:defRPr sz="2700">
                  <a:solidFill>
                    <a:srgbClr val="FCCA00"/>
                  </a:solidFill>
                </a:defRPr>
              </a:pPr>
              <a:r>
                <a:t>          or not to queue…</a:t>
              </a:r>
            </a:p>
          </p:txBody>
        </p:sp>
      </p:gr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04" name="pasted-movie.png" descr="pasted-movie.png"/>
          <p:cNvPicPr>
            <a:picLocks noChangeAspect="1"/>
          </p:cNvPicPr>
          <p:nvPr/>
        </p:nvPicPr>
        <p:blipFill>
          <a:blip r:embed="rId2">
            <a:extLst/>
          </a:blip>
          <a:stretch>
            <a:fillRect/>
          </a:stretch>
        </p:blipFill>
        <p:spPr>
          <a:xfrm>
            <a:off x="13869899" y="1057443"/>
            <a:ext cx="2903191" cy="2486397"/>
          </a:xfrm>
          <a:prstGeom prst="rect">
            <a:avLst/>
          </a:prstGeom>
          <a:ln w="12700">
            <a:miter lim="400000"/>
          </a:ln>
        </p:spPr>
      </p:pic>
      <p:sp>
        <p:nvSpPr>
          <p:cNvPr id="705" name="Rectangle"/>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792479">
              <a:lnSpc>
                <a:spcPct val="100000"/>
              </a:lnSpc>
              <a:spcBef>
                <a:spcPts val="0"/>
              </a:spcBef>
              <a:defRPr b="1" sz="5280"/>
            </a:lvl1pPr>
          </a:lstStyle>
          <a:p>
            <a:pPr/>
            <a14:m>
              <m:oMathPara>
                <m:oMathParaPr>
                  <m:jc m:val="left"/>
                </m:oMathParaPr>
                <m:oMath>
                  <m:r>
                    <a:rPr xmlns:a="http://schemas.openxmlformats.org/drawingml/2006/main" sz="5300" i="1">
                      <a:solidFill>
                        <a:srgbClr val="000000"/>
                      </a:solidFill>
                      <a:latin typeface="Cambria Math" panose="02040503050406030204" pitchFamily="18" charset="0"/>
                    </a:rPr>
                    <m:t>R</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C</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λ</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μ</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ρ</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v</m:t>
                      </m:r>
                    </m:e>
                    <m:sub>
                      <m:r>
                        <a:rPr xmlns:a="http://schemas.openxmlformats.org/drawingml/2006/main" sz="5300" i="1">
                          <a:solidFill>
                            <a:srgbClr val="000000"/>
                          </a:solidFill>
                          <a:latin typeface="Cambria Math" panose="02040503050406030204" pitchFamily="18" charset="0"/>
                        </a:rPr>
                        <m:t>s</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p</m:t>
                      </m:r>
                    </m:e>
                    <m:sub>
                      <m:r>
                        <a:rPr xmlns:a="http://schemas.openxmlformats.org/drawingml/2006/main" sz="5300" i="1">
                          <a:solidFill>
                            <a:srgbClr val="000000"/>
                          </a:solidFill>
                          <a:latin typeface="Cambria Math" panose="02040503050406030204" pitchFamily="18" charset="0"/>
                        </a:rPr>
                        <m:t>i</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g</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z</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E</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i</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ζ</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b</m:t>
                  </m:r>
                </m:oMath>
              </m:oMathPara>
            </a14:m>
            <a:endParaRPr sz="5500"/>
          </a:p>
        </p:txBody>
      </p:sp>
      <p:sp>
        <p:nvSpPr>
          <p:cNvPr id="706" name="Defining the model"/>
          <p:cNvSpPr txBox="1"/>
          <p:nvPr>
            <p:ph type="title"/>
          </p:nvPr>
        </p:nvSpPr>
        <p:spPr>
          <a:xfrm>
            <a:off x="1206500" y="952500"/>
            <a:ext cx="12850817" cy="1433163"/>
          </a:xfrm>
          <a:prstGeom prst="rect">
            <a:avLst/>
          </a:prstGeom>
        </p:spPr>
        <p:txBody>
          <a:bodyPr/>
          <a:lstStyle/>
          <a:p>
            <a:pPr/>
            <a:r>
              <a:t>Defining the model</a:t>
            </a:r>
          </a:p>
        </p:txBody>
      </p:sp>
      <p:sp>
        <p:nvSpPr>
          <p:cNvPr id="707"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3" invalidUrl="" action="" tgtFrame="" tooltip="" history="1" highlightClick="0" endSnd="0"/>
              </a:rPr>
              <a:t>https://doi.org/10.2307/1909200</a:t>
            </a:r>
            <a:r>
              <a:t> </a:t>
            </a:r>
          </a:p>
        </p:txBody>
      </p:sp>
      <p:sp>
        <p:nvSpPr>
          <p:cNvPr id="708" name="Inputs…"/>
          <p:cNvSpPr txBox="1"/>
          <p:nvPr>
            <p:ph type="body" idx="1"/>
          </p:nvPr>
        </p:nvSpPr>
        <p:spPr>
          <a:xfrm>
            <a:off x="1206500" y="4248504"/>
            <a:ext cx="22237421" cy="6731060"/>
          </a:xfrm>
          <a:prstGeom prst="rect">
            <a:avLst/>
          </a:prstGeom>
        </p:spPr>
        <p:txBody>
          <a:bodyPr/>
          <a:lstStyle/>
          <a:p>
            <a:pPr/>
            <a:r>
              <a:t>Inputs</a:t>
            </a:r>
          </a:p>
          <a:p>
            <a:pPr lvl="1"/>
            <a14:m>
              <m:oMath>
                <m:r>
                  <a:rPr xmlns:a="http://schemas.openxmlformats.org/drawingml/2006/main" sz="5750" i="1">
                    <a:solidFill>
                      <a:srgbClr val="000000"/>
                    </a:solidFill>
                    <a:latin typeface="Cambria Math" panose="02040503050406030204" pitchFamily="18" charset="0"/>
                  </a:rPr>
                  <m:t>R</m:t>
                </m:r>
              </m:oMath>
            </a14:m>
            <a:r>
              <a:t> - reward for being serviced </a:t>
            </a:r>
            <a:r>
              <a:rPr sz="3000"/>
              <a:t>(e.g $)</a:t>
            </a:r>
          </a:p>
          <a:p>
            <a:pPr lvl="1"/>
            <a14:m>
              <m:oMath>
                <m:r>
                  <a:rPr xmlns:a="http://schemas.openxmlformats.org/drawingml/2006/main" sz="5750" i="1">
                    <a:solidFill>
                      <a:srgbClr val="000000"/>
                    </a:solidFill>
                    <a:latin typeface="Cambria Math" panose="02040503050406030204" pitchFamily="18" charset="0"/>
                  </a:rPr>
                  <m:t>C</m:t>
                </m:r>
              </m:oMath>
            </a14:m>
            <a:r>
              <a:t> - cost per unit of time for queueing </a:t>
            </a:r>
            <a:r>
              <a:rPr sz="3000"/>
              <a:t>(e.g. $ per minute; assumed all customer </a:t>
            </a:r>
            <a14:m>
              <m:oMath>
                <m:r>
                  <a:rPr xmlns:a="http://schemas.openxmlformats.org/drawingml/2006/main" sz="3600" i="1">
                    <a:solidFill>
                      <a:srgbClr val="000000"/>
                    </a:solidFill>
                    <a:latin typeface="Cambria Math" panose="02040503050406030204" pitchFamily="18" charset="0"/>
                  </a:rPr>
                  <m:t>C</m:t>
                </m:r>
              </m:oMath>
            </a14:m>
            <a:r>
              <a:rPr sz="3000"/>
              <a:t>s are equal)</a:t>
            </a:r>
            <a:endParaRPr sz="3000"/>
          </a:p>
          <a:p>
            <a:pPr lvl="1"/>
            <a14:m>
              <m:oMath>
                <m:r>
                  <a:rPr xmlns:a="http://schemas.openxmlformats.org/drawingml/2006/main" sz="5750" i="1">
                    <a:solidFill>
                      <a:srgbClr val="000000"/>
                    </a:solidFill>
                    <a:latin typeface="Cambria Math" panose="02040503050406030204" pitchFamily="18" charset="0"/>
                  </a:rPr>
                  <m:t>λ</m:t>
                </m:r>
              </m:oMath>
            </a14:m>
            <a:r>
              <a:t> - arrival rate of customers </a:t>
            </a:r>
            <a:r>
              <a:rPr sz="3000"/>
              <a:t>(e.g. Poisson distributed)</a:t>
            </a:r>
            <a:endParaRPr sz="3000"/>
          </a:p>
          <a:p>
            <a:pPr lvl="1"/>
            <a14:m>
              <m:oMath>
                <m:r>
                  <a:rPr xmlns:a="http://schemas.openxmlformats.org/drawingml/2006/main" sz="5750" i="1">
                    <a:solidFill>
                      <a:srgbClr val="000000"/>
                    </a:solidFill>
                    <a:latin typeface="Cambria Math" panose="02040503050406030204" pitchFamily="18" charset="0"/>
                  </a:rPr>
                  <m:t>μ</m:t>
                </m:r>
              </m:oMath>
            </a14:m>
            <a:r>
              <a:t> - service rate </a:t>
            </a:r>
            <a:r>
              <a:rPr sz="3000"/>
              <a:t>(e.g. exponential distributed)</a:t>
            </a:r>
          </a:p>
        </p:txBody>
      </p:sp>
      <p:sp>
        <p:nvSpPr>
          <p:cNvPr id="709" name="Man"/>
          <p:cNvSpPr/>
          <p:nvPr/>
        </p:nvSpPr>
        <p:spPr>
          <a:xfrm flipH="1">
            <a:off x="18853239" y="2445001"/>
            <a:ext cx="482154"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10" name="Woman"/>
          <p:cNvSpPr/>
          <p:nvPr/>
        </p:nvSpPr>
        <p:spPr>
          <a:xfrm>
            <a:off x="19405734" y="2444727"/>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11" name="Man"/>
          <p:cNvSpPr/>
          <p:nvPr/>
        </p:nvSpPr>
        <p:spPr>
          <a:xfrm flipH="1">
            <a:off x="17732962" y="2445002"/>
            <a:ext cx="482153"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12" name="Woman"/>
          <p:cNvSpPr/>
          <p:nvPr/>
        </p:nvSpPr>
        <p:spPr>
          <a:xfrm>
            <a:off x="18285454"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13" name="Woman"/>
          <p:cNvSpPr/>
          <p:nvPr/>
        </p:nvSpPr>
        <p:spPr>
          <a:xfrm>
            <a:off x="17165177"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14" name="Man"/>
          <p:cNvSpPr/>
          <p:nvPr/>
        </p:nvSpPr>
        <p:spPr>
          <a:xfrm flipH="1">
            <a:off x="16044896" y="2445002"/>
            <a:ext cx="482153"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15" name="Woman"/>
          <p:cNvSpPr/>
          <p:nvPr/>
        </p:nvSpPr>
        <p:spPr>
          <a:xfrm>
            <a:off x="16597391"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16" name="Store"/>
          <p:cNvSpPr/>
          <p:nvPr/>
        </p:nvSpPr>
        <p:spPr>
          <a:xfrm>
            <a:off x="20295265" y="1371814"/>
            <a:ext cx="3047204" cy="2486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18" name="pasted-movie.png" descr="pasted-movie.png"/>
          <p:cNvPicPr>
            <a:picLocks noChangeAspect="1"/>
          </p:cNvPicPr>
          <p:nvPr/>
        </p:nvPicPr>
        <p:blipFill>
          <a:blip r:embed="rId2">
            <a:extLst/>
          </a:blip>
          <a:stretch>
            <a:fillRect/>
          </a:stretch>
        </p:blipFill>
        <p:spPr>
          <a:xfrm>
            <a:off x="13869899" y="1057443"/>
            <a:ext cx="2903191" cy="2486397"/>
          </a:xfrm>
          <a:prstGeom prst="rect">
            <a:avLst/>
          </a:prstGeom>
          <a:ln w="12700">
            <a:miter lim="400000"/>
          </a:ln>
        </p:spPr>
      </p:pic>
      <p:sp>
        <p:nvSpPr>
          <p:cNvPr id="719" name="Rectangle"/>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792479">
              <a:lnSpc>
                <a:spcPct val="100000"/>
              </a:lnSpc>
              <a:spcBef>
                <a:spcPts val="0"/>
              </a:spcBef>
              <a:defRPr b="1" sz="5280"/>
            </a:lvl1pPr>
          </a:lstStyle>
          <a:p>
            <a:pPr/>
            <a14:m>
              <m:oMathPara>
                <m:oMathParaPr>
                  <m:jc m:val="left"/>
                </m:oMathParaPr>
                <m:oMath>
                  <m:r>
                    <a:rPr xmlns:a="http://schemas.openxmlformats.org/drawingml/2006/main" sz="5300" i="1">
                      <a:solidFill>
                        <a:srgbClr val="000000"/>
                      </a:solidFill>
                      <a:latin typeface="Cambria Math" panose="02040503050406030204" pitchFamily="18" charset="0"/>
                    </a:rPr>
                    <m:t>R</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C</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λ</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μ</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ρ</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v</m:t>
                      </m:r>
                    </m:e>
                    <m:sub>
                      <m:r>
                        <a:rPr xmlns:a="http://schemas.openxmlformats.org/drawingml/2006/main" sz="5300" i="1">
                          <a:solidFill>
                            <a:srgbClr val="000000"/>
                          </a:solidFill>
                          <a:latin typeface="Cambria Math" panose="02040503050406030204" pitchFamily="18" charset="0"/>
                        </a:rPr>
                        <m:t>s</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p</m:t>
                      </m:r>
                    </m:e>
                    <m:sub>
                      <m:r>
                        <a:rPr xmlns:a="http://schemas.openxmlformats.org/drawingml/2006/main" sz="5300" i="1">
                          <a:solidFill>
                            <a:srgbClr val="000000"/>
                          </a:solidFill>
                          <a:latin typeface="Cambria Math" panose="02040503050406030204" pitchFamily="18" charset="0"/>
                        </a:rPr>
                        <m:t>i</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g</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z</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E</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i</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ζ</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b</m:t>
                  </m:r>
                </m:oMath>
              </m:oMathPara>
            </a14:m>
            <a:endParaRPr sz="5500"/>
          </a:p>
        </p:txBody>
      </p:sp>
      <p:sp>
        <p:nvSpPr>
          <p:cNvPr id="720" name="Defining the model"/>
          <p:cNvSpPr txBox="1"/>
          <p:nvPr>
            <p:ph type="title"/>
          </p:nvPr>
        </p:nvSpPr>
        <p:spPr>
          <a:xfrm>
            <a:off x="1206500" y="952500"/>
            <a:ext cx="12850817" cy="1433163"/>
          </a:xfrm>
          <a:prstGeom prst="rect">
            <a:avLst/>
          </a:prstGeom>
        </p:spPr>
        <p:txBody>
          <a:bodyPr/>
          <a:lstStyle/>
          <a:p>
            <a:pPr/>
            <a:r>
              <a:t>Defining the model</a:t>
            </a:r>
          </a:p>
        </p:txBody>
      </p:sp>
      <p:sp>
        <p:nvSpPr>
          <p:cNvPr id="721"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3" invalidUrl="" action="" tgtFrame="" tooltip="" history="1" highlightClick="0" endSnd="0"/>
              </a:rPr>
              <a:t>https://doi.org/10.2307/1909200</a:t>
            </a:r>
            <a:r>
              <a:t> </a:t>
            </a:r>
          </a:p>
        </p:txBody>
      </p:sp>
      <p:sp>
        <p:nvSpPr>
          <p:cNvPr id="722" name="Additional variables…"/>
          <p:cNvSpPr txBox="1"/>
          <p:nvPr>
            <p:ph type="body" idx="1"/>
          </p:nvPr>
        </p:nvSpPr>
        <p:spPr>
          <a:xfrm>
            <a:off x="1206499" y="4248504"/>
            <a:ext cx="22237422" cy="7994726"/>
          </a:xfrm>
          <a:prstGeom prst="rect">
            <a:avLst/>
          </a:prstGeom>
        </p:spPr>
        <p:txBody>
          <a:bodyPr/>
          <a:lstStyle/>
          <a:p>
            <a:pPr/>
            <a:r>
              <a:t>Additional variables</a:t>
            </a:r>
          </a:p>
          <a:p>
            <a:pPr lvl="1"/>
            <a14:m>
              <m:oMath>
                <m:r>
                  <a:rPr xmlns:a="http://schemas.openxmlformats.org/drawingml/2006/main" sz="5750" i="1">
                    <a:solidFill>
                      <a:srgbClr val="000000"/>
                    </a:solidFill>
                    <a:latin typeface="Cambria Math" panose="02040503050406030204" pitchFamily="18" charset="0"/>
                  </a:rPr>
                  <m:t>ρ</m:t>
                </m:r>
                <m:r>
                  <a:rPr xmlns:a="http://schemas.openxmlformats.org/drawingml/2006/main" sz="5750" i="1">
                    <a:solidFill>
                      <a:srgbClr val="000000"/>
                    </a:solidFill>
                    <a:latin typeface="Cambria Math" panose="02040503050406030204" pitchFamily="18" charset="0"/>
                  </a:rPr>
                  <m:t>=</m:t>
                </m:r>
                <m:f>
                  <m:fPr>
                    <m:ctrlPr>
                      <a:rPr xmlns:a="http://schemas.openxmlformats.org/drawingml/2006/main" sz="5750" i="1">
                        <a:solidFill>
                          <a:srgbClr val="000000"/>
                        </a:solidFill>
                        <a:latin typeface="Cambria Math" panose="02040503050406030204" pitchFamily="18" charset="0"/>
                      </a:rPr>
                    </m:ctrlPr>
                    <m:type m:val="bar"/>
                  </m:fPr>
                  <m:num>
                    <m:r>
                      <a:rPr xmlns:a="http://schemas.openxmlformats.org/drawingml/2006/main" sz="5750" i="1">
                        <a:solidFill>
                          <a:srgbClr val="000000"/>
                        </a:solidFill>
                        <a:latin typeface="Cambria Math" panose="02040503050406030204" pitchFamily="18" charset="0"/>
                      </a:rPr>
                      <m:t>λ</m:t>
                    </m:r>
                  </m:num>
                  <m:den>
                    <m:r>
                      <a:rPr xmlns:a="http://schemas.openxmlformats.org/drawingml/2006/main" sz="5750" i="1">
                        <a:solidFill>
                          <a:srgbClr val="000000"/>
                        </a:solidFill>
                        <a:latin typeface="Cambria Math" panose="02040503050406030204" pitchFamily="18" charset="0"/>
                      </a:rPr>
                      <m:t>μ</m:t>
                    </m:r>
                  </m:den>
                </m:f>
              </m:oMath>
            </a14:m>
            <a:r>
              <a:t> - classic utilization factor </a:t>
            </a:r>
            <a:r>
              <a:rPr sz="3000"/>
              <a:t>(ratio of arrival rate to service rate)</a:t>
            </a:r>
            <a:endParaRPr sz="3000"/>
          </a:p>
          <a:p>
            <a:pPr lvl="2">
              <a:spcBef>
                <a:spcPts val="3500"/>
              </a:spcBef>
              <a:defRPr sz="3600"/>
            </a:pPr>
            <a:r>
              <a:t>Note! A different metric will be used to calculate service’s “busy fraction” to account for queue length of 0</a:t>
            </a:r>
          </a:p>
          <a:p>
            <a:pPr lvl="1"/>
            <a14:m>
              <m:oMath>
                <m:r>
                  <a:rPr xmlns:a="http://schemas.openxmlformats.org/drawingml/2006/main" sz="5750" i="1">
                    <a:solidFill>
                      <a:srgbClr val="000000"/>
                    </a:solidFill>
                    <a:latin typeface="Cambria Math" panose="02040503050406030204" pitchFamily="18" charset="0"/>
                  </a:rPr>
                  <m:t>i</m:t>
                </m:r>
              </m:oMath>
            </a14:m>
            <a:r>
              <a:t> - queue size at a given time </a:t>
            </a:r>
            <a:r>
              <a:rPr sz="3000"/>
              <a:t>(randomly distributed)</a:t>
            </a:r>
            <a:endParaRPr sz="3000"/>
          </a:p>
          <a:p>
            <a:pPr lvl="1"/>
            <a14:m>
              <m:oMath>
                <m:r>
                  <a:rPr xmlns:a="http://schemas.openxmlformats.org/drawingml/2006/main" sz="5750" i="1">
                    <a:solidFill>
                      <a:srgbClr val="000000"/>
                    </a:solidFill>
                    <a:latin typeface="Cambria Math" panose="02040503050406030204" pitchFamily="18" charset="0"/>
                  </a:rPr>
                  <m:t>n</m:t>
                </m:r>
              </m:oMath>
            </a14:m>
            <a:r>
              <a:t> - queue capacity </a:t>
            </a:r>
            <a:r>
              <a:rPr sz="3000"/>
              <a:t>(if </a:t>
            </a:r>
            <a14:m>
              <m:oMath>
                <m:r>
                  <a:rPr xmlns:a="http://schemas.openxmlformats.org/drawingml/2006/main" sz="3600" i="1">
                    <a:solidFill>
                      <a:srgbClr val="000000"/>
                    </a:solidFill>
                    <a:latin typeface="Cambria Math" panose="02040503050406030204" pitchFamily="18" charset="0"/>
                  </a:rPr>
                  <m:t>i</m:t>
                </m:r>
                <m:r>
                  <a:rPr xmlns:a="http://schemas.openxmlformats.org/drawingml/2006/main" sz="3600" i="1">
                    <a:solidFill>
                      <a:srgbClr val="000000"/>
                    </a:solidFill>
                    <a:latin typeface="Cambria Math" panose="02040503050406030204" pitchFamily="18" charset="0"/>
                  </a:rPr>
                  <m:t>&gt;</m:t>
                </m:r>
                <m:r>
                  <a:rPr xmlns:a="http://schemas.openxmlformats.org/drawingml/2006/main" sz="3600" i="1">
                    <a:solidFill>
                      <a:srgbClr val="000000"/>
                    </a:solidFill>
                    <a:latin typeface="Cambria Math" panose="02040503050406030204" pitchFamily="18" charset="0"/>
                  </a:rPr>
                  <m:t>n</m:t>
                </m:r>
              </m:oMath>
            </a14:m>
            <a:r>
              <a:rPr sz="3000"/>
              <a:t> a customer will not queue; a customer will queue if </a:t>
            </a:r>
            <a14:m>
              <m:oMath>
                <m:r>
                  <a:rPr xmlns:a="http://schemas.openxmlformats.org/drawingml/2006/main" sz="3600" i="1">
                    <a:solidFill>
                      <a:srgbClr val="000000"/>
                    </a:solidFill>
                    <a:latin typeface="Cambria Math" panose="02040503050406030204" pitchFamily="18" charset="0"/>
                  </a:rPr>
                  <m:t>i</m:t>
                </m:r>
                <m:r>
                  <a:rPr xmlns:a="http://schemas.openxmlformats.org/drawingml/2006/main" sz="3600" i="1">
                    <a:solidFill>
                      <a:srgbClr val="000000"/>
                    </a:solidFill>
                    <a:latin typeface="Cambria Math" panose="02040503050406030204" pitchFamily="18" charset="0"/>
                  </a:rPr>
                  <m:t>≤</m:t>
                </m:r>
                <m:r>
                  <a:rPr xmlns:a="http://schemas.openxmlformats.org/drawingml/2006/main" sz="3600" i="1">
                    <a:solidFill>
                      <a:srgbClr val="000000"/>
                    </a:solidFill>
                    <a:latin typeface="Cambria Math" panose="02040503050406030204" pitchFamily="18" charset="0"/>
                  </a:rPr>
                  <m:t>n</m:t>
                </m:r>
              </m:oMath>
            </a14:m>
            <a:r>
              <a:rPr sz="3000"/>
              <a:t>)</a:t>
            </a:r>
            <a:endParaRPr sz="3000"/>
          </a:p>
        </p:txBody>
      </p:sp>
      <p:sp>
        <p:nvSpPr>
          <p:cNvPr id="723" name="Man"/>
          <p:cNvSpPr/>
          <p:nvPr/>
        </p:nvSpPr>
        <p:spPr>
          <a:xfrm flipH="1">
            <a:off x="18853239" y="2445001"/>
            <a:ext cx="482154"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24" name="Woman"/>
          <p:cNvSpPr/>
          <p:nvPr/>
        </p:nvSpPr>
        <p:spPr>
          <a:xfrm>
            <a:off x="19405734" y="2444727"/>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25" name="Man"/>
          <p:cNvSpPr/>
          <p:nvPr/>
        </p:nvSpPr>
        <p:spPr>
          <a:xfrm flipH="1">
            <a:off x="17732962" y="2445002"/>
            <a:ext cx="482153"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26" name="Woman"/>
          <p:cNvSpPr/>
          <p:nvPr/>
        </p:nvSpPr>
        <p:spPr>
          <a:xfrm>
            <a:off x="18285454"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27" name="Woman"/>
          <p:cNvSpPr/>
          <p:nvPr/>
        </p:nvSpPr>
        <p:spPr>
          <a:xfrm>
            <a:off x="17165177"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28" name="Man"/>
          <p:cNvSpPr/>
          <p:nvPr/>
        </p:nvSpPr>
        <p:spPr>
          <a:xfrm flipH="1">
            <a:off x="16044896" y="2445002"/>
            <a:ext cx="482153"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29" name="Woman"/>
          <p:cNvSpPr/>
          <p:nvPr/>
        </p:nvSpPr>
        <p:spPr>
          <a:xfrm>
            <a:off x="16597391"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30" name="Store"/>
          <p:cNvSpPr/>
          <p:nvPr/>
        </p:nvSpPr>
        <p:spPr>
          <a:xfrm>
            <a:off x="20295265" y="1371814"/>
            <a:ext cx="3047204" cy="2486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31" name="Kendall, D. G. (1953). Stochastic processes occurring in the theory of queues and their analysis by the method of the imbedded Markov chain. The Annals of Mathematical Statistics, 338-354."/>
          <p:cNvSpPr txBox="1"/>
          <p:nvPr/>
        </p:nvSpPr>
        <p:spPr>
          <a:xfrm>
            <a:off x="493356" y="12633524"/>
            <a:ext cx="23663710" cy="422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2200">
                <a:solidFill>
                  <a:srgbClr val="929292"/>
                </a:solidFill>
                <a:latin typeface="Arial"/>
                <a:ea typeface="Arial"/>
                <a:cs typeface="Arial"/>
                <a:sym typeface="Arial"/>
              </a:defRPr>
            </a:pPr>
            <a:r>
              <a:t>Kendall, D. G. (1953). Stochastic processes occurring in the theory of queues and their analysis by the method of the imbedded Markov chain. </a:t>
            </a:r>
            <a:r>
              <a:rPr i="1"/>
              <a:t>The Annals of Mathematical Statistics</a:t>
            </a:r>
            <a:r>
              <a:t>, 338-354.</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33" name="pasted-movie.png" descr="pasted-movie.png"/>
          <p:cNvPicPr>
            <a:picLocks noChangeAspect="1"/>
          </p:cNvPicPr>
          <p:nvPr/>
        </p:nvPicPr>
        <p:blipFill>
          <a:blip r:embed="rId2">
            <a:extLst/>
          </a:blip>
          <a:stretch>
            <a:fillRect/>
          </a:stretch>
        </p:blipFill>
        <p:spPr>
          <a:xfrm>
            <a:off x="13869899" y="1057443"/>
            <a:ext cx="2903191" cy="2486397"/>
          </a:xfrm>
          <a:prstGeom prst="rect">
            <a:avLst/>
          </a:prstGeom>
          <a:ln w="12700">
            <a:miter lim="400000"/>
          </a:ln>
        </p:spPr>
      </p:pic>
      <p:sp>
        <p:nvSpPr>
          <p:cNvPr id="734" name="Rectangle"/>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792479">
              <a:lnSpc>
                <a:spcPct val="100000"/>
              </a:lnSpc>
              <a:spcBef>
                <a:spcPts val="0"/>
              </a:spcBef>
              <a:defRPr b="1" sz="5280"/>
            </a:lvl1pPr>
          </a:lstStyle>
          <a:p>
            <a:pPr/>
            <a14:m>
              <m:oMathPara>
                <m:oMathParaPr>
                  <m:jc m:val="left"/>
                </m:oMathParaPr>
                <m:oMath>
                  <m:r>
                    <a:rPr xmlns:a="http://schemas.openxmlformats.org/drawingml/2006/main" sz="5300" i="1">
                      <a:solidFill>
                        <a:srgbClr val="000000"/>
                      </a:solidFill>
                      <a:latin typeface="Cambria Math" panose="02040503050406030204" pitchFamily="18" charset="0"/>
                    </a:rPr>
                    <m:t>R</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C</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λ</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μ</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ρ</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v</m:t>
                      </m:r>
                    </m:e>
                    <m:sub>
                      <m:r>
                        <a:rPr xmlns:a="http://schemas.openxmlformats.org/drawingml/2006/main" sz="5300" i="1">
                          <a:solidFill>
                            <a:srgbClr val="000000"/>
                          </a:solidFill>
                          <a:latin typeface="Cambria Math" panose="02040503050406030204" pitchFamily="18" charset="0"/>
                        </a:rPr>
                        <m:t>s</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p</m:t>
                      </m:r>
                    </m:e>
                    <m:sub>
                      <m:r>
                        <a:rPr xmlns:a="http://schemas.openxmlformats.org/drawingml/2006/main" sz="5300" i="1">
                          <a:solidFill>
                            <a:srgbClr val="000000"/>
                          </a:solidFill>
                          <a:latin typeface="Cambria Math" panose="02040503050406030204" pitchFamily="18" charset="0"/>
                        </a:rPr>
                        <m:t>i</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g</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z</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E</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i</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ζ</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b</m:t>
                  </m:r>
                </m:oMath>
              </m:oMathPara>
            </a14:m>
            <a:endParaRPr sz="5500"/>
          </a:p>
        </p:txBody>
      </p:sp>
      <p:sp>
        <p:nvSpPr>
          <p:cNvPr id="735" name="Steady state equations"/>
          <p:cNvSpPr txBox="1"/>
          <p:nvPr>
            <p:ph type="title"/>
          </p:nvPr>
        </p:nvSpPr>
        <p:spPr>
          <a:xfrm>
            <a:off x="1206500" y="952500"/>
            <a:ext cx="12850817" cy="1433163"/>
          </a:xfrm>
          <a:prstGeom prst="rect">
            <a:avLst/>
          </a:prstGeom>
        </p:spPr>
        <p:txBody>
          <a:bodyPr/>
          <a:lstStyle/>
          <a:p>
            <a:pPr/>
            <a:r>
              <a:t>Steady state equations</a:t>
            </a:r>
          </a:p>
        </p:txBody>
      </p:sp>
      <p:sp>
        <p:nvSpPr>
          <p:cNvPr id="736"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3" invalidUrl="" action="" tgtFrame="" tooltip="" history="1" highlightClick="0" endSnd="0"/>
              </a:rPr>
              <a:t>https://doi.org/10.2307/1909200</a:t>
            </a:r>
            <a:r>
              <a:t> </a:t>
            </a:r>
          </a:p>
        </p:txBody>
      </p:sp>
      <p:sp>
        <p:nvSpPr>
          <p:cNvPr id="737" name="Man"/>
          <p:cNvSpPr/>
          <p:nvPr/>
        </p:nvSpPr>
        <p:spPr>
          <a:xfrm flipH="1">
            <a:off x="18853239" y="2445001"/>
            <a:ext cx="482154"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38" name="Woman"/>
          <p:cNvSpPr/>
          <p:nvPr/>
        </p:nvSpPr>
        <p:spPr>
          <a:xfrm>
            <a:off x="19405734" y="2444727"/>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39" name="Man"/>
          <p:cNvSpPr/>
          <p:nvPr/>
        </p:nvSpPr>
        <p:spPr>
          <a:xfrm flipH="1">
            <a:off x="17732962" y="2445002"/>
            <a:ext cx="482153"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40" name="Woman"/>
          <p:cNvSpPr/>
          <p:nvPr/>
        </p:nvSpPr>
        <p:spPr>
          <a:xfrm>
            <a:off x="18285454"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41" name="Woman"/>
          <p:cNvSpPr/>
          <p:nvPr/>
        </p:nvSpPr>
        <p:spPr>
          <a:xfrm>
            <a:off x="17165177"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42" name="Man"/>
          <p:cNvSpPr/>
          <p:nvPr/>
        </p:nvSpPr>
        <p:spPr>
          <a:xfrm flipH="1">
            <a:off x="16044896" y="2445002"/>
            <a:ext cx="482153"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43" name="Woman"/>
          <p:cNvSpPr/>
          <p:nvPr/>
        </p:nvSpPr>
        <p:spPr>
          <a:xfrm>
            <a:off x="16597391"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44" name="Store"/>
          <p:cNvSpPr/>
          <p:nvPr/>
        </p:nvSpPr>
        <p:spPr>
          <a:xfrm>
            <a:off x="20295265" y="1371814"/>
            <a:ext cx="3047204" cy="2486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45" name="Kendall, D. G. (1953). Stochastic processes occurring in the theory of queues and their analysis by the method of the imbedded Markov chain. The Annals of Mathematical Statistics, 338-354."/>
          <p:cNvSpPr txBox="1"/>
          <p:nvPr/>
        </p:nvSpPr>
        <p:spPr>
          <a:xfrm>
            <a:off x="493356" y="12633524"/>
            <a:ext cx="23663710" cy="422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2200">
                <a:solidFill>
                  <a:srgbClr val="929292"/>
                </a:solidFill>
                <a:latin typeface="Arial"/>
                <a:ea typeface="Arial"/>
                <a:cs typeface="Arial"/>
                <a:sym typeface="Arial"/>
              </a:defRPr>
            </a:pPr>
            <a:r>
              <a:t>Kendall, D. G. (1953). Stochastic processes occurring in the theory of queues and their analysis by the method of the imbedded Markov chain. </a:t>
            </a:r>
            <a:r>
              <a:rPr i="1"/>
              <a:t>The Annals of Mathematical Statistics</a:t>
            </a:r>
            <a:r>
              <a:t>, 338-354.</a:t>
            </a:r>
          </a:p>
        </p:txBody>
      </p:sp>
      <p:sp>
        <p:nvSpPr>
          <p:cNvPr id="746" name="PMF of queue length:…"/>
          <p:cNvSpPr txBox="1"/>
          <p:nvPr>
            <p:ph type="body" sz="half" idx="1"/>
          </p:nvPr>
        </p:nvSpPr>
        <p:spPr>
          <a:xfrm>
            <a:off x="707898" y="4149752"/>
            <a:ext cx="11437744" cy="7994726"/>
          </a:xfrm>
          <a:prstGeom prst="rect">
            <a:avLst/>
          </a:prstGeom>
        </p:spPr>
        <p:txBody>
          <a:bodyPr/>
          <a:lstStyle/>
          <a:p>
            <a:pPr marL="624077" indent="-624077" defTabSz="2218888">
              <a:spcBef>
                <a:spcPts val="4000"/>
              </a:spcBef>
              <a:defRPr sz="3640"/>
            </a:pPr>
            <a:r>
              <a:rPr sz="4095"/>
              <a:t>PMF of queue length: </a:t>
            </a:r>
            <a14:m>
              <m:oMath>
                <m:sSub>
                  <m:e>
                    <m:r>
                      <a:rPr xmlns:a="http://schemas.openxmlformats.org/drawingml/2006/main" sz="3250" i="1">
                        <a:solidFill>
                          <a:srgbClr val="000000"/>
                        </a:solidFill>
                        <a:latin typeface="Cambria Math" panose="02040503050406030204" pitchFamily="18" charset="0"/>
                      </a:rPr>
                      <m:t>p</m:t>
                    </m:r>
                  </m:e>
                  <m:sub>
                    <m:r>
                      <a:rPr xmlns:a="http://schemas.openxmlformats.org/drawingml/2006/main" sz="3250" i="1">
                        <a:solidFill>
                          <a:srgbClr val="000000"/>
                        </a:solidFill>
                        <a:latin typeface="Cambria Math" panose="02040503050406030204" pitchFamily="18" charset="0"/>
                      </a:rPr>
                      <m:t>i</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sub>
                </m:sSub>
                <m:r>
                  <a:rPr xmlns:a="http://schemas.openxmlformats.org/drawingml/2006/main" sz="3250" i="1">
                    <a:solidFill>
                      <a:srgbClr val="000000"/>
                    </a:solidFill>
                    <a:latin typeface="Cambria Math" panose="02040503050406030204" pitchFamily="18" charset="0"/>
                  </a:rPr>
                  <m:t>=</m:t>
                </m:r>
                <m:sSub>
                  <m:e>
                    <m:r>
                      <a:rPr xmlns:a="http://schemas.openxmlformats.org/drawingml/2006/main" sz="3250" i="1">
                        <a:solidFill>
                          <a:srgbClr val="000000"/>
                        </a:solidFill>
                        <a:latin typeface="Cambria Math" panose="02040503050406030204" pitchFamily="18" charset="0"/>
                      </a:rPr>
                      <m:t>p</m:t>
                    </m:r>
                  </m:e>
                  <m:sub>
                    <m:r>
                      <a:rPr xmlns:a="http://schemas.openxmlformats.org/drawingml/2006/main" sz="3250" i="1">
                        <a:solidFill>
                          <a:srgbClr val="000000"/>
                        </a:solidFill>
                        <a:latin typeface="Cambria Math" panose="02040503050406030204" pitchFamily="18" charset="0"/>
                      </a:rPr>
                      <m:t>i</m:t>
                    </m:r>
                  </m:sub>
                </m:sSub>
                <m:r>
                  <a:rPr xmlns:a="http://schemas.openxmlformats.org/drawingml/2006/main" sz="3250" i="1">
                    <a:solidFill>
                      <a:srgbClr val="000000"/>
                    </a:solidFill>
                    <a:latin typeface="Cambria Math" panose="02040503050406030204" pitchFamily="18" charset="0"/>
                  </a:rPr>
                  <m:t>ρ</m:t>
                </m:r>
                <m:r>
                  <a:rPr xmlns:a="http://schemas.openxmlformats.org/drawingml/2006/main" sz="3250" i="1">
                    <a:solidFill>
                      <a:srgbClr val="000000"/>
                    </a:solidFill>
                    <a:latin typeface="Cambria Math" panose="02040503050406030204" pitchFamily="18" charset="0"/>
                  </a:rPr>
                  <m:t>→</m:t>
                </m:r>
                <m:sSub>
                  <m:e>
                    <m:r>
                      <a:rPr xmlns:a="http://schemas.openxmlformats.org/drawingml/2006/main" sz="3250" i="1">
                        <a:solidFill>
                          <a:srgbClr val="000000"/>
                        </a:solidFill>
                        <a:latin typeface="Cambria Math" panose="02040503050406030204" pitchFamily="18" charset="0"/>
                      </a:rPr>
                      <m:t>p</m:t>
                    </m:r>
                  </m:e>
                  <m:sub>
                    <m:r>
                      <a:rPr xmlns:a="http://schemas.openxmlformats.org/drawingml/2006/main" sz="3250" i="1">
                        <a:solidFill>
                          <a:srgbClr val="000000"/>
                        </a:solidFill>
                        <a:latin typeface="Cambria Math" panose="02040503050406030204" pitchFamily="18" charset="0"/>
                      </a:rPr>
                      <m:t>i</m:t>
                    </m:r>
                  </m:sub>
                </m:sSub>
                <m:r>
                  <a:rPr xmlns:a="http://schemas.openxmlformats.org/drawingml/2006/main" sz="3250" i="1">
                    <a:solidFill>
                      <a:srgbClr val="000000"/>
                    </a:solidFill>
                    <a:latin typeface="Cambria Math" panose="02040503050406030204" pitchFamily="18" charset="0"/>
                  </a:rPr>
                  <m:t>=</m:t>
                </m:r>
                <m:f>
                  <m:fPr>
                    <m:ctrlPr>
                      <a:rPr xmlns:a="http://schemas.openxmlformats.org/drawingml/2006/main" sz="3250" i="1">
                        <a:solidFill>
                          <a:srgbClr val="000000"/>
                        </a:solidFill>
                        <a:latin typeface="Cambria Math" panose="02040503050406030204" pitchFamily="18" charset="0"/>
                      </a:rPr>
                    </m:ctrlPr>
                    <m:type m:val="bar"/>
                  </m:fPr>
                  <m:num>
                    <m:sSup>
                      <m:e>
                        <m:r>
                          <a:rPr xmlns:a="http://schemas.openxmlformats.org/drawingml/2006/main" sz="3250" i="1">
                            <a:solidFill>
                              <a:srgbClr val="000000"/>
                            </a:solidFill>
                            <a:latin typeface="Cambria Math" panose="02040503050406030204" pitchFamily="18" charset="0"/>
                          </a:rPr>
                          <m:t>ρ</m:t>
                        </m:r>
                      </m:e>
                      <m:sup>
                        <m:r>
                          <a:rPr xmlns:a="http://schemas.openxmlformats.org/drawingml/2006/main" sz="3250" i="1">
                            <a:solidFill>
                              <a:srgbClr val="000000"/>
                            </a:solidFill>
                            <a:latin typeface="Cambria Math" panose="02040503050406030204" pitchFamily="18" charset="0"/>
                          </a:rPr>
                          <m:t>i</m:t>
                        </m:r>
                      </m:sup>
                    </m:sSup>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ρ</m:t>
                    </m:r>
                    <m:r>
                      <a:rPr xmlns:a="http://schemas.openxmlformats.org/drawingml/2006/main" sz="3250" i="1">
                        <a:solidFill>
                          <a:srgbClr val="000000"/>
                        </a:solidFill>
                        <a:latin typeface="Cambria Math" panose="02040503050406030204" pitchFamily="18" charset="0"/>
                      </a:rPr>
                      <m:t>)</m:t>
                    </m:r>
                  </m:num>
                  <m:den>
                    <m:r>
                      <a:rPr xmlns:a="http://schemas.openxmlformats.org/drawingml/2006/main" sz="3250" i="1">
                        <a:solidFill>
                          <a:srgbClr val="000000"/>
                        </a:solidFill>
                        <a:latin typeface="Cambria Math" panose="02040503050406030204" pitchFamily="18" charset="0"/>
                      </a:rPr>
                      <m:t>1</m:t>
                    </m:r>
                    <m:r>
                      <a:rPr xmlns:a="http://schemas.openxmlformats.org/drawingml/2006/main" sz="3250" i="1">
                        <a:solidFill>
                          <a:srgbClr val="000000"/>
                        </a:solidFill>
                        <a:latin typeface="Cambria Math" panose="02040503050406030204" pitchFamily="18" charset="0"/>
                      </a:rPr>
                      <m:t>-</m:t>
                    </m:r>
                    <m:sSup>
                      <m:e>
                        <m:r>
                          <a:rPr xmlns:a="http://schemas.openxmlformats.org/drawingml/2006/main" sz="3250" i="1">
                            <a:solidFill>
                              <a:srgbClr val="000000"/>
                            </a:solidFill>
                            <a:latin typeface="Cambria Math" panose="02040503050406030204" pitchFamily="18" charset="0"/>
                          </a:rPr>
                          <m:t>ρ</m:t>
                        </m:r>
                      </m:e>
                      <m:sup>
                        <m:r>
                          <a:rPr xmlns:a="http://schemas.openxmlformats.org/drawingml/2006/main" sz="3250" i="1">
                            <a:solidFill>
                              <a:srgbClr val="000000"/>
                            </a:solidFill>
                            <a:latin typeface="Cambria Math" panose="02040503050406030204" pitchFamily="18" charset="0"/>
                          </a:rPr>
                          <m:t>n</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sup>
                    </m:sSup>
                  </m:den>
                </m:f>
              </m:oMath>
            </a14:m>
          </a:p>
          <a:p>
            <a:pPr lvl="1" marL="1040130" indent="-485394" defTabSz="2218888">
              <a:spcBef>
                <a:spcPts val="1600"/>
              </a:spcBef>
              <a:defRPr sz="3640"/>
            </a:pPr>
            <a:r>
              <a:rPr sz="3185"/>
              <a:t>The probability of line being length </a:t>
            </a:r>
            <a14:m>
              <m:oMath>
                <m:r>
                  <a:rPr xmlns:a="http://schemas.openxmlformats.org/drawingml/2006/main" sz="3800" i="1">
                    <a:solidFill>
                      <a:srgbClr val="000000"/>
                    </a:solidFill>
                    <a:latin typeface="Cambria Math" panose="02040503050406030204" pitchFamily="18" charset="0"/>
                  </a:rPr>
                  <m:t>i</m:t>
                </m:r>
              </m:oMath>
            </a14:m>
            <a:r>
              <a:rPr sz="3185"/>
              <a:t> as a function of </a:t>
            </a:r>
            <a14:m>
              <m:oMath>
                <m:r>
                  <a:rPr xmlns:a="http://schemas.openxmlformats.org/drawingml/2006/main" sz="3800" i="1">
                    <a:solidFill>
                      <a:srgbClr val="000000"/>
                    </a:solidFill>
                    <a:latin typeface="Cambria Math" panose="02040503050406030204" pitchFamily="18" charset="0"/>
                  </a:rPr>
                  <m:t>ρ</m:t>
                </m:r>
              </m:oMath>
            </a14:m>
            <a:r>
              <a:rPr sz="3185"/>
              <a:t> </a:t>
            </a:r>
            <a:r>
              <a:rPr sz="2275"/>
              <a:t>(</a:t>
            </a:r>
            <a14:m>
              <m:oMath>
                <m:f>
                  <m:fPr>
                    <m:ctrlPr>
                      <a:rPr xmlns:a="http://schemas.openxmlformats.org/drawingml/2006/main" sz="2700" i="1">
                        <a:solidFill>
                          <a:srgbClr val="000000"/>
                        </a:solidFill>
                        <a:latin typeface="Cambria Math" panose="02040503050406030204" pitchFamily="18" charset="0"/>
                      </a:rPr>
                    </m:ctrlPr>
                    <m:type m:val="bar"/>
                  </m:fPr>
                  <m:num>
                    <m:r>
                      <a:rPr xmlns:a="http://schemas.openxmlformats.org/drawingml/2006/main" sz="2700" i="1">
                        <a:solidFill>
                          <a:srgbClr val="000000"/>
                        </a:solidFill>
                        <a:latin typeface="Cambria Math" panose="02040503050406030204" pitchFamily="18" charset="0"/>
                      </a:rPr>
                      <m:t>λ</m:t>
                    </m:r>
                  </m:num>
                  <m:den>
                    <m:r>
                      <a:rPr xmlns:a="http://schemas.openxmlformats.org/drawingml/2006/main" sz="2700" i="1">
                        <a:solidFill>
                          <a:srgbClr val="000000"/>
                        </a:solidFill>
                        <a:latin typeface="Cambria Math" panose="02040503050406030204" pitchFamily="18" charset="0"/>
                      </a:rPr>
                      <m:t>μ</m:t>
                    </m:r>
                  </m:den>
                </m:f>
              </m:oMath>
            </a14:m>
            <a:r>
              <a:rPr sz="2275"/>
              <a:t> - utilization factor)</a:t>
            </a:r>
            <a:r>
              <a:t> </a:t>
            </a:r>
            <a:r>
              <a:rPr sz="3185"/>
              <a:t>and </a:t>
            </a:r>
            <a14:m>
              <m:oMath>
                <m:r>
                  <a:rPr xmlns:a="http://schemas.openxmlformats.org/drawingml/2006/main" sz="3800" i="1">
                    <a:solidFill>
                      <a:srgbClr val="000000"/>
                    </a:solidFill>
                    <a:latin typeface="Cambria Math" panose="02040503050406030204" pitchFamily="18" charset="0"/>
                  </a:rPr>
                  <m:t>n</m:t>
                </m:r>
              </m:oMath>
            </a14:m>
            <a:r>
              <a:rPr sz="3185"/>
              <a:t> </a:t>
            </a:r>
            <a:r>
              <a:rPr sz="2275"/>
              <a:t>(queue capacity)</a:t>
            </a:r>
            <a:endParaRPr sz="2275"/>
          </a:p>
          <a:p>
            <a:pPr lvl="1" marL="1109472" indent="-554736" defTabSz="2218888">
              <a:spcBef>
                <a:spcPts val="1600"/>
              </a:spcBef>
              <a:defRPr sz="3640">
                <a:solidFill>
                  <a:srgbClr val="FFFFFF"/>
                </a:solidFill>
              </a:defRPr>
            </a:pPr>
            <a:endParaRPr sz="2275"/>
          </a:p>
          <a:p>
            <a:pPr marL="554735" indent="-554735" defTabSz="2218888">
              <a:spcBef>
                <a:spcPts val="4000"/>
              </a:spcBef>
              <a:defRPr sz="4095">
                <a:solidFill>
                  <a:srgbClr val="FFFFFF"/>
                </a:solidFill>
              </a:defRPr>
            </a:pPr>
            <a:r>
              <a:t>Probability Generating Function: </a:t>
            </a:r>
            <a14:m>
              <m:oMath>
                <m:r>
                  <a:rPr xmlns:a="http://schemas.openxmlformats.org/drawingml/2006/main" sz="3250" i="1">
                    <a:solidFill>
                      <a:srgbClr val="FEFFFE"/>
                    </a:solidFill>
                    <a:latin typeface="Cambria Math" panose="02040503050406030204" pitchFamily="18" charset="0"/>
                  </a:rPr>
                  <m:t>g</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z</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m:t>
                </m:r>
                <m:limUpp>
                  <m:e>
                    <m:limLow>
                      <m:e>
                        <m:r>
                          <a:rPr xmlns:a="http://schemas.openxmlformats.org/drawingml/2006/main" sz="3250" i="1">
                            <a:solidFill>
                              <a:srgbClr val="FEFFFE"/>
                            </a:solidFill>
                            <a:latin typeface="Cambria Math" panose="02040503050406030204" pitchFamily="18" charset="0"/>
                          </a:rPr>
                          <m:t>∑</m:t>
                        </m:r>
                      </m:e>
                      <m:lim>
                        <m:r>
                          <a:rPr xmlns:a="http://schemas.openxmlformats.org/drawingml/2006/main" sz="3250" i="1">
                            <a:solidFill>
                              <a:srgbClr val="FEFFFE"/>
                            </a:solidFill>
                            <a:latin typeface="Cambria Math" panose="02040503050406030204" pitchFamily="18" charset="0"/>
                          </a:rPr>
                          <m:t>i</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0</m:t>
                        </m:r>
                      </m:lim>
                    </m:limLow>
                  </m:e>
                  <m:lim>
                    <m:r>
                      <a:rPr xmlns:a="http://schemas.openxmlformats.org/drawingml/2006/main" sz="3250" i="1">
                        <a:solidFill>
                          <a:srgbClr val="FEFFFE"/>
                        </a:solidFill>
                        <a:latin typeface="Cambria Math" panose="02040503050406030204" pitchFamily="18" charset="0"/>
                      </a:rPr>
                      <m:t>n</m:t>
                    </m:r>
                  </m:lim>
                </m:limUpp>
                <m:sSub>
                  <m:e>
                    <m:r>
                      <a:rPr xmlns:a="http://schemas.openxmlformats.org/drawingml/2006/main" sz="3250" i="1">
                        <a:solidFill>
                          <a:srgbClr val="FEFFFE"/>
                        </a:solidFill>
                        <a:latin typeface="Cambria Math" panose="02040503050406030204" pitchFamily="18" charset="0"/>
                      </a:rPr>
                      <m:t>p</m:t>
                    </m:r>
                  </m:e>
                  <m:sub>
                    <m:r>
                      <a:rPr xmlns:a="http://schemas.openxmlformats.org/drawingml/2006/main" sz="3250" i="1">
                        <a:solidFill>
                          <a:srgbClr val="FEFFFE"/>
                        </a:solidFill>
                        <a:latin typeface="Cambria Math" panose="02040503050406030204" pitchFamily="18" charset="0"/>
                      </a:rPr>
                      <m:t>i</m:t>
                    </m:r>
                  </m:sub>
                </m:sSub>
                <m:sSup>
                  <m:e>
                    <m:r>
                      <a:rPr xmlns:a="http://schemas.openxmlformats.org/drawingml/2006/main" sz="3250" i="1">
                        <a:solidFill>
                          <a:srgbClr val="FEFFFE"/>
                        </a:solidFill>
                        <a:latin typeface="Cambria Math" panose="02040503050406030204" pitchFamily="18" charset="0"/>
                      </a:rPr>
                      <m:t>z</m:t>
                    </m:r>
                  </m:e>
                  <m:sup>
                    <m:r>
                      <a:rPr xmlns:a="http://schemas.openxmlformats.org/drawingml/2006/main" sz="3250" i="1">
                        <a:solidFill>
                          <a:srgbClr val="FEFFFE"/>
                        </a:solidFill>
                        <a:latin typeface="Cambria Math" panose="02040503050406030204" pitchFamily="18" charset="0"/>
                      </a:rPr>
                      <m:t>i</m:t>
                    </m:r>
                  </m:sup>
                </m:sSup>
                <m:r>
                  <a:rPr xmlns:a="http://schemas.openxmlformats.org/drawingml/2006/main" sz="3250" i="1">
                    <a:solidFill>
                      <a:srgbClr val="FEFFFE"/>
                    </a:solidFill>
                    <a:latin typeface="Cambria Math" panose="02040503050406030204" pitchFamily="18" charset="0"/>
                  </a:rPr>
                  <m:t>=</m:t>
                </m:r>
                <m:f>
                  <m:fPr>
                    <m:ctrlPr>
                      <a:rPr xmlns:a="http://schemas.openxmlformats.org/drawingml/2006/main" sz="3250" i="1">
                        <a:solidFill>
                          <a:srgbClr val="FEFFFE"/>
                        </a:solidFill>
                        <a:latin typeface="Cambria Math" panose="02040503050406030204" pitchFamily="18" charset="0"/>
                      </a:rPr>
                    </m:ctrlPr>
                    <m:type m:val="bar"/>
                  </m:fPr>
                  <m:num>
                    <m:r>
                      <a:rPr xmlns:a="http://schemas.openxmlformats.org/drawingml/2006/main" sz="3250" i="1">
                        <a:solidFill>
                          <a:srgbClr val="FEFFFE"/>
                        </a:solidFill>
                        <a:latin typeface="Cambria Math" panose="02040503050406030204" pitchFamily="18" charset="0"/>
                      </a:rPr>
                      <m:t>1</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ρ</m:t>
                    </m:r>
                  </m:num>
                  <m:den>
                    <m:r>
                      <a:rPr xmlns:a="http://schemas.openxmlformats.org/drawingml/2006/main" sz="3250" i="1">
                        <a:solidFill>
                          <a:srgbClr val="FEFFFE"/>
                        </a:solidFill>
                        <a:latin typeface="Cambria Math" panose="02040503050406030204" pitchFamily="18" charset="0"/>
                      </a:rPr>
                      <m:t>1</m:t>
                    </m:r>
                    <m:r>
                      <a:rPr xmlns:a="http://schemas.openxmlformats.org/drawingml/2006/main" sz="3250" i="1">
                        <a:solidFill>
                          <a:srgbClr val="FEFFFE"/>
                        </a:solidFill>
                        <a:latin typeface="Cambria Math" panose="02040503050406030204" pitchFamily="18" charset="0"/>
                      </a:rPr>
                      <m:t>-</m:t>
                    </m:r>
                    <m:sSup>
                      <m:e>
                        <m:r>
                          <a:rPr xmlns:a="http://schemas.openxmlformats.org/drawingml/2006/main" sz="3250" i="1">
                            <a:solidFill>
                              <a:srgbClr val="FEFFFE"/>
                            </a:solidFill>
                            <a:latin typeface="Cambria Math" panose="02040503050406030204" pitchFamily="18" charset="0"/>
                          </a:rPr>
                          <m:t>ρ</m:t>
                        </m:r>
                      </m:e>
                      <m:sup>
                        <m:r>
                          <a:rPr xmlns:a="http://schemas.openxmlformats.org/drawingml/2006/main" sz="3250" i="1">
                            <a:solidFill>
                              <a:srgbClr val="FEFFFE"/>
                            </a:solidFill>
                            <a:latin typeface="Cambria Math" panose="02040503050406030204" pitchFamily="18" charset="0"/>
                          </a:rPr>
                          <m:t>n</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1</m:t>
                        </m:r>
                      </m:sup>
                    </m:sSup>
                  </m:den>
                </m:f>
                <m:r>
                  <a:rPr xmlns:a="http://schemas.openxmlformats.org/drawingml/2006/main" sz="3250" i="1">
                    <a:solidFill>
                      <a:srgbClr val="FEFFFE"/>
                    </a:solidFill>
                    <a:latin typeface="Cambria Math" panose="02040503050406030204" pitchFamily="18" charset="0"/>
                  </a:rPr>
                  <m:t>⋅</m:t>
                </m:r>
                <m:f>
                  <m:fPr>
                    <m:ctrlPr>
                      <a:rPr xmlns:a="http://schemas.openxmlformats.org/drawingml/2006/main" sz="3250" i="1">
                        <a:solidFill>
                          <a:srgbClr val="FEFFFE"/>
                        </a:solidFill>
                        <a:latin typeface="Cambria Math" panose="02040503050406030204" pitchFamily="18" charset="0"/>
                      </a:rPr>
                    </m:ctrlPr>
                    <m:type m:val="bar"/>
                  </m:fPr>
                  <m:num>
                    <m:r>
                      <a:rPr xmlns:a="http://schemas.openxmlformats.org/drawingml/2006/main" sz="3250" i="1">
                        <a:solidFill>
                          <a:srgbClr val="FEFFFE"/>
                        </a:solidFill>
                        <a:latin typeface="Cambria Math" panose="02040503050406030204" pitchFamily="18" charset="0"/>
                      </a:rPr>
                      <m:t>1</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ρ</m:t>
                    </m:r>
                    <m:r>
                      <a:rPr xmlns:a="http://schemas.openxmlformats.org/drawingml/2006/main" sz="3250" i="1">
                        <a:solidFill>
                          <a:srgbClr val="FEFFFE"/>
                        </a:solidFill>
                        <a:latin typeface="Cambria Math" panose="02040503050406030204" pitchFamily="18" charset="0"/>
                      </a:rPr>
                      <m:t>z</m:t>
                    </m:r>
                    <m:sSup>
                      <m:e>
                        <m:r>
                          <a:rPr xmlns:a="http://schemas.openxmlformats.org/drawingml/2006/main" sz="3250" i="1">
                            <a:solidFill>
                              <a:srgbClr val="FEFFFE"/>
                            </a:solidFill>
                            <a:latin typeface="Cambria Math" panose="02040503050406030204" pitchFamily="18" charset="0"/>
                          </a:rPr>
                          <m:t>)</m:t>
                        </m:r>
                      </m:e>
                      <m:sup>
                        <m:r>
                          <a:rPr xmlns:a="http://schemas.openxmlformats.org/drawingml/2006/main" sz="3250" i="1">
                            <a:solidFill>
                              <a:srgbClr val="FEFFFE"/>
                            </a:solidFill>
                            <a:latin typeface="Cambria Math" panose="02040503050406030204" pitchFamily="18" charset="0"/>
                          </a:rPr>
                          <m:t>n</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1</m:t>
                        </m:r>
                      </m:sup>
                    </m:sSup>
                  </m:num>
                  <m:den>
                    <m:r>
                      <a:rPr xmlns:a="http://schemas.openxmlformats.org/drawingml/2006/main" sz="3250" i="1">
                        <a:solidFill>
                          <a:srgbClr val="FEFFFE"/>
                        </a:solidFill>
                        <a:latin typeface="Cambria Math" panose="02040503050406030204" pitchFamily="18" charset="0"/>
                      </a:rPr>
                      <m:t>1</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ρ</m:t>
                    </m:r>
                    <m:r>
                      <a:rPr xmlns:a="http://schemas.openxmlformats.org/drawingml/2006/main" sz="3250" i="1">
                        <a:solidFill>
                          <a:srgbClr val="FEFFFE"/>
                        </a:solidFill>
                        <a:latin typeface="Cambria Math" panose="02040503050406030204" pitchFamily="18" charset="0"/>
                      </a:rPr>
                      <m:t>z</m:t>
                    </m:r>
                  </m:den>
                </m:f>
              </m:oMath>
            </a14:m>
          </a:p>
          <a:p>
            <a:pPr marL="554735" indent="-554735" defTabSz="2218888">
              <a:spcBef>
                <a:spcPts val="4000"/>
              </a:spcBef>
              <a:defRPr sz="4095">
                <a:solidFill>
                  <a:srgbClr val="FFFFFF"/>
                </a:solidFill>
              </a:defRPr>
            </a:pPr>
            <a:r>
              <a:t>Expected length of queue: </a:t>
            </a:r>
            <a14:m>
              <m:oMath>
                <m:r>
                  <a:rPr xmlns:a="http://schemas.openxmlformats.org/drawingml/2006/main" sz="3250" i="1">
                    <a:solidFill>
                      <a:srgbClr val="FEFFFE"/>
                    </a:solidFill>
                    <a:latin typeface="Cambria Math" panose="02040503050406030204" pitchFamily="18" charset="0"/>
                  </a:rPr>
                  <m:t>E</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i</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m:t>
                </m:r>
                <m:f>
                  <m:fPr>
                    <m:ctrlPr>
                      <a:rPr xmlns:a="http://schemas.openxmlformats.org/drawingml/2006/main" sz="3250" i="1">
                        <a:solidFill>
                          <a:srgbClr val="FEFFFE"/>
                        </a:solidFill>
                        <a:latin typeface="Cambria Math" panose="02040503050406030204" pitchFamily="18" charset="0"/>
                      </a:rPr>
                    </m:ctrlPr>
                    <m:type m:val="bar"/>
                  </m:fPr>
                  <m:num>
                    <m:r>
                      <a:rPr xmlns:a="http://schemas.openxmlformats.org/drawingml/2006/main" sz="3250" i="1">
                        <a:solidFill>
                          <a:srgbClr val="FEFFFE"/>
                        </a:solidFill>
                        <a:latin typeface="Cambria Math" panose="02040503050406030204" pitchFamily="18" charset="0"/>
                      </a:rPr>
                      <m:t>ρ</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1</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n</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1</m:t>
                    </m:r>
                    <m:r>
                      <a:rPr xmlns:a="http://schemas.openxmlformats.org/drawingml/2006/main" sz="3250" i="1">
                        <a:solidFill>
                          <a:srgbClr val="FEFFFE"/>
                        </a:solidFill>
                        <a:latin typeface="Cambria Math" panose="02040503050406030204" pitchFamily="18" charset="0"/>
                      </a:rPr>
                      <m:t>)</m:t>
                    </m:r>
                    <m:sSup>
                      <m:e>
                        <m:r>
                          <a:rPr xmlns:a="http://schemas.openxmlformats.org/drawingml/2006/main" sz="3250" i="1">
                            <a:solidFill>
                              <a:srgbClr val="FEFFFE"/>
                            </a:solidFill>
                            <a:latin typeface="Cambria Math" panose="02040503050406030204" pitchFamily="18" charset="0"/>
                          </a:rPr>
                          <m:t>ρ</m:t>
                        </m:r>
                      </m:e>
                      <m:sup>
                        <m:r>
                          <a:rPr xmlns:a="http://schemas.openxmlformats.org/drawingml/2006/main" sz="3250" i="1">
                            <a:solidFill>
                              <a:srgbClr val="FEFFFE"/>
                            </a:solidFill>
                            <a:latin typeface="Cambria Math" panose="02040503050406030204" pitchFamily="18" charset="0"/>
                          </a:rPr>
                          <m:t>n</m:t>
                        </m:r>
                      </m:sup>
                    </m:sSup>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n</m:t>
                    </m:r>
                    <m:sSup>
                      <m:e>
                        <m:r>
                          <a:rPr xmlns:a="http://schemas.openxmlformats.org/drawingml/2006/main" sz="3250" i="1">
                            <a:solidFill>
                              <a:srgbClr val="FEFFFE"/>
                            </a:solidFill>
                            <a:latin typeface="Cambria Math" panose="02040503050406030204" pitchFamily="18" charset="0"/>
                          </a:rPr>
                          <m:t>ρ</m:t>
                        </m:r>
                      </m:e>
                      <m:sup>
                        <m:r>
                          <a:rPr xmlns:a="http://schemas.openxmlformats.org/drawingml/2006/main" sz="3250" i="1">
                            <a:solidFill>
                              <a:srgbClr val="FEFFFE"/>
                            </a:solidFill>
                            <a:latin typeface="Cambria Math" panose="02040503050406030204" pitchFamily="18" charset="0"/>
                          </a:rPr>
                          <m:t>n</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1</m:t>
                        </m:r>
                      </m:sup>
                    </m:sSup>
                    <m:r>
                      <a:rPr xmlns:a="http://schemas.openxmlformats.org/drawingml/2006/main" sz="3250" i="1">
                        <a:solidFill>
                          <a:srgbClr val="FEFFFE"/>
                        </a:solidFill>
                        <a:latin typeface="Cambria Math" panose="02040503050406030204" pitchFamily="18" charset="0"/>
                      </a:rPr>
                      <m:t>]</m:t>
                    </m:r>
                  </m:num>
                  <m:den>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1</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ρ</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1</m:t>
                    </m:r>
                    <m:r>
                      <a:rPr xmlns:a="http://schemas.openxmlformats.org/drawingml/2006/main" sz="3250" i="1">
                        <a:solidFill>
                          <a:srgbClr val="FEFFFE"/>
                        </a:solidFill>
                        <a:latin typeface="Cambria Math" panose="02040503050406030204" pitchFamily="18" charset="0"/>
                      </a:rPr>
                      <m:t>-</m:t>
                    </m:r>
                    <m:sSup>
                      <m:e>
                        <m:r>
                          <a:rPr xmlns:a="http://schemas.openxmlformats.org/drawingml/2006/main" sz="3250" i="1">
                            <a:solidFill>
                              <a:srgbClr val="FEFFFE"/>
                            </a:solidFill>
                            <a:latin typeface="Cambria Math" panose="02040503050406030204" pitchFamily="18" charset="0"/>
                          </a:rPr>
                          <m:t>ρ</m:t>
                        </m:r>
                      </m:e>
                      <m:sup>
                        <m:r>
                          <a:rPr xmlns:a="http://schemas.openxmlformats.org/drawingml/2006/main" sz="3250" i="1">
                            <a:solidFill>
                              <a:srgbClr val="FEFFFE"/>
                            </a:solidFill>
                            <a:latin typeface="Cambria Math" panose="02040503050406030204" pitchFamily="18" charset="0"/>
                          </a:rPr>
                          <m:t>n</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1</m:t>
                        </m:r>
                      </m:sup>
                    </m:sSup>
                    <m:r>
                      <a:rPr xmlns:a="http://schemas.openxmlformats.org/drawingml/2006/main" sz="3250" i="1">
                        <a:solidFill>
                          <a:srgbClr val="FEFFFE"/>
                        </a:solidFill>
                        <a:latin typeface="Cambria Math" panose="02040503050406030204" pitchFamily="18" charset="0"/>
                      </a:rPr>
                      <m:t>)</m:t>
                    </m:r>
                  </m:den>
                </m:f>
                <m:r>
                  <a:rPr xmlns:a="http://schemas.openxmlformats.org/drawingml/2006/main" sz="3250" i="1">
                    <a:solidFill>
                      <a:srgbClr val="FEFFFE"/>
                    </a:solidFill>
                    <a:latin typeface="Cambria Math" panose="02040503050406030204" pitchFamily="18" charset="0"/>
                  </a:rPr>
                  <m:t>=</m:t>
                </m:r>
                <m:f>
                  <m:fPr>
                    <m:ctrlPr>
                      <a:rPr xmlns:a="http://schemas.openxmlformats.org/drawingml/2006/main" sz="3250" i="1">
                        <a:solidFill>
                          <a:srgbClr val="FEFFFE"/>
                        </a:solidFill>
                        <a:latin typeface="Cambria Math" panose="02040503050406030204" pitchFamily="18" charset="0"/>
                      </a:rPr>
                    </m:ctrlPr>
                    <m:type m:val="bar"/>
                  </m:fPr>
                  <m:num>
                    <m:r>
                      <a:rPr xmlns:a="http://schemas.openxmlformats.org/drawingml/2006/main" sz="3250" i="1">
                        <a:solidFill>
                          <a:srgbClr val="FEFFFE"/>
                        </a:solidFill>
                        <a:latin typeface="Cambria Math" panose="02040503050406030204" pitchFamily="18" charset="0"/>
                      </a:rPr>
                      <m:t>ρ</m:t>
                    </m:r>
                  </m:num>
                  <m:den>
                    <m:r>
                      <a:rPr xmlns:a="http://schemas.openxmlformats.org/drawingml/2006/main" sz="3250" i="1">
                        <a:solidFill>
                          <a:srgbClr val="FEFFFE"/>
                        </a:solidFill>
                        <a:latin typeface="Cambria Math" panose="02040503050406030204" pitchFamily="18" charset="0"/>
                      </a:rPr>
                      <m:t>1</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ρ</m:t>
                    </m:r>
                  </m:den>
                </m:f>
                <m:r>
                  <a:rPr xmlns:a="http://schemas.openxmlformats.org/drawingml/2006/main" sz="3250" i="1">
                    <a:solidFill>
                      <a:srgbClr val="FEFFFE"/>
                    </a:solidFill>
                    <a:latin typeface="Cambria Math" panose="02040503050406030204" pitchFamily="18" charset="0"/>
                  </a:rPr>
                  <m:t>-</m:t>
                </m:r>
                <m:f>
                  <m:fPr>
                    <m:ctrlPr>
                      <a:rPr xmlns:a="http://schemas.openxmlformats.org/drawingml/2006/main" sz="3250" i="1">
                        <a:solidFill>
                          <a:srgbClr val="FEFFFE"/>
                        </a:solidFill>
                        <a:latin typeface="Cambria Math" panose="02040503050406030204" pitchFamily="18" charset="0"/>
                      </a:rPr>
                    </m:ctrlPr>
                    <m:type m:val="bar"/>
                  </m:fPr>
                  <m:num>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n</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1</m:t>
                    </m:r>
                    <m:r>
                      <a:rPr xmlns:a="http://schemas.openxmlformats.org/drawingml/2006/main" sz="3250" i="1">
                        <a:solidFill>
                          <a:srgbClr val="FEFFFE"/>
                        </a:solidFill>
                        <a:latin typeface="Cambria Math" panose="02040503050406030204" pitchFamily="18" charset="0"/>
                      </a:rPr>
                      <m:t>)</m:t>
                    </m:r>
                    <m:sSup>
                      <m:e>
                        <m:r>
                          <a:rPr xmlns:a="http://schemas.openxmlformats.org/drawingml/2006/main" sz="3250" i="1">
                            <a:solidFill>
                              <a:srgbClr val="FEFFFE"/>
                            </a:solidFill>
                            <a:latin typeface="Cambria Math" panose="02040503050406030204" pitchFamily="18" charset="0"/>
                          </a:rPr>
                          <m:t>ρ</m:t>
                        </m:r>
                      </m:e>
                      <m:sup>
                        <m:r>
                          <a:rPr xmlns:a="http://schemas.openxmlformats.org/drawingml/2006/main" sz="3250" i="1">
                            <a:solidFill>
                              <a:srgbClr val="FEFFFE"/>
                            </a:solidFill>
                            <a:latin typeface="Cambria Math" panose="02040503050406030204" pitchFamily="18" charset="0"/>
                          </a:rPr>
                          <m:t>n</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1</m:t>
                        </m:r>
                      </m:sup>
                    </m:sSup>
                  </m:num>
                  <m:den>
                    <m:r>
                      <a:rPr xmlns:a="http://schemas.openxmlformats.org/drawingml/2006/main" sz="3250" i="1">
                        <a:solidFill>
                          <a:srgbClr val="FEFFFE"/>
                        </a:solidFill>
                        <a:latin typeface="Cambria Math" panose="02040503050406030204" pitchFamily="18" charset="0"/>
                      </a:rPr>
                      <m:t>1</m:t>
                    </m:r>
                    <m:r>
                      <a:rPr xmlns:a="http://schemas.openxmlformats.org/drawingml/2006/main" sz="3250" i="1">
                        <a:solidFill>
                          <a:srgbClr val="FEFFFE"/>
                        </a:solidFill>
                        <a:latin typeface="Cambria Math" panose="02040503050406030204" pitchFamily="18" charset="0"/>
                      </a:rPr>
                      <m:t>-</m:t>
                    </m:r>
                    <m:sSup>
                      <m:e>
                        <m:r>
                          <a:rPr xmlns:a="http://schemas.openxmlformats.org/drawingml/2006/main" sz="3250" i="1">
                            <a:solidFill>
                              <a:srgbClr val="FEFFFE"/>
                            </a:solidFill>
                            <a:latin typeface="Cambria Math" panose="02040503050406030204" pitchFamily="18" charset="0"/>
                          </a:rPr>
                          <m:t>ρ</m:t>
                        </m:r>
                      </m:e>
                      <m:sup>
                        <m:r>
                          <a:rPr xmlns:a="http://schemas.openxmlformats.org/drawingml/2006/main" sz="3250" i="1">
                            <a:solidFill>
                              <a:srgbClr val="FEFFFE"/>
                            </a:solidFill>
                            <a:latin typeface="Cambria Math" panose="02040503050406030204" pitchFamily="18" charset="0"/>
                          </a:rPr>
                          <m:t>n</m:t>
                        </m:r>
                        <m:r>
                          <a:rPr xmlns:a="http://schemas.openxmlformats.org/drawingml/2006/main" sz="3250" i="1">
                            <a:solidFill>
                              <a:srgbClr val="FEFFFE"/>
                            </a:solidFill>
                            <a:latin typeface="Cambria Math" panose="02040503050406030204" pitchFamily="18" charset="0"/>
                          </a:rPr>
                          <m:t>+</m:t>
                        </m:r>
                        <m:r>
                          <a:rPr xmlns:a="http://schemas.openxmlformats.org/drawingml/2006/main" sz="3250" i="1">
                            <a:solidFill>
                              <a:srgbClr val="FEFFFE"/>
                            </a:solidFill>
                            <a:latin typeface="Cambria Math" panose="02040503050406030204" pitchFamily="18" charset="0"/>
                          </a:rPr>
                          <m:t>1</m:t>
                        </m:r>
                      </m:sup>
                    </m:sSup>
                  </m:den>
                </m:f>
              </m:oMath>
            </a14:m>
            <a:endParaRPr sz="3000"/>
          </a:p>
        </p:txBody>
      </p:sp>
      <p:grpSp>
        <p:nvGrpSpPr>
          <p:cNvPr id="749" name="pasted-movie.png"/>
          <p:cNvGrpSpPr/>
          <p:nvPr/>
        </p:nvGrpSpPr>
        <p:grpSpPr>
          <a:xfrm>
            <a:off x="14834861" y="4281863"/>
            <a:ext cx="7398631" cy="8189293"/>
            <a:chOff x="0" y="0"/>
            <a:chExt cx="7398629" cy="8189292"/>
          </a:xfrm>
        </p:grpSpPr>
        <p:pic>
          <p:nvPicPr>
            <p:cNvPr id="748" name="pasted-movie.png" descr="pasted-movie.png"/>
            <p:cNvPicPr>
              <a:picLocks noChangeAspect="1"/>
            </p:cNvPicPr>
            <p:nvPr/>
          </p:nvPicPr>
          <p:blipFill>
            <a:blip r:embed="rId4">
              <a:extLst/>
            </a:blip>
            <a:stretch>
              <a:fillRect/>
            </a:stretch>
          </p:blipFill>
          <p:spPr>
            <a:xfrm>
              <a:off x="127000" y="88900"/>
              <a:ext cx="7144630" cy="7859093"/>
            </a:xfrm>
            <a:prstGeom prst="rect">
              <a:avLst/>
            </a:prstGeom>
            <a:ln>
              <a:noFill/>
            </a:ln>
            <a:effectLst/>
          </p:spPr>
        </p:pic>
        <p:pic>
          <p:nvPicPr>
            <p:cNvPr id="747" name="pasted-movie.png" descr="pasted-movie.png"/>
            <p:cNvPicPr>
              <a:picLocks noChangeAspect="0"/>
            </p:cNvPicPr>
            <p:nvPr/>
          </p:nvPicPr>
          <p:blipFill>
            <a:blip r:embed="rId5">
              <a:extLst/>
            </a:blip>
            <a:stretch>
              <a:fillRect/>
            </a:stretch>
          </p:blipFill>
          <p:spPr>
            <a:xfrm>
              <a:off x="0" y="0"/>
              <a:ext cx="7398630" cy="8189293"/>
            </a:xfrm>
            <a:prstGeom prst="rect">
              <a:avLst/>
            </a:prstGeom>
            <a:effectLst/>
          </p:spPr>
        </p:pic>
      </p:gr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51" name="pasted-movie.png" descr="pasted-movie.png"/>
          <p:cNvPicPr>
            <a:picLocks noChangeAspect="1"/>
          </p:cNvPicPr>
          <p:nvPr/>
        </p:nvPicPr>
        <p:blipFill>
          <a:blip r:embed="rId2">
            <a:extLst/>
          </a:blip>
          <a:stretch>
            <a:fillRect/>
          </a:stretch>
        </p:blipFill>
        <p:spPr>
          <a:xfrm>
            <a:off x="13869899" y="1057443"/>
            <a:ext cx="2903191" cy="2486397"/>
          </a:xfrm>
          <a:prstGeom prst="rect">
            <a:avLst/>
          </a:prstGeom>
          <a:ln w="12700">
            <a:miter lim="400000"/>
          </a:ln>
        </p:spPr>
      </p:pic>
      <p:sp>
        <p:nvSpPr>
          <p:cNvPr id="752" name="Rectangle"/>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792479">
              <a:lnSpc>
                <a:spcPct val="100000"/>
              </a:lnSpc>
              <a:spcBef>
                <a:spcPts val="0"/>
              </a:spcBef>
              <a:defRPr b="1" sz="5280"/>
            </a:lvl1pPr>
          </a:lstStyle>
          <a:p>
            <a:pPr/>
            <a14:m>
              <m:oMathPara>
                <m:oMathParaPr>
                  <m:jc m:val="left"/>
                </m:oMathParaPr>
                <m:oMath>
                  <m:r>
                    <a:rPr xmlns:a="http://schemas.openxmlformats.org/drawingml/2006/main" sz="5300" i="1">
                      <a:solidFill>
                        <a:srgbClr val="000000"/>
                      </a:solidFill>
                      <a:latin typeface="Cambria Math" panose="02040503050406030204" pitchFamily="18" charset="0"/>
                    </a:rPr>
                    <m:t>R</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C</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λ</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μ</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ρ</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v</m:t>
                      </m:r>
                    </m:e>
                    <m:sub>
                      <m:r>
                        <a:rPr xmlns:a="http://schemas.openxmlformats.org/drawingml/2006/main" sz="5300" i="1">
                          <a:solidFill>
                            <a:srgbClr val="000000"/>
                          </a:solidFill>
                          <a:latin typeface="Cambria Math" panose="02040503050406030204" pitchFamily="18" charset="0"/>
                        </a:rPr>
                        <m:t>s</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p</m:t>
                      </m:r>
                    </m:e>
                    <m:sub>
                      <m:r>
                        <a:rPr xmlns:a="http://schemas.openxmlformats.org/drawingml/2006/main" sz="5300" i="1">
                          <a:solidFill>
                            <a:srgbClr val="000000"/>
                          </a:solidFill>
                          <a:latin typeface="Cambria Math" panose="02040503050406030204" pitchFamily="18" charset="0"/>
                        </a:rPr>
                        <m:t>i</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g</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z</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E</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i</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ζ</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b</m:t>
                  </m:r>
                </m:oMath>
              </m:oMathPara>
            </a14:m>
            <a:endParaRPr sz="5500"/>
          </a:p>
        </p:txBody>
      </p:sp>
      <p:sp>
        <p:nvSpPr>
          <p:cNvPr id="753" name="Steady state equations"/>
          <p:cNvSpPr txBox="1"/>
          <p:nvPr>
            <p:ph type="title"/>
          </p:nvPr>
        </p:nvSpPr>
        <p:spPr>
          <a:xfrm>
            <a:off x="1206500" y="952500"/>
            <a:ext cx="12850817" cy="1433163"/>
          </a:xfrm>
          <a:prstGeom prst="rect">
            <a:avLst/>
          </a:prstGeom>
        </p:spPr>
        <p:txBody>
          <a:bodyPr/>
          <a:lstStyle/>
          <a:p>
            <a:pPr/>
            <a:r>
              <a:t>Steady state equations</a:t>
            </a:r>
          </a:p>
        </p:txBody>
      </p:sp>
      <p:sp>
        <p:nvSpPr>
          <p:cNvPr id="754"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3" invalidUrl="" action="" tgtFrame="" tooltip="" history="1" highlightClick="0" endSnd="0"/>
              </a:rPr>
              <a:t>https://doi.org/10.2307/1909200</a:t>
            </a:r>
            <a:r>
              <a:t> </a:t>
            </a:r>
          </a:p>
        </p:txBody>
      </p:sp>
      <p:sp>
        <p:nvSpPr>
          <p:cNvPr id="755" name="Man"/>
          <p:cNvSpPr/>
          <p:nvPr/>
        </p:nvSpPr>
        <p:spPr>
          <a:xfrm flipH="1">
            <a:off x="18853239" y="2445001"/>
            <a:ext cx="482154"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56" name="Woman"/>
          <p:cNvSpPr/>
          <p:nvPr/>
        </p:nvSpPr>
        <p:spPr>
          <a:xfrm>
            <a:off x="19405734" y="2444727"/>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57" name="Man"/>
          <p:cNvSpPr/>
          <p:nvPr/>
        </p:nvSpPr>
        <p:spPr>
          <a:xfrm flipH="1">
            <a:off x="17732962" y="2445002"/>
            <a:ext cx="482153"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58" name="Woman"/>
          <p:cNvSpPr/>
          <p:nvPr/>
        </p:nvSpPr>
        <p:spPr>
          <a:xfrm>
            <a:off x="18285454"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59" name="Woman"/>
          <p:cNvSpPr/>
          <p:nvPr/>
        </p:nvSpPr>
        <p:spPr>
          <a:xfrm>
            <a:off x="17165177"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60" name="Man"/>
          <p:cNvSpPr/>
          <p:nvPr/>
        </p:nvSpPr>
        <p:spPr>
          <a:xfrm flipH="1">
            <a:off x="16044896" y="2445002"/>
            <a:ext cx="482153"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61" name="Woman"/>
          <p:cNvSpPr/>
          <p:nvPr/>
        </p:nvSpPr>
        <p:spPr>
          <a:xfrm>
            <a:off x="16597391"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62" name="Store"/>
          <p:cNvSpPr/>
          <p:nvPr/>
        </p:nvSpPr>
        <p:spPr>
          <a:xfrm>
            <a:off x="20295265" y="1371814"/>
            <a:ext cx="3047204" cy="2486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63" name="Kendall, D. G. (1953). Stochastic processes occurring in the theory of queues and their analysis by the method of the imbedded Markov chain. The Annals of Mathematical Statistics, 338-354."/>
          <p:cNvSpPr txBox="1"/>
          <p:nvPr/>
        </p:nvSpPr>
        <p:spPr>
          <a:xfrm>
            <a:off x="493356" y="12633524"/>
            <a:ext cx="23663710" cy="422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2200">
                <a:solidFill>
                  <a:srgbClr val="929292"/>
                </a:solidFill>
                <a:latin typeface="Arial"/>
                <a:ea typeface="Arial"/>
                <a:cs typeface="Arial"/>
                <a:sym typeface="Arial"/>
              </a:defRPr>
            </a:pPr>
            <a:r>
              <a:t>Kendall, D. G. (1953). Stochastic processes occurring in the theory of queues and their analysis by the method of the imbedded Markov chain. </a:t>
            </a:r>
            <a:r>
              <a:rPr i="1"/>
              <a:t>The Annals of Mathematical Statistics</a:t>
            </a:r>
            <a:r>
              <a:t>, 338-354.</a:t>
            </a:r>
          </a:p>
        </p:txBody>
      </p:sp>
      <p:sp>
        <p:nvSpPr>
          <p:cNvPr id="764" name="PMF of queue length:…"/>
          <p:cNvSpPr txBox="1"/>
          <p:nvPr>
            <p:ph type="body" sz="half" idx="1"/>
          </p:nvPr>
        </p:nvSpPr>
        <p:spPr>
          <a:xfrm>
            <a:off x="707898" y="4149752"/>
            <a:ext cx="11437744" cy="7994726"/>
          </a:xfrm>
          <a:prstGeom prst="rect">
            <a:avLst/>
          </a:prstGeom>
        </p:spPr>
        <p:txBody>
          <a:bodyPr/>
          <a:lstStyle/>
          <a:p>
            <a:pPr marL="624077" indent="-624077" defTabSz="2218888">
              <a:spcBef>
                <a:spcPts val="4000"/>
              </a:spcBef>
              <a:defRPr sz="3640"/>
            </a:pPr>
            <a:r>
              <a:rPr sz="4095"/>
              <a:t>PMF of queue length: </a:t>
            </a:r>
            <a14:m>
              <m:oMath>
                <m:sSub>
                  <m:e>
                    <m:r>
                      <a:rPr xmlns:a="http://schemas.openxmlformats.org/drawingml/2006/main" sz="3250" i="1">
                        <a:solidFill>
                          <a:srgbClr val="000000"/>
                        </a:solidFill>
                        <a:latin typeface="Cambria Math" panose="02040503050406030204" pitchFamily="18" charset="0"/>
                      </a:rPr>
                      <m:t>p</m:t>
                    </m:r>
                  </m:e>
                  <m:sub>
                    <m:r>
                      <a:rPr xmlns:a="http://schemas.openxmlformats.org/drawingml/2006/main" sz="3250" i="1">
                        <a:solidFill>
                          <a:srgbClr val="000000"/>
                        </a:solidFill>
                        <a:latin typeface="Cambria Math" panose="02040503050406030204" pitchFamily="18" charset="0"/>
                      </a:rPr>
                      <m:t>i</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sub>
                </m:sSub>
                <m:r>
                  <a:rPr xmlns:a="http://schemas.openxmlformats.org/drawingml/2006/main" sz="3250" i="1">
                    <a:solidFill>
                      <a:srgbClr val="000000"/>
                    </a:solidFill>
                    <a:latin typeface="Cambria Math" panose="02040503050406030204" pitchFamily="18" charset="0"/>
                  </a:rPr>
                  <m:t>=</m:t>
                </m:r>
                <m:sSub>
                  <m:e>
                    <m:r>
                      <a:rPr xmlns:a="http://schemas.openxmlformats.org/drawingml/2006/main" sz="3250" i="1">
                        <a:solidFill>
                          <a:srgbClr val="000000"/>
                        </a:solidFill>
                        <a:latin typeface="Cambria Math" panose="02040503050406030204" pitchFamily="18" charset="0"/>
                      </a:rPr>
                      <m:t>p</m:t>
                    </m:r>
                  </m:e>
                  <m:sub>
                    <m:r>
                      <a:rPr xmlns:a="http://schemas.openxmlformats.org/drawingml/2006/main" sz="3250" i="1">
                        <a:solidFill>
                          <a:srgbClr val="000000"/>
                        </a:solidFill>
                        <a:latin typeface="Cambria Math" panose="02040503050406030204" pitchFamily="18" charset="0"/>
                      </a:rPr>
                      <m:t>i</m:t>
                    </m:r>
                  </m:sub>
                </m:sSub>
                <m:r>
                  <a:rPr xmlns:a="http://schemas.openxmlformats.org/drawingml/2006/main" sz="3250" i="1">
                    <a:solidFill>
                      <a:srgbClr val="000000"/>
                    </a:solidFill>
                    <a:latin typeface="Cambria Math" panose="02040503050406030204" pitchFamily="18" charset="0"/>
                  </a:rPr>
                  <m:t>ρ</m:t>
                </m:r>
                <m:r>
                  <a:rPr xmlns:a="http://schemas.openxmlformats.org/drawingml/2006/main" sz="3250" i="1">
                    <a:solidFill>
                      <a:srgbClr val="000000"/>
                    </a:solidFill>
                    <a:latin typeface="Cambria Math" panose="02040503050406030204" pitchFamily="18" charset="0"/>
                  </a:rPr>
                  <m:t>→</m:t>
                </m:r>
                <m:sSub>
                  <m:e>
                    <m:r>
                      <a:rPr xmlns:a="http://schemas.openxmlformats.org/drawingml/2006/main" sz="3250" i="1">
                        <a:solidFill>
                          <a:srgbClr val="000000"/>
                        </a:solidFill>
                        <a:latin typeface="Cambria Math" panose="02040503050406030204" pitchFamily="18" charset="0"/>
                      </a:rPr>
                      <m:t>p</m:t>
                    </m:r>
                  </m:e>
                  <m:sub>
                    <m:r>
                      <a:rPr xmlns:a="http://schemas.openxmlformats.org/drawingml/2006/main" sz="3250" i="1">
                        <a:solidFill>
                          <a:srgbClr val="000000"/>
                        </a:solidFill>
                        <a:latin typeface="Cambria Math" panose="02040503050406030204" pitchFamily="18" charset="0"/>
                      </a:rPr>
                      <m:t>i</m:t>
                    </m:r>
                  </m:sub>
                </m:sSub>
                <m:r>
                  <a:rPr xmlns:a="http://schemas.openxmlformats.org/drawingml/2006/main" sz="3250" i="1">
                    <a:solidFill>
                      <a:srgbClr val="000000"/>
                    </a:solidFill>
                    <a:latin typeface="Cambria Math" panose="02040503050406030204" pitchFamily="18" charset="0"/>
                  </a:rPr>
                  <m:t>=</m:t>
                </m:r>
                <m:f>
                  <m:fPr>
                    <m:ctrlPr>
                      <a:rPr xmlns:a="http://schemas.openxmlformats.org/drawingml/2006/main" sz="3250" i="1">
                        <a:solidFill>
                          <a:srgbClr val="000000"/>
                        </a:solidFill>
                        <a:latin typeface="Cambria Math" panose="02040503050406030204" pitchFamily="18" charset="0"/>
                      </a:rPr>
                    </m:ctrlPr>
                    <m:type m:val="bar"/>
                  </m:fPr>
                  <m:num>
                    <m:sSup>
                      <m:e>
                        <m:r>
                          <a:rPr xmlns:a="http://schemas.openxmlformats.org/drawingml/2006/main" sz="3250" i="1">
                            <a:solidFill>
                              <a:srgbClr val="000000"/>
                            </a:solidFill>
                            <a:latin typeface="Cambria Math" panose="02040503050406030204" pitchFamily="18" charset="0"/>
                          </a:rPr>
                          <m:t>ρ</m:t>
                        </m:r>
                      </m:e>
                      <m:sup>
                        <m:r>
                          <a:rPr xmlns:a="http://schemas.openxmlformats.org/drawingml/2006/main" sz="3250" i="1">
                            <a:solidFill>
                              <a:srgbClr val="000000"/>
                            </a:solidFill>
                            <a:latin typeface="Cambria Math" panose="02040503050406030204" pitchFamily="18" charset="0"/>
                          </a:rPr>
                          <m:t>i</m:t>
                        </m:r>
                      </m:sup>
                    </m:sSup>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ρ</m:t>
                    </m:r>
                    <m:r>
                      <a:rPr xmlns:a="http://schemas.openxmlformats.org/drawingml/2006/main" sz="3250" i="1">
                        <a:solidFill>
                          <a:srgbClr val="000000"/>
                        </a:solidFill>
                        <a:latin typeface="Cambria Math" panose="02040503050406030204" pitchFamily="18" charset="0"/>
                      </a:rPr>
                      <m:t>)</m:t>
                    </m:r>
                  </m:num>
                  <m:den>
                    <m:r>
                      <a:rPr xmlns:a="http://schemas.openxmlformats.org/drawingml/2006/main" sz="3250" i="1">
                        <a:solidFill>
                          <a:srgbClr val="000000"/>
                        </a:solidFill>
                        <a:latin typeface="Cambria Math" panose="02040503050406030204" pitchFamily="18" charset="0"/>
                      </a:rPr>
                      <m:t>1</m:t>
                    </m:r>
                    <m:r>
                      <a:rPr xmlns:a="http://schemas.openxmlformats.org/drawingml/2006/main" sz="3250" i="1">
                        <a:solidFill>
                          <a:srgbClr val="000000"/>
                        </a:solidFill>
                        <a:latin typeface="Cambria Math" panose="02040503050406030204" pitchFamily="18" charset="0"/>
                      </a:rPr>
                      <m:t>-</m:t>
                    </m:r>
                    <m:sSup>
                      <m:e>
                        <m:r>
                          <a:rPr xmlns:a="http://schemas.openxmlformats.org/drawingml/2006/main" sz="3250" i="1">
                            <a:solidFill>
                              <a:srgbClr val="000000"/>
                            </a:solidFill>
                            <a:latin typeface="Cambria Math" panose="02040503050406030204" pitchFamily="18" charset="0"/>
                          </a:rPr>
                          <m:t>ρ</m:t>
                        </m:r>
                      </m:e>
                      <m:sup>
                        <m:r>
                          <a:rPr xmlns:a="http://schemas.openxmlformats.org/drawingml/2006/main" sz="3250" i="1">
                            <a:solidFill>
                              <a:srgbClr val="000000"/>
                            </a:solidFill>
                            <a:latin typeface="Cambria Math" panose="02040503050406030204" pitchFamily="18" charset="0"/>
                          </a:rPr>
                          <m:t>n</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sup>
                    </m:sSup>
                  </m:den>
                </m:f>
              </m:oMath>
            </a14:m>
          </a:p>
          <a:p>
            <a:pPr lvl="1" marL="1040130" indent="-485394" defTabSz="2218888">
              <a:spcBef>
                <a:spcPts val="1600"/>
              </a:spcBef>
              <a:defRPr sz="3640"/>
            </a:pPr>
            <a:r>
              <a:rPr sz="3185"/>
              <a:t>The probability of line being length </a:t>
            </a:r>
            <a14:m>
              <m:oMath>
                <m:r>
                  <a:rPr xmlns:a="http://schemas.openxmlformats.org/drawingml/2006/main" sz="3800" i="1">
                    <a:solidFill>
                      <a:srgbClr val="000000"/>
                    </a:solidFill>
                    <a:latin typeface="Cambria Math" panose="02040503050406030204" pitchFamily="18" charset="0"/>
                  </a:rPr>
                  <m:t>i</m:t>
                </m:r>
              </m:oMath>
            </a14:m>
            <a:r>
              <a:rPr sz="3185"/>
              <a:t> as a function of </a:t>
            </a:r>
            <a14:m>
              <m:oMath>
                <m:r>
                  <a:rPr xmlns:a="http://schemas.openxmlformats.org/drawingml/2006/main" sz="3800" i="1">
                    <a:solidFill>
                      <a:srgbClr val="000000"/>
                    </a:solidFill>
                    <a:latin typeface="Cambria Math" panose="02040503050406030204" pitchFamily="18" charset="0"/>
                  </a:rPr>
                  <m:t>ρ</m:t>
                </m:r>
              </m:oMath>
            </a14:m>
            <a:r>
              <a:rPr sz="3185"/>
              <a:t> </a:t>
            </a:r>
            <a:r>
              <a:rPr sz="2275"/>
              <a:t>(</a:t>
            </a:r>
            <a14:m>
              <m:oMath>
                <m:f>
                  <m:fPr>
                    <m:ctrlPr>
                      <a:rPr xmlns:a="http://schemas.openxmlformats.org/drawingml/2006/main" sz="2700" i="1">
                        <a:solidFill>
                          <a:srgbClr val="000000"/>
                        </a:solidFill>
                        <a:latin typeface="Cambria Math" panose="02040503050406030204" pitchFamily="18" charset="0"/>
                      </a:rPr>
                    </m:ctrlPr>
                    <m:type m:val="bar"/>
                  </m:fPr>
                  <m:num>
                    <m:r>
                      <a:rPr xmlns:a="http://schemas.openxmlformats.org/drawingml/2006/main" sz="2700" i="1">
                        <a:solidFill>
                          <a:srgbClr val="000000"/>
                        </a:solidFill>
                        <a:latin typeface="Cambria Math" panose="02040503050406030204" pitchFamily="18" charset="0"/>
                      </a:rPr>
                      <m:t>λ</m:t>
                    </m:r>
                  </m:num>
                  <m:den>
                    <m:r>
                      <a:rPr xmlns:a="http://schemas.openxmlformats.org/drawingml/2006/main" sz="2700" i="1">
                        <a:solidFill>
                          <a:srgbClr val="000000"/>
                        </a:solidFill>
                        <a:latin typeface="Cambria Math" panose="02040503050406030204" pitchFamily="18" charset="0"/>
                      </a:rPr>
                      <m:t>μ</m:t>
                    </m:r>
                  </m:den>
                </m:f>
              </m:oMath>
            </a14:m>
            <a:r>
              <a:rPr sz="2275"/>
              <a:t> - utilization factor)</a:t>
            </a:r>
            <a:r>
              <a:t> </a:t>
            </a:r>
            <a:r>
              <a:rPr sz="3185"/>
              <a:t>and </a:t>
            </a:r>
            <a14:m>
              <m:oMath>
                <m:r>
                  <a:rPr xmlns:a="http://schemas.openxmlformats.org/drawingml/2006/main" sz="3800" i="1">
                    <a:solidFill>
                      <a:srgbClr val="000000"/>
                    </a:solidFill>
                    <a:latin typeface="Cambria Math" panose="02040503050406030204" pitchFamily="18" charset="0"/>
                  </a:rPr>
                  <m:t>n</m:t>
                </m:r>
              </m:oMath>
            </a14:m>
            <a:r>
              <a:rPr sz="3185"/>
              <a:t> </a:t>
            </a:r>
            <a:r>
              <a:rPr sz="2275"/>
              <a:t>(queue capacity)</a:t>
            </a:r>
            <a:endParaRPr sz="2275"/>
          </a:p>
          <a:p>
            <a:pPr lvl="1" marL="1109472" indent="-554736" defTabSz="2218888">
              <a:spcBef>
                <a:spcPts val="1600"/>
              </a:spcBef>
              <a:defRPr sz="3640"/>
            </a:pPr>
            <a:endParaRPr sz="2275"/>
          </a:p>
          <a:p>
            <a:pPr marL="554735" indent="-554735" defTabSz="2218888">
              <a:spcBef>
                <a:spcPts val="4000"/>
              </a:spcBef>
              <a:defRPr sz="4095"/>
            </a:pPr>
            <a:r>
              <a:t>Probability Generating Function: </a:t>
            </a:r>
            <a14:m>
              <m:oMath>
                <m:r>
                  <a:rPr xmlns:a="http://schemas.openxmlformats.org/drawingml/2006/main" sz="3250" i="1">
                    <a:solidFill>
                      <a:srgbClr val="000000"/>
                    </a:solidFill>
                    <a:latin typeface="Cambria Math" panose="02040503050406030204" pitchFamily="18" charset="0"/>
                  </a:rPr>
                  <m:t>g</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z</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limUpp>
                  <m:e>
                    <m:limLow>
                      <m:e>
                        <m:r>
                          <a:rPr xmlns:a="http://schemas.openxmlformats.org/drawingml/2006/main" sz="3250" i="1">
                            <a:solidFill>
                              <a:srgbClr val="000000"/>
                            </a:solidFill>
                            <a:latin typeface="Cambria Math" panose="02040503050406030204" pitchFamily="18" charset="0"/>
                          </a:rPr>
                          <m:t>∑</m:t>
                        </m:r>
                      </m:e>
                      <m:lim>
                        <m:r>
                          <a:rPr xmlns:a="http://schemas.openxmlformats.org/drawingml/2006/main" sz="3250" i="1">
                            <a:solidFill>
                              <a:srgbClr val="000000"/>
                            </a:solidFill>
                            <a:latin typeface="Cambria Math" panose="02040503050406030204" pitchFamily="18" charset="0"/>
                          </a:rPr>
                          <m:t>i</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0</m:t>
                        </m:r>
                      </m:lim>
                    </m:limLow>
                  </m:e>
                  <m:lim>
                    <m:r>
                      <a:rPr xmlns:a="http://schemas.openxmlformats.org/drawingml/2006/main" sz="3250" i="1">
                        <a:solidFill>
                          <a:srgbClr val="000000"/>
                        </a:solidFill>
                        <a:latin typeface="Cambria Math" panose="02040503050406030204" pitchFamily="18" charset="0"/>
                      </a:rPr>
                      <m:t>n</m:t>
                    </m:r>
                  </m:lim>
                </m:limUpp>
                <m:sSub>
                  <m:e>
                    <m:r>
                      <a:rPr xmlns:a="http://schemas.openxmlformats.org/drawingml/2006/main" sz="3250" i="1">
                        <a:solidFill>
                          <a:srgbClr val="000000"/>
                        </a:solidFill>
                        <a:latin typeface="Cambria Math" panose="02040503050406030204" pitchFamily="18" charset="0"/>
                      </a:rPr>
                      <m:t>p</m:t>
                    </m:r>
                  </m:e>
                  <m:sub>
                    <m:r>
                      <a:rPr xmlns:a="http://schemas.openxmlformats.org/drawingml/2006/main" sz="3250" i="1">
                        <a:solidFill>
                          <a:srgbClr val="000000"/>
                        </a:solidFill>
                        <a:latin typeface="Cambria Math" panose="02040503050406030204" pitchFamily="18" charset="0"/>
                      </a:rPr>
                      <m:t>i</m:t>
                    </m:r>
                  </m:sub>
                </m:sSub>
                <m:sSup>
                  <m:e>
                    <m:r>
                      <a:rPr xmlns:a="http://schemas.openxmlformats.org/drawingml/2006/main" sz="3250" i="1">
                        <a:solidFill>
                          <a:srgbClr val="000000"/>
                        </a:solidFill>
                        <a:latin typeface="Cambria Math" panose="02040503050406030204" pitchFamily="18" charset="0"/>
                      </a:rPr>
                      <m:t>z</m:t>
                    </m:r>
                  </m:e>
                  <m:sup>
                    <m:r>
                      <a:rPr xmlns:a="http://schemas.openxmlformats.org/drawingml/2006/main" sz="3250" i="1">
                        <a:solidFill>
                          <a:srgbClr val="000000"/>
                        </a:solidFill>
                        <a:latin typeface="Cambria Math" panose="02040503050406030204" pitchFamily="18" charset="0"/>
                      </a:rPr>
                      <m:t>i</m:t>
                    </m:r>
                  </m:sup>
                </m:sSup>
                <m:r>
                  <a:rPr xmlns:a="http://schemas.openxmlformats.org/drawingml/2006/main" sz="3250" i="1">
                    <a:solidFill>
                      <a:srgbClr val="000000"/>
                    </a:solidFill>
                    <a:latin typeface="Cambria Math" panose="02040503050406030204" pitchFamily="18" charset="0"/>
                  </a:rPr>
                  <m:t>=</m:t>
                </m:r>
                <m:f>
                  <m:fPr>
                    <m:ctrlPr>
                      <a:rPr xmlns:a="http://schemas.openxmlformats.org/drawingml/2006/main" sz="3250" i="1">
                        <a:solidFill>
                          <a:srgbClr val="000000"/>
                        </a:solidFill>
                        <a:latin typeface="Cambria Math" panose="02040503050406030204" pitchFamily="18" charset="0"/>
                      </a:rPr>
                    </m:ctrlPr>
                    <m:type m:val="bar"/>
                  </m:fPr>
                  <m:num>
                    <m:r>
                      <a:rPr xmlns:a="http://schemas.openxmlformats.org/drawingml/2006/main" sz="3250" i="1">
                        <a:solidFill>
                          <a:srgbClr val="000000"/>
                        </a:solidFill>
                        <a:latin typeface="Cambria Math" panose="02040503050406030204" pitchFamily="18" charset="0"/>
                      </a:rPr>
                      <m:t>1</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ρ</m:t>
                    </m:r>
                  </m:num>
                  <m:den>
                    <m:r>
                      <a:rPr xmlns:a="http://schemas.openxmlformats.org/drawingml/2006/main" sz="3250" i="1">
                        <a:solidFill>
                          <a:srgbClr val="000000"/>
                        </a:solidFill>
                        <a:latin typeface="Cambria Math" panose="02040503050406030204" pitchFamily="18" charset="0"/>
                      </a:rPr>
                      <m:t>1</m:t>
                    </m:r>
                    <m:r>
                      <a:rPr xmlns:a="http://schemas.openxmlformats.org/drawingml/2006/main" sz="3250" i="1">
                        <a:solidFill>
                          <a:srgbClr val="000000"/>
                        </a:solidFill>
                        <a:latin typeface="Cambria Math" panose="02040503050406030204" pitchFamily="18" charset="0"/>
                      </a:rPr>
                      <m:t>-</m:t>
                    </m:r>
                    <m:sSup>
                      <m:e>
                        <m:r>
                          <a:rPr xmlns:a="http://schemas.openxmlformats.org/drawingml/2006/main" sz="3250" i="1">
                            <a:solidFill>
                              <a:srgbClr val="000000"/>
                            </a:solidFill>
                            <a:latin typeface="Cambria Math" panose="02040503050406030204" pitchFamily="18" charset="0"/>
                          </a:rPr>
                          <m:t>ρ</m:t>
                        </m:r>
                      </m:e>
                      <m:sup>
                        <m:r>
                          <a:rPr xmlns:a="http://schemas.openxmlformats.org/drawingml/2006/main" sz="3250" i="1">
                            <a:solidFill>
                              <a:srgbClr val="000000"/>
                            </a:solidFill>
                            <a:latin typeface="Cambria Math" panose="02040503050406030204" pitchFamily="18" charset="0"/>
                          </a:rPr>
                          <m:t>n</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sup>
                    </m:sSup>
                  </m:den>
                </m:f>
                <m:r>
                  <a:rPr xmlns:a="http://schemas.openxmlformats.org/drawingml/2006/main" sz="3250" i="1">
                    <a:solidFill>
                      <a:srgbClr val="000000"/>
                    </a:solidFill>
                    <a:latin typeface="Cambria Math" panose="02040503050406030204" pitchFamily="18" charset="0"/>
                  </a:rPr>
                  <m:t>⋅</m:t>
                </m:r>
                <m:f>
                  <m:fPr>
                    <m:ctrlPr>
                      <a:rPr xmlns:a="http://schemas.openxmlformats.org/drawingml/2006/main" sz="3250" i="1">
                        <a:solidFill>
                          <a:srgbClr val="000000"/>
                        </a:solidFill>
                        <a:latin typeface="Cambria Math" panose="02040503050406030204" pitchFamily="18" charset="0"/>
                      </a:rPr>
                    </m:ctrlPr>
                    <m:type m:val="bar"/>
                  </m:fPr>
                  <m:num>
                    <m:r>
                      <a:rPr xmlns:a="http://schemas.openxmlformats.org/drawingml/2006/main" sz="3250" i="1">
                        <a:solidFill>
                          <a:srgbClr val="000000"/>
                        </a:solidFill>
                        <a:latin typeface="Cambria Math" panose="02040503050406030204" pitchFamily="18" charset="0"/>
                      </a:rPr>
                      <m:t>1</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ρ</m:t>
                    </m:r>
                    <m:r>
                      <a:rPr xmlns:a="http://schemas.openxmlformats.org/drawingml/2006/main" sz="3250" i="1">
                        <a:solidFill>
                          <a:srgbClr val="000000"/>
                        </a:solidFill>
                        <a:latin typeface="Cambria Math" panose="02040503050406030204" pitchFamily="18" charset="0"/>
                      </a:rPr>
                      <m:t>z</m:t>
                    </m:r>
                    <m:sSup>
                      <m:e>
                        <m:r>
                          <a:rPr xmlns:a="http://schemas.openxmlformats.org/drawingml/2006/main" sz="3250" i="1">
                            <a:solidFill>
                              <a:srgbClr val="000000"/>
                            </a:solidFill>
                            <a:latin typeface="Cambria Math" panose="02040503050406030204" pitchFamily="18" charset="0"/>
                          </a:rPr>
                          <m:t>)</m:t>
                        </m:r>
                      </m:e>
                      <m:sup>
                        <m:r>
                          <a:rPr xmlns:a="http://schemas.openxmlformats.org/drawingml/2006/main" sz="3250" i="1">
                            <a:solidFill>
                              <a:srgbClr val="000000"/>
                            </a:solidFill>
                            <a:latin typeface="Cambria Math" panose="02040503050406030204" pitchFamily="18" charset="0"/>
                          </a:rPr>
                          <m:t>n</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sup>
                    </m:sSup>
                  </m:num>
                  <m:den>
                    <m:r>
                      <a:rPr xmlns:a="http://schemas.openxmlformats.org/drawingml/2006/main" sz="3250" i="1">
                        <a:solidFill>
                          <a:srgbClr val="000000"/>
                        </a:solidFill>
                        <a:latin typeface="Cambria Math" panose="02040503050406030204" pitchFamily="18" charset="0"/>
                      </a:rPr>
                      <m:t>1</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ρ</m:t>
                    </m:r>
                    <m:r>
                      <a:rPr xmlns:a="http://schemas.openxmlformats.org/drawingml/2006/main" sz="3250" i="1">
                        <a:solidFill>
                          <a:srgbClr val="000000"/>
                        </a:solidFill>
                        <a:latin typeface="Cambria Math" panose="02040503050406030204" pitchFamily="18" charset="0"/>
                      </a:rPr>
                      <m:t>z</m:t>
                    </m:r>
                  </m:den>
                </m:f>
              </m:oMath>
            </a14:m>
          </a:p>
          <a:p>
            <a:pPr marL="554735" indent="-554735" defTabSz="2218888">
              <a:spcBef>
                <a:spcPts val="4000"/>
              </a:spcBef>
              <a:defRPr sz="4095"/>
            </a:pPr>
            <a:r>
              <a:t>Expected length of queue: </a:t>
            </a:r>
            <a14:m>
              <m:oMath>
                <m:r>
                  <a:rPr xmlns:a="http://schemas.openxmlformats.org/drawingml/2006/main" sz="3250" i="1">
                    <a:solidFill>
                      <a:srgbClr val="000000"/>
                    </a:solidFill>
                    <a:latin typeface="Cambria Math" panose="02040503050406030204" pitchFamily="18" charset="0"/>
                  </a:rPr>
                  <m:t>E</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i</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f>
                  <m:fPr>
                    <m:ctrlPr>
                      <a:rPr xmlns:a="http://schemas.openxmlformats.org/drawingml/2006/main" sz="3250" i="1">
                        <a:solidFill>
                          <a:srgbClr val="000000"/>
                        </a:solidFill>
                        <a:latin typeface="Cambria Math" panose="02040503050406030204" pitchFamily="18" charset="0"/>
                      </a:rPr>
                    </m:ctrlPr>
                    <m:type m:val="bar"/>
                  </m:fPr>
                  <m:num>
                    <m:r>
                      <a:rPr xmlns:a="http://schemas.openxmlformats.org/drawingml/2006/main" sz="3250" i="1">
                        <a:solidFill>
                          <a:srgbClr val="000000"/>
                        </a:solidFill>
                        <a:latin typeface="Cambria Math" panose="02040503050406030204" pitchFamily="18" charset="0"/>
                      </a:rPr>
                      <m:t>ρ</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n</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r>
                      <a:rPr xmlns:a="http://schemas.openxmlformats.org/drawingml/2006/main" sz="3250" i="1">
                        <a:solidFill>
                          <a:srgbClr val="000000"/>
                        </a:solidFill>
                        <a:latin typeface="Cambria Math" panose="02040503050406030204" pitchFamily="18" charset="0"/>
                      </a:rPr>
                      <m:t>)</m:t>
                    </m:r>
                    <m:sSup>
                      <m:e>
                        <m:r>
                          <a:rPr xmlns:a="http://schemas.openxmlformats.org/drawingml/2006/main" sz="3250" i="1">
                            <a:solidFill>
                              <a:srgbClr val="000000"/>
                            </a:solidFill>
                            <a:latin typeface="Cambria Math" panose="02040503050406030204" pitchFamily="18" charset="0"/>
                          </a:rPr>
                          <m:t>ρ</m:t>
                        </m:r>
                      </m:e>
                      <m:sup>
                        <m:r>
                          <a:rPr xmlns:a="http://schemas.openxmlformats.org/drawingml/2006/main" sz="3250" i="1">
                            <a:solidFill>
                              <a:srgbClr val="000000"/>
                            </a:solidFill>
                            <a:latin typeface="Cambria Math" panose="02040503050406030204" pitchFamily="18" charset="0"/>
                          </a:rPr>
                          <m:t>n</m:t>
                        </m:r>
                      </m:sup>
                    </m:sSup>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n</m:t>
                    </m:r>
                    <m:sSup>
                      <m:e>
                        <m:r>
                          <a:rPr xmlns:a="http://schemas.openxmlformats.org/drawingml/2006/main" sz="3250" i="1">
                            <a:solidFill>
                              <a:srgbClr val="000000"/>
                            </a:solidFill>
                            <a:latin typeface="Cambria Math" panose="02040503050406030204" pitchFamily="18" charset="0"/>
                          </a:rPr>
                          <m:t>ρ</m:t>
                        </m:r>
                      </m:e>
                      <m:sup>
                        <m:r>
                          <a:rPr xmlns:a="http://schemas.openxmlformats.org/drawingml/2006/main" sz="3250" i="1">
                            <a:solidFill>
                              <a:srgbClr val="000000"/>
                            </a:solidFill>
                            <a:latin typeface="Cambria Math" panose="02040503050406030204" pitchFamily="18" charset="0"/>
                          </a:rPr>
                          <m:t>n</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sup>
                    </m:sSup>
                    <m:r>
                      <a:rPr xmlns:a="http://schemas.openxmlformats.org/drawingml/2006/main" sz="3250" i="1">
                        <a:solidFill>
                          <a:srgbClr val="000000"/>
                        </a:solidFill>
                        <a:latin typeface="Cambria Math" panose="02040503050406030204" pitchFamily="18" charset="0"/>
                      </a:rPr>
                      <m:t>]</m:t>
                    </m:r>
                  </m:num>
                  <m:den>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ρ</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r>
                      <a:rPr xmlns:a="http://schemas.openxmlformats.org/drawingml/2006/main" sz="3250" i="1">
                        <a:solidFill>
                          <a:srgbClr val="000000"/>
                        </a:solidFill>
                        <a:latin typeface="Cambria Math" panose="02040503050406030204" pitchFamily="18" charset="0"/>
                      </a:rPr>
                      <m:t>-</m:t>
                    </m:r>
                    <m:sSup>
                      <m:e>
                        <m:r>
                          <a:rPr xmlns:a="http://schemas.openxmlformats.org/drawingml/2006/main" sz="3250" i="1">
                            <a:solidFill>
                              <a:srgbClr val="000000"/>
                            </a:solidFill>
                            <a:latin typeface="Cambria Math" panose="02040503050406030204" pitchFamily="18" charset="0"/>
                          </a:rPr>
                          <m:t>ρ</m:t>
                        </m:r>
                      </m:e>
                      <m:sup>
                        <m:r>
                          <a:rPr xmlns:a="http://schemas.openxmlformats.org/drawingml/2006/main" sz="3250" i="1">
                            <a:solidFill>
                              <a:srgbClr val="000000"/>
                            </a:solidFill>
                            <a:latin typeface="Cambria Math" panose="02040503050406030204" pitchFamily="18" charset="0"/>
                          </a:rPr>
                          <m:t>n</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sup>
                    </m:sSup>
                    <m:r>
                      <a:rPr xmlns:a="http://schemas.openxmlformats.org/drawingml/2006/main" sz="3250" i="1">
                        <a:solidFill>
                          <a:srgbClr val="000000"/>
                        </a:solidFill>
                        <a:latin typeface="Cambria Math" panose="02040503050406030204" pitchFamily="18" charset="0"/>
                      </a:rPr>
                      <m:t>)</m:t>
                    </m:r>
                  </m:den>
                </m:f>
                <m:r>
                  <a:rPr xmlns:a="http://schemas.openxmlformats.org/drawingml/2006/main" sz="3250" i="1">
                    <a:solidFill>
                      <a:srgbClr val="000000"/>
                    </a:solidFill>
                    <a:latin typeface="Cambria Math" panose="02040503050406030204" pitchFamily="18" charset="0"/>
                  </a:rPr>
                  <m:t>=</m:t>
                </m:r>
                <m:f>
                  <m:fPr>
                    <m:ctrlPr>
                      <a:rPr xmlns:a="http://schemas.openxmlformats.org/drawingml/2006/main" sz="3250" i="1">
                        <a:solidFill>
                          <a:srgbClr val="000000"/>
                        </a:solidFill>
                        <a:latin typeface="Cambria Math" panose="02040503050406030204" pitchFamily="18" charset="0"/>
                      </a:rPr>
                    </m:ctrlPr>
                    <m:type m:val="bar"/>
                  </m:fPr>
                  <m:num>
                    <m:r>
                      <a:rPr xmlns:a="http://schemas.openxmlformats.org/drawingml/2006/main" sz="3250" i="1">
                        <a:solidFill>
                          <a:srgbClr val="000000"/>
                        </a:solidFill>
                        <a:latin typeface="Cambria Math" panose="02040503050406030204" pitchFamily="18" charset="0"/>
                      </a:rPr>
                      <m:t>ρ</m:t>
                    </m:r>
                  </m:num>
                  <m:den>
                    <m:r>
                      <a:rPr xmlns:a="http://schemas.openxmlformats.org/drawingml/2006/main" sz="3250" i="1">
                        <a:solidFill>
                          <a:srgbClr val="000000"/>
                        </a:solidFill>
                        <a:latin typeface="Cambria Math" panose="02040503050406030204" pitchFamily="18" charset="0"/>
                      </a:rPr>
                      <m:t>1</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ρ</m:t>
                    </m:r>
                  </m:den>
                </m:f>
                <m:r>
                  <a:rPr xmlns:a="http://schemas.openxmlformats.org/drawingml/2006/main" sz="3250" i="1">
                    <a:solidFill>
                      <a:srgbClr val="000000"/>
                    </a:solidFill>
                    <a:latin typeface="Cambria Math" panose="02040503050406030204" pitchFamily="18" charset="0"/>
                  </a:rPr>
                  <m:t>-</m:t>
                </m:r>
                <m:f>
                  <m:fPr>
                    <m:ctrlPr>
                      <a:rPr xmlns:a="http://schemas.openxmlformats.org/drawingml/2006/main" sz="3250" i="1">
                        <a:solidFill>
                          <a:srgbClr val="000000"/>
                        </a:solidFill>
                        <a:latin typeface="Cambria Math" panose="02040503050406030204" pitchFamily="18" charset="0"/>
                      </a:rPr>
                    </m:ctrlPr>
                    <m:type m:val="bar"/>
                  </m:fPr>
                  <m:num>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n</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r>
                      <a:rPr xmlns:a="http://schemas.openxmlformats.org/drawingml/2006/main" sz="3250" i="1">
                        <a:solidFill>
                          <a:srgbClr val="000000"/>
                        </a:solidFill>
                        <a:latin typeface="Cambria Math" panose="02040503050406030204" pitchFamily="18" charset="0"/>
                      </a:rPr>
                      <m:t>)</m:t>
                    </m:r>
                    <m:sSup>
                      <m:e>
                        <m:r>
                          <a:rPr xmlns:a="http://schemas.openxmlformats.org/drawingml/2006/main" sz="3250" i="1">
                            <a:solidFill>
                              <a:srgbClr val="000000"/>
                            </a:solidFill>
                            <a:latin typeface="Cambria Math" panose="02040503050406030204" pitchFamily="18" charset="0"/>
                          </a:rPr>
                          <m:t>ρ</m:t>
                        </m:r>
                      </m:e>
                      <m:sup>
                        <m:r>
                          <a:rPr xmlns:a="http://schemas.openxmlformats.org/drawingml/2006/main" sz="3250" i="1">
                            <a:solidFill>
                              <a:srgbClr val="000000"/>
                            </a:solidFill>
                            <a:latin typeface="Cambria Math" panose="02040503050406030204" pitchFamily="18" charset="0"/>
                          </a:rPr>
                          <m:t>n</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sup>
                    </m:sSup>
                  </m:num>
                  <m:den>
                    <m:r>
                      <a:rPr xmlns:a="http://schemas.openxmlformats.org/drawingml/2006/main" sz="3250" i="1">
                        <a:solidFill>
                          <a:srgbClr val="000000"/>
                        </a:solidFill>
                        <a:latin typeface="Cambria Math" panose="02040503050406030204" pitchFamily="18" charset="0"/>
                      </a:rPr>
                      <m:t>1</m:t>
                    </m:r>
                    <m:r>
                      <a:rPr xmlns:a="http://schemas.openxmlformats.org/drawingml/2006/main" sz="3250" i="1">
                        <a:solidFill>
                          <a:srgbClr val="000000"/>
                        </a:solidFill>
                        <a:latin typeface="Cambria Math" panose="02040503050406030204" pitchFamily="18" charset="0"/>
                      </a:rPr>
                      <m:t>-</m:t>
                    </m:r>
                    <m:sSup>
                      <m:e>
                        <m:r>
                          <a:rPr xmlns:a="http://schemas.openxmlformats.org/drawingml/2006/main" sz="3250" i="1">
                            <a:solidFill>
                              <a:srgbClr val="000000"/>
                            </a:solidFill>
                            <a:latin typeface="Cambria Math" panose="02040503050406030204" pitchFamily="18" charset="0"/>
                          </a:rPr>
                          <m:t>ρ</m:t>
                        </m:r>
                      </m:e>
                      <m:sup>
                        <m:r>
                          <a:rPr xmlns:a="http://schemas.openxmlformats.org/drawingml/2006/main" sz="3250" i="1">
                            <a:solidFill>
                              <a:srgbClr val="000000"/>
                            </a:solidFill>
                            <a:latin typeface="Cambria Math" panose="02040503050406030204" pitchFamily="18" charset="0"/>
                          </a:rPr>
                          <m:t>n</m:t>
                        </m:r>
                        <m:r>
                          <a:rPr xmlns:a="http://schemas.openxmlformats.org/drawingml/2006/main" sz="3250" i="1">
                            <a:solidFill>
                              <a:srgbClr val="000000"/>
                            </a:solidFill>
                            <a:latin typeface="Cambria Math" panose="02040503050406030204" pitchFamily="18" charset="0"/>
                          </a:rPr>
                          <m:t>+</m:t>
                        </m:r>
                        <m:r>
                          <a:rPr xmlns:a="http://schemas.openxmlformats.org/drawingml/2006/main" sz="3250" i="1">
                            <a:solidFill>
                              <a:srgbClr val="000000"/>
                            </a:solidFill>
                            <a:latin typeface="Cambria Math" panose="02040503050406030204" pitchFamily="18" charset="0"/>
                          </a:rPr>
                          <m:t>1</m:t>
                        </m:r>
                      </m:sup>
                    </m:sSup>
                  </m:den>
                </m:f>
              </m:oMath>
            </a14:m>
            <a:endParaRPr sz="3000"/>
          </a:p>
        </p:txBody>
      </p:sp>
      <p:grpSp>
        <p:nvGrpSpPr>
          <p:cNvPr id="767" name="pasted-movie.png"/>
          <p:cNvGrpSpPr/>
          <p:nvPr/>
        </p:nvGrpSpPr>
        <p:grpSpPr>
          <a:xfrm>
            <a:off x="14834861" y="4306976"/>
            <a:ext cx="7398631" cy="8189292"/>
            <a:chOff x="0" y="0"/>
            <a:chExt cx="7398629" cy="8189290"/>
          </a:xfrm>
        </p:grpSpPr>
        <p:pic>
          <p:nvPicPr>
            <p:cNvPr id="766" name="pasted-movie.png" descr="pasted-movie.png"/>
            <p:cNvPicPr>
              <a:picLocks noChangeAspect="1"/>
            </p:cNvPicPr>
            <p:nvPr/>
          </p:nvPicPr>
          <p:blipFill>
            <a:blip r:embed="rId4">
              <a:extLst/>
            </a:blip>
            <a:stretch>
              <a:fillRect/>
            </a:stretch>
          </p:blipFill>
          <p:spPr>
            <a:xfrm>
              <a:off x="127000" y="88900"/>
              <a:ext cx="7144630" cy="7859091"/>
            </a:xfrm>
            <a:prstGeom prst="rect">
              <a:avLst/>
            </a:prstGeom>
            <a:ln>
              <a:noFill/>
            </a:ln>
            <a:effectLst/>
          </p:spPr>
        </p:pic>
        <p:pic>
          <p:nvPicPr>
            <p:cNvPr id="765" name="pasted-movie.png" descr="pasted-movie.png"/>
            <p:cNvPicPr>
              <a:picLocks noChangeAspect="0"/>
            </p:cNvPicPr>
            <p:nvPr/>
          </p:nvPicPr>
          <p:blipFill>
            <a:blip r:embed="rId5">
              <a:extLst/>
            </a:blip>
            <a:stretch>
              <a:fillRect/>
            </a:stretch>
          </p:blipFill>
          <p:spPr>
            <a:xfrm>
              <a:off x="0" y="0"/>
              <a:ext cx="7398630" cy="8189291"/>
            </a:xfrm>
            <a:prstGeom prst="rect">
              <a:avLst/>
            </a:prstGeom>
            <a:effectLst/>
          </p:spPr>
        </p:pic>
      </p:gr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69" name="pasted-movie.png" descr="pasted-movie.png"/>
          <p:cNvPicPr>
            <a:picLocks noChangeAspect="1"/>
          </p:cNvPicPr>
          <p:nvPr/>
        </p:nvPicPr>
        <p:blipFill>
          <a:blip r:embed="rId2">
            <a:extLst/>
          </a:blip>
          <a:stretch>
            <a:fillRect/>
          </a:stretch>
        </p:blipFill>
        <p:spPr>
          <a:xfrm>
            <a:off x="13869899" y="1057443"/>
            <a:ext cx="2903191" cy="2486397"/>
          </a:xfrm>
          <a:prstGeom prst="rect">
            <a:avLst/>
          </a:prstGeom>
          <a:ln w="12700">
            <a:miter lim="400000"/>
          </a:ln>
        </p:spPr>
      </p:pic>
      <p:sp>
        <p:nvSpPr>
          <p:cNvPr id="770" name="Rectangle"/>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792479">
              <a:lnSpc>
                <a:spcPct val="100000"/>
              </a:lnSpc>
              <a:spcBef>
                <a:spcPts val="0"/>
              </a:spcBef>
              <a:defRPr b="1" sz="5280"/>
            </a:lvl1pPr>
          </a:lstStyle>
          <a:p>
            <a:pPr/>
            <a14:m>
              <m:oMathPara>
                <m:oMathParaPr>
                  <m:jc m:val="left"/>
                </m:oMathParaPr>
                <m:oMath>
                  <m:r>
                    <a:rPr xmlns:a="http://schemas.openxmlformats.org/drawingml/2006/main" sz="5300" i="1">
                      <a:solidFill>
                        <a:srgbClr val="000000"/>
                      </a:solidFill>
                      <a:latin typeface="Cambria Math" panose="02040503050406030204" pitchFamily="18" charset="0"/>
                    </a:rPr>
                    <m:t>R</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C</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λ</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μ</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ρ</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v</m:t>
                      </m:r>
                    </m:e>
                    <m:sub>
                      <m:r>
                        <a:rPr xmlns:a="http://schemas.openxmlformats.org/drawingml/2006/main" sz="5300" i="1">
                          <a:solidFill>
                            <a:srgbClr val="000000"/>
                          </a:solidFill>
                          <a:latin typeface="Cambria Math" panose="02040503050406030204" pitchFamily="18" charset="0"/>
                        </a:rPr>
                        <m:t>s</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sSub>
                    <m:e>
                      <m:r>
                        <a:rPr xmlns:a="http://schemas.openxmlformats.org/drawingml/2006/main" sz="5300" i="1">
                          <a:solidFill>
                            <a:srgbClr val="000000"/>
                          </a:solidFill>
                          <a:latin typeface="Cambria Math" panose="02040503050406030204" pitchFamily="18" charset="0"/>
                        </a:rPr>
                        <m:t>p</m:t>
                      </m:r>
                    </m:e>
                    <m:sub>
                      <m:r>
                        <a:rPr xmlns:a="http://schemas.openxmlformats.org/drawingml/2006/main" sz="5300" i="1">
                          <a:solidFill>
                            <a:srgbClr val="000000"/>
                          </a:solidFill>
                          <a:latin typeface="Cambria Math" panose="02040503050406030204" pitchFamily="18" charset="0"/>
                        </a:rPr>
                        <m:t>i</m:t>
                      </m:r>
                    </m:sub>
                  </m:sSub>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g</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z</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E</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i</m:t>
                  </m:r>
                  <m:r>
                    <a:rPr xmlns:a="http://schemas.openxmlformats.org/drawingml/2006/main" sz="5300" i="1">
                      <a:solidFill>
                        <a:srgbClr val="000000"/>
                      </a:solidFill>
                      <a:latin typeface="Cambria Math" panose="02040503050406030204" pitchFamily="18" charset="0"/>
                    </a:rPr>
                    <m:t>]</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ζ</m:t>
                  </m:r>
                  <m:r>
                    <a:rPr xmlns:a="http://schemas.openxmlformats.org/drawingml/2006/main" sz="5300" i="1">
                      <a:solidFill>
                        <a:srgbClr val="000000"/>
                      </a:solidFill>
                      <a:latin typeface="Cambria Math" panose="02040503050406030204" pitchFamily="18" charset="0"/>
                    </a:rPr>
                    <m:t>,</m:t>
                  </m:r>
                  <m:r>
                    <m:rPr>
                      <m:nor/>
                    </m:rPr>
                    <a:rPr xmlns:a="http://schemas.openxmlformats.org/drawingml/2006/main" sz="5300" i="1">
                      <a:solidFill>
                        <a:srgbClr val="000000"/>
                      </a:solidFill>
                      <a:latin typeface="Cambria Math" panose="02040503050406030204" pitchFamily="18" charset="0"/>
                    </a:rPr>
                    <m:t/>
                  </m:r>
                  <m:r>
                    <a:rPr xmlns:a="http://schemas.openxmlformats.org/drawingml/2006/main" sz="5300" i="1">
                      <a:solidFill>
                        <a:srgbClr val="000000"/>
                      </a:solidFill>
                      <a:latin typeface="Cambria Math" panose="02040503050406030204" pitchFamily="18" charset="0"/>
                    </a:rPr>
                    <m:t>b</m:t>
                  </m:r>
                </m:oMath>
              </m:oMathPara>
            </a14:m>
            <a:endParaRPr sz="5500"/>
          </a:p>
        </p:txBody>
      </p:sp>
      <p:sp>
        <p:nvSpPr>
          <p:cNvPr id="771" name="Steady state equations"/>
          <p:cNvSpPr txBox="1"/>
          <p:nvPr>
            <p:ph type="title"/>
          </p:nvPr>
        </p:nvSpPr>
        <p:spPr>
          <a:xfrm>
            <a:off x="1206500" y="952500"/>
            <a:ext cx="12850817" cy="1433163"/>
          </a:xfrm>
          <a:prstGeom prst="rect">
            <a:avLst/>
          </a:prstGeom>
        </p:spPr>
        <p:txBody>
          <a:bodyPr/>
          <a:lstStyle/>
          <a:p>
            <a:pPr/>
            <a:r>
              <a:t>Steady state equations</a:t>
            </a:r>
          </a:p>
        </p:txBody>
      </p:sp>
      <p:sp>
        <p:nvSpPr>
          <p:cNvPr id="772"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3" invalidUrl="" action="" tgtFrame="" tooltip="" history="1" highlightClick="0" endSnd="0"/>
              </a:rPr>
              <a:t>https://doi.org/10.2307/1909200</a:t>
            </a:r>
            <a:r>
              <a:t> </a:t>
            </a:r>
          </a:p>
        </p:txBody>
      </p:sp>
      <p:sp>
        <p:nvSpPr>
          <p:cNvPr id="773" name="Balking rate (arrival rate x probability of being at capacity)…"/>
          <p:cNvSpPr txBox="1"/>
          <p:nvPr>
            <p:ph type="body" idx="1"/>
          </p:nvPr>
        </p:nvSpPr>
        <p:spPr>
          <a:xfrm>
            <a:off x="1206500" y="4248504"/>
            <a:ext cx="22237421" cy="7994726"/>
          </a:xfrm>
          <a:prstGeom prst="rect">
            <a:avLst/>
          </a:prstGeom>
        </p:spPr>
        <p:txBody>
          <a:bodyPr/>
          <a:lstStyle/>
          <a:p>
            <a:pPr lvl="1" marL="1314297" indent="-716889" defTabSz="2389572">
              <a:spcBef>
                <a:spcPts val="4400"/>
              </a:spcBef>
              <a:defRPr sz="3920"/>
            </a:pPr>
            <a:r>
              <a:rPr sz="4704"/>
              <a:t>Balking rate </a:t>
            </a:r>
            <a:r>
              <a:rPr sz="3430"/>
              <a:t>(arrival rate x probability of being at capacity)</a:t>
            </a:r>
            <a:endParaRPr sz="3430"/>
          </a:p>
          <a:p>
            <a:pPr lvl="2" marL="1792223" indent="-597408" defTabSz="2389572">
              <a:spcBef>
                <a:spcPts val="4400"/>
              </a:spcBef>
              <a:defRPr sz="3430"/>
            </a:pPr>
            <a14:m>
              <m:oMathPara>
                <m:oMathParaPr>
                  <m:jc m:val="left"/>
                </m:oMathParaPr>
                <m:oMath>
                  <m:r>
                    <a:rPr xmlns:a="http://schemas.openxmlformats.org/drawingml/2006/main" sz="4100" i="1">
                      <a:solidFill>
                        <a:srgbClr val="000000"/>
                      </a:solidFill>
                      <a:latin typeface="Cambria Math" panose="02040503050406030204" pitchFamily="18" charset="0"/>
                    </a:rPr>
                    <m:t>ζ</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λ</m:t>
                  </m:r>
                  <m:sSub>
                    <m:e>
                      <m:r>
                        <a:rPr xmlns:a="http://schemas.openxmlformats.org/drawingml/2006/main" sz="4100" i="1">
                          <a:solidFill>
                            <a:srgbClr val="000000"/>
                          </a:solidFill>
                          <a:latin typeface="Cambria Math" panose="02040503050406030204" pitchFamily="18" charset="0"/>
                        </a:rPr>
                        <m:t>p</m:t>
                      </m:r>
                    </m:e>
                    <m:sub>
                      <m:r>
                        <a:rPr xmlns:a="http://schemas.openxmlformats.org/drawingml/2006/main" sz="4100" i="1">
                          <a:solidFill>
                            <a:srgbClr val="000000"/>
                          </a:solidFill>
                          <a:latin typeface="Cambria Math" panose="02040503050406030204" pitchFamily="18" charset="0"/>
                        </a:rPr>
                        <m:t>n</m:t>
                      </m:r>
                    </m:sub>
                  </m:sSub>
                  <m:r>
                    <a:rPr xmlns:a="http://schemas.openxmlformats.org/drawingml/2006/main" sz="4100" i="1">
                      <a:solidFill>
                        <a:srgbClr val="000000"/>
                      </a:solidFill>
                      <a:latin typeface="Cambria Math" panose="02040503050406030204" pitchFamily="18" charset="0"/>
                    </a:rPr>
                    <m:t>=</m:t>
                  </m:r>
                  <m:f>
                    <m:fPr>
                      <m:ctrlPr>
                        <a:rPr xmlns:a="http://schemas.openxmlformats.org/drawingml/2006/main" sz="4100" i="1">
                          <a:solidFill>
                            <a:srgbClr val="000000"/>
                          </a:solidFill>
                          <a:latin typeface="Cambria Math" panose="02040503050406030204" pitchFamily="18" charset="0"/>
                        </a:rPr>
                      </m:ctrlPr>
                      <m:type m:val="bar"/>
                    </m:fPr>
                    <m:num>
                      <m:r>
                        <a:rPr xmlns:a="http://schemas.openxmlformats.org/drawingml/2006/main" sz="4100" i="1">
                          <a:solidFill>
                            <a:srgbClr val="000000"/>
                          </a:solidFill>
                          <a:latin typeface="Cambria Math" panose="02040503050406030204" pitchFamily="18" charset="0"/>
                        </a:rPr>
                        <m:t>λ</m:t>
                      </m:r>
                      <m:sSup>
                        <m:e>
                          <m:r>
                            <a:rPr xmlns:a="http://schemas.openxmlformats.org/drawingml/2006/main" sz="4100" i="1">
                              <a:solidFill>
                                <a:srgbClr val="000000"/>
                              </a:solidFill>
                              <a:latin typeface="Cambria Math" panose="02040503050406030204" pitchFamily="18" charset="0"/>
                            </a:rPr>
                            <m:t>ρ</m:t>
                          </m:r>
                        </m:e>
                        <m:sup>
                          <m:r>
                            <a:rPr xmlns:a="http://schemas.openxmlformats.org/drawingml/2006/main" sz="4100" i="1">
                              <a:solidFill>
                                <a:srgbClr val="000000"/>
                              </a:solidFill>
                              <a:latin typeface="Cambria Math" panose="02040503050406030204" pitchFamily="18" charset="0"/>
                            </a:rPr>
                            <m:t>n</m:t>
                          </m:r>
                        </m:sup>
                      </m:sSup>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1</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ρ</m:t>
                      </m:r>
                      <m:r>
                        <a:rPr xmlns:a="http://schemas.openxmlformats.org/drawingml/2006/main" sz="4100" i="1">
                          <a:solidFill>
                            <a:srgbClr val="000000"/>
                          </a:solidFill>
                          <a:latin typeface="Cambria Math" panose="02040503050406030204" pitchFamily="18" charset="0"/>
                        </a:rPr>
                        <m:t>)</m:t>
                      </m:r>
                    </m:num>
                    <m:den>
                      <m:r>
                        <a:rPr xmlns:a="http://schemas.openxmlformats.org/drawingml/2006/main" sz="4100" i="1">
                          <a:solidFill>
                            <a:srgbClr val="000000"/>
                          </a:solidFill>
                          <a:latin typeface="Cambria Math" panose="02040503050406030204" pitchFamily="18" charset="0"/>
                        </a:rPr>
                        <m:t>1</m:t>
                      </m:r>
                      <m:r>
                        <a:rPr xmlns:a="http://schemas.openxmlformats.org/drawingml/2006/main" sz="4100" i="1">
                          <a:solidFill>
                            <a:srgbClr val="000000"/>
                          </a:solidFill>
                          <a:latin typeface="Cambria Math" panose="02040503050406030204" pitchFamily="18" charset="0"/>
                        </a:rPr>
                        <m:t>-</m:t>
                      </m:r>
                      <m:sSup>
                        <m:e>
                          <m:r>
                            <a:rPr xmlns:a="http://schemas.openxmlformats.org/drawingml/2006/main" sz="4100" i="1">
                              <a:solidFill>
                                <a:srgbClr val="000000"/>
                              </a:solidFill>
                              <a:latin typeface="Cambria Math" panose="02040503050406030204" pitchFamily="18" charset="0"/>
                            </a:rPr>
                            <m:t>ρ</m:t>
                          </m:r>
                        </m:e>
                        <m:sup>
                          <m:r>
                            <a:rPr xmlns:a="http://schemas.openxmlformats.org/drawingml/2006/main" sz="4100" i="1">
                              <a:solidFill>
                                <a:srgbClr val="000000"/>
                              </a:solidFill>
                              <a:latin typeface="Cambria Math" panose="02040503050406030204" pitchFamily="18" charset="0"/>
                            </a:rPr>
                            <m:t>n</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1</m:t>
                          </m:r>
                        </m:sup>
                      </m:sSup>
                    </m:den>
                  </m:f>
                </m:oMath>
              </m:oMathPara>
            </a14:m>
          </a:p>
          <a:p>
            <a:pPr lvl="1" marL="1314297" indent="-716889" defTabSz="2389572">
              <a:spcBef>
                <a:spcPts val="4400"/>
              </a:spcBef>
              <a:defRPr sz="3920"/>
            </a:pPr>
            <a:r>
              <a:rPr sz="4704"/>
              <a:t>Effective arrival rate</a:t>
            </a:r>
            <a:r>
              <a:t> </a:t>
            </a:r>
            <a:r>
              <a:rPr sz="3528"/>
              <a:t>(arrival - rejection)</a:t>
            </a:r>
            <a:r>
              <a:t>: </a:t>
            </a:r>
            <a14:m>
              <m:oMath>
                <m:r>
                  <a:rPr xmlns:a="http://schemas.openxmlformats.org/drawingml/2006/main" sz="4100" i="1">
                    <a:solidFill>
                      <a:srgbClr val="000000"/>
                    </a:solidFill>
                    <a:latin typeface="Cambria Math" panose="02040503050406030204" pitchFamily="18" charset="0"/>
                  </a:rPr>
                  <m:t>λ</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ζ</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λ</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1</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p</m:t>
                    </m:r>
                  </m:e>
                  <m:sub>
                    <m:r>
                      <a:rPr xmlns:a="http://schemas.openxmlformats.org/drawingml/2006/main" sz="4100" i="1">
                        <a:solidFill>
                          <a:srgbClr val="000000"/>
                        </a:solidFill>
                        <a:latin typeface="Cambria Math" panose="02040503050406030204" pitchFamily="18" charset="0"/>
                      </a:rPr>
                      <m:t>n</m:t>
                    </m:r>
                  </m:sub>
                </m:sSub>
                <m:r>
                  <a:rPr xmlns:a="http://schemas.openxmlformats.org/drawingml/2006/main" sz="4100" i="1">
                    <a:solidFill>
                      <a:srgbClr val="000000"/>
                    </a:solidFill>
                    <a:latin typeface="Cambria Math" panose="02040503050406030204" pitchFamily="18" charset="0"/>
                  </a:rPr>
                  <m:t>)</m:t>
                </m:r>
              </m:oMath>
            </a14:m>
          </a:p>
          <a:p>
            <a:pPr lvl="1" marL="1194816" indent="-597408" defTabSz="2389572">
              <a:spcBef>
                <a:spcPts val="4400"/>
              </a:spcBef>
              <a:defRPr sz="4704"/>
            </a:pPr>
            <a:r>
              <a:t>“Busy fraction”</a:t>
            </a:r>
            <a:r>
              <a:rPr sz="3430"/>
              <a:t> (exclude case of no one in system)</a:t>
            </a:r>
            <a:endParaRPr sz="3430"/>
          </a:p>
          <a:p>
            <a:pPr lvl="2" marL="1792223" indent="-597408" defTabSz="2389572">
              <a:spcBef>
                <a:spcPts val="4400"/>
              </a:spcBef>
              <a:defRPr sz="4704"/>
            </a:pPr>
            <a:r>
              <a:t> </a:t>
            </a:r>
            <a14:m>
              <m:oMath>
                <m:r>
                  <a:rPr xmlns:a="http://schemas.openxmlformats.org/drawingml/2006/main" sz="4100" i="1">
                    <a:solidFill>
                      <a:srgbClr val="000000"/>
                    </a:solidFill>
                    <a:latin typeface="Cambria Math" panose="02040503050406030204" pitchFamily="18" charset="0"/>
                  </a:rPr>
                  <m:t>b</m:t>
                </m:r>
                <m:r>
                  <a:rPr xmlns:a="http://schemas.openxmlformats.org/drawingml/2006/main" sz="4100" i="1">
                    <a:solidFill>
                      <a:srgbClr val="000000"/>
                    </a:solidFill>
                    <a:latin typeface="Cambria Math" panose="02040503050406030204" pitchFamily="18" charset="0"/>
                  </a:rPr>
                  <m:t>=</m:t>
                </m:r>
                <m:limUpp>
                  <m:e>
                    <m:limLow>
                      <m:e>
                        <m:r>
                          <a:rPr xmlns:a="http://schemas.openxmlformats.org/drawingml/2006/main" sz="4100" i="1">
                            <a:solidFill>
                              <a:srgbClr val="000000"/>
                            </a:solidFill>
                            <a:latin typeface="Cambria Math" panose="02040503050406030204" pitchFamily="18" charset="0"/>
                          </a:rPr>
                          <m:t>∑</m:t>
                        </m:r>
                      </m:e>
                      <m:lim>
                        <m:r>
                          <a:rPr xmlns:a="http://schemas.openxmlformats.org/drawingml/2006/main" sz="4100" i="1">
                            <a:solidFill>
                              <a:srgbClr val="000000"/>
                            </a:solidFill>
                            <a:latin typeface="Cambria Math" panose="02040503050406030204" pitchFamily="18" charset="0"/>
                          </a:rPr>
                          <m:t>i</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1</m:t>
                        </m:r>
                      </m:lim>
                    </m:limLow>
                  </m:e>
                  <m:lim>
                    <m:r>
                      <a:rPr xmlns:a="http://schemas.openxmlformats.org/drawingml/2006/main" sz="4100" i="1">
                        <a:solidFill>
                          <a:srgbClr val="000000"/>
                        </a:solidFill>
                        <a:latin typeface="Cambria Math" panose="02040503050406030204" pitchFamily="18" charset="0"/>
                      </a:rPr>
                      <m:t>n</m:t>
                    </m:r>
                  </m:lim>
                </m:limUpp>
                <m:sSub>
                  <m:e>
                    <m:r>
                      <a:rPr xmlns:a="http://schemas.openxmlformats.org/drawingml/2006/main" sz="4100" i="1">
                        <a:solidFill>
                          <a:srgbClr val="000000"/>
                        </a:solidFill>
                        <a:latin typeface="Cambria Math" panose="02040503050406030204" pitchFamily="18" charset="0"/>
                      </a:rPr>
                      <m:t>p</m:t>
                    </m:r>
                  </m:e>
                  <m:sub>
                    <m:r>
                      <a:rPr xmlns:a="http://schemas.openxmlformats.org/drawingml/2006/main" sz="4100" i="1">
                        <a:solidFill>
                          <a:srgbClr val="000000"/>
                        </a:solidFill>
                        <a:latin typeface="Cambria Math" panose="02040503050406030204" pitchFamily="18" charset="0"/>
                      </a:rPr>
                      <m:t>i</m:t>
                    </m:r>
                  </m:sub>
                </m:sSub>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1</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p</m:t>
                    </m:r>
                  </m:e>
                  <m:sub>
                    <m:r>
                      <a:rPr xmlns:a="http://schemas.openxmlformats.org/drawingml/2006/main" sz="4100" i="1">
                        <a:solidFill>
                          <a:srgbClr val="000000"/>
                        </a:solidFill>
                        <a:latin typeface="Cambria Math" panose="02040503050406030204" pitchFamily="18" charset="0"/>
                      </a:rPr>
                      <m:t>0</m:t>
                    </m:r>
                  </m:sub>
                </m:sSub>
                <m:r>
                  <a:rPr xmlns:a="http://schemas.openxmlformats.org/drawingml/2006/main" sz="4100" i="1">
                    <a:solidFill>
                      <a:srgbClr val="000000"/>
                    </a:solidFill>
                    <a:latin typeface="Cambria Math" panose="02040503050406030204" pitchFamily="18" charset="0"/>
                  </a:rPr>
                  <m:t>=</m:t>
                </m:r>
                <m:f>
                  <m:fPr>
                    <m:ctrlPr>
                      <a:rPr xmlns:a="http://schemas.openxmlformats.org/drawingml/2006/main" sz="4100" i="1">
                        <a:solidFill>
                          <a:srgbClr val="000000"/>
                        </a:solidFill>
                        <a:latin typeface="Cambria Math" panose="02040503050406030204" pitchFamily="18" charset="0"/>
                      </a:rPr>
                    </m:ctrlPr>
                    <m:type m:val="bar"/>
                  </m:fPr>
                  <m:num>
                    <m:r>
                      <a:rPr xmlns:a="http://schemas.openxmlformats.org/drawingml/2006/main" sz="4100" i="1">
                        <a:solidFill>
                          <a:srgbClr val="000000"/>
                        </a:solidFill>
                        <a:latin typeface="Cambria Math" panose="02040503050406030204" pitchFamily="18" charset="0"/>
                      </a:rPr>
                      <m:t>ρ</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1</m:t>
                    </m:r>
                    <m:r>
                      <a:rPr xmlns:a="http://schemas.openxmlformats.org/drawingml/2006/main" sz="4100" i="1">
                        <a:solidFill>
                          <a:srgbClr val="000000"/>
                        </a:solidFill>
                        <a:latin typeface="Cambria Math" panose="02040503050406030204" pitchFamily="18" charset="0"/>
                      </a:rPr>
                      <m:t>-</m:t>
                    </m:r>
                    <m:sSup>
                      <m:e>
                        <m:r>
                          <a:rPr xmlns:a="http://schemas.openxmlformats.org/drawingml/2006/main" sz="4100" i="1">
                            <a:solidFill>
                              <a:srgbClr val="000000"/>
                            </a:solidFill>
                            <a:latin typeface="Cambria Math" panose="02040503050406030204" pitchFamily="18" charset="0"/>
                          </a:rPr>
                          <m:t>ρ</m:t>
                        </m:r>
                      </m:e>
                      <m:sup>
                        <m:r>
                          <a:rPr xmlns:a="http://schemas.openxmlformats.org/drawingml/2006/main" sz="4100" i="1">
                            <a:solidFill>
                              <a:srgbClr val="000000"/>
                            </a:solidFill>
                            <a:latin typeface="Cambria Math" panose="02040503050406030204" pitchFamily="18" charset="0"/>
                          </a:rPr>
                          <m:t>n</m:t>
                        </m:r>
                      </m:sup>
                    </m:sSup>
                    <m:r>
                      <a:rPr xmlns:a="http://schemas.openxmlformats.org/drawingml/2006/main" sz="4100" i="1">
                        <a:solidFill>
                          <a:srgbClr val="000000"/>
                        </a:solidFill>
                        <a:latin typeface="Cambria Math" panose="02040503050406030204" pitchFamily="18" charset="0"/>
                      </a:rPr>
                      <m:t>)</m:t>
                    </m:r>
                  </m:num>
                  <m:den>
                    <m:r>
                      <a:rPr xmlns:a="http://schemas.openxmlformats.org/drawingml/2006/main" sz="4100" i="1">
                        <a:solidFill>
                          <a:srgbClr val="000000"/>
                        </a:solidFill>
                        <a:latin typeface="Cambria Math" panose="02040503050406030204" pitchFamily="18" charset="0"/>
                      </a:rPr>
                      <m:t>1</m:t>
                    </m:r>
                    <m:r>
                      <a:rPr xmlns:a="http://schemas.openxmlformats.org/drawingml/2006/main" sz="4100" i="1">
                        <a:solidFill>
                          <a:srgbClr val="000000"/>
                        </a:solidFill>
                        <a:latin typeface="Cambria Math" panose="02040503050406030204" pitchFamily="18" charset="0"/>
                      </a:rPr>
                      <m:t>-</m:t>
                    </m:r>
                    <m:sSup>
                      <m:e>
                        <m:r>
                          <a:rPr xmlns:a="http://schemas.openxmlformats.org/drawingml/2006/main" sz="4100" i="1">
                            <a:solidFill>
                              <a:srgbClr val="000000"/>
                            </a:solidFill>
                            <a:latin typeface="Cambria Math" panose="02040503050406030204" pitchFamily="18" charset="0"/>
                          </a:rPr>
                          <m:t>ρ</m:t>
                        </m:r>
                      </m:e>
                      <m:sup>
                        <m:r>
                          <a:rPr xmlns:a="http://schemas.openxmlformats.org/drawingml/2006/main" sz="4100" i="1">
                            <a:solidFill>
                              <a:srgbClr val="000000"/>
                            </a:solidFill>
                            <a:latin typeface="Cambria Math" panose="02040503050406030204" pitchFamily="18" charset="0"/>
                          </a:rPr>
                          <m:t>n</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1</m:t>
                        </m:r>
                      </m:sup>
                    </m:sSup>
                  </m:den>
                </m:f>
              </m:oMath>
            </a14:m>
            <a:endParaRPr sz="3920"/>
          </a:p>
          <a:p>
            <a:pPr lvl="1" marL="1314297" indent="-716889" defTabSz="2389572">
              <a:spcBef>
                <a:spcPts val="4400"/>
              </a:spcBef>
              <a:defRPr sz="3920"/>
            </a:pPr>
            <a:r>
              <a:rPr sz="4704"/>
              <a:t>Effective service rate </a:t>
            </a:r>
            <a:r>
              <a:rPr sz="3430"/>
              <a:t>(service * busy fraction): </a:t>
            </a:r>
            <a14:m>
              <m:oMath>
                <m:r>
                  <a:rPr xmlns:a="http://schemas.openxmlformats.org/drawingml/2006/main" sz="4100" i="1">
                    <a:solidFill>
                      <a:srgbClr val="000000"/>
                    </a:solidFill>
                    <a:latin typeface="Cambria Math" panose="02040503050406030204" pitchFamily="18" charset="0"/>
                  </a:rPr>
                  <m:t>μ</m:t>
                </m:r>
                <m:r>
                  <a:rPr xmlns:a="http://schemas.openxmlformats.org/drawingml/2006/main" sz="4100" i="1">
                    <a:solidFill>
                      <a:srgbClr val="000000"/>
                    </a:solidFill>
                    <a:latin typeface="Cambria Math" panose="02040503050406030204" pitchFamily="18" charset="0"/>
                  </a:rPr>
                  <m:t>b</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μ</m:t>
                </m:r>
                <m:r>
                  <a:rPr xmlns:a="http://schemas.openxmlformats.org/drawingml/2006/main" sz="4100" i="1">
                    <a:solidFill>
                      <a:srgbClr val="000000"/>
                    </a:solidFill>
                    <a:latin typeface="Cambria Math" panose="02040503050406030204" pitchFamily="18" charset="0"/>
                  </a:rPr>
                  <m:t>(</m:t>
                </m:r>
                <m:r>
                  <a:rPr xmlns:a="http://schemas.openxmlformats.org/drawingml/2006/main" sz="4100" i="1">
                    <a:solidFill>
                      <a:srgbClr val="000000"/>
                    </a:solidFill>
                    <a:latin typeface="Cambria Math" panose="02040503050406030204" pitchFamily="18" charset="0"/>
                  </a:rPr>
                  <m:t>1</m:t>
                </m:r>
                <m:r>
                  <a:rPr xmlns:a="http://schemas.openxmlformats.org/drawingml/2006/main" sz="4100" i="1">
                    <a:solidFill>
                      <a:srgbClr val="000000"/>
                    </a:solidFill>
                    <a:latin typeface="Cambria Math" panose="02040503050406030204" pitchFamily="18" charset="0"/>
                  </a:rPr>
                  <m:t>-</m:t>
                </m:r>
                <m:sSub>
                  <m:e>
                    <m:r>
                      <a:rPr xmlns:a="http://schemas.openxmlformats.org/drawingml/2006/main" sz="4100" i="1">
                        <a:solidFill>
                          <a:srgbClr val="000000"/>
                        </a:solidFill>
                        <a:latin typeface="Cambria Math" panose="02040503050406030204" pitchFamily="18" charset="0"/>
                      </a:rPr>
                      <m:t>p</m:t>
                    </m:r>
                  </m:e>
                  <m:sub>
                    <m:r>
                      <a:rPr xmlns:a="http://schemas.openxmlformats.org/drawingml/2006/main" sz="4100" i="1">
                        <a:solidFill>
                          <a:srgbClr val="000000"/>
                        </a:solidFill>
                        <a:latin typeface="Cambria Math" panose="02040503050406030204" pitchFamily="18" charset="0"/>
                      </a:rPr>
                      <m:t>0</m:t>
                    </m:r>
                  </m:sub>
                </m:sSub>
                <m:r>
                  <a:rPr xmlns:a="http://schemas.openxmlformats.org/drawingml/2006/main" sz="4100" i="1">
                    <a:solidFill>
                      <a:srgbClr val="000000"/>
                    </a:solidFill>
                    <a:latin typeface="Cambria Math" panose="02040503050406030204" pitchFamily="18" charset="0"/>
                  </a:rPr>
                  <m:t>)</m:t>
                </m:r>
              </m:oMath>
            </a14:m>
            <a:endParaRPr sz="3500"/>
          </a:p>
        </p:txBody>
      </p:sp>
      <p:sp>
        <p:nvSpPr>
          <p:cNvPr id="774" name="Man"/>
          <p:cNvSpPr/>
          <p:nvPr/>
        </p:nvSpPr>
        <p:spPr>
          <a:xfrm flipH="1">
            <a:off x="18853239" y="2445001"/>
            <a:ext cx="482154"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75" name="Woman"/>
          <p:cNvSpPr/>
          <p:nvPr/>
        </p:nvSpPr>
        <p:spPr>
          <a:xfrm>
            <a:off x="19405734" y="2444727"/>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76" name="Man"/>
          <p:cNvSpPr/>
          <p:nvPr/>
        </p:nvSpPr>
        <p:spPr>
          <a:xfrm flipH="1">
            <a:off x="17732962" y="2445002"/>
            <a:ext cx="482153"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77" name="Woman"/>
          <p:cNvSpPr/>
          <p:nvPr/>
        </p:nvSpPr>
        <p:spPr>
          <a:xfrm>
            <a:off x="18285454"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78" name="Woman"/>
          <p:cNvSpPr/>
          <p:nvPr/>
        </p:nvSpPr>
        <p:spPr>
          <a:xfrm>
            <a:off x="17165177"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79" name="Man"/>
          <p:cNvSpPr/>
          <p:nvPr/>
        </p:nvSpPr>
        <p:spPr>
          <a:xfrm flipH="1">
            <a:off x="16044896" y="2445002"/>
            <a:ext cx="482153" cy="124475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80" name="Woman"/>
          <p:cNvSpPr/>
          <p:nvPr/>
        </p:nvSpPr>
        <p:spPr>
          <a:xfrm>
            <a:off x="16597391" y="2444728"/>
            <a:ext cx="497445" cy="1245303"/>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81" name="Store"/>
          <p:cNvSpPr/>
          <p:nvPr/>
        </p:nvSpPr>
        <p:spPr>
          <a:xfrm>
            <a:off x="20295265" y="1371814"/>
            <a:ext cx="3047204" cy="24863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82" name="Kendall, D. G. (1953). Stochastic processes occurring in the theory of queues and their analysis by the method of the imbedded Markov chain. The Annals of Mathematical Statistics, 338-354."/>
          <p:cNvSpPr txBox="1"/>
          <p:nvPr/>
        </p:nvSpPr>
        <p:spPr>
          <a:xfrm>
            <a:off x="493356" y="12633524"/>
            <a:ext cx="23663710" cy="422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2200">
                <a:solidFill>
                  <a:srgbClr val="929292"/>
                </a:solidFill>
                <a:latin typeface="Arial"/>
                <a:ea typeface="Arial"/>
                <a:cs typeface="Arial"/>
                <a:sym typeface="Arial"/>
              </a:defRPr>
            </a:pPr>
            <a:r>
              <a:t>Kendall, D. G. (1953). Stochastic processes occurring in the theory of queues and their analysis by the method of the imbedded Markov chain. </a:t>
            </a:r>
            <a:r>
              <a:rPr i="1"/>
              <a:t>The Annals of Mathematical Statistics</a:t>
            </a:r>
            <a:r>
              <a:t>, 338-354.</a:t>
            </a:r>
          </a:p>
        </p:txBody>
      </p:sp>
      <p:grpSp>
        <p:nvGrpSpPr>
          <p:cNvPr id="785" name="Group"/>
          <p:cNvGrpSpPr/>
          <p:nvPr/>
        </p:nvGrpSpPr>
        <p:grpSpPr>
          <a:xfrm>
            <a:off x="853311" y="3285013"/>
            <a:ext cx="3047204" cy="2832567"/>
            <a:chOff x="0" y="0"/>
            <a:chExt cx="3047202" cy="2832566"/>
          </a:xfrm>
        </p:grpSpPr>
        <p:sp>
          <p:nvSpPr>
            <p:cNvPr id="783" name="nope, not today."/>
            <p:cNvSpPr/>
            <p:nvPr/>
          </p:nvSpPr>
          <p:spPr>
            <a:xfrm>
              <a:off x="564676" y="0"/>
              <a:ext cx="2482527" cy="1109845"/>
            </a:xfrm>
            <a:prstGeom prst="wedgeEllipseCallout">
              <a:avLst>
                <a:gd name="adj1" fmla="val -49513"/>
                <a:gd name="adj2" fmla="val 67412"/>
              </a:avLst>
            </a:prstGeom>
            <a:solidFill>
              <a:srgbClr val="5E5E5E"/>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defTabSz="825500">
                <a:lnSpc>
                  <a:spcPct val="100000"/>
                </a:lnSpc>
                <a:spcBef>
                  <a:spcPts val="0"/>
                </a:spcBef>
                <a:defRPr sz="2100">
                  <a:solidFill>
                    <a:srgbClr val="FFFFFF"/>
                  </a:solidFill>
                  <a:latin typeface="Helvetica Neue Medium"/>
                  <a:ea typeface="Helvetica Neue Medium"/>
                  <a:cs typeface="Helvetica Neue Medium"/>
                  <a:sym typeface="Helvetica Neue Medium"/>
                </a:defRPr>
              </a:lvl1pPr>
            </a:lstStyle>
            <a:p>
              <a:pPr/>
              <a:r>
                <a:t>nope, not today.</a:t>
              </a:r>
            </a:p>
          </p:txBody>
        </p:sp>
        <p:sp>
          <p:nvSpPr>
            <p:cNvPr id="784" name="Man Walking"/>
            <p:cNvSpPr/>
            <p:nvPr/>
          </p:nvSpPr>
          <p:spPr>
            <a:xfrm flipH="1">
              <a:off x="0" y="1217585"/>
              <a:ext cx="727391" cy="1614982"/>
            </a:xfrm>
            <a:custGeom>
              <a:avLst/>
              <a:gdLst/>
              <a:ahLst/>
              <a:cxnLst>
                <a:cxn ang="0">
                  <a:pos x="wd2" y="hd2"/>
                </a:cxn>
                <a:cxn ang="5400000">
                  <a:pos x="wd2" y="hd2"/>
                </a:cxn>
                <a:cxn ang="10800000">
                  <a:pos x="wd2" y="hd2"/>
                </a:cxn>
                <a:cxn ang="16200000">
                  <a:pos x="wd2" y="hd2"/>
                </a:cxn>
              </a:cxnLst>
              <a:rect l="0" t="0" r="r" b="b"/>
              <a:pathLst>
                <a:path w="21090" h="21577" fill="norm" stroke="1" extrusionOk="0">
                  <a:moveTo>
                    <a:pt x="9311" y="0"/>
                  </a:moveTo>
                  <a:cubicBezTo>
                    <a:pt x="9114" y="1"/>
                    <a:pt x="8985" y="9"/>
                    <a:pt x="8973" y="10"/>
                  </a:cubicBezTo>
                  <a:cubicBezTo>
                    <a:pt x="7445" y="183"/>
                    <a:pt x="6460" y="741"/>
                    <a:pt x="6483" y="1401"/>
                  </a:cubicBezTo>
                  <a:cubicBezTo>
                    <a:pt x="6495" y="1769"/>
                    <a:pt x="6599" y="1889"/>
                    <a:pt x="6858" y="2154"/>
                  </a:cubicBezTo>
                  <a:cubicBezTo>
                    <a:pt x="7022" y="2322"/>
                    <a:pt x="7458" y="2603"/>
                    <a:pt x="7493" y="2652"/>
                  </a:cubicBezTo>
                  <a:cubicBezTo>
                    <a:pt x="7599" y="2798"/>
                    <a:pt x="7669" y="2821"/>
                    <a:pt x="7445" y="2983"/>
                  </a:cubicBezTo>
                  <a:cubicBezTo>
                    <a:pt x="7422" y="2999"/>
                    <a:pt x="7001" y="3037"/>
                    <a:pt x="7001" y="3048"/>
                  </a:cubicBezTo>
                  <a:lnTo>
                    <a:pt x="6766" y="3232"/>
                  </a:lnTo>
                  <a:cubicBezTo>
                    <a:pt x="4463" y="3887"/>
                    <a:pt x="4709" y="3850"/>
                    <a:pt x="4016" y="4797"/>
                  </a:cubicBezTo>
                  <a:cubicBezTo>
                    <a:pt x="3745" y="5171"/>
                    <a:pt x="2912" y="6761"/>
                    <a:pt x="2653" y="6821"/>
                  </a:cubicBezTo>
                  <a:cubicBezTo>
                    <a:pt x="2418" y="6870"/>
                    <a:pt x="2371" y="6957"/>
                    <a:pt x="2359" y="7033"/>
                  </a:cubicBezTo>
                  <a:cubicBezTo>
                    <a:pt x="2324" y="7303"/>
                    <a:pt x="2193" y="7440"/>
                    <a:pt x="2264" y="7640"/>
                  </a:cubicBezTo>
                  <a:cubicBezTo>
                    <a:pt x="2287" y="7721"/>
                    <a:pt x="2334" y="7759"/>
                    <a:pt x="2451" y="7780"/>
                  </a:cubicBezTo>
                  <a:cubicBezTo>
                    <a:pt x="2204" y="8885"/>
                    <a:pt x="2428" y="9838"/>
                    <a:pt x="2323" y="10407"/>
                  </a:cubicBezTo>
                  <a:cubicBezTo>
                    <a:pt x="2311" y="10472"/>
                    <a:pt x="2254" y="10537"/>
                    <a:pt x="2172" y="10591"/>
                  </a:cubicBezTo>
                  <a:cubicBezTo>
                    <a:pt x="1761" y="10840"/>
                    <a:pt x="1618" y="11051"/>
                    <a:pt x="1559" y="11484"/>
                  </a:cubicBezTo>
                  <a:cubicBezTo>
                    <a:pt x="1524" y="11734"/>
                    <a:pt x="1853" y="11734"/>
                    <a:pt x="1794" y="11864"/>
                  </a:cubicBezTo>
                  <a:cubicBezTo>
                    <a:pt x="1735" y="11993"/>
                    <a:pt x="1875" y="12063"/>
                    <a:pt x="1981" y="12144"/>
                  </a:cubicBezTo>
                  <a:cubicBezTo>
                    <a:pt x="2016" y="12177"/>
                    <a:pt x="2066" y="12188"/>
                    <a:pt x="2113" y="12193"/>
                  </a:cubicBezTo>
                  <a:cubicBezTo>
                    <a:pt x="2207" y="12204"/>
                    <a:pt x="2312" y="12225"/>
                    <a:pt x="2370" y="12258"/>
                  </a:cubicBezTo>
                  <a:cubicBezTo>
                    <a:pt x="2441" y="12296"/>
                    <a:pt x="2535" y="12333"/>
                    <a:pt x="2664" y="12344"/>
                  </a:cubicBezTo>
                  <a:cubicBezTo>
                    <a:pt x="2911" y="12371"/>
                    <a:pt x="3123" y="12019"/>
                    <a:pt x="3123" y="12019"/>
                  </a:cubicBezTo>
                  <a:cubicBezTo>
                    <a:pt x="3170" y="12165"/>
                    <a:pt x="3698" y="12215"/>
                    <a:pt x="3663" y="12090"/>
                  </a:cubicBezTo>
                  <a:cubicBezTo>
                    <a:pt x="3569" y="11830"/>
                    <a:pt x="3908" y="11684"/>
                    <a:pt x="4038" y="11224"/>
                  </a:cubicBezTo>
                  <a:cubicBezTo>
                    <a:pt x="4108" y="10980"/>
                    <a:pt x="3981" y="10764"/>
                    <a:pt x="3828" y="10596"/>
                  </a:cubicBezTo>
                  <a:cubicBezTo>
                    <a:pt x="3958" y="9990"/>
                    <a:pt x="4627" y="8326"/>
                    <a:pt x="4827" y="8012"/>
                  </a:cubicBezTo>
                  <a:cubicBezTo>
                    <a:pt x="4992" y="8001"/>
                    <a:pt x="4969" y="7915"/>
                    <a:pt x="5051" y="7764"/>
                  </a:cubicBezTo>
                  <a:cubicBezTo>
                    <a:pt x="5086" y="7693"/>
                    <a:pt x="5238" y="8680"/>
                    <a:pt x="5308" y="9671"/>
                  </a:cubicBezTo>
                  <a:cubicBezTo>
                    <a:pt x="5344" y="10147"/>
                    <a:pt x="4428" y="10775"/>
                    <a:pt x="5521" y="11652"/>
                  </a:cubicBezTo>
                  <a:cubicBezTo>
                    <a:pt x="5651" y="11755"/>
                    <a:pt x="5695" y="11868"/>
                    <a:pt x="5672" y="11982"/>
                  </a:cubicBezTo>
                  <a:cubicBezTo>
                    <a:pt x="5284" y="13693"/>
                    <a:pt x="5131" y="15063"/>
                    <a:pt x="4967" y="15551"/>
                  </a:cubicBezTo>
                  <a:cubicBezTo>
                    <a:pt x="4920" y="15686"/>
                    <a:pt x="4743" y="16071"/>
                    <a:pt x="4614" y="16195"/>
                  </a:cubicBezTo>
                  <a:cubicBezTo>
                    <a:pt x="4285" y="16417"/>
                    <a:pt x="3876" y="16752"/>
                    <a:pt x="3876" y="16757"/>
                  </a:cubicBezTo>
                  <a:cubicBezTo>
                    <a:pt x="2971" y="17504"/>
                    <a:pt x="2266" y="18382"/>
                    <a:pt x="1761" y="18972"/>
                  </a:cubicBezTo>
                  <a:lnTo>
                    <a:pt x="1148" y="19573"/>
                  </a:lnTo>
                  <a:cubicBezTo>
                    <a:pt x="1136" y="19584"/>
                    <a:pt x="1137" y="19596"/>
                    <a:pt x="1126" y="19607"/>
                  </a:cubicBezTo>
                  <a:cubicBezTo>
                    <a:pt x="1067" y="19655"/>
                    <a:pt x="1090" y="19692"/>
                    <a:pt x="1019" y="19789"/>
                  </a:cubicBezTo>
                  <a:cubicBezTo>
                    <a:pt x="949" y="19887"/>
                    <a:pt x="-369" y="20554"/>
                    <a:pt x="101" y="20744"/>
                  </a:cubicBezTo>
                  <a:cubicBezTo>
                    <a:pt x="1076" y="21134"/>
                    <a:pt x="1137" y="20993"/>
                    <a:pt x="1948" y="21285"/>
                  </a:cubicBezTo>
                  <a:cubicBezTo>
                    <a:pt x="2618" y="21529"/>
                    <a:pt x="3157" y="21523"/>
                    <a:pt x="3733" y="21544"/>
                  </a:cubicBezTo>
                  <a:lnTo>
                    <a:pt x="6201" y="21539"/>
                  </a:lnTo>
                  <a:cubicBezTo>
                    <a:pt x="6424" y="21539"/>
                    <a:pt x="6495" y="21458"/>
                    <a:pt x="6483" y="21355"/>
                  </a:cubicBezTo>
                  <a:cubicBezTo>
                    <a:pt x="6483" y="21257"/>
                    <a:pt x="6273" y="21138"/>
                    <a:pt x="6109" y="21106"/>
                  </a:cubicBezTo>
                  <a:cubicBezTo>
                    <a:pt x="5886" y="21068"/>
                    <a:pt x="5778" y="21068"/>
                    <a:pt x="5543" y="21057"/>
                  </a:cubicBezTo>
                  <a:cubicBezTo>
                    <a:pt x="5214" y="21046"/>
                    <a:pt x="4909" y="20970"/>
                    <a:pt x="4721" y="20845"/>
                  </a:cubicBezTo>
                  <a:cubicBezTo>
                    <a:pt x="4415" y="20656"/>
                    <a:pt x="3991" y="20375"/>
                    <a:pt x="3792" y="20240"/>
                  </a:cubicBezTo>
                  <a:cubicBezTo>
                    <a:pt x="4015" y="20245"/>
                    <a:pt x="4214" y="20239"/>
                    <a:pt x="4214" y="20223"/>
                  </a:cubicBezTo>
                  <a:cubicBezTo>
                    <a:pt x="4226" y="20174"/>
                    <a:pt x="4437" y="19968"/>
                    <a:pt x="5095" y="19329"/>
                  </a:cubicBezTo>
                  <a:cubicBezTo>
                    <a:pt x="5225" y="19199"/>
                    <a:pt x="5366" y="19076"/>
                    <a:pt x="5496" y="18962"/>
                  </a:cubicBezTo>
                  <a:cubicBezTo>
                    <a:pt x="6024" y="18556"/>
                    <a:pt x="6624" y="18084"/>
                    <a:pt x="6895" y="17835"/>
                  </a:cubicBezTo>
                  <a:cubicBezTo>
                    <a:pt x="7506" y="17288"/>
                    <a:pt x="8174" y="16817"/>
                    <a:pt x="8444" y="16346"/>
                  </a:cubicBezTo>
                  <a:cubicBezTo>
                    <a:pt x="8750" y="15810"/>
                    <a:pt x="9539" y="14532"/>
                    <a:pt x="9539" y="14532"/>
                  </a:cubicBezTo>
                  <a:cubicBezTo>
                    <a:pt x="9503" y="14581"/>
                    <a:pt x="10091" y="14960"/>
                    <a:pt x="10479" y="15317"/>
                  </a:cubicBezTo>
                  <a:cubicBezTo>
                    <a:pt x="10620" y="15442"/>
                    <a:pt x="10891" y="15945"/>
                    <a:pt x="10938" y="16080"/>
                  </a:cubicBezTo>
                  <a:cubicBezTo>
                    <a:pt x="11079" y="16432"/>
                    <a:pt x="11360" y="17137"/>
                    <a:pt x="11536" y="17375"/>
                  </a:cubicBezTo>
                  <a:cubicBezTo>
                    <a:pt x="11948" y="17949"/>
                    <a:pt x="12675" y="18865"/>
                    <a:pt x="13310" y="19531"/>
                  </a:cubicBezTo>
                  <a:lnTo>
                    <a:pt x="14052" y="20424"/>
                  </a:lnTo>
                  <a:cubicBezTo>
                    <a:pt x="14111" y="20489"/>
                    <a:pt x="14238" y="20532"/>
                    <a:pt x="14379" y="20532"/>
                  </a:cubicBezTo>
                  <a:cubicBezTo>
                    <a:pt x="14379" y="20868"/>
                    <a:pt x="14426" y="21598"/>
                    <a:pt x="14896" y="21576"/>
                  </a:cubicBezTo>
                  <a:cubicBezTo>
                    <a:pt x="16694" y="21495"/>
                    <a:pt x="15061" y="21469"/>
                    <a:pt x="17305" y="21485"/>
                  </a:cubicBezTo>
                  <a:cubicBezTo>
                    <a:pt x="18528" y="21490"/>
                    <a:pt x="19810" y="21236"/>
                    <a:pt x="20574" y="20911"/>
                  </a:cubicBezTo>
                  <a:cubicBezTo>
                    <a:pt x="20785" y="20819"/>
                    <a:pt x="20914" y="20764"/>
                    <a:pt x="21055" y="20678"/>
                  </a:cubicBezTo>
                  <a:cubicBezTo>
                    <a:pt x="21231" y="20548"/>
                    <a:pt x="20726" y="20369"/>
                    <a:pt x="20104" y="20439"/>
                  </a:cubicBezTo>
                  <a:cubicBezTo>
                    <a:pt x="19058" y="20558"/>
                    <a:pt x="18398" y="20472"/>
                    <a:pt x="18080" y="20407"/>
                  </a:cubicBezTo>
                  <a:cubicBezTo>
                    <a:pt x="17963" y="20380"/>
                    <a:pt x="17858" y="20342"/>
                    <a:pt x="17775" y="20299"/>
                  </a:cubicBezTo>
                  <a:cubicBezTo>
                    <a:pt x="17611" y="20207"/>
                    <a:pt x="17376" y="20110"/>
                    <a:pt x="17247" y="20050"/>
                  </a:cubicBezTo>
                  <a:cubicBezTo>
                    <a:pt x="17399" y="20023"/>
                    <a:pt x="17516" y="19996"/>
                    <a:pt x="17493" y="19974"/>
                  </a:cubicBezTo>
                  <a:cubicBezTo>
                    <a:pt x="17446" y="19931"/>
                    <a:pt x="17083" y="19477"/>
                    <a:pt x="16589" y="18822"/>
                  </a:cubicBezTo>
                  <a:cubicBezTo>
                    <a:pt x="16354" y="18480"/>
                    <a:pt x="16131" y="18155"/>
                    <a:pt x="16002" y="17960"/>
                  </a:cubicBezTo>
                  <a:cubicBezTo>
                    <a:pt x="15120" y="16634"/>
                    <a:pt x="14861" y="15788"/>
                    <a:pt x="14720" y="15133"/>
                  </a:cubicBezTo>
                  <a:cubicBezTo>
                    <a:pt x="14603" y="14575"/>
                    <a:pt x="14133" y="14358"/>
                    <a:pt x="13721" y="13617"/>
                  </a:cubicBezTo>
                  <a:lnTo>
                    <a:pt x="12076" y="11224"/>
                  </a:lnTo>
                  <a:cubicBezTo>
                    <a:pt x="11970" y="11013"/>
                    <a:pt x="12194" y="10904"/>
                    <a:pt x="12194" y="10693"/>
                  </a:cubicBezTo>
                  <a:cubicBezTo>
                    <a:pt x="12182" y="10211"/>
                    <a:pt x="12077" y="9323"/>
                    <a:pt x="12300" y="8852"/>
                  </a:cubicBezTo>
                  <a:cubicBezTo>
                    <a:pt x="13464" y="9268"/>
                    <a:pt x="15720" y="9556"/>
                    <a:pt x="15825" y="9632"/>
                  </a:cubicBezTo>
                  <a:cubicBezTo>
                    <a:pt x="16119" y="9827"/>
                    <a:pt x="16543" y="9973"/>
                    <a:pt x="17048" y="10055"/>
                  </a:cubicBezTo>
                  <a:cubicBezTo>
                    <a:pt x="17272" y="10087"/>
                    <a:pt x="17377" y="10158"/>
                    <a:pt x="17471" y="10212"/>
                  </a:cubicBezTo>
                  <a:lnTo>
                    <a:pt x="17647" y="10298"/>
                  </a:lnTo>
                  <a:cubicBezTo>
                    <a:pt x="17776" y="10331"/>
                    <a:pt x="18023" y="10346"/>
                    <a:pt x="18411" y="10205"/>
                  </a:cubicBezTo>
                  <a:lnTo>
                    <a:pt x="18716" y="10082"/>
                  </a:lnTo>
                  <a:cubicBezTo>
                    <a:pt x="18810" y="10038"/>
                    <a:pt x="18929" y="9935"/>
                    <a:pt x="18859" y="9875"/>
                  </a:cubicBezTo>
                  <a:lnTo>
                    <a:pt x="18940" y="9757"/>
                  </a:lnTo>
                  <a:cubicBezTo>
                    <a:pt x="19022" y="9703"/>
                    <a:pt x="19012" y="9626"/>
                    <a:pt x="18918" y="9577"/>
                  </a:cubicBezTo>
                  <a:cubicBezTo>
                    <a:pt x="18682" y="9448"/>
                    <a:pt x="18398" y="9340"/>
                    <a:pt x="18139" y="9242"/>
                  </a:cubicBezTo>
                  <a:cubicBezTo>
                    <a:pt x="18021" y="9199"/>
                    <a:pt x="17858" y="9171"/>
                    <a:pt x="17706" y="9176"/>
                  </a:cubicBezTo>
                  <a:lnTo>
                    <a:pt x="17401" y="9139"/>
                  </a:lnTo>
                  <a:cubicBezTo>
                    <a:pt x="17307" y="9128"/>
                    <a:pt x="17202" y="9123"/>
                    <a:pt x="17096" y="9117"/>
                  </a:cubicBezTo>
                  <a:cubicBezTo>
                    <a:pt x="16802" y="9112"/>
                    <a:pt x="16014" y="9031"/>
                    <a:pt x="14992" y="8381"/>
                  </a:cubicBezTo>
                  <a:cubicBezTo>
                    <a:pt x="14522" y="8083"/>
                    <a:pt x="13840" y="7818"/>
                    <a:pt x="13299" y="7596"/>
                  </a:cubicBezTo>
                  <a:cubicBezTo>
                    <a:pt x="13323" y="7536"/>
                    <a:pt x="13336" y="7439"/>
                    <a:pt x="13218" y="7352"/>
                  </a:cubicBezTo>
                  <a:cubicBezTo>
                    <a:pt x="13077" y="7244"/>
                    <a:pt x="12816" y="7211"/>
                    <a:pt x="12557" y="7060"/>
                  </a:cubicBezTo>
                  <a:cubicBezTo>
                    <a:pt x="12263" y="6253"/>
                    <a:pt x="12454" y="6193"/>
                    <a:pt x="12348" y="5711"/>
                  </a:cubicBezTo>
                  <a:cubicBezTo>
                    <a:pt x="12148" y="4774"/>
                    <a:pt x="11476" y="4428"/>
                    <a:pt x="11030" y="4059"/>
                  </a:cubicBezTo>
                  <a:cubicBezTo>
                    <a:pt x="11030" y="4059"/>
                    <a:pt x="11149" y="3973"/>
                    <a:pt x="11055" y="3924"/>
                  </a:cubicBezTo>
                  <a:cubicBezTo>
                    <a:pt x="10985" y="3892"/>
                    <a:pt x="10314" y="3648"/>
                    <a:pt x="10302" y="3648"/>
                  </a:cubicBezTo>
                  <a:cubicBezTo>
                    <a:pt x="10091" y="3589"/>
                    <a:pt x="10479" y="3437"/>
                    <a:pt x="10596" y="3318"/>
                  </a:cubicBezTo>
                  <a:cubicBezTo>
                    <a:pt x="10737" y="3183"/>
                    <a:pt x="10865" y="3150"/>
                    <a:pt x="11500" y="3166"/>
                  </a:cubicBezTo>
                  <a:cubicBezTo>
                    <a:pt x="11887" y="3171"/>
                    <a:pt x="12064" y="3096"/>
                    <a:pt x="12028" y="2939"/>
                  </a:cubicBezTo>
                  <a:cubicBezTo>
                    <a:pt x="11993" y="2733"/>
                    <a:pt x="12360" y="2765"/>
                    <a:pt x="12219" y="2597"/>
                  </a:cubicBezTo>
                  <a:cubicBezTo>
                    <a:pt x="12208" y="2581"/>
                    <a:pt x="12299" y="2534"/>
                    <a:pt x="12311" y="2523"/>
                  </a:cubicBezTo>
                  <a:cubicBezTo>
                    <a:pt x="12417" y="2458"/>
                    <a:pt x="12228" y="2382"/>
                    <a:pt x="12322" y="2262"/>
                  </a:cubicBezTo>
                  <a:cubicBezTo>
                    <a:pt x="12381" y="2192"/>
                    <a:pt x="12676" y="2187"/>
                    <a:pt x="12653" y="2041"/>
                  </a:cubicBezTo>
                  <a:cubicBezTo>
                    <a:pt x="12617" y="1851"/>
                    <a:pt x="11899" y="1787"/>
                    <a:pt x="12087" y="1548"/>
                  </a:cubicBezTo>
                  <a:cubicBezTo>
                    <a:pt x="12334" y="1245"/>
                    <a:pt x="11984" y="909"/>
                    <a:pt x="11984" y="909"/>
                  </a:cubicBezTo>
                  <a:cubicBezTo>
                    <a:pt x="12231" y="817"/>
                    <a:pt x="12193" y="763"/>
                    <a:pt x="11793" y="498"/>
                  </a:cubicBezTo>
                  <a:cubicBezTo>
                    <a:pt x="11124" y="55"/>
                    <a:pt x="9901" y="-2"/>
                    <a:pt x="9311" y="0"/>
                  </a:cubicBezTo>
                  <a:close/>
                </a:path>
              </a:pathLst>
            </a:custGeom>
            <a:solidFill>
              <a:srgbClr val="5E5E5E"/>
            </a:solidFill>
            <a:ln w="12700" cap="flat">
              <a:noFill/>
              <a:miter lim="400000"/>
            </a:ln>
            <a:effectLst/>
          </p:spPr>
          <p:txBody>
            <a:bodyPr wrap="square" lIns="50800" tIns="50800" rIns="50800" bIns="50800" numCol="1" anchor="ctr">
              <a:noAutofit/>
            </a:bodyPr>
            <a:lstStyle/>
            <a:p>
              <a:pPr algn="ctr" defTabSz="825500">
                <a:lnSpc>
                  <a:spcPct val="100000"/>
                </a:lnSpc>
                <a:spcBef>
                  <a:spcPts val="0"/>
                </a:spcBef>
                <a:defRPr sz="21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7" name="hmm… is it worth it?"/>
          <p:cNvSpPr/>
          <p:nvPr/>
        </p:nvSpPr>
        <p:spPr>
          <a:xfrm>
            <a:off x="13353310" y="9280204"/>
            <a:ext cx="3575761" cy="1390703"/>
          </a:xfrm>
          <a:prstGeom prst="wedgeEllipseCallout">
            <a:avLst>
              <a:gd name="adj1" fmla="val -49513"/>
              <a:gd name="adj2" fmla="val 70015"/>
            </a:avLst>
          </a:pr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hmm… is it worth it?</a:t>
            </a:r>
          </a:p>
        </p:txBody>
      </p:sp>
      <p:sp>
        <p:nvSpPr>
          <p:cNvPr id="788" name="The big contribution"/>
          <p:cNvSpPr txBox="1"/>
          <p:nvPr>
            <p:ph type="title"/>
          </p:nvPr>
        </p:nvSpPr>
        <p:spPr>
          <a:prstGeom prst="rect">
            <a:avLst/>
          </a:prstGeom>
        </p:spPr>
        <p:txBody>
          <a:bodyPr/>
          <a:lstStyle/>
          <a:p>
            <a:pPr/>
            <a:r>
              <a:t>The big contribution</a:t>
            </a:r>
          </a:p>
        </p:txBody>
      </p:sp>
      <p:sp>
        <p:nvSpPr>
          <p:cNvPr id="789" name="Modeling customers’ net gai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Modeling customers’ net gain</a:t>
            </a:r>
          </a:p>
        </p:txBody>
      </p:sp>
      <p:sp>
        <p:nvSpPr>
          <p:cNvPr id="790" name="“The newly arrived customer weighs the two alternatives - to join or not to join the queue - by the net gains associated with them.”"/>
          <p:cNvSpPr txBox="1"/>
          <p:nvPr>
            <p:ph type="body" idx="1"/>
          </p:nvPr>
        </p:nvSpPr>
        <p:spPr>
          <a:prstGeom prst="rect">
            <a:avLst/>
          </a:prstGeom>
        </p:spPr>
        <p:txBody>
          <a:bodyPr/>
          <a:lstStyle>
            <a:lvl1pPr marL="0" indent="0" defTabSz="457200">
              <a:lnSpc>
                <a:spcPct val="100000"/>
              </a:lnSpc>
              <a:spcBef>
                <a:spcPts val="1200"/>
              </a:spcBef>
              <a:buSzTx/>
              <a:buNone/>
            </a:lvl1pPr>
          </a:lstStyle>
          <a:p>
            <a:pPr/>
            <a:r>
              <a:t>“The newly arrived customer weighs the two alternatives - to join or not to join the queue - by the net gains associated with them.”</a:t>
            </a:r>
          </a:p>
        </p:txBody>
      </p:sp>
      <p:sp>
        <p:nvSpPr>
          <p:cNvPr id="791"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92"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93"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94"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95"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96"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97"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98"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799"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00"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01" name="Man Walking"/>
          <p:cNvSpPr/>
          <p:nvPr/>
        </p:nvSpPr>
        <p:spPr>
          <a:xfrm>
            <a:off x="12539965" y="10826093"/>
            <a:ext cx="1047713" cy="2326173"/>
          </a:xfrm>
          <a:custGeom>
            <a:avLst/>
            <a:gdLst/>
            <a:ahLst/>
            <a:cxnLst>
              <a:cxn ang="0">
                <a:pos x="wd2" y="hd2"/>
              </a:cxn>
              <a:cxn ang="5400000">
                <a:pos x="wd2" y="hd2"/>
              </a:cxn>
              <a:cxn ang="10800000">
                <a:pos x="wd2" y="hd2"/>
              </a:cxn>
              <a:cxn ang="16200000">
                <a:pos x="wd2" y="hd2"/>
              </a:cxn>
            </a:cxnLst>
            <a:rect l="0" t="0" r="r" b="b"/>
            <a:pathLst>
              <a:path w="21090" h="21577" fill="norm" stroke="1" extrusionOk="0">
                <a:moveTo>
                  <a:pt x="9311" y="0"/>
                </a:moveTo>
                <a:cubicBezTo>
                  <a:pt x="9114" y="1"/>
                  <a:pt x="8985" y="9"/>
                  <a:pt x="8973" y="10"/>
                </a:cubicBezTo>
                <a:cubicBezTo>
                  <a:pt x="7445" y="183"/>
                  <a:pt x="6460" y="741"/>
                  <a:pt x="6483" y="1401"/>
                </a:cubicBezTo>
                <a:cubicBezTo>
                  <a:pt x="6495" y="1769"/>
                  <a:pt x="6599" y="1889"/>
                  <a:pt x="6858" y="2154"/>
                </a:cubicBezTo>
                <a:cubicBezTo>
                  <a:pt x="7022" y="2322"/>
                  <a:pt x="7458" y="2603"/>
                  <a:pt x="7493" y="2652"/>
                </a:cubicBezTo>
                <a:cubicBezTo>
                  <a:pt x="7599" y="2798"/>
                  <a:pt x="7669" y="2821"/>
                  <a:pt x="7445" y="2983"/>
                </a:cubicBezTo>
                <a:cubicBezTo>
                  <a:pt x="7422" y="2999"/>
                  <a:pt x="7001" y="3037"/>
                  <a:pt x="7001" y="3048"/>
                </a:cubicBezTo>
                <a:lnTo>
                  <a:pt x="6766" y="3232"/>
                </a:lnTo>
                <a:cubicBezTo>
                  <a:pt x="4463" y="3887"/>
                  <a:pt x="4709" y="3850"/>
                  <a:pt x="4016" y="4797"/>
                </a:cubicBezTo>
                <a:cubicBezTo>
                  <a:pt x="3745" y="5171"/>
                  <a:pt x="2912" y="6761"/>
                  <a:pt x="2653" y="6821"/>
                </a:cubicBezTo>
                <a:cubicBezTo>
                  <a:pt x="2418" y="6870"/>
                  <a:pt x="2371" y="6957"/>
                  <a:pt x="2359" y="7033"/>
                </a:cubicBezTo>
                <a:cubicBezTo>
                  <a:pt x="2324" y="7303"/>
                  <a:pt x="2193" y="7440"/>
                  <a:pt x="2264" y="7640"/>
                </a:cubicBezTo>
                <a:cubicBezTo>
                  <a:pt x="2287" y="7721"/>
                  <a:pt x="2334" y="7759"/>
                  <a:pt x="2451" y="7780"/>
                </a:cubicBezTo>
                <a:cubicBezTo>
                  <a:pt x="2204" y="8885"/>
                  <a:pt x="2428" y="9838"/>
                  <a:pt x="2323" y="10407"/>
                </a:cubicBezTo>
                <a:cubicBezTo>
                  <a:pt x="2311" y="10472"/>
                  <a:pt x="2254" y="10537"/>
                  <a:pt x="2172" y="10591"/>
                </a:cubicBezTo>
                <a:cubicBezTo>
                  <a:pt x="1761" y="10840"/>
                  <a:pt x="1618" y="11051"/>
                  <a:pt x="1559" y="11484"/>
                </a:cubicBezTo>
                <a:cubicBezTo>
                  <a:pt x="1524" y="11734"/>
                  <a:pt x="1853" y="11734"/>
                  <a:pt x="1794" y="11864"/>
                </a:cubicBezTo>
                <a:cubicBezTo>
                  <a:pt x="1735" y="11993"/>
                  <a:pt x="1875" y="12063"/>
                  <a:pt x="1981" y="12144"/>
                </a:cubicBezTo>
                <a:cubicBezTo>
                  <a:pt x="2016" y="12177"/>
                  <a:pt x="2066" y="12188"/>
                  <a:pt x="2113" y="12193"/>
                </a:cubicBezTo>
                <a:cubicBezTo>
                  <a:pt x="2207" y="12204"/>
                  <a:pt x="2312" y="12225"/>
                  <a:pt x="2370" y="12258"/>
                </a:cubicBezTo>
                <a:cubicBezTo>
                  <a:pt x="2441" y="12296"/>
                  <a:pt x="2535" y="12333"/>
                  <a:pt x="2664" y="12344"/>
                </a:cubicBezTo>
                <a:cubicBezTo>
                  <a:pt x="2911" y="12371"/>
                  <a:pt x="3123" y="12019"/>
                  <a:pt x="3123" y="12019"/>
                </a:cubicBezTo>
                <a:cubicBezTo>
                  <a:pt x="3170" y="12165"/>
                  <a:pt x="3698" y="12215"/>
                  <a:pt x="3663" y="12090"/>
                </a:cubicBezTo>
                <a:cubicBezTo>
                  <a:pt x="3569" y="11830"/>
                  <a:pt x="3908" y="11684"/>
                  <a:pt x="4038" y="11224"/>
                </a:cubicBezTo>
                <a:cubicBezTo>
                  <a:pt x="4108" y="10980"/>
                  <a:pt x="3981" y="10764"/>
                  <a:pt x="3828" y="10596"/>
                </a:cubicBezTo>
                <a:cubicBezTo>
                  <a:pt x="3958" y="9990"/>
                  <a:pt x="4627" y="8326"/>
                  <a:pt x="4827" y="8012"/>
                </a:cubicBezTo>
                <a:cubicBezTo>
                  <a:pt x="4992" y="8001"/>
                  <a:pt x="4969" y="7915"/>
                  <a:pt x="5051" y="7764"/>
                </a:cubicBezTo>
                <a:cubicBezTo>
                  <a:pt x="5086" y="7693"/>
                  <a:pt x="5238" y="8680"/>
                  <a:pt x="5308" y="9671"/>
                </a:cubicBezTo>
                <a:cubicBezTo>
                  <a:pt x="5344" y="10147"/>
                  <a:pt x="4428" y="10775"/>
                  <a:pt x="5521" y="11652"/>
                </a:cubicBezTo>
                <a:cubicBezTo>
                  <a:pt x="5651" y="11755"/>
                  <a:pt x="5695" y="11868"/>
                  <a:pt x="5672" y="11982"/>
                </a:cubicBezTo>
                <a:cubicBezTo>
                  <a:pt x="5284" y="13693"/>
                  <a:pt x="5131" y="15063"/>
                  <a:pt x="4967" y="15551"/>
                </a:cubicBezTo>
                <a:cubicBezTo>
                  <a:pt x="4920" y="15686"/>
                  <a:pt x="4743" y="16071"/>
                  <a:pt x="4614" y="16195"/>
                </a:cubicBezTo>
                <a:cubicBezTo>
                  <a:pt x="4285" y="16417"/>
                  <a:pt x="3876" y="16752"/>
                  <a:pt x="3876" y="16757"/>
                </a:cubicBezTo>
                <a:cubicBezTo>
                  <a:pt x="2971" y="17504"/>
                  <a:pt x="2266" y="18382"/>
                  <a:pt x="1761" y="18972"/>
                </a:cubicBezTo>
                <a:lnTo>
                  <a:pt x="1148" y="19573"/>
                </a:lnTo>
                <a:cubicBezTo>
                  <a:pt x="1136" y="19584"/>
                  <a:pt x="1137" y="19596"/>
                  <a:pt x="1126" y="19607"/>
                </a:cubicBezTo>
                <a:cubicBezTo>
                  <a:pt x="1067" y="19655"/>
                  <a:pt x="1090" y="19692"/>
                  <a:pt x="1019" y="19789"/>
                </a:cubicBezTo>
                <a:cubicBezTo>
                  <a:pt x="949" y="19887"/>
                  <a:pt x="-369" y="20554"/>
                  <a:pt x="101" y="20744"/>
                </a:cubicBezTo>
                <a:cubicBezTo>
                  <a:pt x="1076" y="21134"/>
                  <a:pt x="1137" y="20993"/>
                  <a:pt x="1948" y="21285"/>
                </a:cubicBezTo>
                <a:cubicBezTo>
                  <a:pt x="2618" y="21529"/>
                  <a:pt x="3157" y="21523"/>
                  <a:pt x="3733" y="21544"/>
                </a:cubicBezTo>
                <a:lnTo>
                  <a:pt x="6201" y="21539"/>
                </a:lnTo>
                <a:cubicBezTo>
                  <a:pt x="6424" y="21539"/>
                  <a:pt x="6495" y="21458"/>
                  <a:pt x="6483" y="21355"/>
                </a:cubicBezTo>
                <a:cubicBezTo>
                  <a:pt x="6483" y="21257"/>
                  <a:pt x="6273" y="21138"/>
                  <a:pt x="6109" y="21106"/>
                </a:cubicBezTo>
                <a:cubicBezTo>
                  <a:pt x="5886" y="21068"/>
                  <a:pt x="5778" y="21068"/>
                  <a:pt x="5543" y="21057"/>
                </a:cubicBezTo>
                <a:cubicBezTo>
                  <a:pt x="5214" y="21046"/>
                  <a:pt x="4909" y="20970"/>
                  <a:pt x="4721" y="20845"/>
                </a:cubicBezTo>
                <a:cubicBezTo>
                  <a:pt x="4415" y="20656"/>
                  <a:pt x="3991" y="20375"/>
                  <a:pt x="3792" y="20240"/>
                </a:cubicBezTo>
                <a:cubicBezTo>
                  <a:pt x="4015" y="20245"/>
                  <a:pt x="4214" y="20239"/>
                  <a:pt x="4214" y="20223"/>
                </a:cubicBezTo>
                <a:cubicBezTo>
                  <a:pt x="4226" y="20174"/>
                  <a:pt x="4437" y="19968"/>
                  <a:pt x="5095" y="19329"/>
                </a:cubicBezTo>
                <a:cubicBezTo>
                  <a:pt x="5225" y="19199"/>
                  <a:pt x="5366" y="19076"/>
                  <a:pt x="5496" y="18962"/>
                </a:cubicBezTo>
                <a:cubicBezTo>
                  <a:pt x="6024" y="18556"/>
                  <a:pt x="6624" y="18084"/>
                  <a:pt x="6895" y="17835"/>
                </a:cubicBezTo>
                <a:cubicBezTo>
                  <a:pt x="7506" y="17288"/>
                  <a:pt x="8174" y="16817"/>
                  <a:pt x="8444" y="16346"/>
                </a:cubicBezTo>
                <a:cubicBezTo>
                  <a:pt x="8750" y="15810"/>
                  <a:pt x="9539" y="14532"/>
                  <a:pt x="9539" y="14532"/>
                </a:cubicBezTo>
                <a:cubicBezTo>
                  <a:pt x="9503" y="14581"/>
                  <a:pt x="10091" y="14960"/>
                  <a:pt x="10479" y="15317"/>
                </a:cubicBezTo>
                <a:cubicBezTo>
                  <a:pt x="10620" y="15442"/>
                  <a:pt x="10891" y="15945"/>
                  <a:pt x="10938" y="16080"/>
                </a:cubicBezTo>
                <a:cubicBezTo>
                  <a:pt x="11079" y="16432"/>
                  <a:pt x="11360" y="17137"/>
                  <a:pt x="11536" y="17375"/>
                </a:cubicBezTo>
                <a:cubicBezTo>
                  <a:pt x="11948" y="17949"/>
                  <a:pt x="12675" y="18865"/>
                  <a:pt x="13310" y="19531"/>
                </a:cubicBezTo>
                <a:lnTo>
                  <a:pt x="14052" y="20424"/>
                </a:lnTo>
                <a:cubicBezTo>
                  <a:pt x="14111" y="20489"/>
                  <a:pt x="14238" y="20532"/>
                  <a:pt x="14379" y="20532"/>
                </a:cubicBezTo>
                <a:cubicBezTo>
                  <a:pt x="14379" y="20868"/>
                  <a:pt x="14426" y="21598"/>
                  <a:pt x="14896" y="21576"/>
                </a:cubicBezTo>
                <a:cubicBezTo>
                  <a:pt x="16694" y="21495"/>
                  <a:pt x="15061" y="21469"/>
                  <a:pt x="17305" y="21485"/>
                </a:cubicBezTo>
                <a:cubicBezTo>
                  <a:pt x="18528" y="21490"/>
                  <a:pt x="19810" y="21236"/>
                  <a:pt x="20574" y="20911"/>
                </a:cubicBezTo>
                <a:cubicBezTo>
                  <a:pt x="20785" y="20819"/>
                  <a:pt x="20914" y="20764"/>
                  <a:pt x="21055" y="20678"/>
                </a:cubicBezTo>
                <a:cubicBezTo>
                  <a:pt x="21231" y="20548"/>
                  <a:pt x="20726" y="20369"/>
                  <a:pt x="20104" y="20439"/>
                </a:cubicBezTo>
                <a:cubicBezTo>
                  <a:pt x="19058" y="20558"/>
                  <a:pt x="18398" y="20472"/>
                  <a:pt x="18080" y="20407"/>
                </a:cubicBezTo>
                <a:cubicBezTo>
                  <a:pt x="17963" y="20380"/>
                  <a:pt x="17858" y="20342"/>
                  <a:pt x="17775" y="20299"/>
                </a:cubicBezTo>
                <a:cubicBezTo>
                  <a:pt x="17611" y="20207"/>
                  <a:pt x="17376" y="20110"/>
                  <a:pt x="17247" y="20050"/>
                </a:cubicBezTo>
                <a:cubicBezTo>
                  <a:pt x="17399" y="20023"/>
                  <a:pt x="17516" y="19996"/>
                  <a:pt x="17493" y="19974"/>
                </a:cubicBezTo>
                <a:cubicBezTo>
                  <a:pt x="17446" y="19931"/>
                  <a:pt x="17083" y="19477"/>
                  <a:pt x="16589" y="18822"/>
                </a:cubicBezTo>
                <a:cubicBezTo>
                  <a:pt x="16354" y="18480"/>
                  <a:pt x="16131" y="18155"/>
                  <a:pt x="16002" y="17960"/>
                </a:cubicBezTo>
                <a:cubicBezTo>
                  <a:pt x="15120" y="16634"/>
                  <a:pt x="14861" y="15788"/>
                  <a:pt x="14720" y="15133"/>
                </a:cubicBezTo>
                <a:cubicBezTo>
                  <a:pt x="14603" y="14575"/>
                  <a:pt x="14133" y="14358"/>
                  <a:pt x="13721" y="13617"/>
                </a:cubicBezTo>
                <a:lnTo>
                  <a:pt x="12076" y="11224"/>
                </a:lnTo>
                <a:cubicBezTo>
                  <a:pt x="11970" y="11013"/>
                  <a:pt x="12194" y="10904"/>
                  <a:pt x="12194" y="10693"/>
                </a:cubicBezTo>
                <a:cubicBezTo>
                  <a:pt x="12182" y="10211"/>
                  <a:pt x="12077" y="9323"/>
                  <a:pt x="12300" y="8852"/>
                </a:cubicBezTo>
                <a:cubicBezTo>
                  <a:pt x="13464" y="9268"/>
                  <a:pt x="15720" y="9556"/>
                  <a:pt x="15825" y="9632"/>
                </a:cubicBezTo>
                <a:cubicBezTo>
                  <a:pt x="16119" y="9827"/>
                  <a:pt x="16543" y="9973"/>
                  <a:pt x="17048" y="10055"/>
                </a:cubicBezTo>
                <a:cubicBezTo>
                  <a:pt x="17272" y="10087"/>
                  <a:pt x="17377" y="10158"/>
                  <a:pt x="17471" y="10212"/>
                </a:cubicBezTo>
                <a:lnTo>
                  <a:pt x="17647" y="10298"/>
                </a:lnTo>
                <a:cubicBezTo>
                  <a:pt x="17776" y="10331"/>
                  <a:pt x="18023" y="10346"/>
                  <a:pt x="18411" y="10205"/>
                </a:cubicBezTo>
                <a:lnTo>
                  <a:pt x="18716" y="10082"/>
                </a:lnTo>
                <a:cubicBezTo>
                  <a:pt x="18810" y="10038"/>
                  <a:pt x="18929" y="9935"/>
                  <a:pt x="18859" y="9875"/>
                </a:cubicBezTo>
                <a:lnTo>
                  <a:pt x="18940" y="9757"/>
                </a:lnTo>
                <a:cubicBezTo>
                  <a:pt x="19022" y="9703"/>
                  <a:pt x="19012" y="9626"/>
                  <a:pt x="18918" y="9577"/>
                </a:cubicBezTo>
                <a:cubicBezTo>
                  <a:pt x="18682" y="9448"/>
                  <a:pt x="18398" y="9340"/>
                  <a:pt x="18139" y="9242"/>
                </a:cubicBezTo>
                <a:cubicBezTo>
                  <a:pt x="18021" y="9199"/>
                  <a:pt x="17858" y="9171"/>
                  <a:pt x="17706" y="9176"/>
                </a:cubicBezTo>
                <a:lnTo>
                  <a:pt x="17401" y="9139"/>
                </a:lnTo>
                <a:cubicBezTo>
                  <a:pt x="17307" y="9128"/>
                  <a:pt x="17202" y="9123"/>
                  <a:pt x="17096" y="9117"/>
                </a:cubicBezTo>
                <a:cubicBezTo>
                  <a:pt x="16802" y="9112"/>
                  <a:pt x="16014" y="9031"/>
                  <a:pt x="14992" y="8381"/>
                </a:cubicBezTo>
                <a:cubicBezTo>
                  <a:pt x="14522" y="8083"/>
                  <a:pt x="13840" y="7818"/>
                  <a:pt x="13299" y="7596"/>
                </a:cubicBezTo>
                <a:cubicBezTo>
                  <a:pt x="13323" y="7536"/>
                  <a:pt x="13336" y="7439"/>
                  <a:pt x="13218" y="7352"/>
                </a:cubicBezTo>
                <a:cubicBezTo>
                  <a:pt x="13077" y="7244"/>
                  <a:pt x="12816" y="7211"/>
                  <a:pt x="12557" y="7060"/>
                </a:cubicBezTo>
                <a:cubicBezTo>
                  <a:pt x="12263" y="6253"/>
                  <a:pt x="12454" y="6193"/>
                  <a:pt x="12348" y="5711"/>
                </a:cubicBezTo>
                <a:cubicBezTo>
                  <a:pt x="12148" y="4774"/>
                  <a:pt x="11476" y="4428"/>
                  <a:pt x="11030" y="4059"/>
                </a:cubicBezTo>
                <a:cubicBezTo>
                  <a:pt x="11030" y="4059"/>
                  <a:pt x="11149" y="3973"/>
                  <a:pt x="11055" y="3924"/>
                </a:cubicBezTo>
                <a:cubicBezTo>
                  <a:pt x="10985" y="3892"/>
                  <a:pt x="10314" y="3648"/>
                  <a:pt x="10302" y="3648"/>
                </a:cubicBezTo>
                <a:cubicBezTo>
                  <a:pt x="10091" y="3589"/>
                  <a:pt x="10479" y="3437"/>
                  <a:pt x="10596" y="3318"/>
                </a:cubicBezTo>
                <a:cubicBezTo>
                  <a:pt x="10737" y="3183"/>
                  <a:pt x="10865" y="3150"/>
                  <a:pt x="11500" y="3166"/>
                </a:cubicBezTo>
                <a:cubicBezTo>
                  <a:pt x="11887" y="3171"/>
                  <a:pt x="12064" y="3096"/>
                  <a:pt x="12028" y="2939"/>
                </a:cubicBezTo>
                <a:cubicBezTo>
                  <a:pt x="11993" y="2733"/>
                  <a:pt x="12360" y="2765"/>
                  <a:pt x="12219" y="2597"/>
                </a:cubicBezTo>
                <a:cubicBezTo>
                  <a:pt x="12208" y="2581"/>
                  <a:pt x="12299" y="2534"/>
                  <a:pt x="12311" y="2523"/>
                </a:cubicBezTo>
                <a:cubicBezTo>
                  <a:pt x="12417" y="2458"/>
                  <a:pt x="12228" y="2382"/>
                  <a:pt x="12322" y="2262"/>
                </a:cubicBezTo>
                <a:cubicBezTo>
                  <a:pt x="12381" y="2192"/>
                  <a:pt x="12676" y="2187"/>
                  <a:pt x="12653" y="2041"/>
                </a:cubicBezTo>
                <a:cubicBezTo>
                  <a:pt x="12617" y="1851"/>
                  <a:pt x="11899" y="1787"/>
                  <a:pt x="12087" y="1548"/>
                </a:cubicBezTo>
                <a:cubicBezTo>
                  <a:pt x="12334" y="1245"/>
                  <a:pt x="11984" y="909"/>
                  <a:pt x="11984" y="909"/>
                </a:cubicBezTo>
                <a:cubicBezTo>
                  <a:pt x="12231" y="817"/>
                  <a:pt x="12193" y="763"/>
                  <a:pt x="11793" y="498"/>
                </a:cubicBezTo>
                <a:cubicBezTo>
                  <a:pt x="11124" y="55"/>
                  <a:pt x="9901" y="-2"/>
                  <a:pt x="9311" y="0"/>
                </a:cubicBezTo>
                <a:close/>
              </a:path>
            </a:pathLst>
          </a:custGeom>
          <a:solidFill>
            <a:srgbClr val="5E5E5E"/>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02"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2" invalidUrl="" action="" tgtFrame="" tooltip="" history="1" highlightClick="0" endSnd="0"/>
              </a:rPr>
              <a:t>https://doi.org/10.2307/1909200</a:t>
            </a:r>
            <a:r>
              <a:t> </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4" name="hmm… is it worth it?"/>
          <p:cNvSpPr/>
          <p:nvPr/>
        </p:nvSpPr>
        <p:spPr>
          <a:xfrm>
            <a:off x="13353310" y="9280204"/>
            <a:ext cx="3575761" cy="1390703"/>
          </a:xfrm>
          <a:prstGeom prst="wedgeEllipseCallout">
            <a:avLst>
              <a:gd name="adj1" fmla="val -49513"/>
              <a:gd name="adj2" fmla="val 70015"/>
            </a:avLst>
          </a:pr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hmm… is it worth it?</a:t>
            </a:r>
          </a:p>
        </p:txBody>
      </p:sp>
      <p:sp>
        <p:nvSpPr>
          <p:cNvPr id="805" name="The big contribution"/>
          <p:cNvSpPr txBox="1"/>
          <p:nvPr>
            <p:ph type="title"/>
          </p:nvPr>
        </p:nvSpPr>
        <p:spPr>
          <a:prstGeom prst="rect">
            <a:avLst/>
          </a:prstGeom>
        </p:spPr>
        <p:txBody>
          <a:bodyPr/>
          <a:lstStyle/>
          <a:p>
            <a:pPr/>
            <a:r>
              <a:t>The big contribution</a:t>
            </a:r>
          </a:p>
        </p:txBody>
      </p:sp>
      <p:sp>
        <p:nvSpPr>
          <p:cNvPr id="806" name="Modeling customers’ net gai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Modeling customers’ net gain</a:t>
            </a:r>
          </a:p>
        </p:txBody>
      </p:sp>
      <p:sp>
        <p:nvSpPr>
          <p:cNvPr id="807" name="“The newly arrived customer weighs the two alternatives - to join or not to join the queue - by the net gains associated with them.”"/>
          <p:cNvSpPr txBox="1"/>
          <p:nvPr>
            <p:ph type="body" idx="1"/>
          </p:nvPr>
        </p:nvSpPr>
        <p:spPr>
          <a:xfrm>
            <a:off x="1206500" y="4197704"/>
            <a:ext cx="21971000" cy="8256012"/>
          </a:xfrm>
          <a:prstGeom prst="rect">
            <a:avLst/>
          </a:prstGeom>
        </p:spPr>
        <p:txBody>
          <a:bodyPr/>
          <a:lstStyle/>
          <a:p>
            <a:pPr marL="0" indent="0" defTabSz="457200">
              <a:lnSpc>
                <a:spcPct val="100000"/>
              </a:lnSpc>
              <a:spcBef>
                <a:spcPts val="1200"/>
              </a:spcBef>
              <a:buSzTx/>
              <a:buNone/>
            </a:pPr>
            <a:r>
              <a:t>“The newly arrived customer weighs the two alternatives - to join or </a:t>
            </a:r>
            <a:r>
              <a:rPr b="1" sz="5100"/>
              <a:t>not to join</a:t>
            </a:r>
            <a:r>
              <a:t> the queue - by the net gains associated with them.”</a:t>
            </a:r>
          </a:p>
          <a:p>
            <a:pPr marL="0" indent="0" defTabSz="457200">
              <a:lnSpc>
                <a:spcPct val="100000"/>
              </a:lnSpc>
              <a:spcBef>
                <a:spcPts val="1200"/>
              </a:spcBef>
              <a:buSzTx/>
              <a:buNone/>
              <a:defRPr sz="1500"/>
            </a:pPr>
          </a:p>
          <a:p>
            <a:pPr marL="0" indent="0" algn="ctr" defTabSz="457200">
              <a:lnSpc>
                <a:spcPct val="100000"/>
              </a:lnSpc>
              <a:spcBef>
                <a:spcPts val="1200"/>
              </a:spcBef>
              <a:buSzTx/>
              <a:buNone/>
            </a:pPr>
            <a14:m>
              <m:oMathPara>
                <m:oMathParaPr>
                  <m:jc m:val="center"/>
                </m:oMathParaPr>
                <m:oMath>
                  <m:r>
                    <m:rPr>
                      <m:nor/>
                    </m:rPr>
                    <a:rPr xmlns:a="http://schemas.openxmlformats.org/drawingml/2006/main" sz="5750" i="1">
                      <a:solidFill>
                        <a:srgbClr val="000000"/>
                      </a:solidFill>
                      <a:latin typeface="Cambria Math" panose="02040503050406030204" pitchFamily="18" charset="0"/>
                    </a:rPr>
                    <m:t>not to join:</m:t>
                  </m:r>
                  <m:sSub>
                    <m:e>
                      <m:r>
                        <a:rPr xmlns:a="http://schemas.openxmlformats.org/drawingml/2006/main" sz="5750" i="1">
                          <a:solidFill>
                            <a:srgbClr val="000000"/>
                          </a:solidFill>
                          <a:latin typeface="Cambria Math" panose="02040503050406030204" pitchFamily="18" charset="0"/>
                        </a:rPr>
                        <m:t>G</m:t>
                      </m:r>
                    </m:e>
                    <m:sub>
                      <m:r>
                        <a:rPr xmlns:a="http://schemas.openxmlformats.org/drawingml/2006/main" sz="5750" i="1">
                          <a:solidFill>
                            <a:srgbClr val="000000"/>
                          </a:solidFill>
                          <a:latin typeface="Cambria Math" panose="02040503050406030204" pitchFamily="18" charset="0"/>
                        </a:rPr>
                        <m:t>i</m:t>
                      </m:r>
                    </m:sub>
                  </m:sSub>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0</m:t>
                  </m:r>
                </m:oMath>
              </m:oMathPara>
            </a14:m>
          </a:p>
        </p:txBody>
      </p:sp>
      <p:sp>
        <p:nvSpPr>
          <p:cNvPr id="808"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09"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10"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11"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12"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13"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14"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15"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16"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17"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18" name="Man Walking"/>
          <p:cNvSpPr/>
          <p:nvPr/>
        </p:nvSpPr>
        <p:spPr>
          <a:xfrm>
            <a:off x="12539965" y="10826093"/>
            <a:ext cx="1047713" cy="2326173"/>
          </a:xfrm>
          <a:custGeom>
            <a:avLst/>
            <a:gdLst/>
            <a:ahLst/>
            <a:cxnLst>
              <a:cxn ang="0">
                <a:pos x="wd2" y="hd2"/>
              </a:cxn>
              <a:cxn ang="5400000">
                <a:pos x="wd2" y="hd2"/>
              </a:cxn>
              <a:cxn ang="10800000">
                <a:pos x="wd2" y="hd2"/>
              </a:cxn>
              <a:cxn ang="16200000">
                <a:pos x="wd2" y="hd2"/>
              </a:cxn>
            </a:cxnLst>
            <a:rect l="0" t="0" r="r" b="b"/>
            <a:pathLst>
              <a:path w="21090" h="21577" fill="norm" stroke="1" extrusionOk="0">
                <a:moveTo>
                  <a:pt x="9311" y="0"/>
                </a:moveTo>
                <a:cubicBezTo>
                  <a:pt x="9114" y="1"/>
                  <a:pt x="8985" y="9"/>
                  <a:pt x="8973" y="10"/>
                </a:cubicBezTo>
                <a:cubicBezTo>
                  <a:pt x="7445" y="183"/>
                  <a:pt x="6460" y="741"/>
                  <a:pt x="6483" y="1401"/>
                </a:cubicBezTo>
                <a:cubicBezTo>
                  <a:pt x="6495" y="1769"/>
                  <a:pt x="6599" y="1889"/>
                  <a:pt x="6858" y="2154"/>
                </a:cubicBezTo>
                <a:cubicBezTo>
                  <a:pt x="7022" y="2322"/>
                  <a:pt x="7458" y="2603"/>
                  <a:pt x="7493" y="2652"/>
                </a:cubicBezTo>
                <a:cubicBezTo>
                  <a:pt x="7599" y="2798"/>
                  <a:pt x="7669" y="2821"/>
                  <a:pt x="7445" y="2983"/>
                </a:cubicBezTo>
                <a:cubicBezTo>
                  <a:pt x="7422" y="2999"/>
                  <a:pt x="7001" y="3037"/>
                  <a:pt x="7001" y="3048"/>
                </a:cubicBezTo>
                <a:lnTo>
                  <a:pt x="6766" y="3232"/>
                </a:lnTo>
                <a:cubicBezTo>
                  <a:pt x="4463" y="3887"/>
                  <a:pt x="4709" y="3850"/>
                  <a:pt x="4016" y="4797"/>
                </a:cubicBezTo>
                <a:cubicBezTo>
                  <a:pt x="3745" y="5171"/>
                  <a:pt x="2912" y="6761"/>
                  <a:pt x="2653" y="6821"/>
                </a:cubicBezTo>
                <a:cubicBezTo>
                  <a:pt x="2418" y="6870"/>
                  <a:pt x="2371" y="6957"/>
                  <a:pt x="2359" y="7033"/>
                </a:cubicBezTo>
                <a:cubicBezTo>
                  <a:pt x="2324" y="7303"/>
                  <a:pt x="2193" y="7440"/>
                  <a:pt x="2264" y="7640"/>
                </a:cubicBezTo>
                <a:cubicBezTo>
                  <a:pt x="2287" y="7721"/>
                  <a:pt x="2334" y="7759"/>
                  <a:pt x="2451" y="7780"/>
                </a:cubicBezTo>
                <a:cubicBezTo>
                  <a:pt x="2204" y="8885"/>
                  <a:pt x="2428" y="9838"/>
                  <a:pt x="2323" y="10407"/>
                </a:cubicBezTo>
                <a:cubicBezTo>
                  <a:pt x="2311" y="10472"/>
                  <a:pt x="2254" y="10537"/>
                  <a:pt x="2172" y="10591"/>
                </a:cubicBezTo>
                <a:cubicBezTo>
                  <a:pt x="1761" y="10840"/>
                  <a:pt x="1618" y="11051"/>
                  <a:pt x="1559" y="11484"/>
                </a:cubicBezTo>
                <a:cubicBezTo>
                  <a:pt x="1524" y="11734"/>
                  <a:pt x="1853" y="11734"/>
                  <a:pt x="1794" y="11864"/>
                </a:cubicBezTo>
                <a:cubicBezTo>
                  <a:pt x="1735" y="11993"/>
                  <a:pt x="1875" y="12063"/>
                  <a:pt x="1981" y="12144"/>
                </a:cubicBezTo>
                <a:cubicBezTo>
                  <a:pt x="2016" y="12177"/>
                  <a:pt x="2066" y="12188"/>
                  <a:pt x="2113" y="12193"/>
                </a:cubicBezTo>
                <a:cubicBezTo>
                  <a:pt x="2207" y="12204"/>
                  <a:pt x="2312" y="12225"/>
                  <a:pt x="2370" y="12258"/>
                </a:cubicBezTo>
                <a:cubicBezTo>
                  <a:pt x="2441" y="12296"/>
                  <a:pt x="2535" y="12333"/>
                  <a:pt x="2664" y="12344"/>
                </a:cubicBezTo>
                <a:cubicBezTo>
                  <a:pt x="2911" y="12371"/>
                  <a:pt x="3123" y="12019"/>
                  <a:pt x="3123" y="12019"/>
                </a:cubicBezTo>
                <a:cubicBezTo>
                  <a:pt x="3170" y="12165"/>
                  <a:pt x="3698" y="12215"/>
                  <a:pt x="3663" y="12090"/>
                </a:cubicBezTo>
                <a:cubicBezTo>
                  <a:pt x="3569" y="11830"/>
                  <a:pt x="3908" y="11684"/>
                  <a:pt x="4038" y="11224"/>
                </a:cubicBezTo>
                <a:cubicBezTo>
                  <a:pt x="4108" y="10980"/>
                  <a:pt x="3981" y="10764"/>
                  <a:pt x="3828" y="10596"/>
                </a:cubicBezTo>
                <a:cubicBezTo>
                  <a:pt x="3958" y="9990"/>
                  <a:pt x="4627" y="8326"/>
                  <a:pt x="4827" y="8012"/>
                </a:cubicBezTo>
                <a:cubicBezTo>
                  <a:pt x="4992" y="8001"/>
                  <a:pt x="4969" y="7915"/>
                  <a:pt x="5051" y="7764"/>
                </a:cubicBezTo>
                <a:cubicBezTo>
                  <a:pt x="5086" y="7693"/>
                  <a:pt x="5238" y="8680"/>
                  <a:pt x="5308" y="9671"/>
                </a:cubicBezTo>
                <a:cubicBezTo>
                  <a:pt x="5344" y="10147"/>
                  <a:pt x="4428" y="10775"/>
                  <a:pt x="5521" y="11652"/>
                </a:cubicBezTo>
                <a:cubicBezTo>
                  <a:pt x="5651" y="11755"/>
                  <a:pt x="5695" y="11868"/>
                  <a:pt x="5672" y="11982"/>
                </a:cubicBezTo>
                <a:cubicBezTo>
                  <a:pt x="5284" y="13693"/>
                  <a:pt x="5131" y="15063"/>
                  <a:pt x="4967" y="15551"/>
                </a:cubicBezTo>
                <a:cubicBezTo>
                  <a:pt x="4920" y="15686"/>
                  <a:pt x="4743" y="16071"/>
                  <a:pt x="4614" y="16195"/>
                </a:cubicBezTo>
                <a:cubicBezTo>
                  <a:pt x="4285" y="16417"/>
                  <a:pt x="3876" y="16752"/>
                  <a:pt x="3876" y="16757"/>
                </a:cubicBezTo>
                <a:cubicBezTo>
                  <a:pt x="2971" y="17504"/>
                  <a:pt x="2266" y="18382"/>
                  <a:pt x="1761" y="18972"/>
                </a:cubicBezTo>
                <a:lnTo>
                  <a:pt x="1148" y="19573"/>
                </a:lnTo>
                <a:cubicBezTo>
                  <a:pt x="1136" y="19584"/>
                  <a:pt x="1137" y="19596"/>
                  <a:pt x="1126" y="19607"/>
                </a:cubicBezTo>
                <a:cubicBezTo>
                  <a:pt x="1067" y="19655"/>
                  <a:pt x="1090" y="19692"/>
                  <a:pt x="1019" y="19789"/>
                </a:cubicBezTo>
                <a:cubicBezTo>
                  <a:pt x="949" y="19887"/>
                  <a:pt x="-369" y="20554"/>
                  <a:pt x="101" y="20744"/>
                </a:cubicBezTo>
                <a:cubicBezTo>
                  <a:pt x="1076" y="21134"/>
                  <a:pt x="1137" y="20993"/>
                  <a:pt x="1948" y="21285"/>
                </a:cubicBezTo>
                <a:cubicBezTo>
                  <a:pt x="2618" y="21529"/>
                  <a:pt x="3157" y="21523"/>
                  <a:pt x="3733" y="21544"/>
                </a:cubicBezTo>
                <a:lnTo>
                  <a:pt x="6201" y="21539"/>
                </a:lnTo>
                <a:cubicBezTo>
                  <a:pt x="6424" y="21539"/>
                  <a:pt x="6495" y="21458"/>
                  <a:pt x="6483" y="21355"/>
                </a:cubicBezTo>
                <a:cubicBezTo>
                  <a:pt x="6483" y="21257"/>
                  <a:pt x="6273" y="21138"/>
                  <a:pt x="6109" y="21106"/>
                </a:cubicBezTo>
                <a:cubicBezTo>
                  <a:pt x="5886" y="21068"/>
                  <a:pt x="5778" y="21068"/>
                  <a:pt x="5543" y="21057"/>
                </a:cubicBezTo>
                <a:cubicBezTo>
                  <a:pt x="5214" y="21046"/>
                  <a:pt x="4909" y="20970"/>
                  <a:pt x="4721" y="20845"/>
                </a:cubicBezTo>
                <a:cubicBezTo>
                  <a:pt x="4415" y="20656"/>
                  <a:pt x="3991" y="20375"/>
                  <a:pt x="3792" y="20240"/>
                </a:cubicBezTo>
                <a:cubicBezTo>
                  <a:pt x="4015" y="20245"/>
                  <a:pt x="4214" y="20239"/>
                  <a:pt x="4214" y="20223"/>
                </a:cubicBezTo>
                <a:cubicBezTo>
                  <a:pt x="4226" y="20174"/>
                  <a:pt x="4437" y="19968"/>
                  <a:pt x="5095" y="19329"/>
                </a:cubicBezTo>
                <a:cubicBezTo>
                  <a:pt x="5225" y="19199"/>
                  <a:pt x="5366" y="19076"/>
                  <a:pt x="5496" y="18962"/>
                </a:cubicBezTo>
                <a:cubicBezTo>
                  <a:pt x="6024" y="18556"/>
                  <a:pt x="6624" y="18084"/>
                  <a:pt x="6895" y="17835"/>
                </a:cubicBezTo>
                <a:cubicBezTo>
                  <a:pt x="7506" y="17288"/>
                  <a:pt x="8174" y="16817"/>
                  <a:pt x="8444" y="16346"/>
                </a:cubicBezTo>
                <a:cubicBezTo>
                  <a:pt x="8750" y="15810"/>
                  <a:pt x="9539" y="14532"/>
                  <a:pt x="9539" y="14532"/>
                </a:cubicBezTo>
                <a:cubicBezTo>
                  <a:pt x="9503" y="14581"/>
                  <a:pt x="10091" y="14960"/>
                  <a:pt x="10479" y="15317"/>
                </a:cubicBezTo>
                <a:cubicBezTo>
                  <a:pt x="10620" y="15442"/>
                  <a:pt x="10891" y="15945"/>
                  <a:pt x="10938" y="16080"/>
                </a:cubicBezTo>
                <a:cubicBezTo>
                  <a:pt x="11079" y="16432"/>
                  <a:pt x="11360" y="17137"/>
                  <a:pt x="11536" y="17375"/>
                </a:cubicBezTo>
                <a:cubicBezTo>
                  <a:pt x="11948" y="17949"/>
                  <a:pt x="12675" y="18865"/>
                  <a:pt x="13310" y="19531"/>
                </a:cubicBezTo>
                <a:lnTo>
                  <a:pt x="14052" y="20424"/>
                </a:lnTo>
                <a:cubicBezTo>
                  <a:pt x="14111" y="20489"/>
                  <a:pt x="14238" y="20532"/>
                  <a:pt x="14379" y="20532"/>
                </a:cubicBezTo>
                <a:cubicBezTo>
                  <a:pt x="14379" y="20868"/>
                  <a:pt x="14426" y="21598"/>
                  <a:pt x="14896" y="21576"/>
                </a:cubicBezTo>
                <a:cubicBezTo>
                  <a:pt x="16694" y="21495"/>
                  <a:pt x="15061" y="21469"/>
                  <a:pt x="17305" y="21485"/>
                </a:cubicBezTo>
                <a:cubicBezTo>
                  <a:pt x="18528" y="21490"/>
                  <a:pt x="19810" y="21236"/>
                  <a:pt x="20574" y="20911"/>
                </a:cubicBezTo>
                <a:cubicBezTo>
                  <a:pt x="20785" y="20819"/>
                  <a:pt x="20914" y="20764"/>
                  <a:pt x="21055" y="20678"/>
                </a:cubicBezTo>
                <a:cubicBezTo>
                  <a:pt x="21231" y="20548"/>
                  <a:pt x="20726" y="20369"/>
                  <a:pt x="20104" y="20439"/>
                </a:cubicBezTo>
                <a:cubicBezTo>
                  <a:pt x="19058" y="20558"/>
                  <a:pt x="18398" y="20472"/>
                  <a:pt x="18080" y="20407"/>
                </a:cubicBezTo>
                <a:cubicBezTo>
                  <a:pt x="17963" y="20380"/>
                  <a:pt x="17858" y="20342"/>
                  <a:pt x="17775" y="20299"/>
                </a:cubicBezTo>
                <a:cubicBezTo>
                  <a:pt x="17611" y="20207"/>
                  <a:pt x="17376" y="20110"/>
                  <a:pt x="17247" y="20050"/>
                </a:cubicBezTo>
                <a:cubicBezTo>
                  <a:pt x="17399" y="20023"/>
                  <a:pt x="17516" y="19996"/>
                  <a:pt x="17493" y="19974"/>
                </a:cubicBezTo>
                <a:cubicBezTo>
                  <a:pt x="17446" y="19931"/>
                  <a:pt x="17083" y="19477"/>
                  <a:pt x="16589" y="18822"/>
                </a:cubicBezTo>
                <a:cubicBezTo>
                  <a:pt x="16354" y="18480"/>
                  <a:pt x="16131" y="18155"/>
                  <a:pt x="16002" y="17960"/>
                </a:cubicBezTo>
                <a:cubicBezTo>
                  <a:pt x="15120" y="16634"/>
                  <a:pt x="14861" y="15788"/>
                  <a:pt x="14720" y="15133"/>
                </a:cubicBezTo>
                <a:cubicBezTo>
                  <a:pt x="14603" y="14575"/>
                  <a:pt x="14133" y="14358"/>
                  <a:pt x="13721" y="13617"/>
                </a:cubicBezTo>
                <a:lnTo>
                  <a:pt x="12076" y="11224"/>
                </a:lnTo>
                <a:cubicBezTo>
                  <a:pt x="11970" y="11013"/>
                  <a:pt x="12194" y="10904"/>
                  <a:pt x="12194" y="10693"/>
                </a:cubicBezTo>
                <a:cubicBezTo>
                  <a:pt x="12182" y="10211"/>
                  <a:pt x="12077" y="9323"/>
                  <a:pt x="12300" y="8852"/>
                </a:cubicBezTo>
                <a:cubicBezTo>
                  <a:pt x="13464" y="9268"/>
                  <a:pt x="15720" y="9556"/>
                  <a:pt x="15825" y="9632"/>
                </a:cubicBezTo>
                <a:cubicBezTo>
                  <a:pt x="16119" y="9827"/>
                  <a:pt x="16543" y="9973"/>
                  <a:pt x="17048" y="10055"/>
                </a:cubicBezTo>
                <a:cubicBezTo>
                  <a:pt x="17272" y="10087"/>
                  <a:pt x="17377" y="10158"/>
                  <a:pt x="17471" y="10212"/>
                </a:cubicBezTo>
                <a:lnTo>
                  <a:pt x="17647" y="10298"/>
                </a:lnTo>
                <a:cubicBezTo>
                  <a:pt x="17776" y="10331"/>
                  <a:pt x="18023" y="10346"/>
                  <a:pt x="18411" y="10205"/>
                </a:cubicBezTo>
                <a:lnTo>
                  <a:pt x="18716" y="10082"/>
                </a:lnTo>
                <a:cubicBezTo>
                  <a:pt x="18810" y="10038"/>
                  <a:pt x="18929" y="9935"/>
                  <a:pt x="18859" y="9875"/>
                </a:cubicBezTo>
                <a:lnTo>
                  <a:pt x="18940" y="9757"/>
                </a:lnTo>
                <a:cubicBezTo>
                  <a:pt x="19022" y="9703"/>
                  <a:pt x="19012" y="9626"/>
                  <a:pt x="18918" y="9577"/>
                </a:cubicBezTo>
                <a:cubicBezTo>
                  <a:pt x="18682" y="9448"/>
                  <a:pt x="18398" y="9340"/>
                  <a:pt x="18139" y="9242"/>
                </a:cubicBezTo>
                <a:cubicBezTo>
                  <a:pt x="18021" y="9199"/>
                  <a:pt x="17858" y="9171"/>
                  <a:pt x="17706" y="9176"/>
                </a:cubicBezTo>
                <a:lnTo>
                  <a:pt x="17401" y="9139"/>
                </a:lnTo>
                <a:cubicBezTo>
                  <a:pt x="17307" y="9128"/>
                  <a:pt x="17202" y="9123"/>
                  <a:pt x="17096" y="9117"/>
                </a:cubicBezTo>
                <a:cubicBezTo>
                  <a:pt x="16802" y="9112"/>
                  <a:pt x="16014" y="9031"/>
                  <a:pt x="14992" y="8381"/>
                </a:cubicBezTo>
                <a:cubicBezTo>
                  <a:pt x="14522" y="8083"/>
                  <a:pt x="13840" y="7818"/>
                  <a:pt x="13299" y="7596"/>
                </a:cubicBezTo>
                <a:cubicBezTo>
                  <a:pt x="13323" y="7536"/>
                  <a:pt x="13336" y="7439"/>
                  <a:pt x="13218" y="7352"/>
                </a:cubicBezTo>
                <a:cubicBezTo>
                  <a:pt x="13077" y="7244"/>
                  <a:pt x="12816" y="7211"/>
                  <a:pt x="12557" y="7060"/>
                </a:cubicBezTo>
                <a:cubicBezTo>
                  <a:pt x="12263" y="6253"/>
                  <a:pt x="12454" y="6193"/>
                  <a:pt x="12348" y="5711"/>
                </a:cubicBezTo>
                <a:cubicBezTo>
                  <a:pt x="12148" y="4774"/>
                  <a:pt x="11476" y="4428"/>
                  <a:pt x="11030" y="4059"/>
                </a:cubicBezTo>
                <a:cubicBezTo>
                  <a:pt x="11030" y="4059"/>
                  <a:pt x="11149" y="3973"/>
                  <a:pt x="11055" y="3924"/>
                </a:cubicBezTo>
                <a:cubicBezTo>
                  <a:pt x="10985" y="3892"/>
                  <a:pt x="10314" y="3648"/>
                  <a:pt x="10302" y="3648"/>
                </a:cubicBezTo>
                <a:cubicBezTo>
                  <a:pt x="10091" y="3589"/>
                  <a:pt x="10479" y="3437"/>
                  <a:pt x="10596" y="3318"/>
                </a:cubicBezTo>
                <a:cubicBezTo>
                  <a:pt x="10737" y="3183"/>
                  <a:pt x="10865" y="3150"/>
                  <a:pt x="11500" y="3166"/>
                </a:cubicBezTo>
                <a:cubicBezTo>
                  <a:pt x="11887" y="3171"/>
                  <a:pt x="12064" y="3096"/>
                  <a:pt x="12028" y="2939"/>
                </a:cubicBezTo>
                <a:cubicBezTo>
                  <a:pt x="11993" y="2733"/>
                  <a:pt x="12360" y="2765"/>
                  <a:pt x="12219" y="2597"/>
                </a:cubicBezTo>
                <a:cubicBezTo>
                  <a:pt x="12208" y="2581"/>
                  <a:pt x="12299" y="2534"/>
                  <a:pt x="12311" y="2523"/>
                </a:cubicBezTo>
                <a:cubicBezTo>
                  <a:pt x="12417" y="2458"/>
                  <a:pt x="12228" y="2382"/>
                  <a:pt x="12322" y="2262"/>
                </a:cubicBezTo>
                <a:cubicBezTo>
                  <a:pt x="12381" y="2192"/>
                  <a:pt x="12676" y="2187"/>
                  <a:pt x="12653" y="2041"/>
                </a:cubicBezTo>
                <a:cubicBezTo>
                  <a:pt x="12617" y="1851"/>
                  <a:pt x="11899" y="1787"/>
                  <a:pt x="12087" y="1548"/>
                </a:cubicBezTo>
                <a:cubicBezTo>
                  <a:pt x="12334" y="1245"/>
                  <a:pt x="11984" y="909"/>
                  <a:pt x="11984" y="909"/>
                </a:cubicBezTo>
                <a:cubicBezTo>
                  <a:pt x="12231" y="817"/>
                  <a:pt x="12193" y="763"/>
                  <a:pt x="11793" y="498"/>
                </a:cubicBezTo>
                <a:cubicBezTo>
                  <a:pt x="11124" y="55"/>
                  <a:pt x="9901" y="-2"/>
                  <a:pt x="9311" y="0"/>
                </a:cubicBezTo>
                <a:close/>
              </a:path>
            </a:pathLst>
          </a:custGeom>
          <a:solidFill>
            <a:srgbClr val="5E5E5E"/>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19"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2" invalidUrl="" action="" tgtFrame="" tooltip="" history="1" highlightClick="0" endSnd="0"/>
              </a:rPr>
              <a:t>https://doi.org/10.2307/1909200</a:t>
            </a:r>
            <a:r>
              <a:t> </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1" name="The big contribution"/>
          <p:cNvSpPr txBox="1"/>
          <p:nvPr>
            <p:ph type="title"/>
          </p:nvPr>
        </p:nvSpPr>
        <p:spPr>
          <a:prstGeom prst="rect">
            <a:avLst/>
          </a:prstGeom>
        </p:spPr>
        <p:txBody>
          <a:bodyPr/>
          <a:lstStyle/>
          <a:p>
            <a:pPr/>
            <a:r>
              <a:t>The big contribution</a:t>
            </a:r>
          </a:p>
        </p:txBody>
      </p:sp>
      <p:sp>
        <p:nvSpPr>
          <p:cNvPr id="822" name="Modeling customers’ net gai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Modeling customers’ net gain</a:t>
            </a:r>
          </a:p>
        </p:txBody>
      </p:sp>
      <p:sp>
        <p:nvSpPr>
          <p:cNvPr id="823" name="“The newly arrived customer weighs the two alternatives - to join or not to join the queue - by the net gains associated with them.”"/>
          <p:cNvSpPr txBox="1"/>
          <p:nvPr>
            <p:ph type="body" idx="1"/>
          </p:nvPr>
        </p:nvSpPr>
        <p:spPr>
          <a:xfrm>
            <a:off x="1206500" y="4197704"/>
            <a:ext cx="21971000" cy="8256012"/>
          </a:xfrm>
          <a:prstGeom prst="rect">
            <a:avLst/>
          </a:prstGeom>
        </p:spPr>
        <p:txBody>
          <a:bodyPr/>
          <a:lstStyle/>
          <a:p>
            <a:pPr marL="0" indent="0" defTabSz="457200">
              <a:lnSpc>
                <a:spcPct val="100000"/>
              </a:lnSpc>
              <a:spcBef>
                <a:spcPts val="1200"/>
              </a:spcBef>
              <a:buSzTx/>
              <a:buNone/>
            </a:pPr>
            <a:r>
              <a:t>“The newly arrived customer weighs the two alternatives - </a:t>
            </a:r>
            <a:r>
              <a:rPr b="1" sz="5100"/>
              <a:t>to join</a:t>
            </a:r>
            <a:r>
              <a:t> or not to join the queue - by the net gains associated with them.”</a:t>
            </a:r>
          </a:p>
          <a:p>
            <a:pPr marL="0" indent="0" defTabSz="457200">
              <a:lnSpc>
                <a:spcPct val="100000"/>
              </a:lnSpc>
              <a:spcBef>
                <a:spcPts val="1200"/>
              </a:spcBef>
              <a:buSzTx/>
              <a:buNone/>
              <a:defRPr sz="1500"/>
            </a:pPr>
          </a:p>
          <a:p>
            <a:pPr marL="0" indent="0" algn="ctr" defTabSz="457200">
              <a:lnSpc>
                <a:spcPct val="100000"/>
              </a:lnSpc>
              <a:spcBef>
                <a:spcPts val="1200"/>
              </a:spcBef>
              <a:buSzTx/>
              <a:buNone/>
            </a:pPr>
            <a14:m>
              <m:oMathPara>
                <m:oMathParaPr>
                  <m:jc m:val="center"/>
                </m:oMathParaPr>
                <m:oMath>
                  <m:r>
                    <m:rPr>
                      <m:nor/>
                    </m:rPr>
                    <a:rPr xmlns:a="http://schemas.openxmlformats.org/drawingml/2006/main" sz="5750" i="1">
                      <a:solidFill>
                        <a:srgbClr val="000000"/>
                      </a:solidFill>
                      <a:latin typeface="Cambria Math" panose="02040503050406030204" pitchFamily="18" charset="0"/>
                    </a:rPr>
                    <m:t>not to join:</m:t>
                  </m:r>
                  <m:sSub>
                    <m:e>
                      <m:r>
                        <a:rPr xmlns:a="http://schemas.openxmlformats.org/drawingml/2006/main" sz="5750" i="1">
                          <a:solidFill>
                            <a:srgbClr val="000000"/>
                          </a:solidFill>
                          <a:latin typeface="Cambria Math" panose="02040503050406030204" pitchFamily="18" charset="0"/>
                        </a:rPr>
                        <m:t>G</m:t>
                      </m:r>
                    </m:e>
                    <m:sub>
                      <m:r>
                        <a:rPr xmlns:a="http://schemas.openxmlformats.org/drawingml/2006/main" sz="5750" i="1">
                          <a:solidFill>
                            <a:srgbClr val="000000"/>
                          </a:solidFill>
                          <a:latin typeface="Cambria Math" panose="02040503050406030204" pitchFamily="18" charset="0"/>
                        </a:rPr>
                        <m:t>i</m:t>
                      </m:r>
                    </m:sub>
                  </m:sSub>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0</m:t>
                  </m:r>
                </m:oMath>
              </m:oMathPara>
            </a14:m>
          </a:p>
          <a:p>
            <a:pPr marL="0" indent="0" algn="ctr" defTabSz="457200">
              <a:lnSpc>
                <a:spcPct val="100000"/>
              </a:lnSpc>
              <a:spcBef>
                <a:spcPts val="1200"/>
              </a:spcBef>
              <a:buSzTx/>
              <a:buNone/>
            </a:pPr>
            <a14:m>
              <m:oMathPara>
                <m:oMathParaPr>
                  <m:jc m:val="center"/>
                </m:oMathParaPr>
                <m:oMath>
                  <m:r>
                    <m:rPr>
                      <m:nor/>
                    </m:rPr>
                    <a:rPr xmlns:a="http://schemas.openxmlformats.org/drawingml/2006/main" sz="5750" i="1">
                      <a:solidFill>
                        <a:srgbClr val="000000"/>
                      </a:solidFill>
                      <a:latin typeface="Cambria Math" panose="02040503050406030204" pitchFamily="18" charset="0"/>
                    </a:rPr>
                    <m:t>to join:</m:t>
                  </m:r>
                  <m:sSub>
                    <m:e>
                      <m:r>
                        <a:rPr xmlns:a="http://schemas.openxmlformats.org/drawingml/2006/main" sz="5750" i="1">
                          <a:solidFill>
                            <a:srgbClr val="000000"/>
                          </a:solidFill>
                          <a:latin typeface="Cambria Math" panose="02040503050406030204" pitchFamily="18" charset="0"/>
                        </a:rPr>
                        <m:t>G</m:t>
                      </m:r>
                    </m:e>
                    <m:sub>
                      <m:r>
                        <a:rPr xmlns:a="http://schemas.openxmlformats.org/drawingml/2006/main" sz="5750" i="1">
                          <a:solidFill>
                            <a:srgbClr val="000000"/>
                          </a:solidFill>
                          <a:latin typeface="Cambria Math" panose="02040503050406030204" pitchFamily="18" charset="0"/>
                        </a:rPr>
                        <m:t>i</m:t>
                      </m:r>
                    </m:sub>
                  </m:sSub>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R</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i</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1</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C</m:t>
                  </m:r>
                  <m:f>
                    <m:fPr>
                      <m:ctrlPr>
                        <a:rPr xmlns:a="http://schemas.openxmlformats.org/drawingml/2006/main" sz="5750" i="1">
                          <a:solidFill>
                            <a:srgbClr val="000000"/>
                          </a:solidFill>
                          <a:latin typeface="Cambria Math" panose="02040503050406030204" pitchFamily="18" charset="0"/>
                        </a:rPr>
                      </m:ctrlPr>
                      <m:type m:val="bar"/>
                    </m:fPr>
                    <m:num>
                      <m:r>
                        <a:rPr xmlns:a="http://schemas.openxmlformats.org/drawingml/2006/main" sz="5750" i="1">
                          <a:solidFill>
                            <a:srgbClr val="000000"/>
                          </a:solidFill>
                          <a:latin typeface="Cambria Math" panose="02040503050406030204" pitchFamily="18" charset="0"/>
                        </a:rPr>
                        <m:t>1</m:t>
                      </m:r>
                    </m:num>
                    <m:den>
                      <m:r>
                        <a:rPr xmlns:a="http://schemas.openxmlformats.org/drawingml/2006/main" sz="5750" i="1">
                          <a:solidFill>
                            <a:srgbClr val="000000"/>
                          </a:solidFill>
                          <a:latin typeface="Cambria Math" panose="02040503050406030204" pitchFamily="18" charset="0"/>
                        </a:rPr>
                        <m:t>μ</m:t>
                      </m:r>
                    </m:den>
                  </m:f>
                </m:oMath>
              </m:oMathPara>
            </a14:m>
          </a:p>
        </p:txBody>
      </p:sp>
      <p:sp>
        <p:nvSpPr>
          <p:cNvPr id="824" name="hmm… is it worth it?"/>
          <p:cNvSpPr/>
          <p:nvPr/>
        </p:nvSpPr>
        <p:spPr>
          <a:xfrm>
            <a:off x="13353310" y="9280204"/>
            <a:ext cx="3575761" cy="1390703"/>
          </a:xfrm>
          <a:prstGeom prst="wedgeEllipseCallout">
            <a:avLst>
              <a:gd name="adj1" fmla="val -49513"/>
              <a:gd name="adj2" fmla="val 70015"/>
            </a:avLst>
          </a:pr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hmm… is it worth it?</a:t>
            </a:r>
          </a:p>
        </p:txBody>
      </p:sp>
      <p:sp>
        <p:nvSpPr>
          <p:cNvPr id="825"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26"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27"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28"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29"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30"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31"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32"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33"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34"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35" name="Man Walking"/>
          <p:cNvSpPr/>
          <p:nvPr/>
        </p:nvSpPr>
        <p:spPr>
          <a:xfrm>
            <a:off x="12539965" y="10826093"/>
            <a:ext cx="1047713" cy="2326173"/>
          </a:xfrm>
          <a:custGeom>
            <a:avLst/>
            <a:gdLst/>
            <a:ahLst/>
            <a:cxnLst>
              <a:cxn ang="0">
                <a:pos x="wd2" y="hd2"/>
              </a:cxn>
              <a:cxn ang="5400000">
                <a:pos x="wd2" y="hd2"/>
              </a:cxn>
              <a:cxn ang="10800000">
                <a:pos x="wd2" y="hd2"/>
              </a:cxn>
              <a:cxn ang="16200000">
                <a:pos x="wd2" y="hd2"/>
              </a:cxn>
            </a:cxnLst>
            <a:rect l="0" t="0" r="r" b="b"/>
            <a:pathLst>
              <a:path w="21090" h="21577" fill="norm" stroke="1" extrusionOk="0">
                <a:moveTo>
                  <a:pt x="9311" y="0"/>
                </a:moveTo>
                <a:cubicBezTo>
                  <a:pt x="9114" y="1"/>
                  <a:pt x="8985" y="9"/>
                  <a:pt x="8973" y="10"/>
                </a:cubicBezTo>
                <a:cubicBezTo>
                  <a:pt x="7445" y="183"/>
                  <a:pt x="6460" y="741"/>
                  <a:pt x="6483" y="1401"/>
                </a:cubicBezTo>
                <a:cubicBezTo>
                  <a:pt x="6495" y="1769"/>
                  <a:pt x="6599" y="1889"/>
                  <a:pt x="6858" y="2154"/>
                </a:cubicBezTo>
                <a:cubicBezTo>
                  <a:pt x="7022" y="2322"/>
                  <a:pt x="7458" y="2603"/>
                  <a:pt x="7493" y="2652"/>
                </a:cubicBezTo>
                <a:cubicBezTo>
                  <a:pt x="7599" y="2798"/>
                  <a:pt x="7669" y="2821"/>
                  <a:pt x="7445" y="2983"/>
                </a:cubicBezTo>
                <a:cubicBezTo>
                  <a:pt x="7422" y="2999"/>
                  <a:pt x="7001" y="3037"/>
                  <a:pt x="7001" y="3048"/>
                </a:cubicBezTo>
                <a:lnTo>
                  <a:pt x="6766" y="3232"/>
                </a:lnTo>
                <a:cubicBezTo>
                  <a:pt x="4463" y="3887"/>
                  <a:pt x="4709" y="3850"/>
                  <a:pt x="4016" y="4797"/>
                </a:cubicBezTo>
                <a:cubicBezTo>
                  <a:pt x="3745" y="5171"/>
                  <a:pt x="2912" y="6761"/>
                  <a:pt x="2653" y="6821"/>
                </a:cubicBezTo>
                <a:cubicBezTo>
                  <a:pt x="2418" y="6870"/>
                  <a:pt x="2371" y="6957"/>
                  <a:pt x="2359" y="7033"/>
                </a:cubicBezTo>
                <a:cubicBezTo>
                  <a:pt x="2324" y="7303"/>
                  <a:pt x="2193" y="7440"/>
                  <a:pt x="2264" y="7640"/>
                </a:cubicBezTo>
                <a:cubicBezTo>
                  <a:pt x="2287" y="7721"/>
                  <a:pt x="2334" y="7759"/>
                  <a:pt x="2451" y="7780"/>
                </a:cubicBezTo>
                <a:cubicBezTo>
                  <a:pt x="2204" y="8885"/>
                  <a:pt x="2428" y="9838"/>
                  <a:pt x="2323" y="10407"/>
                </a:cubicBezTo>
                <a:cubicBezTo>
                  <a:pt x="2311" y="10472"/>
                  <a:pt x="2254" y="10537"/>
                  <a:pt x="2172" y="10591"/>
                </a:cubicBezTo>
                <a:cubicBezTo>
                  <a:pt x="1761" y="10840"/>
                  <a:pt x="1618" y="11051"/>
                  <a:pt x="1559" y="11484"/>
                </a:cubicBezTo>
                <a:cubicBezTo>
                  <a:pt x="1524" y="11734"/>
                  <a:pt x="1853" y="11734"/>
                  <a:pt x="1794" y="11864"/>
                </a:cubicBezTo>
                <a:cubicBezTo>
                  <a:pt x="1735" y="11993"/>
                  <a:pt x="1875" y="12063"/>
                  <a:pt x="1981" y="12144"/>
                </a:cubicBezTo>
                <a:cubicBezTo>
                  <a:pt x="2016" y="12177"/>
                  <a:pt x="2066" y="12188"/>
                  <a:pt x="2113" y="12193"/>
                </a:cubicBezTo>
                <a:cubicBezTo>
                  <a:pt x="2207" y="12204"/>
                  <a:pt x="2312" y="12225"/>
                  <a:pt x="2370" y="12258"/>
                </a:cubicBezTo>
                <a:cubicBezTo>
                  <a:pt x="2441" y="12296"/>
                  <a:pt x="2535" y="12333"/>
                  <a:pt x="2664" y="12344"/>
                </a:cubicBezTo>
                <a:cubicBezTo>
                  <a:pt x="2911" y="12371"/>
                  <a:pt x="3123" y="12019"/>
                  <a:pt x="3123" y="12019"/>
                </a:cubicBezTo>
                <a:cubicBezTo>
                  <a:pt x="3170" y="12165"/>
                  <a:pt x="3698" y="12215"/>
                  <a:pt x="3663" y="12090"/>
                </a:cubicBezTo>
                <a:cubicBezTo>
                  <a:pt x="3569" y="11830"/>
                  <a:pt x="3908" y="11684"/>
                  <a:pt x="4038" y="11224"/>
                </a:cubicBezTo>
                <a:cubicBezTo>
                  <a:pt x="4108" y="10980"/>
                  <a:pt x="3981" y="10764"/>
                  <a:pt x="3828" y="10596"/>
                </a:cubicBezTo>
                <a:cubicBezTo>
                  <a:pt x="3958" y="9990"/>
                  <a:pt x="4627" y="8326"/>
                  <a:pt x="4827" y="8012"/>
                </a:cubicBezTo>
                <a:cubicBezTo>
                  <a:pt x="4992" y="8001"/>
                  <a:pt x="4969" y="7915"/>
                  <a:pt x="5051" y="7764"/>
                </a:cubicBezTo>
                <a:cubicBezTo>
                  <a:pt x="5086" y="7693"/>
                  <a:pt x="5238" y="8680"/>
                  <a:pt x="5308" y="9671"/>
                </a:cubicBezTo>
                <a:cubicBezTo>
                  <a:pt x="5344" y="10147"/>
                  <a:pt x="4428" y="10775"/>
                  <a:pt x="5521" y="11652"/>
                </a:cubicBezTo>
                <a:cubicBezTo>
                  <a:pt x="5651" y="11755"/>
                  <a:pt x="5695" y="11868"/>
                  <a:pt x="5672" y="11982"/>
                </a:cubicBezTo>
                <a:cubicBezTo>
                  <a:pt x="5284" y="13693"/>
                  <a:pt x="5131" y="15063"/>
                  <a:pt x="4967" y="15551"/>
                </a:cubicBezTo>
                <a:cubicBezTo>
                  <a:pt x="4920" y="15686"/>
                  <a:pt x="4743" y="16071"/>
                  <a:pt x="4614" y="16195"/>
                </a:cubicBezTo>
                <a:cubicBezTo>
                  <a:pt x="4285" y="16417"/>
                  <a:pt x="3876" y="16752"/>
                  <a:pt x="3876" y="16757"/>
                </a:cubicBezTo>
                <a:cubicBezTo>
                  <a:pt x="2971" y="17504"/>
                  <a:pt x="2266" y="18382"/>
                  <a:pt x="1761" y="18972"/>
                </a:cubicBezTo>
                <a:lnTo>
                  <a:pt x="1148" y="19573"/>
                </a:lnTo>
                <a:cubicBezTo>
                  <a:pt x="1136" y="19584"/>
                  <a:pt x="1137" y="19596"/>
                  <a:pt x="1126" y="19607"/>
                </a:cubicBezTo>
                <a:cubicBezTo>
                  <a:pt x="1067" y="19655"/>
                  <a:pt x="1090" y="19692"/>
                  <a:pt x="1019" y="19789"/>
                </a:cubicBezTo>
                <a:cubicBezTo>
                  <a:pt x="949" y="19887"/>
                  <a:pt x="-369" y="20554"/>
                  <a:pt x="101" y="20744"/>
                </a:cubicBezTo>
                <a:cubicBezTo>
                  <a:pt x="1076" y="21134"/>
                  <a:pt x="1137" y="20993"/>
                  <a:pt x="1948" y="21285"/>
                </a:cubicBezTo>
                <a:cubicBezTo>
                  <a:pt x="2618" y="21529"/>
                  <a:pt x="3157" y="21523"/>
                  <a:pt x="3733" y="21544"/>
                </a:cubicBezTo>
                <a:lnTo>
                  <a:pt x="6201" y="21539"/>
                </a:lnTo>
                <a:cubicBezTo>
                  <a:pt x="6424" y="21539"/>
                  <a:pt x="6495" y="21458"/>
                  <a:pt x="6483" y="21355"/>
                </a:cubicBezTo>
                <a:cubicBezTo>
                  <a:pt x="6483" y="21257"/>
                  <a:pt x="6273" y="21138"/>
                  <a:pt x="6109" y="21106"/>
                </a:cubicBezTo>
                <a:cubicBezTo>
                  <a:pt x="5886" y="21068"/>
                  <a:pt x="5778" y="21068"/>
                  <a:pt x="5543" y="21057"/>
                </a:cubicBezTo>
                <a:cubicBezTo>
                  <a:pt x="5214" y="21046"/>
                  <a:pt x="4909" y="20970"/>
                  <a:pt x="4721" y="20845"/>
                </a:cubicBezTo>
                <a:cubicBezTo>
                  <a:pt x="4415" y="20656"/>
                  <a:pt x="3991" y="20375"/>
                  <a:pt x="3792" y="20240"/>
                </a:cubicBezTo>
                <a:cubicBezTo>
                  <a:pt x="4015" y="20245"/>
                  <a:pt x="4214" y="20239"/>
                  <a:pt x="4214" y="20223"/>
                </a:cubicBezTo>
                <a:cubicBezTo>
                  <a:pt x="4226" y="20174"/>
                  <a:pt x="4437" y="19968"/>
                  <a:pt x="5095" y="19329"/>
                </a:cubicBezTo>
                <a:cubicBezTo>
                  <a:pt x="5225" y="19199"/>
                  <a:pt x="5366" y="19076"/>
                  <a:pt x="5496" y="18962"/>
                </a:cubicBezTo>
                <a:cubicBezTo>
                  <a:pt x="6024" y="18556"/>
                  <a:pt x="6624" y="18084"/>
                  <a:pt x="6895" y="17835"/>
                </a:cubicBezTo>
                <a:cubicBezTo>
                  <a:pt x="7506" y="17288"/>
                  <a:pt x="8174" y="16817"/>
                  <a:pt x="8444" y="16346"/>
                </a:cubicBezTo>
                <a:cubicBezTo>
                  <a:pt x="8750" y="15810"/>
                  <a:pt x="9539" y="14532"/>
                  <a:pt x="9539" y="14532"/>
                </a:cubicBezTo>
                <a:cubicBezTo>
                  <a:pt x="9503" y="14581"/>
                  <a:pt x="10091" y="14960"/>
                  <a:pt x="10479" y="15317"/>
                </a:cubicBezTo>
                <a:cubicBezTo>
                  <a:pt x="10620" y="15442"/>
                  <a:pt x="10891" y="15945"/>
                  <a:pt x="10938" y="16080"/>
                </a:cubicBezTo>
                <a:cubicBezTo>
                  <a:pt x="11079" y="16432"/>
                  <a:pt x="11360" y="17137"/>
                  <a:pt x="11536" y="17375"/>
                </a:cubicBezTo>
                <a:cubicBezTo>
                  <a:pt x="11948" y="17949"/>
                  <a:pt x="12675" y="18865"/>
                  <a:pt x="13310" y="19531"/>
                </a:cubicBezTo>
                <a:lnTo>
                  <a:pt x="14052" y="20424"/>
                </a:lnTo>
                <a:cubicBezTo>
                  <a:pt x="14111" y="20489"/>
                  <a:pt x="14238" y="20532"/>
                  <a:pt x="14379" y="20532"/>
                </a:cubicBezTo>
                <a:cubicBezTo>
                  <a:pt x="14379" y="20868"/>
                  <a:pt x="14426" y="21598"/>
                  <a:pt x="14896" y="21576"/>
                </a:cubicBezTo>
                <a:cubicBezTo>
                  <a:pt x="16694" y="21495"/>
                  <a:pt x="15061" y="21469"/>
                  <a:pt x="17305" y="21485"/>
                </a:cubicBezTo>
                <a:cubicBezTo>
                  <a:pt x="18528" y="21490"/>
                  <a:pt x="19810" y="21236"/>
                  <a:pt x="20574" y="20911"/>
                </a:cubicBezTo>
                <a:cubicBezTo>
                  <a:pt x="20785" y="20819"/>
                  <a:pt x="20914" y="20764"/>
                  <a:pt x="21055" y="20678"/>
                </a:cubicBezTo>
                <a:cubicBezTo>
                  <a:pt x="21231" y="20548"/>
                  <a:pt x="20726" y="20369"/>
                  <a:pt x="20104" y="20439"/>
                </a:cubicBezTo>
                <a:cubicBezTo>
                  <a:pt x="19058" y="20558"/>
                  <a:pt x="18398" y="20472"/>
                  <a:pt x="18080" y="20407"/>
                </a:cubicBezTo>
                <a:cubicBezTo>
                  <a:pt x="17963" y="20380"/>
                  <a:pt x="17858" y="20342"/>
                  <a:pt x="17775" y="20299"/>
                </a:cubicBezTo>
                <a:cubicBezTo>
                  <a:pt x="17611" y="20207"/>
                  <a:pt x="17376" y="20110"/>
                  <a:pt x="17247" y="20050"/>
                </a:cubicBezTo>
                <a:cubicBezTo>
                  <a:pt x="17399" y="20023"/>
                  <a:pt x="17516" y="19996"/>
                  <a:pt x="17493" y="19974"/>
                </a:cubicBezTo>
                <a:cubicBezTo>
                  <a:pt x="17446" y="19931"/>
                  <a:pt x="17083" y="19477"/>
                  <a:pt x="16589" y="18822"/>
                </a:cubicBezTo>
                <a:cubicBezTo>
                  <a:pt x="16354" y="18480"/>
                  <a:pt x="16131" y="18155"/>
                  <a:pt x="16002" y="17960"/>
                </a:cubicBezTo>
                <a:cubicBezTo>
                  <a:pt x="15120" y="16634"/>
                  <a:pt x="14861" y="15788"/>
                  <a:pt x="14720" y="15133"/>
                </a:cubicBezTo>
                <a:cubicBezTo>
                  <a:pt x="14603" y="14575"/>
                  <a:pt x="14133" y="14358"/>
                  <a:pt x="13721" y="13617"/>
                </a:cubicBezTo>
                <a:lnTo>
                  <a:pt x="12076" y="11224"/>
                </a:lnTo>
                <a:cubicBezTo>
                  <a:pt x="11970" y="11013"/>
                  <a:pt x="12194" y="10904"/>
                  <a:pt x="12194" y="10693"/>
                </a:cubicBezTo>
                <a:cubicBezTo>
                  <a:pt x="12182" y="10211"/>
                  <a:pt x="12077" y="9323"/>
                  <a:pt x="12300" y="8852"/>
                </a:cubicBezTo>
                <a:cubicBezTo>
                  <a:pt x="13464" y="9268"/>
                  <a:pt x="15720" y="9556"/>
                  <a:pt x="15825" y="9632"/>
                </a:cubicBezTo>
                <a:cubicBezTo>
                  <a:pt x="16119" y="9827"/>
                  <a:pt x="16543" y="9973"/>
                  <a:pt x="17048" y="10055"/>
                </a:cubicBezTo>
                <a:cubicBezTo>
                  <a:pt x="17272" y="10087"/>
                  <a:pt x="17377" y="10158"/>
                  <a:pt x="17471" y="10212"/>
                </a:cubicBezTo>
                <a:lnTo>
                  <a:pt x="17647" y="10298"/>
                </a:lnTo>
                <a:cubicBezTo>
                  <a:pt x="17776" y="10331"/>
                  <a:pt x="18023" y="10346"/>
                  <a:pt x="18411" y="10205"/>
                </a:cubicBezTo>
                <a:lnTo>
                  <a:pt x="18716" y="10082"/>
                </a:lnTo>
                <a:cubicBezTo>
                  <a:pt x="18810" y="10038"/>
                  <a:pt x="18929" y="9935"/>
                  <a:pt x="18859" y="9875"/>
                </a:cubicBezTo>
                <a:lnTo>
                  <a:pt x="18940" y="9757"/>
                </a:lnTo>
                <a:cubicBezTo>
                  <a:pt x="19022" y="9703"/>
                  <a:pt x="19012" y="9626"/>
                  <a:pt x="18918" y="9577"/>
                </a:cubicBezTo>
                <a:cubicBezTo>
                  <a:pt x="18682" y="9448"/>
                  <a:pt x="18398" y="9340"/>
                  <a:pt x="18139" y="9242"/>
                </a:cubicBezTo>
                <a:cubicBezTo>
                  <a:pt x="18021" y="9199"/>
                  <a:pt x="17858" y="9171"/>
                  <a:pt x="17706" y="9176"/>
                </a:cubicBezTo>
                <a:lnTo>
                  <a:pt x="17401" y="9139"/>
                </a:lnTo>
                <a:cubicBezTo>
                  <a:pt x="17307" y="9128"/>
                  <a:pt x="17202" y="9123"/>
                  <a:pt x="17096" y="9117"/>
                </a:cubicBezTo>
                <a:cubicBezTo>
                  <a:pt x="16802" y="9112"/>
                  <a:pt x="16014" y="9031"/>
                  <a:pt x="14992" y="8381"/>
                </a:cubicBezTo>
                <a:cubicBezTo>
                  <a:pt x="14522" y="8083"/>
                  <a:pt x="13840" y="7818"/>
                  <a:pt x="13299" y="7596"/>
                </a:cubicBezTo>
                <a:cubicBezTo>
                  <a:pt x="13323" y="7536"/>
                  <a:pt x="13336" y="7439"/>
                  <a:pt x="13218" y="7352"/>
                </a:cubicBezTo>
                <a:cubicBezTo>
                  <a:pt x="13077" y="7244"/>
                  <a:pt x="12816" y="7211"/>
                  <a:pt x="12557" y="7060"/>
                </a:cubicBezTo>
                <a:cubicBezTo>
                  <a:pt x="12263" y="6253"/>
                  <a:pt x="12454" y="6193"/>
                  <a:pt x="12348" y="5711"/>
                </a:cubicBezTo>
                <a:cubicBezTo>
                  <a:pt x="12148" y="4774"/>
                  <a:pt x="11476" y="4428"/>
                  <a:pt x="11030" y="4059"/>
                </a:cubicBezTo>
                <a:cubicBezTo>
                  <a:pt x="11030" y="4059"/>
                  <a:pt x="11149" y="3973"/>
                  <a:pt x="11055" y="3924"/>
                </a:cubicBezTo>
                <a:cubicBezTo>
                  <a:pt x="10985" y="3892"/>
                  <a:pt x="10314" y="3648"/>
                  <a:pt x="10302" y="3648"/>
                </a:cubicBezTo>
                <a:cubicBezTo>
                  <a:pt x="10091" y="3589"/>
                  <a:pt x="10479" y="3437"/>
                  <a:pt x="10596" y="3318"/>
                </a:cubicBezTo>
                <a:cubicBezTo>
                  <a:pt x="10737" y="3183"/>
                  <a:pt x="10865" y="3150"/>
                  <a:pt x="11500" y="3166"/>
                </a:cubicBezTo>
                <a:cubicBezTo>
                  <a:pt x="11887" y="3171"/>
                  <a:pt x="12064" y="3096"/>
                  <a:pt x="12028" y="2939"/>
                </a:cubicBezTo>
                <a:cubicBezTo>
                  <a:pt x="11993" y="2733"/>
                  <a:pt x="12360" y="2765"/>
                  <a:pt x="12219" y="2597"/>
                </a:cubicBezTo>
                <a:cubicBezTo>
                  <a:pt x="12208" y="2581"/>
                  <a:pt x="12299" y="2534"/>
                  <a:pt x="12311" y="2523"/>
                </a:cubicBezTo>
                <a:cubicBezTo>
                  <a:pt x="12417" y="2458"/>
                  <a:pt x="12228" y="2382"/>
                  <a:pt x="12322" y="2262"/>
                </a:cubicBezTo>
                <a:cubicBezTo>
                  <a:pt x="12381" y="2192"/>
                  <a:pt x="12676" y="2187"/>
                  <a:pt x="12653" y="2041"/>
                </a:cubicBezTo>
                <a:cubicBezTo>
                  <a:pt x="12617" y="1851"/>
                  <a:pt x="11899" y="1787"/>
                  <a:pt x="12087" y="1548"/>
                </a:cubicBezTo>
                <a:cubicBezTo>
                  <a:pt x="12334" y="1245"/>
                  <a:pt x="11984" y="909"/>
                  <a:pt x="11984" y="909"/>
                </a:cubicBezTo>
                <a:cubicBezTo>
                  <a:pt x="12231" y="817"/>
                  <a:pt x="12193" y="763"/>
                  <a:pt x="11793" y="498"/>
                </a:cubicBezTo>
                <a:cubicBezTo>
                  <a:pt x="11124" y="55"/>
                  <a:pt x="9901" y="-2"/>
                  <a:pt x="9311" y="0"/>
                </a:cubicBezTo>
                <a:close/>
              </a:path>
            </a:pathLst>
          </a:custGeom>
          <a:solidFill>
            <a:srgbClr val="5E5E5E"/>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36"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2" invalidUrl="" action="" tgtFrame="" tooltip="" history="1" highlightClick="0" endSnd="0"/>
              </a:rPr>
              <a:t>https://doi.org/10.2307/1909200</a:t>
            </a:r>
            <a:r>
              <a:t> </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8" name="“The newly arrived customer weighs the two alternatives - to join or not to join the queue - by the net gains associated with them.”"/>
          <p:cNvSpPr txBox="1"/>
          <p:nvPr>
            <p:ph type="body" idx="1"/>
          </p:nvPr>
        </p:nvSpPr>
        <p:spPr>
          <a:prstGeom prst="rect">
            <a:avLst/>
          </a:prstGeom>
        </p:spPr>
        <p:txBody>
          <a:bodyPr/>
          <a:lstStyle/>
          <a:p>
            <a:pPr marL="0" indent="0" defTabSz="457200">
              <a:lnSpc>
                <a:spcPct val="100000"/>
              </a:lnSpc>
              <a:spcBef>
                <a:spcPts val="1200"/>
              </a:spcBef>
              <a:buSzTx/>
              <a:buNone/>
            </a:pPr>
            <a:r>
              <a:t>“The newly arrived customer weighs the two alternatives - to</a:t>
            </a:r>
            <a:r>
              <a:rPr b="1"/>
              <a:t> </a:t>
            </a:r>
            <a:r>
              <a:t>join or not to join the queue - by the net gains associated with them.”</a:t>
            </a:r>
          </a:p>
          <a:p>
            <a:pPr marL="0" indent="0" defTabSz="457200">
              <a:lnSpc>
                <a:spcPct val="100000"/>
              </a:lnSpc>
              <a:spcBef>
                <a:spcPts val="1200"/>
              </a:spcBef>
              <a:buSzTx/>
              <a:buNone/>
              <a:defRPr sz="1500"/>
            </a:pPr>
          </a:p>
          <a:p>
            <a:pPr marL="0" indent="0" algn="ctr" defTabSz="457200">
              <a:lnSpc>
                <a:spcPct val="100000"/>
              </a:lnSpc>
              <a:spcBef>
                <a:spcPts val="1200"/>
              </a:spcBef>
              <a:buSzTx/>
              <a:buNone/>
            </a:pPr>
            <a14:m>
              <m:oMathPara>
                <m:oMathParaPr>
                  <m:jc m:val="center"/>
                </m:oMathParaPr>
                <m:oMath>
                  <m:r>
                    <m:rPr>
                      <m:nor/>
                    </m:rPr>
                    <a:rPr xmlns:a="http://schemas.openxmlformats.org/drawingml/2006/main" sz="5750" i="1">
                      <a:solidFill>
                        <a:srgbClr val="000000"/>
                      </a:solidFill>
                      <a:latin typeface="Cambria Math" panose="02040503050406030204" pitchFamily="18" charset="0"/>
                    </a:rPr>
                    <m:t>not to join:</m:t>
                  </m:r>
                  <m:sSub>
                    <m:e>
                      <m:r>
                        <a:rPr xmlns:a="http://schemas.openxmlformats.org/drawingml/2006/main" sz="5750" i="1">
                          <a:solidFill>
                            <a:srgbClr val="000000"/>
                          </a:solidFill>
                          <a:latin typeface="Cambria Math" panose="02040503050406030204" pitchFamily="18" charset="0"/>
                        </a:rPr>
                        <m:t>G</m:t>
                      </m:r>
                    </m:e>
                    <m:sub>
                      <m:r>
                        <a:rPr xmlns:a="http://schemas.openxmlformats.org/drawingml/2006/main" sz="5750" i="1">
                          <a:solidFill>
                            <a:srgbClr val="000000"/>
                          </a:solidFill>
                          <a:latin typeface="Cambria Math" panose="02040503050406030204" pitchFamily="18" charset="0"/>
                        </a:rPr>
                        <m:t>i</m:t>
                      </m:r>
                    </m:sub>
                  </m:sSub>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0</m:t>
                  </m:r>
                </m:oMath>
              </m:oMathPara>
            </a14:m>
          </a:p>
          <a:p>
            <a:pPr marL="0" indent="0" algn="ctr" defTabSz="457200">
              <a:lnSpc>
                <a:spcPct val="100000"/>
              </a:lnSpc>
              <a:spcBef>
                <a:spcPts val="1200"/>
              </a:spcBef>
              <a:buSzTx/>
              <a:buNone/>
            </a:pPr>
            <a14:m>
              <m:oMathPara>
                <m:oMathParaPr>
                  <m:jc m:val="center"/>
                </m:oMathParaPr>
                <m:oMath>
                  <m:r>
                    <m:rPr>
                      <m:nor/>
                    </m:rPr>
                    <a:rPr xmlns:a="http://schemas.openxmlformats.org/drawingml/2006/main" sz="5750" i="1">
                      <a:solidFill>
                        <a:srgbClr val="000000"/>
                      </a:solidFill>
                      <a:latin typeface="Cambria Math" panose="02040503050406030204" pitchFamily="18" charset="0"/>
                    </a:rPr>
                    <m:t>to join:</m:t>
                  </m:r>
                  <m:sSub>
                    <m:e>
                      <m:r>
                        <a:rPr xmlns:a="http://schemas.openxmlformats.org/drawingml/2006/main" sz="5750" i="1">
                          <a:solidFill>
                            <a:srgbClr val="000000"/>
                          </a:solidFill>
                          <a:latin typeface="Cambria Math" panose="02040503050406030204" pitchFamily="18" charset="0"/>
                        </a:rPr>
                        <m:t>G</m:t>
                      </m:r>
                    </m:e>
                    <m:sub>
                      <m:r>
                        <a:rPr xmlns:a="http://schemas.openxmlformats.org/drawingml/2006/main" sz="5750" i="1">
                          <a:solidFill>
                            <a:srgbClr val="000000"/>
                          </a:solidFill>
                          <a:latin typeface="Cambria Math" panose="02040503050406030204" pitchFamily="18" charset="0"/>
                        </a:rPr>
                        <m:t>i</m:t>
                      </m:r>
                    </m:sub>
                  </m:sSub>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R</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i</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1</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C</m:t>
                  </m:r>
                  <m:f>
                    <m:fPr>
                      <m:ctrlPr>
                        <a:rPr xmlns:a="http://schemas.openxmlformats.org/drawingml/2006/main" sz="5750" i="1">
                          <a:solidFill>
                            <a:srgbClr val="000000"/>
                          </a:solidFill>
                          <a:latin typeface="Cambria Math" panose="02040503050406030204" pitchFamily="18" charset="0"/>
                        </a:rPr>
                      </m:ctrlPr>
                      <m:type m:val="bar"/>
                    </m:fPr>
                    <m:num>
                      <m:r>
                        <a:rPr xmlns:a="http://schemas.openxmlformats.org/drawingml/2006/main" sz="5750" i="1">
                          <a:solidFill>
                            <a:srgbClr val="000000"/>
                          </a:solidFill>
                          <a:latin typeface="Cambria Math" panose="02040503050406030204" pitchFamily="18" charset="0"/>
                        </a:rPr>
                        <m:t>1</m:t>
                      </m:r>
                    </m:num>
                    <m:den>
                      <m:r>
                        <a:rPr xmlns:a="http://schemas.openxmlformats.org/drawingml/2006/main" sz="5750" i="1">
                          <a:solidFill>
                            <a:srgbClr val="000000"/>
                          </a:solidFill>
                          <a:latin typeface="Cambria Math" panose="02040503050406030204" pitchFamily="18" charset="0"/>
                        </a:rPr>
                        <m:t>μ</m:t>
                      </m:r>
                    </m:den>
                  </m:f>
                </m:oMath>
              </m:oMathPara>
            </a14:m>
          </a:p>
        </p:txBody>
      </p:sp>
      <p:sp>
        <p:nvSpPr>
          <p:cNvPr id="839" name="hmm… is it worth it?"/>
          <p:cNvSpPr/>
          <p:nvPr/>
        </p:nvSpPr>
        <p:spPr>
          <a:xfrm>
            <a:off x="13353310" y="9280204"/>
            <a:ext cx="3575761" cy="1390703"/>
          </a:xfrm>
          <a:prstGeom prst="wedgeEllipseCallout">
            <a:avLst>
              <a:gd name="adj1" fmla="val -49513"/>
              <a:gd name="adj2" fmla="val 70015"/>
            </a:avLst>
          </a:pr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hmm… is it worth it?</a:t>
            </a:r>
          </a:p>
        </p:txBody>
      </p:sp>
      <p:sp>
        <p:nvSpPr>
          <p:cNvPr id="840"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41"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42"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43"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44"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45"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46"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47"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48"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49"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50" name="Rectangle"/>
          <p:cNvSpPr/>
          <p:nvPr/>
        </p:nvSpPr>
        <p:spPr>
          <a:xfrm>
            <a:off x="11755559" y="7766909"/>
            <a:ext cx="612264" cy="811211"/>
          </a:xfrm>
          <a:prstGeom prst="rect">
            <a:avLst/>
          </a:prstGeom>
          <a:ln w="50800">
            <a:solidFill>
              <a:schemeClr val="accent4">
                <a:hueOff val="-1247790"/>
                <a:lumOff val="-12326"/>
              </a:schemeClr>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51" name="Rectangle"/>
          <p:cNvSpPr/>
          <p:nvPr/>
        </p:nvSpPr>
        <p:spPr>
          <a:xfrm>
            <a:off x="13045552" y="7267770"/>
            <a:ext cx="3215744" cy="1881173"/>
          </a:xfrm>
          <a:prstGeom prst="rect">
            <a:avLst/>
          </a:prstGeom>
          <a:ln w="50800">
            <a:solidFill>
              <a:schemeClr val="accent1">
                <a:lumOff val="-13575"/>
              </a:schemeClr>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52" name="Cost of waiting for everyone’s service…"/>
          <p:cNvSpPr txBox="1"/>
          <p:nvPr/>
        </p:nvSpPr>
        <p:spPr>
          <a:xfrm>
            <a:off x="15540789" y="6943964"/>
            <a:ext cx="6779943" cy="16112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spcBef>
                <a:spcPts val="0"/>
              </a:spcBef>
              <a:defRPr sz="4000">
                <a:solidFill>
                  <a:schemeClr val="accent1">
                    <a:lumOff val="-13575"/>
                  </a:schemeClr>
                </a:solidFill>
              </a:defRPr>
            </a:pPr>
            <a:r>
              <a:t>Cost of waiting for everyone’s service</a:t>
            </a:r>
          </a:p>
          <a:p>
            <a:pPr algn="ctr">
              <a:spcBef>
                <a:spcPts val="0"/>
              </a:spcBef>
              <a:defRPr sz="2700">
                <a:solidFill>
                  <a:schemeClr val="accent1">
                    <a:lumOff val="-13575"/>
                  </a:schemeClr>
                </a:solidFill>
              </a:defRPr>
            </a:pPr>
            <a:r>
              <a:t>(including the one joining)</a:t>
            </a:r>
          </a:p>
        </p:txBody>
      </p:sp>
      <p:sp>
        <p:nvSpPr>
          <p:cNvPr id="853" name="Reward for being serviced"/>
          <p:cNvSpPr txBox="1"/>
          <p:nvPr/>
        </p:nvSpPr>
        <p:spPr>
          <a:xfrm>
            <a:off x="8139255" y="8867069"/>
            <a:ext cx="4018103" cy="1247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sz="4000">
                <a:solidFill>
                  <a:schemeClr val="accent4">
                    <a:hueOff val="-1247790"/>
                    <a:lumOff val="-12326"/>
                  </a:schemeClr>
                </a:solidFill>
              </a:defRPr>
            </a:lvl1pPr>
          </a:lstStyle>
          <a:p>
            <a:pPr/>
            <a:r>
              <a:t>Reward for being serviced</a:t>
            </a:r>
          </a:p>
        </p:txBody>
      </p:sp>
      <p:sp>
        <p:nvSpPr>
          <p:cNvPr id="854" name="Man Walking"/>
          <p:cNvSpPr/>
          <p:nvPr/>
        </p:nvSpPr>
        <p:spPr>
          <a:xfrm>
            <a:off x="12539965" y="10826093"/>
            <a:ext cx="1047713" cy="2326173"/>
          </a:xfrm>
          <a:custGeom>
            <a:avLst/>
            <a:gdLst/>
            <a:ahLst/>
            <a:cxnLst>
              <a:cxn ang="0">
                <a:pos x="wd2" y="hd2"/>
              </a:cxn>
              <a:cxn ang="5400000">
                <a:pos x="wd2" y="hd2"/>
              </a:cxn>
              <a:cxn ang="10800000">
                <a:pos x="wd2" y="hd2"/>
              </a:cxn>
              <a:cxn ang="16200000">
                <a:pos x="wd2" y="hd2"/>
              </a:cxn>
            </a:cxnLst>
            <a:rect l="0" t="0" r="r" b="b"/>
            <a:pathLst>
              <a:path w="21090" h="21577" fill="norm" stroke="1" extrusionOk="0">
                <a:moveTo>
                  <a:pt x="9311" y="0"/>
                </a:moveTo>
                <a:cubicBezTo>
                  <a:pt x="9114" y="1"/>
                  <a:pt x="8985" y="9"/>
                  <a:pt x="8973" y="10"/>
                </a:cubicBezTo>
                <a:cubicBezTo>
                  <a:pt x="7445" y="183"/>
                  <a:pt x="6460" y="741"/>
                  <a:pt x="6483" y="1401"/>
                </a:cubicBezTo>
                <a:cubicBezTo>
                  <a:pt x="6495" y="1769"/>
                  <a:pt x="6599" y="1889"/>
                  <a:pt x="6858" y="2154"/>
                </a:cubicBezTo>
                <a:cubicBezTo>
                  <a:pt x="7022" y="2322"/>
                  <a:pt x="7458" y="2603"/>
                  <a:pt x="7493" y="2652"/>
                </a:cubicBezTo>
                <a:cubicBezTo>
                  <a:pt x="7599" y="2798"/>
                  <a:pt x="7669" y="2821"/>
                  <a:pt x="7445" y="2983"/>
                </a:cubicBezTo>
                <a:cubicBezTo>
                  <a:pt x="7422" y="2999"/>
                  <a:pt x="7001" y="3037"/>
                  <a:pt x="7001" y="3048"/>
                </a:cubicBezTo>
                <a:lnTo>
                  <a:pt x="6766" y="3232"/>
                </a:lnTo>
                <a:cubicBezTo>
                  <a:pt x="4463" y="3887"/>
                  <a:pt x="4709" y="3850"/>
                  <a:pt x="4016" y="4797"/>
                </a:cubicBezTo>
                <a:cubicBezTo>
                  <a:pt x="3745" y="5171"/>
                  <a:pt x="2912" y="6761"/>
                  <a:pt x="2653" y="6821"/>
                </a:cubicBezTo>
                <a:cubicBezTo>
                  <a:pt x="2418" y="6870"/>
                  <a:pt x="2371" y="6957"/>
                  <a:pt x="2359" y="7033"/>
                </a:cubicBezTo>
                <a:cubicBezTo>
                  <a:pt x="2324" y="7303"/>
                  <a:pt x="2193" y="7440"/>
                  <a:pt x="2264" y="7640"/>
                </a:cubicBezTo>
                <a:cubicBezTo>
                  <a:pt x="2287" y="7721"/>
                  <a:pt x="2334" y="7759"/>
                  <a:pt x="2451" y="7780"/>
                </a:cubicBezTo>
                <a:cubicBezTo>
                  <a:pt x="2204" y="8885"/>
                  <a:pt x="2428" y="9838"/>
                  <a:pt x="2323" y="10407"/>
                </a:cubicBezTo>
                <a:cubicBezTo>
                  <a:pt x="2311" y="10472"/>
                  <a:pt x="2254" y="10537"/>
                  <a:pt x="2172" y="10591"/>
                </a:cubicBezTo>
                <a:cubicBezTo>
                  <a:pt x="1761" y="10840"/>
                  <a:pt x="1618" y="11051"/>
                  <a:pt x="1559" y="11484"/>
                </a:cubicBezTo>
                <a:cubicBezTo>
                  <a:pt x="1524" y="11734"/>
                  <a:pt x="1853" y="11734"/>
                  <a:pt x="1794" y="11864"/>
                </a:cubicBezTo>
                <a:cubicBezTo>
                  <a:pt x="1735" y="11993"/>
                  <a:pt x="1875" y="12063"/>
                  <a:pt x="1981" y="12144"/>
                </a:cubicBezTo>
                <a:cubicBezTo>
                  <a:pt x="2016" y="12177"/>
                  <a:pt x="2066" y="12188"/>
                  <a:pt x="2113" y="12193"/>
                </a:cubicBezTo>
                <a:cubicBezTo>
                  <a:pt x="2207" y="12204"/>
                  <a:pt x="2312" y="12225"/>
                  <a:pt x="2370" y="12258"/>
                </a:cubicBezTo>
                <a:cubicBezTo>
                  <a:pt x="2441" y="12296"/>
                  <a:pt x="2535" y="12333"/>
                  <a:pt x="2664" y="12344"/>
                </a:cubicBezTo>
                <a:cubicBezTo>
                  <a:pt x="2911" y="12371"/>
                  <a:pt x="3123" y="12019"/>
                  <a:pt x="3123" y="12019"/>
                </a:cubicBezTo>
                <a:cubicBezTo>
                  <a:pt x="3170" y="12165"/>
                  <a:pt x="3698" y="12215"/>
                  <a:pt x="3663" y="12090"/>
                </a:cubicBezTo>
                <a:cubicBezTo>
                  <a:pt x="3569" y="11830"/>
                  <a:pt x="3908" y="11684"/>
                  <a:pt x="4038" y="11224"/>
                </a:cubicBezTo>
                <a:cubicBezTo>
                  <a:pt x="4108" y="10980"/>
                  <a:pt x="3981" y="10764"/>
                  <a:pt x="3828" y="10596"/>
                </a:cubicBezTo>
                <a:cubicBezTo>
                  <a:pt x="3958" y="9990"/>
                  <a:pt x="4627" y="8326"/>
                  <a:pt x="4827" y="8012"/>
                </a:cubicBezTo>
                <a:cubicBezTo>
                  <a:pt x="4992" y="8001"/>
                  <a:pt x="4969" y="7915"/>
                  <a:pt x="5051" y="7764"/>
                </a:cubicBezTo>
                <a:cubicBezTo>
                  <a:pt x="5086" y="7693"/>
                  <a:pt x="5238" y="8680"/>
                  <a:pt x="5308" y="9671"/>
                </a:cubicBezTo>
                <a:cubicBezTo>
                  <a:pt x="5344" y="10147"/>
                  <a:pt x="4428" y="10775"/>
                  <a:pt x="5521" y="11652"/>
                </a:cubicBezTo>
                <a:cubicBezTo>
                  <a:pt x="5651" y="11755"/>
                  <a:pt x="5695" y="11868"/>
                  <a:pt x="5672" y="11982"/>
                </a:cubicBezTo>
                <a:cubicBezTo>
                  <a:pt x="5284" y="13693"/>
                  <a:pt x="5131" y="15063"/>
                  <a:pt x="4967" y="15551"/>
                </a:cubicBezTo>
                <a:cubicBezTo>
                  <a:pt x="4920" y="15686"/>
                  <a:pt x="4743" y="16071"/>
                  <a:pt x="4614" y="16195"/>
                </a:cubicBezTo>
                <a:cubicBezTo>
                  <a:pt x="4285" y="16417"/>
                  <a:pt x="3876" y="16752"/>
                  <a:pt x="3876" y="16757"/>
                </a:cubicBezTo>
                <a:cubicBezTo>
                  <a:pt x="2971" y="17504"/>
                  <a:pt x="2266" y="18382"/>
                  <a:pt x="1761" y="18972"/>
                </a:cubicBezTo>
                <a:lnTo>
                  <a:pt x="1148" y="19573"/>
                </a:lnTo>
                <a:cubicBezTo>
                  <a:pt x="1136" y="19584"/>
                  <a:pt x="1137" y="19596"/>
                  <a:pt x="1126" y="19607"/>
                </a:cubicBezTo>
                <a:cubicBezTo>
                  <a:pt x="1067" y="19655"/>
                  <a:pt x="1090" y="19692"/>
                  <a:pt x="1019" y="19789"/>
                </a:cubicBezTo>
                <a:cubicBezTo>
                  <a:pt x="949" y="19887"/>
                  <a:pt x="-369" y="20554"/>
                  <a:pt x="101" y="20744"/>
                </a:cubicBezTo>
                <a:cubicBezTo>
                  <a:pt x="1076" y="21134"/>
                  <a:pt x="1137" y="20993"/>
                  <a:pt x="1948" y="21285"/>
                </a:cubicBezTo>
                <a:cubicBezTo>
                  <a:pt x="2618" y="21529"/>
                  <a:pt x="3157" y="21523"/>
                  <a:pt x="3733" y="21544"/>
                </a:cubicBezTo>
                <a:lnTo>
                  <a:pt x="6201" y="21539"/>
                </a:lnTo>
                <a:cubicBezTo>
                  <a:pt x="6424" y="21539"/>
                  <a:pt x="6495" y="21458"/>
                  <a:pt x="6483" y="21355"/>
                </a:cubicBezTo>
                <a:cubicBezTo>
                  <a:pt x="6483" y="21257"/>
                  <a:pt x="6273" y="21138"/>
                  <a:pt x="6109" y="21106"/>
                </a:cubicBezTo>
                <a:cubicBezTo>
                  <a:pt x="5886" y="21068"/>
                  <a:pt x="5778" y="21068"/>
                  <a:pt x="5543" y="21057"/>
                </a:cubicBezTo>
                <a:cubicBezTo>
                  <a:pt x="5214" y="21046"/>
                  <a:pt x="4909" y="20970"/>
                  <a:pt x="4721" y="20845"/>
                </a:cubicBezTo>
                <a:cubicBezTo>
                  <a:pt x="4415" y="20656"/>
                  <a:pt x="3991" y="20375"/>
                  <a:pt x="3792" y="20240"/>
                </a:cubicBezTo>
                <a:cubicBezTo>
                  <a:pt x="4015" y="20245"/>
                  <a:pt x="4214" y="20239"/>
                  <a:pt x="4214" y="20223"/>
                </a:cubicBezTo>
                <a:cubicBezTo>
                  <a:pt x="4226" y="20174"/>
                  <a:pt x="4437" y="19968"/>
                  <a:pt x="5095" y="19329"/>
                </a:cubicBezTo>
                <a:cubicBezTo>
                  <a:pt x="5225" y="19199"/>
                  <a:pt x="5366" y="19076"/>
                  <a:pt x="5496" y="18962"/>
                </a:cubicBezTo>
                <a:cubicBezTo>
                  <a:pt x="6024" y="18556"/>
                  <a:pt x="6624" y="18084"/>
                  <a:pt x="6895" y="17835"/>
                </a:cubicBezTo>
                <a:cubicBezTo>
                  <a:pt x="7506" y="17288"/>
                  <a:pt x="8174" y="16817"/>
                  <a:pt x="8444" y="16346"/>
                </a:cubicBezTo>
                <a:cubicBezTo>
                  <a:pt x="8750" y="15810"/>
                  <a:pt x="9539" y="14532"/>
                  <a:pt x="9539" y="14532"/>
                </a:cubicBezTo>
                <a:cubicBezTo>
                  <a:pt x="9503" y="14581"/>
                  <a:pt x="10091" y="14960"/>
                  <a:pt x="10479" y="15317"/>
                </a:cubicBezTo>
                <a:cubicBezTo>
                  <a:pt x="10620" y="15442"/>
                  <a:pt x="10891" y="15945"/>
                  <a:pt x="10938" y="16080"/>
                </a:cubicBezTo>
                <a:cubicBezTo>
                  <a:pt x="11079" y="16432"/>
                  <a:pt x="11360" y="17137"/>
                  <a:pt x="11536" y="17375"/>
                </a:cubicBezTo>
                <a:cubicBezTo>
                  <a:pt x="11948" y="17949"/>
                  <a:pt x="12675" y="18865"/>
                  <a:pt x="13310" y="19531"/>
                </a:cubicBezTo>
                <a:lnTo>
                  <a:pt x="14052" y="20424"/>
                </a:lnTo>
                <a:cubicBezTo>
                  <a:pt x="14111" y="20489"/>
                  <a:pt x="14238" y="20532"/>
                  <a:pt x="14379" y="20532"/>
                </a:cubicBezTo>
                <a:cubicBezTo>
                  <a:pt x="14379" y="20868"/>
                  <a:pt x="14426" y="21598"/>
                  <a:pt x="14896" y="21576"/>
                </a:cubicBezTo>
                <a:cubicBezTo>
                  <a:pt x="16694" y="21495"/>
                  <a:pt x="15061" y="21469"/>
                  <a:pt x="17305" y="21485"/>
                </a:cubicBezTo>
                <a:cubicBezTo>
                  <a:pt x="18528" y="21490"/>
                  <a:pt x="19810" y="21236"/>
                  <a:pt x="20574" y="20911"/>
                </a:cubicBezTo>
                <a:cubicBezTo>
                  <a:pt x="20785" y="20819"/>
                  <a:pt x="20914" y="20764"/>
                  <a:pt x="21055" y="20678"/>
                </a:cubicBezTo>
                <a:cubicBezTo>
                  <a:pt x="21231" y="20548"/>
                  <a:pt x="20726" y="20369"/>
                  <a:pt x="20104" y="20439"/>
                </a:cubicBezTo>
                <a:cubicBezTo>
                  <a:pt x="19058" y="20558"/>
                  <a:pt x="18398" y="20472"/>
                  <a:pt x="18080" y="20407"/>
                </a:cubicBezTo>
                <a:cubicBezTo>
                  <a:pt x="17963" y="20380"/>
                  <a:pt x="17858" y="20342"/>
                  <a:pt x="17775" y="20299"/>
                </a:cubicBezTo>
                <a:cubicBezTo>
                  <a:pt x="17611" y="20207"/>
                  <a:pt x="17376" y="20110"/>
                  <a:pt x="17247" y="20050"/>
                </a:cubicBezTo>
                <a:cubicBezTo>
                  <a:pt x="17399" y="20023"/>
                  <a:pt x="17516" y="19996"/>
                  <a:pt x="17493" y="19974"/>
                </a:cubicBezTo>
                <a:cubicBezTo>
                  <a:pt x="17446" y="19931"/>
                  <a:pt x="17083" y="19477"/>
                  <a:pt x="16589" y="18822"/>
                </a:cubicBezTo>
                <a:cubicBezTo>
                  <a:pt x="16354" y="18480"/>
                  <a:pt x="16131" y="18155"/>
                  <a:pt x="16002" y="17960"/>
                </a:cubicBezTo>
                <a:cubicBezTo>
                  <a:pt x="15120" y="16634"/>
                  <a:pt x="14861" y="15788"/>
                  <a:pt x="14720" y="15133"/>
                </a:cubicBezTo>
                <a:cubicBezTo>
                  <a:pt x="14603" y="14575"/>
                  <a:pt x="14133" y="14358"/>
                  <a:pt x="13721" y="13617"/>
                </a:cubicBezTo>
                <a:lnTo>
                  <a:pt x="12076" y="11224"/>
                </a:lnTo>
                <a:cubicBezTo>
                  <a:pt x="11970" y="11013"/>
                  <a:pt x="12194" y="10904"/>
                  <a:pt x="12194" y="10693"/>
                </a:cubicBezTo>
                <a:cubicBezTo>
                  <a:pt x="12182" y="10211"/>
                  <a:pt x="12077" y="9323"/>
                  <a:pt x="12300" y="8852"/>
                </a:cubicBezTo>
                <a:cubicBezTo>
                  <a:pt x="13464" y="9268"/>
                  <a:pt x="15720" y="9556"/>
                  <a:pt x="15825" y="9632"/>
                </a:cubicBezTo>
                <a:cubicBezTo>
                  <a:pt x="16119" y="9827"/>
                  <a:pt x="16543" y="9973"/>
                  <a:pt x="17048" y="10055"/>
                </a:cubicBezTo>
                <a:cubicBezTo>
                  <a:pt x="17272" y="10087"/>
                  <a:pt x="17377" y="10158"/>
                  <a:pt x="17471" y="10212"/>
                </a:cubicBezTo>
                <a:lnTo>
                  <a:pt x="17647" y="10298"/>
                </a:lnTo>
                <a:cubicBezTo>
                  <a:pt x="17776" y="10331"/>
                  <a:pt x="18023" y="10346"/>
                  <a:pt x="18411" y="10205"/>
                </a:cubicBezTo>
                <a:lnTo>
                  <a:pt x="18716" y="10082"/>
                </a:lnTo>
                <a:cubicBezTo>
                  <a:pt x="18810" y="10038"/>
                  <a:pt x="18929" y="9935"/>
                  <a:pt x="18859" y="9875"/>
                </a:cubicBezTo>
                <a:lnTo>
                  <a:pt x="18940" y="9757"/>
                </a:lnTo>
                <a:cubicBezTo>
                  <a:pt x="19022" y="9703"/>
                  <a:pt x="19012" y="9626"/>
                  <a:pt x="18918" y="9577"/>
                </a:cubicBezTo>
                <a:cubicBezTo>
                  <a:pt x="18682" y="9448"/>
                  <a:pt x="18398" y="9340"/>
                  <a:pt x="18139" y="9242"/>
                </a:cubicBezTo>
                <a:cubicBezTo>
                  <a:pt x="18021" y="9199"/>
                  <a:pt x="17858" y="9171"/>
                  <a:pt x="17706" y="9176"/>
                </a:cubicBezTo>
                <a:lnTo>
                  <a:pt x="17401" y="9139"/>
                </a:lnTo>
                <a:cubicBezTo>
                  <a:pt x="17307" y="9128"/>
                  <a:pt x="17202" y="9123"/>
                  <a:pt x="17096" y="9117"/>
                </a:cubicBezTo>
                <a:cubicBezTo>
                  <a:pt x="16802" y="9112"/>
                  <a:pt x="16014" y="9031"/>
                  <a:pt x="14992" y="8381"/>
                </a:cubicBezTo>
                <a:cubicBezTo>
                  <a:pt x="14522" y="8083"/>
                  <a:pt x="13840" y="7818"/>
                  <a:pt x="13299" y="7596"/>
                </a:cubicBezTo>
                <a:cubicBezTo>
                  <a:pt x="13323" y="7536"/>
                  <a:pt x="13336" y="7439"/>
                  <a:pt x="13218" y="7352"/>
                </a:cubicBezTo>
                <a:cubicBezTo>
                  <a:pt x="13077" y="7244"/>
                  <a:pt x="12816" y="7211"/>
                  <a:pt x="12557" y="7060"/>
                </a:cubicBezTo>
                <a:cubicBezTo>
                  <a:pt x="12263" y="6253"/>
                  <a:pt x="12454" y="6193"/>
                  <a:pt x="12348" y="5711"/>
                </a:cubicBezTo>
                <a:cubicBezTo>
                  <a:pt x="12148" y="4774"/>
                  <a:pt x="11476" y="4428"/>
                  <a:pt x="11030" y="4059"/>
                </a:cubicBezTo>
                <a:cubicBezTo>
                  <a:pt x="11030" y="4059"/>
                  <a:pt x="11149" y="3973"/>
                  <a:pt x="11055" y="3924"/>
                </a:cubicBezTo>
                <a:cubicBezTo>
                  <a:pt x="10985" y="3892"/>
                  <a:pt x="10314" y="3648"/>
                  <a:pt x="10302" y="3648"/>
                </a:cubicBezTo>
                <a:cubicBezTo>
                  <a:pt x="10091" y="3589"/>
                  <a:pt x="10479" y="3437"/>
                  <a:pt x="10596" y="3318"/>
                </a:cubicBezTo>
                <a:cubicBezTo>
                  <a:pt x="10737" y="3183"/>
                  <a:pt x="10865" y="3150"/>
                  <a:pt x="11500" y="3166"/>
                </a:cubicBezTo>
                <a:cubicBezTo>
                  <a:pt x="11887" y="3171"/>
                  <a:pt x="12064" y="3096"/>
                  <a:pt x="12028" y="2939"/>
                </a:cubicBezTo>
                <a:cubicBezTo>
                  <a:pt x="11993" y="2733"/>
                  <a:pt x="12360" y="2765"/>
                  <a:pt x="12219" y="2597"/>
                </a:cubicBezTo>
                <a:cubicBezTo>
                  <a:pt x="12208" y="2581"/>
                  <a:pt x="12299" y="2534"/>
                  <a:pt x="12311" y="2523"/>
                </a:cubicBezTo>
                <a:cubicBezTo>
                  <a:pt x="12417" y="2458"/>
                  <a:pt x="12228" y="2382"/>
                  <a:pt x="12322" y="2262"/>
                </a:cubicBezTo>
                <a:cubicBezTo>
                  <a:pt x="12381" y="2192"/>
                  <a:pt x="12676" y="2187"/>
                  <a:pt x="12653" y="2041"/>
                </a:cubicBezTo>
                <a:cubicBezTo>
                  <a:pt x="12617" y="1851"/>
                  <a:pt x="11899" y="1787"/>
                  <a:pt x="12087" y="1548"/>
                </a:cubicBezTo>
                <a:cubicBezTo>
                  <a:pt x="12334" y="1245"/>
                  <a:pt x="11984" y="909"/>
                  <a:pt x="11984" y="909"/>
                </a:cubicBezTo>
                <a:cubicBezTo>
                  <a:pt x="12231" y="817"/>
                  <a:pt x="12193" y="763"/>
                  <a:pt x="11793" y="498"/>
                </a:cubicBezTo>
                <a:cubicBezTo>
                  <a:pt x="11124" y="55"/>
                  <a:pt x="9901" y="-2"/>
                  <a:pt x="9311" y="0"/>
                </a:cubicBezTo>
                <a:close/>
              </a:path>
            </a:pathLst>
          </a:custGeom>
          <a:solidFill>
            <a:srgbClr val="5E5E5E"/>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55"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2" invalidUrl="" action="" tgtFrame="" tooltip="" history="1" highlightClick="0" endSnd="0"/>
              </a:rPr>
              <a:t>https://doi.org/10.2307/1909200</a:t>
            </a:r>
            <a:r>
              <a:t> </a:t>
            </a:r>
          </a:p>
        </p:txBody>
      </p:sp>
      <p:sp>
        <p:nvSpPr>
          <p:cNvPr id="856" name="The big contribution"/>
          <p:cNvSpPr txBox="1"/>
          <p:nvPr>
            <p:ph type="title"/>
          </p:nvPr>
        </p:nvSpPr>
        <p:spPr>
          <a:prstGeom prst="rect">
            <a:avLst/>
          </a:prstGeom>
        </p:spPr>
        <p:txBody>
          <a:bodyPr/>
          <a:lstStyle/>
          <a:p>
            <a:pPr/>
            <a:r>
              <a:t>The big contribution</a:t>
            </a:r>
          </a:p>
        </p:txBody>
      </p:sp>
      <p:sp>
        <p:nvSpPr>
          <p:cNvPr id="857" name="Modeling customers’ net gain"/>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5500"/>
            </a:lvl1pPr>
          </a:lstStyle>
          <a:p>
            <a:pPr/>
            <a:r>
              <a:t>Modeling customers’ net gain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A little queueing theory"/>
          <p:cNvSpPr txBox="1"/>
          <p:nvPr>
            <p:ph type="title"/>
          </p:nvPr>
        </p:nvSpPr>
        <p:spPr>
          <a:prstGeom prst="rect">
            <a:avLst/>
          </a:prstGeom>
        </p:spPr>
        <p:txBody>
          <a:bodyPr/>
          <a:lstStyle/>
          <a:p>
            <a:pPr/>
            <a:r>
              <a:t>A little queueing theory</a:t>
            </a:r>
          </a:p>
        </p:txBody>
      </p:sp>
      <p:sp>
        <p:nvSpPr>
          <p:cNvPr id="196" name="Store"/>
          <p:cNvSpPr/>
          <p:nvPr/>
        </p:nvSpPr>
        <p:spPr>
          <a:xfrm>
            <a:off x="19847869" y="8880118"/>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97" name="A queue can be modeled with parameters like…"/>
          <p:cNvSpPr txBox="1"/>
          <p:nvPr>
            <p:ph type="body" sz="half" idx="1"/>
          </p:nvPr>
        </p:nvSpPr>
        <p:spPr>
          <a:xfrm>
            <a:off x="1206500" y="4248504"/>
            <a:ext cx="9356765" cy="8460357"/>
          </a:xfrm>
          <a:prstGeom prst="rect">
            <a:avLst/>
          </a:prstGeom>
        </p:spPr>
        <p:txBody>
          <a:bodyPr/>
          <a:lstStyle/>
          <a:p>
            <a:pPr/>
            <a:r>
              <a:t>A queue can be modeled with parameters like</a:t>
            </a:r>
          </a:p>
          <a:p>
            <a:pPr lvl="1"/>
            <a:r>
              <a:t>Arrival rate</a:t>
            </a:r>
          </a:p>
        </p:txBody>
      </p:sp>
      <p:sp>
        <p:nvSpPr>
          <p:cNvPr id="198" name="Lines build when things arrive faster than we proces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5500"/>
            </a:lvl1pPr>
          </a:lstStyle>
          <a:p>
            <a:pPr/>
            <a:r>
              <a:t>Lines build when things arrive faster than we process</a:t>
            </a:r>
          </a:p>
        </p:txBody>
      </p:sp>
      <p:sp>
        <p:nvSpPr>
          <p:cNvPr id="199" name="Man"/>
          <p:cNvSpPr/>
          <p:nvPr/>
        </p:nvSpPr>
        <p:spPr>
          <a:xfrm flipH="1">
            <a:off x="13727707"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0" name="Woman"/>
          <p:cNvSpPr/>
          <p:nvPr/>
        </p:nvSpPr>
        <p:spPr>
          <a:xfrm>
            <a:off x="14407725"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1" name="Man"/>
          <p:cNvSpPr/>
          <p:nvPr/>
        </p:nvSpPr>
        <p:spPr>
          <a:xfrm flipH="1">
            <a:off x="-3167194"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2" name="Woman"/>
          <p:cNvSpPr/>
          <p:nvPr/>
        </p:nvSpPr>
        <p:spPr>
          <a:xfrm>
            <a:off x="-989758"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3" name="Woman"/>
          <p:cNvSpPr/>
          <p:nvPr/>
        </p:nvSpPr>
        <p:spPr>
          <a:xfrm>
            <a:off x="-5363451"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4" name="Man"/>
          <p:cNvSpPr/>
          <p:nvPr/>
        </p:nvSpPr>
        <p:spPr>
          <a:xfrm flipH="1">
            <a:off x="-9201599"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5" name="Woman"/>
          <p:cNvSpPr/>
          <p:nvPr/>
        </p:nvSpPr>
        <p:spPr>
          <a:xfrm>
            <a:off x="-6660496"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6" name="Man"/>
          <p:cNvSpPr/>
          <p:nvPr/>
        </p:nvSpPr>
        <p:spPr>
          <a:xfrm flipH="1">
            <a:off x="16504243" y="1030111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7" name="Woman"/>
          <p:cNvSpPr/>
          <p:nvPr/>
        </p:nvSpPr>
        <p:spPr>
          <a:xfrm>
            <a:off x="15805404"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8" name="Woman"/>
          <p:cNvSpPr/>
          <p:nvPr/>
        </p:nvSpPr>
        <p:spPr>
          <a:xfrm>
            <a:off x="15106564" y="10300774"/>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09" name="Man"/>
          <p:cNvSpPr/>
          <p:nvPr/>
        </p:nvSpPr>
        <p:spPr>
          <a:xfrm flipH="1">
            <a:off x="17165440"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10" name="Woman"/>
          <p:cNvSpPr/>
          <p:nvPr/>
        </p:nvSpPr>
        <p:spPr>
          <a:xfrm>
            <a:off x="18525476" y="10300774"/>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11" name="Woman"/>
          <p:cNvSpPr/>
          <p:nvPr/>
        </p:nvSpPr>
        <p:spPr>
          <a:xfrm>
            <a:off x="17826637"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9" name="“The newly arrived customer weighs the two alternatives - to join or not to join the queue - by the net gains associated with them.”"/>
          <p:cNvSpPr txBox="1"/>
          <p:nvPr>
            <p:ph type="body" idx="1"/>
          </p:nvPr>
        </p:nvSpPr>
        <p:spPr>
          <a:prstGeom prst="rect">
            <a:avLst/>
          </a:prstGeom>
        </p:spPr>
        <p:txBody>
          <a:bodyPr/>
          <a:lstStyle/>
          <a:p>
            <a:pPr marL="0" indent="0" defTabSz="457200">
              <a:lnSpc>
                <a:spcPct val="100000"/>
              </a:lnSpc>
              <a:spcBef>
                <a:spcPts val="1200"/>
              </a:spcBef>
              <a:buSzTx/>
              <a:buNone/>
            </a:pPr>
            <a:r>
              <a:t>“The newly arrived customer weighs the two alternatives - to</a:t>
            </a:r>
            <a:r>
              <a:rPr b="1"/>
              <a:t> </a:t>
            </a:r>
            <a:r>
              <a:t>join or not to join the queue - by the net gains associated with them.”</a:t>
            </a:r>
          </a:p>
          <a:p>
            <a:pPr marL="0" indent="0" defTabSz="457200">
              <a:lnSpc>
                <a:spcPct val="100000"/>
              </a:lnSpc>
              <a:spcBef>
                <a:spcPts val="1200"/>
              </a:spcBef>
              <a:buSzTx/>
              <a:buNone/>
              <a:defRPr sz="1500"/>
            </a:pPr>
          </a:p>
          <a:p>
            <a:pPr marL="0" indent="0" algn="ctr" defTabSz="457200">
              <a:lnSpc>
                <a:spcPct val="100000"/>
              </a:lnSpc>
              <a:spcBef>
                <a:spcPts val="1200"/>
              </a:spcBef>
              <a:buSzTx/>
              <a:buNone/>
            </a:pPr>
            <a14:m>
              <m:oMathPara>
                <m:oMathParaPr>
                  <m:jc m:val="center"/>
                </m:oMathParaPr>
                <m:oMath>
                  <m:r>
                    <m:rPr>
                      <m:nor/>
                    </m:rPr>
                    <a:rPr xmlns:a="http://schemas.openxmlformats.org/drawingml/2006/main" sz="5750" i="1">
                      <a:solidFill>
                        <a:srgbClr val="000000"/>
                      </a:solidFill>
                      <a:latin typeface="Cambria Math" panose="02040503050406030204" pitchFamily="18" charset="0"/>
                    </a:rPr>
                    <m:t>not to join:</m:t>
                  </m:r>
                  <m:sSub>
                    <m:e>
                      <m:r>
                        <a:rPr xmlns:a="http://schemas.openxmlformats.org/drawingml/2006/main" sz="5750" i="1">
                          <a:solidFill>
                            <a:srgbClr val="000000"/>
                          </a:solidFill>
                          <a:latin typeface="Cambria Math" panose="02040503050406030204" pitchFamily="18" charset="0"/>
                        </a:rPr>
                        <m:t>G</m:t>
                      </m:r>
                    </m:e>
                    <m:sub>
                      <m:r>
                        <a:rPr xmlns:a="http://schemas.openxmlformats.org/drawingml/2006/main" sz="5750" i="1">
                          <a:solidFill>
                            <a:srgbClr val="000000"/>
                          </a:solidFill>
                          <a:latin typeface="Cambria Math" panose="02040503050406030204" pitchFamily="18" charset="0"/>
                        </a:rPr>
                        <m:t>i</m:t>
                      </m:r>
                    </m:sub>
                  </m:sSub>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0</m:t>
                  </m:r>
                </m:oMath>
              </m:oMathPara>
            </a14:m>
          </a:p>
          <a:p>
            <a:pPr marL="0" indent="0" algn="ctr" defTabSz="457200">
              <a:lnSpc>
                <a:spcPct val="100000"/>
              </a:lnSpc>
              <a:spcBef>
                <a:spcPts val="1200"/>
              </a:spcBef>
              <a:buSzTx/>
              <a:buNone/>
            </a:pPr>
            <a14:m>
              <m:oMathPara>
                <m:oMathParaPr>
                  <m:jc m:val="center"/>
                </m:oMathParaPr>
                <m:oMath>
                  <m:r>
                    <m:rPr>
                      <m:nor/>
                    </m:rPr>
                    <a:rPr xmlns:a="http://schemas.openxmlformats.org/drawingml/2006/main" sz="5750" i="1">
                      <a:solidFill>
                        <a:srgbClr val="000000"/>
                      </a:solidFill>
                      <a:latin typeface="Cambria Math" panose="02040503050406030204" pitchFamily="18" charset="0"/>
                    </a:rPr>
                    <m:t>to join:</m:t>
                  </m:r>
                  <m:sSub>
                    <m:e>
                      <m:r>
                        <a:rPr xmlns:a="http://schemas.openxmlformats.org/drawingml/2006/main" sz="5750" i="1">
                          <a:solidFill>
                            <a:srgbClr val="000000"/>
                          </a:solidFill>
                          <a:latin typeface="Cambria Math" panose="02040503050406030204" pitchFamily="18" charset="0"/>
                        </a:rPr>
                        <m:t>G</m:t>
                      </m:r>
                    </m:e>
                    <m:sub>
                      <m:r>
                        <a:rPr xmlns:a="http://schemas.openxmlformats.org/drawingml/2006/main" sz="5750" i="1">
                          <a:solidFill>
                            <a:srgbClr val="000000"/>
                          </a:solidFill>
                          <a:latin typeface="Cambria Math" panose="02040503050406030204" pitchFamily="18" charset="0"/>
                        </a:rPr>
                        <m:t>i</m:t>
                      </m:r>
                    </m:sub>
                  </m:sSub>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R</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i</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1</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C</m:t>
                  </m:r>
                  <m:f>
                    <m:fPr>
                      <m:ctrlPr>
                        <a:rPr xmlns:a="http://schemas.openxmlformats.org/drawingml/2006/main" sz="5750" i="1">
                          <a:solidFill>
                            <a:srgbClr val="000000"/>
                          </a:solidFill>
                          <a:latin typeface="Cambria Math" panose="02040503050406030204" pitchFamily="18" charset="0"/>
                        </a:rPr>
                      </m:ctrlPr>
                      <m:type m:val="bar"/>
                    </m:fPr>
                    <m:num>
                      <m:r>
                        <a:rPr xmlns:a="http://schemas.openxmlformats.org/drawingml/2006/main" sz="5750" i="1">
                          <a:solidFill>
                            <a:srgbClr val="000000"/>
                          </a:solidFill>
                          <a:latin typeface="Cambria Math" panose="02040503050406030204" pitchFamily="18" charset="0"/>
                        </a:rPr>
                        <m:t>1</m:t>
                      </m:r>
                    </m:num>
                    <m:den>
                      <m:r>
                        <a:rPr xmlns:a="http://schemas.openxmlformats.org/drawingml/2006/main" sz="5750" i="1">
                          <a:solidFill>
                            <a:srgbClr val="000000"/>
                          </a:solidFill>
                          <a:latin typeface="Cambria Math" panose="02040503050406030204" pitchFamily="18" charset="0"/>
                        </a:rPr>
                        <m:t>μ</m:t>
                      </m:r>
                    </m:den>
                  </m:f>
                </m:oMath>
              </m:oMathPara>
            </a14:m>
          </a:p>
        </p:txBody>
      </p:sp>
      <p:sp>
        <p:nvSpPr>
          <p:cNvPr id="860" name="hmm… is it worth it?"/>
          <p:cNvSpPr/>
          <p:nvPr/>
        </p:nvSpPr>
        <p:spPr>
          <a:xfrm>
            <a:off x="13353310" y="9280204"/>
            <a:ext cx="3575761" cy="1390703"/>
          </a:xfrm>
          <a:prstGeom prst="wedgeEllipseCallout">
            <a:avLst>
              <a:gd name="adj1" fmla="val -49513"/>
              <a:gd name="adj2" fmla="val 70015"/>
            </a:avLst>
          </a:pr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hmm… is it worth it?</a:t>
            </a:r>
          </a:p>
        </p:txBody>
      </p:sp>
      <p:sp>
        <p:nvSpPr>
          <p:cNvPr id="861"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62"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63"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64"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65"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66"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67"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68"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69"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70"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71" name="Man Walking"/>
          <p:cNvSpPr/>
          <p:nvPr/>
        </p:nvSpPr>
        <p:spPr>
          <a:xfrm>
            <a:off x="12539965" y="10775293"/>
            <a:ext cx="1047713" cy="2326173"/>
          </a:xfrm>
          <a:custGeom>
            <a:avLst/>
            <a:gdLst/>
            <a:ahLst/>
            <a:cxnLst>
              <a:cxn ang="0">
                <a:pos x="wd2" y="hd2"/>
              </a:cxn>
              <a:cxn ang="5400000">
                <a:pos x="wd2" y="hd2"/>
              </a:cxn>
              <a:cxn ang="10800000">
                <a:pos x="wd2" y="hd2"/>
              </a:cxn>
              <a:cxn ang="16200000">
                <a:pos x="wd2" y="hd2"/>
              </a:cxn>
            </a:cxnLst>
            <a:rect l="0" t="0" r="r" b="b"/>
            <a:pathLst>
              <a:path w="21090" h="21577" fill="norm" stroke="1" extrusionOk="0">
                <a:moveTo>
                  <a:pt x="9311" y="0"/>
                </a:moveTo>
                <a:cubicBezTo>
                  <a:pt x="9114" y="1"/>
                  <a:pt x="8985" y="9"/>
                  <a:pt x="8973" y="10"/>
                </a:cubicBezTo>
                <a:cubicBezTo>
                  <a:pt x="7445" y="183"/>
                  <a:pt x="6460" y="741"/>
                  <a:pt x="6483" y="1401"/>
                </a:cubicBezTo>
                <a:cubicBezTo>
                  <a:pt x="6495" y="1769"/>
                  <a:pt x="6599" y="1889"/>
                  <a:pt x="6858" y="2154"/>
                </a:cubicBezTo>
                <a:cubicBezTo>
                  <a:pt x="7022" y="2322"/>
                  <a:pt x="7458" y="2603"/>
                  <a:pt x="7493" y="2652"/>
                </a:cubicBezTo>
                <a:cubicBezTo>
                  <a:pt x="7599" y="2798"/>
                  <a:pt x="7669" y="2821"/>
                  <a:pt x="7445" y="2983"/>
                </a:cubicBezTo>
                <a:cubicBezTo>
                  <a:pt x="7422" y="2999"/>
                  <a:pt x="7001" y="3037"/>
                  <a:pt x="7001" y="3048"/>
                </a:cubicBezTo>
                <a:lnTo>
                  <a:pt x="6766" y="3232"/>
                </a:lnTo>
                <a:cubicBezTo>
                  <a:pt x="4463" y="3887"/>
                  <a:pt x="4709" y="3850"/>
                  <a:pt x="4016" y="4797"/>
                </a:cubicBezTo>
                <a:cubicBezTo>
                  <a:pt x="3745" y="5171"/>
                  <a:pt x="2912" y="6761"/>
                  <a:pt x="2653" y="6821"/>
                </a:cubicBezTo>
                <a:cubicBezTo>
                  <a:pt x="2418" y="6870"/>
                  <a:pt x="2371" y="6957"/>
                  <a:pt x="2359" y="7033"/>
                </a:cubicBezTo>
                <a:cubicBezTo>
                  <a:pt x="2324" y="7303"/>
                  <a:pt x="2193" y="7440"/>
                  <a:pt x="2264" y="7640"/>
                </a:cubicBezTo>
                <a:cubicBezTo>
                  <a:pt x="2287" y="7721"/>
                  <a:pt x="2334" y="7759"/>
                  <a:pt x="2451" y="7780"/>
                </a:cubicBezTo>
                <a:cubicBezTo>
                  <a:pt x="2204" y="8885"/>
                  <a:pt x="2428" y="9838"/>
                  <a:pt x="2323" y="10407"/>
                </a:cubicBezTo>
                <a:cubicBezTo>
                  <a:pt x="2311" y="10472"/>
                  <a:pt x="2254" y="10537"/>
                  <a:pt x="2172" y="10591"/>
                </a:cubicBezTo>
                <a:cubicBezTo>
                  <a:pt x="1761" y="10840"/>
                  <a:pt x="1618" y="11051"/>
                  <a:pt x="1559" y="11484"/>
                </a:cubicBezTo>
                <a:cubicBezTo>
                  <a:pt x="1524" y="11734"/>
                  <a:pt x="1853" y="11734"/>
                  <a:pt x="1794" y="11864"/>
                </a:cubicBezTo>
                <a:cubicBezTo>
                  <a:pt x="1735" y="11993"/>
                  <a:pt x="1875" y="12063"/>
                  <a:pt x="1981" y="12144"/>
                </a:cubicBezTo>
                <a:cubicBezTo>
                  <a:pt x="2016" y="12177"/>
                  <a:pt x="2066" y="12188"/>
                  <a:pt x="2113" y="12193"/>
                </a:cubicBezTo>
                <a:cubicBezTo>
                  <a:pt x="2207" y="12204"/>
                  <a:pt x="2312" y="12225"/>
                  <a:pt x="2370" y="12258"/>
                </a:cubicBezTo>
                <a:cubicBezTo>
                  <a:pt x="2441" y="12296"/>
                  <a:pt x="2535" y="12333"/>
                  <a:pt x="2664" y="12344"/>
                </a:cubicBezTo>
                <a:cubicBezTo>
                  <a:pt x="2911" y="12371"/>
                  <a:pt x="3123" y="12019"/>
                  <a:pt x="3123" y="12019"/>
                </a:cubicBezTo>
                <a:cubicBezTo>
                  <a:pt x="3170" y="12165"/>
                  <a:pt x="3698" y="12215"/>
                  <a:pt x="3663" y="12090"/>
                </a:cubicBezTo>
                <a:cubicBezTo>
                  <a:pt x="3569" y="11830"/>
                  <a:pt x="3908" y="11684"/>
                  <a:pt x="4038" y="11224"/>
                </a:cubicBezTo>
                <a:cubicBezTo>
                  <a:pt x="4108" y="10980"/>
                  <a:pt x="3981" y="10764"/>
                  <a:pt x="3828" y="10596"/>
                </a:cubicBezTo>
                <a:cubicBezTo>
                  <a:pt x="3958" y="9990"/>
                  <a:pt x="4627" y="8326"/>
                  <a:pt x="4827" y="8012"/>
                </a:cubicBezTo>
                <a:cubicBezTo>
                  <a:pt x="4992" y="8001"/>
                  <a:pt x="4969" y="7915"/>
                  <a:pt x="5051" y="7764"/>
                </a:cubicBezTo>
                <a:cubicBezTo>
                  <a:pt x="5086" y="7693"/>
                  <a:pt x="5238" y="8680"/>
                  <a:pt x="5308" y="9671"/>
                </a:cubicBezTo>
                <a:cubicBezTo>
                  <a:pt x="5344" y="10147"/>
                  <a:pt x="4428" y="10775"/>
                  <a:pt x="5521" y="11652"/>
                </a:cubicBezTo>
                <a:cubicBezTo>
                  <a:pt x="5651" y="11755"/>
                  <a:pt x="5695" y="11868"/>
                  <a:pt x="5672" y="11982"/>
                </a:cubicBezTo>
                <a:cubicBezTo>
                  <a:pt x="5284" y="13693"/>
                  <a:pt x="5131" y="15063"/>
                  <a:pt x="4967" y="15551"/>
                </a:cubicBezTo>
                <a:cubicBezTo>
                  <a:pt x="4920" y="15686"/>
                  <a:pt x="4743" y="16071"/>
                  <a:pt x="4614" y="16195"/>
                </a:cubicBezTo>
                <a:cubicBezTo>
                  <a:pt x="4285" y="16417"/>
                  <a:pt x="3876" y="16752"/>
                  <a:pt x="3876" y="16757"/>
                </a:cubicBezTo>
                <a:cubicBezTo>
                  <a:pt x="2971" y="17504"/>
                  <a:pt x="2266" y="18382"/>
                  <a:pt x="1761" y="18972"/>
                </a:cubicBezTo>
                <a:lnTo>
                  <a:pt x="1148" y="19573"/>
                </a:lnTo>
                <a:cubicBezTo>
                  <a:pt x="1136" y="19584"/>
                  <a:pt x="1137" y="19596"/>
                  <a:pt x="1126" y="19607"/>
                </a:cubicBezTo>
                <a:cubicBezTo>
                  <a:pt x="1067" y="19655"/>
                  <a:pt x="1090" y="19692"/>
                  <a:pt x="1019" y="19789"/>
                </a:cubicBezTo>
                <a:cubicBezTo>
                  <a:pt x="949" y="19887"/>
                  <a:pt x="-369" y="20554"/>
                  <a:pt x="101" y="20744"/>
                </a:cubicBezTo>
                <a:cubicBezTo>
                  <a:pt x="1076" y="21134"/>
                  <a:pt x="1137" y="20993"/>
                  <a:pt x="1948" y="21285"/>
                </a:cubicBezTo>
                <a:cubicBezTo>
                  <a:pt x="2618" y="21529"/>
                  <a:pt x="3157" y="21523"/>
                  <a:pt x="3733" y="21544"/>
                </a:cubicBezTo>
                <a:lnTo>
                  <a:pt x="6201" y="21539"/>
                </a:lnTo>
                <a:cubicBezTo>
                  <a:pt x="6424" y="21539"/>
                  <a:pt x="6495" y="21458"/>
                  <a:pt x="6483" y="21355"/>
                </a:cubicBezTo>
                <a:cubicBezTo>
                  <a:pt x="6483" y="21257"/>
                  <a:pt x="6273" y="21138"/>
                  <a:pt x="6109" y="21106"/>
                </a:cubicBezTo>
                <a:cubicBezTo>
                  <a:pt x="5886" y="21068"/>
                  <a:pt x="5778" y="21068"/>
                  <a:pt x="5543" y="21057"/>
                </a:cubicBezTo>
                <a:cubicBezTo>
                  <a:pt x="5214" y="21046"/>
                  <a:pt x="4909" y="20970"/>
                  <a:pt x="4721" y="20845"/>
                </a:cubicBezTo>
                <a:cubicBezTo>
                  <a:pt x="4415" y="20656"/>
                  <a:pt x="3991" y="20375"/>
                  <a:pt x="3792" y="20240"/>
                </a:cubicBezTo>
                <a:cubicBezTo>
                  <a:pt x="4015" y="20245"/>
                  <a:pt x="4214" y="20239"/>
                  <a:pt x="4214" y="20223"/>
                </a:cubicBezTo>
                <a:cubicBezTo>
                  <a:pt x="4226" y="20174"/>
                  <a:pt x="4437" y="19968"/>
                  <a:pt x="5095" y="19329"/>
                </a:cubicBezTo>
                <a:cubicBezTo>
                  <a:pt x="5225" y="19199"/>
                  <a:pt x="5366" y="19076"/>
                  <a:pt x="5496" y="18962"/>
                </a:cubicBezTo>
                <a:cubicBezTo>
                  <a:pt x="6024" y="18556"/>
                  <a:pt x="6624" y="18084"/>
                  <a:pt x="6895" y="17835"/>
                </a:cubicBezTo>
                <a:cubicBezTo>
                  <a:pt x="7506" y="17288"/>
                  <a:pt x="8174" y="16817"/>
                  <a:pt x="8444" y="16346"/>
                </a:cubicBezTo>
                <a:cubicBezTo>
                  <a:pt x="8750" y="15810"/>
                  <a:pt x="9539" y="14532"/>
                  <a:pt x="9539" y="14532"/>
                </a:cubicBezTo>
                <a:cubicBezTo>
                  <a:pt x="9503" y="14581"/>
                  <a:pt x="10091" y="14960"/>
                  <a:pt x="10479" y="15317"/>
                </a:cubicBezTo>
                <a:cubicBezTo>
                  <a:pt x="10620" y="15442"/>
                  <a:pt x="10891" y="15945"/>
                  <a:pt x="10938" y="16080"/>
                </a:cubicBezTo>
                <a:cubicBezTo>
                  <a:pt x="11079" y="16432"/>
                  <a:pt x="11360" y="17137"/>
                  <a:pt x="11536" y="17375"/>
                </a:cubicBezTo>
                <a:cubicBezTo>
                  <a:pt x="11948" y="17949"/>
                  <a:pt x="12675" y="18865"/>
                  <a:pt x="13310" y="19531"/>
                </a:cubicBezTo>
                <a:lnTo>
                  <a:pt x="14052" y="20424"/>
                </a:lnTo>
                <a:cubicBezTo>
                  <a:pt x="14111" y="20489"/>
                  <a:pt x="14238" y="20532"/>
                  <a:pt x="14379" y="20532"/>
                </a:cubicBezTo>
                <a:cubicBezTo>
                  <a:pt x="14379" y="20868"/>
                  <a:pt x="14426" y="21598"/>
                  <a:pt x="14896" y="21576"/>
                </a:cubicBezTo>
                <a:cubicBezTo>
                  <a:pt x="16694" y="21495"/>
                  <a:pt x="15061" y="21469"/>
                  <a:pt x="17305" y="21485"/>
                </a:cubicBezTo>
                <a:cubicBezTo>
                  <a:pt x="18528" y="21490"/>
                  <a:pt x="19810" y="21236"/>
                  <a:pt x="20574" y="20911"/>
                </a:cubicBezTo>
                <a:cubicBezTo>
                  <a:pt x="20785" y="20819"/>
                  <a:pt x="20914" y="20764"/>
                  <a:pt x="21055" y="20678"/>
                </a:cubicBezTo>
                <a:cubicBezTo>
                  <a:pt x="21231" y="20548"/>
                  <a:pt x="20726" y="20369"/>
                  <a:pt x="20104" y="20439"/>
                </a:cubicBezTo>
                <a:cubicBezTo>
                  <a:pt x="19058" y="20558"/>
                  <a:pt x="18398" y="20472"/>
                  <a:pt x="18080" y="20407"/>
                </a:cubicBezTo>
                <a:cubicBezTo>
                  <a:pt x="17963" y="20380"/>
                  <a:pt x="17858" y="20342"/>
                  <a:pt x="17775" y="20299"/>
                </a:cubicBezTo>
                <a:cubicBezTo>
                  <a:pt x="17611" y="20207"/>
                  <a:pt x="17376" y="20110"/>
                  <a:pt x="17247" y="20050"/>
                </a:cubicBezTo>
                <a:cubicBezTo>
                  <a:pt x="17399" y="20023"/>
                  <a:pt x="17516" y="19996"/>
                  <a:pt x="17493" y="19974"/>
                </a:cubicBezTo>
                <a:cubicBezTo>
                  <a:pt x="17446" y="19931"/>
                  <a:pt x="17083" y="19477"/>
                  <a:pt x="16589" y="18822"/>
                </a:cubicBezTo>
                <a:cubicBezTo>
                  <a:pt x="16354" y="18480"/>
                  <a:pt x="16131" y="18155"/>
                  <a:pt x="16002" y="17960"/>
                </a:cubicBezTo>
                <a:cubicBezTo>
                  <a:pt x="15120" y="16634"/>
                  <a:pt x="14861" y="15788"/>
                  <a:pt x="14720" y="15133"/>
                </a:cubicBezTo>
                <a:cubicBezTo>
                  <a:pt x="14603" y="14575"/>
                  <a:pt x="14133" y="14358"/>
                  <a:pt x="13721" y="13617"/>
                </a:cubicBezTo>
                <a:lnTo>
                  <a:pt x="12076" y="11224"/>
                </a:lnTo>
                <a:cubicBezTo>
                  <a:pt x="11970" y="11013"/>
                  <a:pt x="12194" y="10904"/>
                  <a:pt x="12194" y="10693"/>
                </a:cubicBezTo>
                <a:cubicBezTo>
                  <a:pt x="12182" y="10211"/>
                  <a:pt x="12077" y="9323"/>
                  <a:pt x="12300" y="8852"/>
                </a:cubicBezTo>
                <a:cubicBezTo>
                  <a:pt x="13464" y="9268"/>
                  <a:pt x="15720" y="9556"/>
                  <a:pt x="15825" y="9632"/>
                </a:cubicBezTo>
                <a:cubicBezTo>
                  <a:pt x="16119" y="9827"/>
                  <a:pt x="16543" y="9973"/>
                  <a:pt x="17048" y="10055"/>
                </a:cubicBezTo>
                <a:cubicBezTo>
                  <a:pt x="17272" y="10087"/>
                  <a:pt x="17377" y="10158"/>
                  <a:pt x="17471" y="10212"/>
                </a:cubicBezTo>
                <a:lnTo>
                  <a:pt x="17647" y="10298"/>
                </a:lnTo>
                <a:cubicBezTo>
                  <a:pt x="17776" y="10331"/>
                  <a:pt x="18023" y="10346"/>
                  <a:pt x="18411" y="10205"/>
                </a:cubicBezTo>
                <a:lnTo>
                  <a:pt x="18716" y="10082"/>
                </a:lnTo>
                <a:cubicBezTo>
                  <a:pt x="18810" y="10038"/>
                  <a:pt x="18929" y="9935"/>
                  <a:pt x="18859" y="9875"/>
                </a:cubicBezTo>
                <a:lnTo>
                  <a:pt x="18940" y="9757"/>
                </a:lnTo>
                <a:cubicBezTo>
                  <a:pt x="19022" y="9703"/>
                  <a:pt x="19012" y="9626"/>
                  <a:pt x="18918" y="9577"/>
                </a:cubicBezTo>
                <a:cubicBezTo>
                  <a:pt x="18682" y="9448"/>
                  <a:pt x="18398" y="9340"/>
                  <a:pt x="18139" y="9242"/>
                </a:cubicBezTo>
                <a:cubicBezTo>
                  <a:pt x="18021" y="9199"/>
                  <a:pt x="17858" y="9171"/>
                  <a:pt x="17706" y="9176"/>
                </a:cubicBezTo>
                <a:lnTo>
                  <a:pt x="17401" y="9139"/>
                </a:lnTo>
                <a:cubicBezTo>
                  <a:pt x="17307" y="9128"/>
                  <a:pt x="17202" y="9123"/>
                  <a:pt x="17096" y="9117"/>
                </a:cubicBezTo>
                <a:cubicBezTo>
                  <a:pt x="16802" y="9112"/>
                  <a:pt x="16014" y="9031"/>
                  <a:pt x="14992" y="8381"/>
                </a:cubicBezTo>
                <a:cubicBezTo>
                  <a:pt x="14522" y="8083"/>
                  <a:pt x="13840" y="7818"/>
                  <a:pt x="13299" y="7596"/>
                </a:cubicBezTo>
                <a:cubicBezTo>
                  <a:pt x="13323" y="7536"/>
                  <a:pt x="13336" y="7439"/>
                  <a:pt x="13218" y="7352"/>
                </a:cubicBezTo>
                <a:cubicBezTo>
                  <a:pt x="13077" y="7244"/>
                  <a:pt x="12816" y="7211"/>
                  <a:pt x="12557" y="7060"/>
                </a:cubicBezTo>
                <a:cubicBezTo>
                  <a:pt x="12263" y="6253"/>
                  <a:pt x="12454" y="6193"/>
                  <a:pt x="12348" y="5711"/>
                </a:cubicBezTo>
                <a:cubicBezTo>
                  <a:pt x="12148" y="4774"/>
                  <a:pt x="11476" y="4428"/>
                  <a:pt x="11030" y="4059"/>
                </a:cubicBezTo>
                <a:cubicBezTo>
                  <a:pt x="11030" y="4059"/>
                  <a:pt x="11149" y="3973"/>
                  <a:pt x="11055" y="3924"/>
                </a:cubicBezTo>
                <a:cubicBezTo>
                  <a:pt x="10985" y="3892"/>
                  <a:pt x="10314" y="3648"/>
                  <a:pt x="10302" y="3648"/>
                </a:cubicBezTo>
                <a:cubicBezTo>
                  <a:pt x="10091" y="3589"/>
                  <a:pt x="10479" y="3437"/>
                  <a:pt x="10596" y="3318"/>
                </a:cubicBezTo>
                <a:cubicBezTo>
                  <a:pt x="10737" y="3183"/>
                  <a:pt x="10865" y="3150"/>
                  <a:pt x="11500" y="3166"/>
                </a:cubicBezTo>
                <a:cubicBezTo>
                  <a:pt x="11887" y="3171"/>
                  <a:pt x="12064" y="3096"/>
                  <a:pt x="12028" y="2939"/>
                </a:cubicBezTo>
                <a:cubicBezTo>
                  <a:pt x="11993" y="2733"/>
                  <a:pt x="12360" y="2765"/>
                  <a:pt x="12219" y="2597"/>
                </a:cubicBezTo>
                <a:cubicBezTo>
                  <a:pt x="12208" y="2581"/>
                  <a:pt x="12299" y="2534"/>
                  <a:pt x="12311" y="2523"/>
                </a:cubicBezTo>
                <a:cubicBezTo>
                  <a:pt x="12417" y="2458"/>
                  <a:pt x="12228" y="2382"/>
                  <a:pt x="12322" y="2262"/>
                </a:cubicBezTo>
                <a:cubicBezTo>
                  <a:pt x="12381" y="2192"/>
                  <a:pt x="12676" y="2187"/>
                  <a:pt x="12653" y="2041"/>
                </a:cubicBezTo>
                <a:cubicBezTo>
                  <a:pt x="12617" y="1851"/>
                  <a:pt x="11899" y="1787"/>
                  <a:pt x="12087" y="1548"/>
                </a:cubicBezTo>
                <a:cubicBezTo>
                  <a:pt x="12334" y="1245"/>
                  <a:pt x="11984" y="909"/>
                  <a:pt x="11984" y="909"/>
                </a:cubicBezTo>
                <a:cubicBezTo>
                  <a:pt x="12231" y="817"/>
                  <a:pt x="12193" y="763"/>
                  <a:pt x="11793" y="498"/>
                </a:cubicBezTo>
                <a:cubicBezTo>
                  <a:pt x="11124" y="55"/>
                  <a:pt x="9901" y="-2"/>
                  <a:pt x="9311" y="0"/>
                </a:cubicBezTo>
                <a:close/>
              </a:path>
            </a:pathLst>
          </a:custGeom>
          <a:solidFill>
            <a:srgbClr val="5E5E5E"/>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72" name="Naor, P. (1969). The regulation of queue size by levying tolls. Econometrica: journal of the Econometric Society, 15-24. https://doi.org/10.2307/1909200"/>
          <p:cNvSpPr txBox="1"/>
          <p:nvPr/>
        </p:nvSpPr>
        <p:spPr>
          <a:xfrm>
            <a:off x="2700769" y="13330679"/>
            <a:ext cx="18982462" cy="4366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2" invalidUrl="" action="" tgtFrame="" tooltip="" history="1" highlightClick="0" endSnd="0"/>
              </a:rPr>
              <a:t>https://doi.org/10.2307/1909200</a:t>
            </a:r>
            <a:r>
              <a:t> </a:t>
            </a:r>
          </a:p>
        </p:txBody>
      </p:sp>
      <p:sp>
        <p:nvSpPr>
          <p:cNvPr id="873" name="“Self-optimization” leads to lines of length"/>
          <p:cNvSpPr txBox="1"/>
          <p:nvPr>
            <p:ph type="title"/>
          </p:nvPr>
        </p:nvSpPr>
        <p:spPr>
          <a:prstGeom prst="rect">
            <a:avLst/>
          </a:prstGeom>
        </p:spPr>
        <p:txBody>
          <a:bodyPr/>
          <a:lstStyle/>
          <a:p>
            <a:pPr/>
            <a:r>
              <a:t>“Self-optimization” </a:t>
            </a:r>
            <a:r>
              <a:rPr spc="-124" sz="6200"/>
              <a:t>leads to lines of length </a:t>
            </a:r>
            <a14:m>
              <m:oMath>
                <m:sSub>
                  <m:e>
                    <m:r>
                      <a:rPr xmlns:a="http://schemas.openxmlformats.org/drawingml/2006/main" sz="7450" i="1">
                        <a:solidFill>
                          <a:srgbClr val="004D80"/>
                        </a:solidFill>
                        <a:latin typeface="Cambria Math" panose="02040503050406030204" pitchFamily="18" charset="0"/>
                      </a:rPr>
                      <m:t>n</m:t>
                    </m:r>
                  </m:e>
                  <m:sub>
                    <m:r>
                      <a:rPr xmlns:a="http://schemas.openxmlformats.org/drawingml/2006/main" sz="7450" i="1">
                        <a:solidFill>
                          <a:srgbClr val="004D80"/>
                        </a:solidFill>
                        <a:latin typeface="Cambria Math" panose="02040503050406030204" pitchFamily="18" charset="0"/>
                      </a:rPr>
                      <m:t>s</m:t>
                    </m:r>
                  </m:sub>
                </m:sSub>
              </m:oMath>
            </a14:m>
            <a:endParaRPr sz="6200">
              <a:solidFill>
                <a:srgbClr val="004D80"/>
              </a:solidFill>
            </a:endParaRPr>
          </a:p>
        </p:txBody>
      </p:sp>
      <p:sp>
        <p:nvSpPr>
          <p:cNvPr id="874" name="Customers optimize for their own self-interest and the system suffer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775969">
              <a:lnSpc>
                <a:spcPct val="100000"/>
              </a:lnSpc>
              <a:spcBef>
                <a:spcPts val="0"/>
              </a:spcBef>
              <a:defRPr b="1" sz="5170"/>
            </a:lvl1pPr>
          </a:lstStyle>
          <a:p>
            <a:pPr/>
            <a:r>
              <a:t>Customers optimize for their own self-interest and the system suffers</a:t>
            </a:r>
          </a:p>
        </p:txBody>
      </p:sp>
      <p:sp>
        <p:nvSpPr>
          <p:cNvPr id="875" name="Notice this gain ( ) does not consider the arrival rate ( )!…"/>
          <p:cNvSpPr txBox="1"/>
          <p:nvPr/>
        </p:nvSpPr>
        <p:spPr>
          <a:xfrm>
            <a:off x="1242057" y="8608709"/>
            <a:ext cx="9536444" cy="43734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b="1">
                <a:solidFill>
                  <a:schemeClr val="accent5">
                    <a:hueOff val="-82419"/>
                    <a:satOff val="-9513"/>
                    <a:lumOff val="-16343"/>
                  </a:schemeClr>
                </a:solidFill>
              </a:defRPr>
            </a:pPr>
            <a:r>
              <a:t>Notice this gain (</a:t>
            </a:r>
            <a14:m>
              <m:oMath>
                <m:sSub>
                  <m:e>
                    <m:r>
                      <a:rPr xmlns:a="http://schemas.openxmlformats.org/drawingml/2006/main" sz="5750" i="1">
                        <a:solidFill>
                          <a:srgbClr val="ED220B"/>
                        </a:solidFill>
                        <a:latin typeface="Cambria Math" panose="02040503050406030204" pitchFamily="18" charset="0"/>
                      </a:rPr>
                      <m:t>G</m:t>
                    </m:r>
                  </m:e>
                  <m:sub>
                    <m:r>
                      <a:rPr xmlns:a="http://schemas.openxmlformats.org/drawingml/2006/main" sz="5750" i="1">
                        <a:solidFill>
                          <a:srgbClr val="ED220B"/>
                        </a:solidFill>
                        <a:latin typeface="Cambria Math" panose="02040503050406030204" pitchFamily="18" charset="0"/>
                      </a:rPr>
                      <m:t>i</m:t>
                    </m:r>
                  </m:sub>
                </m:sSub>
              </m:oMath>
            </a14:m>
            <a:r>
              <a:t>) does not consider the arrival rate (</a:t>
            </a:r>
            <a14:m>
              <m:oMath>
                <m:r>
                  <a:rPr xmlns:a="http://schemas.openxmlformats.org/drawingml/2006/main" sz="5750" i="1">
                    <a:solidFill>
                      <a:srgbClr val="ED220B"/>
                    </a:solidFill>
                    <a:latin typeface="Cambria Math" panose="02040503050406030204" pitchFamily="18" charset="0"/>
                  </a:rPr>
                  <m:t>λ</m:t>
                </m:r>
              </m:oMath>
            </a14:m>
            <a:r>
              <a:t>)!</a:t>
            </a:r>
          </a:p>
          <a:p>
            <a:pPr algn="ctr">
              <a:defRPr b="1">
                <a:solidFill>
                  <a:schemeClr val="accent5">
                    <a:hueOff val="-82419"/>
                    <a:satOff val="-9513"/>
                    <a:lumOff val="-16343"/>
                  </a:schemeClr>
                </a:solidFill>
              </a:defRPr>
            </a:pPr>
            <a:r>
              <a:t>If left to self-optimize, just like traffic, customers will not optimize the system overall.</a:t>
            </a:r>
          </a:p>
        </p:txBody>
      </p:sp>
      <p:sp>
        <p:nvSpPr>
          <p:cNvPr id="876" name="From a lecture by Professor Martin Beckmann (of Brown University and Bonn University) at Colloquium on &quot;Decision Making in Traffic Planning&quot; (organized in summer 1965 by Professor Arne Jensen of the Technical University, Copenhagen)"/>
          <p:cNvSpPr txBox="1"/>
          <p:nvPr/>
        </p:nvSpPr>
        <p:spPr>
          <a:xfrm>
            <a:off x="68172" y="13060041"/>
            <a:ext cx="24247656" cy="34955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defRPr sz="1700">
                <a:solidFill>
                  <a:srgbClr val="929292"/>
                </a:solidFill>
              </a:defRPr>
            </a:lvl1pPr>
          </a:lstStyle>
          <a:p>
            <a:pPr/>
            <a:r>
              <a:t>From a lecture by Professor Martin Beckmann (of Brown University and Bonn University) at Colloquium on "Decision Making in Traffic Planning" (organized in summer 1965 by Professor Arne Jensen of the Technical University, Copenhagen)</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8" name="“Overall optimization” leads to lines of length"/>
          <p:cNvSpPr txBox="1"/>
          <p:nvPr>
            <p:ph type="title"/>
          </p:nvPr>
        </p:nvSpPr>
        <p:spPr>
          <a:prstGeom prst="rect">
            <a:avLst/>
          </a:prstGeom>
        </p:spPr>
        <p:txBody>
          <a:bodyPr/>
          <a:lstStyle/>
          <a:p>
            <a:pPr/>
            <a:r>
              <a:t>“Overall optimization” </a:t>
            </a:r>
            <a:r>
              <a:rPr spc="-124" sz="6200"/>
              <a:t>leads to lines of length </a:t>
            </a:r>
            <a14:m>
              <m:oMath>
                <m:sSub>
                  <m:e>
                    <m:r>
                      <a:rPr xmlns:a="http://schemas.openxmlformats.org/drawingml/2006/main" sz="7450" i="1">
                        <a:solidFill>
                          <a:srgbClr val="004D80"/>
                        </a:solidFill>
                        <a:latin typeface="Cambria Math" panose="02040503050406030204" pitchFamily="18" charset="0"/>
                      </a:rPr>
                      <m:t>n</m:t>
                    </m:r>
                  </m:e>
                  <m:sub>
                    <m:r>
                      <a:rPr xmlns:a="http://schemas.openxmlformats.org/drawingml/2006/main" sz="7450" i="1">
                        <a:solidFill>
                          <a:srgbClr val="004D80"/>
                        </a:solidFill>
                        <a:latin typeface="Cambria Math" panose="02040503050406030204" pitchFamily="18" charset="0"/>
                      </a:rPr>
                      <m:t>o</m:t>
                    </m:r>
                  </m:sub>
                </m:sSub>
              </m:oMath>
            </a14:m>
            <a:endParaRPr sz="6200">
              <a:solidFill>
                <a:srgbClr val="004D80"/>
              </a:solidFill>
            </a:endParaRPr>
          </a:p>
        </p:txBody>
      </p:sp>
      <p:sp>
        <p:nvSpPr>
          <p:cNvPr id="879" name="Maximize expected sum of customer net gai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Maximize expected sum of customer net gains</a:t>
            </a:r>
          </a:p>
        </p:txBody>
      </p:sp>
      <p:sp>
        <p:nvSpPr>
          <p:cNvPr id="880" name="“We note that the expected total net gain,  , under some strategy   is given by”"/>
          <p:cNvSpPr txBox="1"/>
          <p:nvPr>
            <p:ph type="body" idx="1"/>
          </p:nvPr>
        </p:nvSpPr>
        <p:spPr>
          <a:prstGeom prst="rect">
            <a:avLst/>
          </a:prstGeom>
        </p:spPr>
        <p:txBody>
          <a:bodyPr/>
          <a:lstStyle/>
          <a:p>
            <a:pPr marL="0" indent="0" defTabSz="457200">
              <a:lnSpc>
                <a:spcPct val="100000"/>
              </a:lnSpc>
              <a:spcBef>
                <a:spcPts val="1200"/>
              </a:spcBef>
              <a:buSzTx/>
              <a:buNone/>
            </a:pPr>
            <a:r>
              <a:t>“We note that the expected total net gain, </a:t>
            </a:r>
            <a14:m>
              <m:oMath>
                <m:r>
                  <a:rPr xmlns:a="http://schemas.openxmlformats.org/drawingml/2006/main" sz="5750" i="1">
                    <a:solidFill>
                      <a:srgbClr val="000000"/>
                    </a:solidFill>
                    <a:latin typeface="Cambria Math" panose="02040503050406030204" pitchFamily="18" charset="0"/>
                  </a:rPr>
                  <m:t>P</m:t>
                </m:r>
              </m:oMath>
            </a14:m>
            <a:r>
              <a:t>, under some strategy </a:t>
            </a:r>
            <a14:m>
              <m:oMath>
                <m:r>
                  <a:rPr xmlns:a="http://schemas.openxmlformats.org/drawingml/2006/main" sz="5750" i="1">
                    <a:solidFill>
                      <a:srgbClr val="000000"/>
                    </a:solidFill>
                    <a:latin typeface="Cambria Math" panose="02040503050406030204" pitchFamily="18" charset="0"/>
                  </a:rPr>
                  <m:t>n</m:t>
                </m:r>
              </m:oMath>
            </a14:m>
            <a:r>
              <a:t> is given by”</a:t>
            </a:r>
          </a:p>
          <a:p>
            <a:pPr marL="0" indent="0" defTabSz="457200">
              <a:lnSpc>
                <a:spcPct val="100000"/>
              </a:lnSpc>
              <a:spcBef>
                <a:spcPts val="1200"/>
              </a:spcBef>
              <a:buSzTx/>
              <a:buNone/>
            </a:pPr>
          </a:p>
          <a:p>
            <a:pPr marL="0" indent="0" algn="ctr" defTabSz="457200">
              <a:lnSpc>
                <a:spcPct val="100000"/>
              </a:lnSpc>
              <a:spcBef>
                <a:spcPts val="1200"/>
              </a:spcBef>
              <a:buSzTx/>
              <a:buNone/>
            </a:pPr>
            <a14:m>
              <m:oMathPara>
                <m:oMathParaPr>
                  <m:jc m:val="center"/>
                </m:oMathParaPr>
                <m:oMath>
                  <m:r>
                    <a:rPr xmlns:a="http://schemas.openxmlformats.org/drawingml/2006/main" sz="5750" i="1">
                      <a:solidFill>
                        <a:srgbClr val="000000"/>
                      </a:solidFill>
                      <a:latin typeface="Cambria Math" panose="02040503050406030204" pitchFamily="18" charset="0"/>
                    </a:rPr>
                    <m:t>P</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λ</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ζ</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R</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E</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i</m:t>
                  </m:r>
                  <m:r>
                    <a:rPr xmlns:a="http://schemas.openxmlformats.org/drawingml/2006/main" sz="5750" i="1">
                      <a:solidFill>
                        <a:srgbClr val="000000"/>
                      </a:solidFill>
                      <a:latin typeface="Cambria Math" panose="02040503050406030204" pitchFamily="18" charset="0"/>
                    </a:rPr>
                    <m:t>]</m:t>
                  </m:r>
                </m:oMath>
              </m:oMathPara>
            </a14:m>
          </a:p>
        </p:txBody>
      </p:sp>
      <p:sp>
        <p:nvSpPr>
          <p:cNvPr id="881" name="Rectangle"/>
          <p:cNvSpPr/>
          <p:nvPr/>
        </p:nvSpPr>
        <p:spPr>
          <a:xfrm>
            <a:off x="10365642" y="6095873"/>
            <a:ext cx="2599094" cy="1081789"/>
          </a:xfrm>
          <a:prstGeom prst="rect">
            <a:avLst/>
          </a:prstGeom>
          <a:ln w="50800">
            <a:solidFill>
              <a:schemeClr val="accent4">
                <a:hueOff val="-1247790"/>
                <a:lumOff val="-12326"/>
              </a:schemeClr>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82" name="Rectangle"/>
          <p:cNvSpPr/>
          <p:nvPr/>
        </p:nvSpPr>
        <p:spPr>
          <a:xfrm>
            <a:off x="13641230" y="6131103"/>
            <a:ext cx="1806866" cy="1112249"/>
          </a:xfrm>
          <a:prstGeom prst="rect">
            <a:avLst/>
          </a:prstGeom>
          <a:ln w="50800">
            <a:solidFill>
              <a:schemeClr val="accent1">
                <a:lumOff val="-13575"/>
              </a:schemeClr>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83" name="Cost multiplied by expected number of customers in queue"/>
          <p:cNvSpPr txBox="1"/>
          <p:nvPr/>
        </p:nvSpPr>
        <p:spPr>
          <a:xfrm>
            <a:off x="15001842" y="6711735"/>
            <a:ext cx="6035995" cy="179710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sz="4000">
                <a:solidFill>
                  <a:schemeClr val="accent1">
                    <a:lumOff val="-13575"/>
                  </a:schemeClr>
                </a:solidFill>
              </a:defRPr>
            </a:lvl1pPr>
          </a:lstStyle>
          <a:p>
            <a:pPr/>
            <a:r>
              <a:t>Cost multiplied by expected number of customers in queue</a:t>
            </a:r>
          </a:p>
        </p:txBody>
      </p:sp>
      <p:sp>
        <p:nvSpPr>
          <p:cNvPr id="884" name="Reward multiplied by expected number of customers joining queue.…"/>
          <p:cNvSpPr txBox="1"/>
          <p:nvPr/>
        </p:nvSpPr>
        <p:spPr>
          <a:xfrm>
            <a:off x="4255712" y="7838528"/>
            <a:ext cx="8410572" cy="23807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spcBef>
                <a:spcPts val="0"/>
              </a:spcBef>
              <a:defRPr sz="4000">
                <a:solidFill>
                  <a:schemeClr val="accent4">
                    <a:hueOff val="-1247790"/>
                    <a:lumOff val="-12326"/>
                  </a:schemeClr>
                </a:solidFill>
              </a:defRPr>
            </a:pPr>
            <a:r>
              <a:t>Reward multiplied by expected number of customers joining queue.</a:t>
            </a:r>
          </a:p>
          <a:p>
            <a:pPr algn="ctr">
              <a:spcBef>
                <a:spcPts val="0"/>
              </a:spcBef>
              <a:defRPr sz="2500">
                <a:solidFill>
                  <a:schemeClr val="accent4">
                    <a:hueOff val="-1247790"/>
                    <a:lumOff val="-12326"/>
                  </a:schemeClr>
                </a:solidFill>
              </a:defRPr>
            </a:pPr>
          </a:p>
          <a:p>
            <a:pPr algn="ctr">
              <a:spcBef>
                <a:spcPts val="0"/>
              </a:spcBef>
              <a:defRPr sz="2900">
                <a:solidFill>
                  <a:srgbClr val="5E5E5E"/>
                </a:solidFill>
              </a:defRPr>
            </a:pPr>
            <a:r>
              <a:t>This assumes once customers join the queue, they will not leave (i.e. no “reneging”)</a:t>
            </a:r>
          </a:p>
        </p:txBody>
      </p:sp>
      <p:sp>
        <p:nvSpPr>
          <p:cNvPr id="885"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86"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87"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88"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89"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90"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91"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92"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93"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94"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895"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2" invalidUrl="" action="" tgtFrame="" tooltip="" history="1" highlightClick="0" endSnd="0"/>
              </a:rPr>
              <a:t>https://doi.org/10.2307/1909200</a:t>
            </a:r>
            <a:r>
              <a:t> </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7" name="“Beneficial Toll Imposition” to lower   to"/>
          <p:cNvSpPr txBox="1"/>
          <p:nvPr>
            <p:ph type="title"/>
          </p:nvPr>
        </p:nvSpPr>
        <p:spPr>
          <a:prstGeom prst="rect">
            <a:avLst/>
          </a:prstGeom>
        </p:spPr>
        <p:txBody>
          <a:bodyPr/>
          <a:lstStyle/>
          <a:p>
            <a:pPr/>
            <a:r>
              <a:t>“Beneficial Toll Imposition”</a:t>
            </a:r>
            <a:r>
              <a:rPr spc="-124" sz="6200"/>
              <a:t> to lower </a:t>
            </a:r>
            <a14:m>
              <m:oMath>
                <m:sSub>
                  <m:e>
                    <m:r>
                      <a:rPr xmlns:a="http://schemas.openxmlformats.org/drawingml/2006/main" sz="7450" i="1">
                        <a:solidFill>
                          <a:srgbClr val="004D80"/>
                        </a:solidFill>
                        <a:latin typeface="Cambria Math" panose="02040503050406030204" pitchFamily="18" charset="0"/>
                      </a:rPr>
                      <m:t>n</m:t>
                    </m:r>
                  </m:e>
                  <m:sub>
                    <m:r>
                      <a:rPr xmlns:a="http://schemas.openxmlformats.org/drawingml/2006/main" sz="7450" i="1">
                        <a:solidFill>
                          <a:srgbClr val="004D80"/>
                        </a:solidFill>
                        <a:latin typeface="Cambria Math" panose="02040503050406030204" pitchFamily="18" charset="0"/>
                      </a:rPr>
                      <m:t>s</m:t>
                    </m:r>
                  </m:sub>
                </m:sSub>
              </m:oMath>
            </a14:m>
            <a:r>
              <a:rPr spc="-124" sz="6200"/>
              <a:t> to </a:t>
            </a:r>
            <a14:m>
              <m:oMath>
                <m:sSub>
                  <m:e>
                    <m:r>
                      <a:rPr xmlns:a="http://schemas.openxmlformats.org/drawingml/2006/main" sz="7450" i="1">
                        <a:solidFill>
                          <a:srgbClr val="004D80"/>
                        </a:solidFill>
                        <a:latin typeface="Cambria Math" panose="02040503050406030204" pitchFamily="18" charset="0"/>
                      </a:rPr>
                      <m:t>n</m:t>
                    </m:r>
                  </m:e>
                  <m:sub>
                    <m:r>
                      <a:rPr xmlns:a="http://schemas.openxmlformats.org/drawingml/2006/main" sz="7450" i="1">
                        <a:solidFill>
                          <a:srgbClr val="004D80"/>
                        </a:solidFill>
                        <a:latin typeface="Cambria Math" panose="02040503050406030204" pitchFamily="18" charset="0"/>
                      </a:rPr>
                      <m:t>o</m:t>
                    </m:r>
                  </m:sub>
                </m:sSub>
              </m:oMath>
            </a14:m>
            <a:endParaRPr sz="6200">
              <a:solidFill>
                <a:srgbClr val="004D80"/>
              </a:solidFill>
            </a:endParaRPr>
          </a:p>
        </p:txBody>
      </p:sp>
      <p:sp>
        <p:nvSpPr>
          <p:cNvPr id="898" name="Lowering self utility via toll can raise overall utilit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Lowering self utility via toll can raise overall utility</a:t>
            </a:r>
          </a:p>
        </p:txBody>
      </p:sp>
      <p:sp>
        <p:nvSpPr>
          <p:cNvPr id="899" name="“a toll   is imposed on customers joining the queue and their (individually) expected net gain is reduced in such a way that   is the current criterion of newly arrived customers”"/>
          <p:cNvSpPr txBox="1"/>
          <p:nvPr>
            <p:ph type="body" idx="1"/>
          </p:nvPr>
        </p:nvSpPr>
        <p:spPr>
          <a:prstGeom prst="rect">
            <a:avLst/>
          </a:prstGeom>
        </p:spPr>
        <p:txBody>
          <a:bodyPr/>
          <a:lstStyle/>
          <a:p>
            <a:pPr marL="0" indent="0" defTabSz="457200">
              <a:lnSpc>
                <a:spcPct val="100000"/>
              </a:lnSpc>
              <a:spcBef>
                <a:spcPts val="1200"/>
              </a:spcBef>
              <a:buSzTx/>
              <a:buNone/>
            </a:pPr>
            <a:r>
              <a:t>“a toll </a:t>
            </a:r>
            <a14:m>
              <m:oMath>
                <m:r>
                  <a:rPr xmlns:a="http://schemas.openxmlformats.org/drawingml/2006/main" sz="5750" i="1">
                    <a:solidFill>
                      <a:srgbClr val="000000"/>
                    </a:solidFill>
                    <a:latin typeface="Cambria Math" panose="02040503050406030204" pitchFamily="18" charset="0"/>
                  </a:rPr>
                  <m:t>θ</m:t>
                </m:r>
              </m:oMath>
            </a14:m>
            <a:r>
              <a:t> is imposed on customers joining the queue and their (individually) expected net gain is reduced in such a way that </a:t>
            </a:r>
            <a14:m>
              <m:oMath>
                <m:sSub>
                  <m:e>
                    <m:r>
                      <a:rPr xmlns:a="http://schemas.openxmlformats.org/drawingml/2006/main" sz="5750" i="1">
                        <a:solidFill>
                          <a:srgbClr val="000000"/>
                        </a:solidFill>
                        <a:latin typeface="Cambria Math" panose="02040503050406030204" pitchFamily="18" charset="0"/>
                      </a:rPr>
                      <m:t>n</m:t>
                    </m:r>
                  </m:e>
                  <m:sub>
                    <m:r>
                      <a:rPr xmlns:a="http://schemas.openxmlformats.org/drawingml/2006/main" sz="5750" i="1">
                        <a:solidFill>
                          <a:srgbClr val="000000"/>
                        </a:solidFill>
                        <a:latin typeface="Cambria Math" panose="02040503050406030204" pitchFamily="18" charset="0"/>
                      </a:rPr>
                      <m:t>o</m:t>
                    </m:r>
                  </m:sub>
                </m:sSub>
              </m:oMath>
            </a14:m>
            <a:r>
              <a:t> is the current criterion of newly arrived customers”</a:t>
            </a:r>
          </a:p>
        </p:txBody>
      </p:sp>
      <p:sp>
        <p:nvSpPr>
          <p:cNvPr id="900"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01"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02"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03"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04"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05"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06"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07"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08"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09"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10"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2" invalidUrl="" action="" tgtFrame="" tooltip="" history="1" highlightClick="0" endSnd="0"/>
              </a:rPr>
              <a:t>https://doi.org/10.2307/1909200</a:t>
            </a:r>
            <a:r>
              <a:t> </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2" name="“Beneficial Toll Imposition” to lower   to"/>
          <p:cNvSpPr txBox="1"/>
          <p:nvPr>
            <p:ph type="title"/>
          </p:nvPr>
        </p:nvSpPr>
        <p:spPr>
          <a:prstGeom prst="rect">
            <a:avLst/>
          </a:prstGeom>
        </p:spPr>
        <p:txBody>
          <a:bodyPr/>
          <a:lstStyle/>
          <a:p>
            <a:pPr/>
            <a:r>
              <a:t>“Beneficial Toll Imposition”</a:t>
            </a:r>
            <a:r>
              <a:rPr spc="-124" sz="6200"/>
              <a:t> to lower </a:t>
            </a:r>
            <a14:m>
              <m:oMath>
                <m:sSub>
                  <m:e>
                    <m:r>
                      <a:rPr xmlns:a="http://schemas.openxmlformats.org/drawingml/2006/main" sz="7450" i="1">
                        <a:solidFill>
                          <a:srgbClr val="004D80"/>
                        </a:solidFill>
                        <a:latin typeface="Cambria Math" panose="02040503050406030204" pitchFamily="18" charset="0"/>
                      </a:rPr>
                      <m:t>n</m:t>
                    </m:r>
                  </m:e>
                  <m:sub>
                    <m:r>
                      <a:rPr xmlns:a="http://schemas.openxmlformats.org/drawingml/2006/main" sz="7450" i="1">
                        <a:solidFill>
                          <a:srgbClr val="004D80"/>
                        </a:solidFill>
                        <a:latin typeface="Cambria Math" panose="02040503050406030204" pitchFamily="18" charset="0"/>
                      </a:rPr>
                      <m:t>s</m:t>
                    </m:r>
                  </m:sub>
                </m:sSub>
              </m:oMath>
            </a14:m>
            <a:r>
              <a:rPr spc="-124" sz="6200"/>
              <a:t> to </a:t>
            </a:r>
            <a14:m>
              <m:oMath>
                <m:sSub>
                  <m:e>
                    <m:r>
                      <a:rPr xmlns:a="http://schemas.openxmlformats.org/drawingml/2006/main" sz="7450" i="1">
                        <a:solidFill>
                          <a:srgbClr val="004D80"/>
                        </a:solidFill>
                        <a:latin typeface="Cambria Math" panose="02040503050406030204" pitchFamily="18" charset="0"/>
                      </a:rPr>
                      <m:t>n</m:t>
                    </m:r>
                  </m:e>
                  <m:sub>
                    <m:r>
                      <a:rPr xmlns:a="http://schemas.openxmlformats.org/drawingml/2006/main" sz="7450" i="1">
                        <a:solidFill>
                          <a:srgbClr val="004D80"/>
                        </a:solidFill>
                        <a:latin typeface="Cambria Math" panose="02040503050406030204" pitchFamily="18" charset="0"/>
                      </a:rPr>
                      <m:t>o</m:t>
                    </m:r>
                  </m:sub>
                </m:sSub>
              </m:oMath>
            </a14:m>
            <a:endParaRPr sz="6200">
              <a:solidFill>
                <a:srgbClr val="004D80"/>
              </a:solidFill>
            </a:endParaRPr>
          </a:p>
        </p:txBody>
      </p:sp>
      <p:sp>
        <p:nvSpPr>
          <p:cNvPr id="913" name="Lowering self utility via toll can raise overall utility"/>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Lowering self utility via toll can raise overall utility</a:t>
            </a:r>
          </a:p>
        </p:txBody>
      </p:sp>
      <p:sp>
        <p:nvSpPr>
          <p:cNvPr id="914" name="“a toll   is imposed on customers joining the queue and their (individually) expected net gain is reduced in such a way that   is the current criterion of newly arrived customers”"/>
          <p:cNvSpPr txBox="1"/>
          <p:nvPr>
            <p:ph type="body" idx="1"/>
          </p:nvPr>
        </p:nvSpPr>
        <p:spPr>
          <a:prstGeom prst="rect">
            <a:avLst/>
          </a:prstGeom>
        </p:spPr>
        <p:txBody>
          <a:bodyPr/>
          <a:lstStyle/>
          <a:p>
            <a:pPr marL="0" indent="0" defTabSz="457200">
              <a:lnSpc>
                <a:spcPct val="100000"/>
              </a:lnSpc>
              <a:spcBef>
                <a:spcPts val="1200"/>
              </a:spcBef>
              <a:buSzTx/>
              <a:buNone/>
            </a:pPr>
            <a:r>
              <a:t>“a toll </a:t>
            </a:r>
            <a14:m>
              <m:oMath>
                <m:r>
                  <a:rPr xmlns:a="http://schemas.openxmlformats.org/drawingml/2006/main" sz="5750" i="1">
                    <a:solidFill>
                      <a:srgbClr val="000000"/>
                    </a:solidFill>
                    <a:latin typeface="Cambria Math" panose="02040503050406030204" pitchFamily="18" charset="0"/>
                  </a:rPr>
                  <m:t>θ</m:t>
                </m:r>
              </m:oMath>
            </a14:m>
            <a:r>
              <a:t> is imposed on customers joining the queue and their (individually) expected net gain is reduced in such a way that </a:t>
            </a:r>
            <a14:m>
              <m:oMath>
                <m:sSub>
                  <m:e>
                    <m:r>
                      <a:rPr xmlns:a="http://schemas.openxmlformats.org/drawingml/2006/main" sz="5750" i="1">
                        <a:solidFill>
                          <a:srgbClr val="000000"/>
                        </a:solidFill>
                        <a:latin typeface="Cambria Math" panose="02040503050406030204" pitchFamily="18" charset="0"/>
                      </a:rPr>
                      <m:t>n</m:t>
                    </m:r>
                  </m:e>
                  <m:sub>
                    <m:r>
                      <a:rPr xmlns:a="http://schemas.openxmlformats.org/drawingml/2006/main" sz="5750" i="1">
                        <a:solidFill>
                          <a:srgbClr val="000000"/>
                        </a:solidFill>
                        <a:latin typeface="Cambria Math" panose="02040503050406030204" pitchFamily="18" charset="0"/>
                      </a:rPr>
                      <m:t>o</m:t>
                    </m:r>
                  </m:sub>
                </m:sSub>
              </m:oMath>
            </a14:m>
            <a:r>
              <a:t> is the current criterion of newly arrived customers”</a:t>
            </a:r>
          </a:p>
          <a:p>
            <a:pPr marL="0" indent="0" defTabSz="457200">
              <a:lnSpc>
                <a:spcPct val="100000"/>
              </a:lnSpc>
              <a:spcBef>
                <a:spcPts val="1200"/>
              </a:spcBef>
              <a:buSzTx/>
              <a:buNone/>
            </a:pPr>
          </a:p>
          <a:p>
            <a:pPr marL="0" indent="0" algn="ctr" defTabSz="457200">
              <a:lnSpc>
                <a:spcPct val="100000"/>
              </a:lnSpc>
              <a:spcBef>
                <a:spcPts val="1200"/>
              </a:spcBef>
              <a:buSzTx/>
              <a:buNone/>
            </a:pPr>
            <a14:m>
              <m:oMathPara>
                <m:oMathParaPr>
                  <m:jc m:val="center"/>
                </m:oMathParaPr>
                <m:oMath>
                  <m:r>
                    <a:rPr xmlns:a="http://schemas.openxmlformats.org/drawingml/2006/main" sz="5750" i="1">
                      <a:solidFill>
                        <a:srgbClr val="000000"/>
                      </a:solidFill>
                      <a:latin typeface="Cambria Math" panose="02040503050406030204" pitchFamily="18" charset="0"/>
                    </a:rPr>
                    <m:t>R</m:t>
                  </m:r>
                  <m:r>
                    <a:rPr xmlns:a="http://schemas.openxmlformats.org/drawingml/2006/main" sz="5750" i="1">
                      <a:solidFill>
                        <a:srgbClr val="000000"/>
                      </a:solidFill>
                      <a:latin typeface="Cambria Math" panose="02040503050406030204" pitchFamily="18" charset="0"/>
                    </a:rPr>
                    <m:t>-</m:t>
                  </m:r>
                  <m:f>
                    <m:fPr>
                      <m:ctrlPr>
                        <a:rPr xmlns:a="http://schemas.openxmlformats.org/drawingml/2006/main" sz="5750" i="1">
                          <a:solidFill>
                            <a:srgbClr val="000000"/>
                          </a:solidFill>
                          <a:latin typeface="Cambria Math" panose="02040503050406030204" pitchFamily="18" charset="0"/>
                        </a:rPr>
                      </m:ctrlPr>
                      <m:type m:val="bar"/>
                    </m:fPr>
                    <m:num>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m:t>
                      </m:r>
                      <m:sSub>
                        <m:e>
                          <m:r>
                            <a:rPr xmlns:a="http://schemas.openxmlformats.org/drawingml/2006/main" sz="5750" i="1">
                              <a:solidFill>
                                <a:srgbClr val="000000"/>
                              </a:solidFill>
                              <a:latin typeface="Cambria Math" panose="02040503050406030204" pitchFamily="18" charset="0"/>
                            </a:rPr>
                            <m:t>n</m:t>
                          </m:r>
                        </m:e>
                        <m:sub>
                          <m:r>
                            <a:rPr xmlns:a="http://schemas.openxmlformats.org/drawingml/2006/main" sz="5750" i="1">
                              <a:solidFill>
                                <a:srgbClr val="000000"/>
                              </a:solidFill>
                              <a:latin typeface="Cambria Math" panose="02040503050406030204" pitchFamily="18" charset="0"/>
                            </a:rPr>
                            <m:t>o</m:t>
                          </m:r>
                        </m:sub>
                      </m:sSub>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1</m:t>
                      </m:r>
                      <m:r>
                        <a:rPr xmlns:a="http://schemas.openxmlformats.org/drawingml/2006/main" sz="5750" i="1">
                          <a:solidFill>
                            <a:srgbClr val="000000"/>
                          </a:solidFill>
                          <a:latin typeface="Cambria Math" panose="02040503050406030204" pitchFamily="18" charset="0"/>
                        </a:rPr>
                        <m:t>)</m:t>
                      </m:r>
                    </m:num>
                    <m:den>
                      <m:r>
                        <a:rPr xmlns:a="http://schemas.openxmlformats.org/drawingml/2006/main" sz="5750" i="1">
                          <a:solidFill>
                            <a:srgbClr val="000000"/>
                          </a:solidFill>
                          <a:latin typeface="Cambria Math" panose="02040503050406030204" pitchFamily="18" charset="0"/>
                        </a:rPr>
                        <m:t>μ</m:t>
                      </m:r>
                    </m:den>
                  </m:f>
                  <m:r>
                    <a:rPr xmlns:a="http://schemas.openxmlformats.org/drawingml/2006/main" sz="5750" i="1">
                      <a:solidFill>
                        <a:srgbClr val="000000"/>
                      </a:solidFill>
                      <a:latin typeface="Cambria Math" panose="02040503050406030204" pitchFamily="18" charset="0"/>
                    </a:rPr>
                    <m:t>&lt;</m:t>
                  </m:r>
                  <m:sSup>
                    <m:e>
                      <m:r>
                        <a:rPr xmlns:a="http://schemas.openxmlformats.org/drawingml/2006/main" sz="5750" i="1">
                          <a:solidFill>
                            <a:srgbClr val="000000"/>
                          </a:solidFill>
                          <a:latin typeface="Cambria Math" panose="02040503050406030204" pitchFamily="18" charset="0"/>
                        </a:rPr>
                        <m:t>θ</m:t>
                      </m:r>
                    </m:e>
                    <m:sup>
                      <m:r>
                        <a:rPr xmlns:a="http://schemas.openxmlformats.org/drawingml/2006/main" sz="5750" i="1">
                          <a:solidFill>
                            <a:srgbClr val="000000"/>
                          </a:solidFill>
                          <a:latin typeface="Cambria Math" panose="02040503050406030204" pitchFamily="18" charset="0"/>
                        </a:rPr>
                        <m:t>*</m:t>
                      </m:r>
                    </m:sup>
                  </m:sSup>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R</m:t>
                  </m:r>
                  <m:r>
                    <a:rPr xmlns:a="http://schemas.openxmlformats.org/drawingml/2006/main" sz="5750" i="1">
                      <a:solidFill>
                        <a:srgbClr val="000000"/>
                      </a:solidFill>
                      <a:latin typeface="Cambria Math" panose="02040503050406030204" pitchFamily="18" charset="0"/>
                    </a:rPr>
                    <m:t>-</m:t>
                  </m:r>
                  <m:f>
                    <m:fPr>
                      <m:ctrlPr>
                        <a:rPr xmlns:a="http://schemas.openxmlformats.org/drawingml/2006/main" sz="5750" i="1">
                          <a:solidFill>
                            <a:srgbClr val="000000"/>
                          </a:solidFill>
                          <a:latin typeface="Cambria Math" panose="02040503050406030204" pitchFamily="18" charset="0"/>
                        </a:rPr>
                      </m:ctrlPr>
                      <m:type m:val="bar"/>
                    </m:fPr>
                    <m:num>
                      <m:r>
                        <a:rPr xmlns:a="http://schemas.openxmlformats.org/drawingml/2006/main" sz="5750" i="1">
                          <a:solidFill>
                            <a:srgbClr val="000000"/>
                          </a:solidFill>
                          <a:latin typeface="Cambria Math" panose="02040503050406030204" pitchFamily="18" charset="0"/>
                        </a:rPr>
                        <m:t>C</m:t>
                      </m:r>
                      <m:r>
                        <a:rPr xmlns:a="http://schemas.openxmlformats.org/drawingml/2006/main" sz="5750" i="1">
                          <a:solidFill>
                            <a:srgbClr val="000000"/>
                          </a:solidFill>
                          <a:latin typeface="Cambria Math" panose="02040503050406030204" pitchFamily="18" charset="0"/>
                        </a:rPr>
                        <m:t>(</m:t>
                      </m:r>
                      <m:sSub>
                        <m:e>
                          <m:r>
                            <a:rPr xmlns:a="http://schemas.openxmlformats.org/drawingml/2006/main" sz="5750" i="1">
                              <a:solidFill>
                                <a:srgbClr val="000000"/>
                              </a:solidFill>
                              <a:latin typeface="Cambria Math" panose="02040503050406030204" pitchFamily="18" charset="0"/>
                            </a:rPr>
                            <m:t>n</m:t>
                          </m:r>
                        </m:e>
                        <m:sub>
                          <m:r>
                            <a:rPr xmlns:a="http://schemas.openxmlformats.org/drawingml/2006/main" sz="5750" i="1">
                              <a:solidFill>
                                <a:srgbClr val="000000"/>
                              </a:solidFill>
                              <a:latin typeface="Cambria Math" panose="02040503050406030204" pitchFamily="18" charset="0"/>
                            </a:rPr>
                            <m:t>o</m:t>
                          </m:r>
                        </m:sub>
                      </m:sSub>
                      <m:r>
                        <a:rPr xmlns:a="http://schemas.openxmlformats.org/drawingml/2006/main" sz="5750" i="1">
                          <a:solidFill>
                            <a:srgbClr val="000000"/>
                          </a:solidFill>
                          <a:latin typeface="Cambria Math" panose="02040503050406030204" pitchFamily="18" charset="0"/>
                        </a:rPr>
                        <m:t>)</m:t>
                      </m:r>
                    </m:num>
                    <m:den>
                      <m:r>
                        <a:rPr xmlns:a="http://schemas.openxmlformats.org/drawingml/2006/main" sz="5750" i="1">
                          <a:solidFill>
                            <a:srgbClr val="000000"/>
                          </a:solidFill>
                          <a:latin typeface="Cambria Math" panose="02040503050406030204" pitchFamily="18" charset="0"/>
                        </a:rPr>
                        <m:t>μ</m:t>
                      </m:r>
                    </m:den>
                  </m:f>
                </m:oMath>
              </m:oMathPara>
            </a14:m>
          </a:p>
        </p:txBody>
      </p:sp>
      <p:sp>
        <p:nvSpPr>
          <p:cNvPr id="915"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16"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17"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18"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19"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20"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21"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22"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23"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24"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25"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2" invalidUrl="" action="" tgtFrame="" tooltip="" history="1" highlightClick="0" endSnd="0"/>
              </a:rPr>
              <a:t>https://doi.org/10.2307/1909200</a:t>
            </a:r>
            <a:r>
              <a:t> </a:t>
            </a:r>
          </a:p>
        </p:txBody>
      </p:sp>
      <p:sp>
        <p:nvSpPr>
          <p:cNvPr id="926" name="“If a toll taken from this range is levied on customers joining the queue, the combined income (in unit time) of customers and the revenue agency is maximized.”"/>
          <p:cNvSpPr txBox="1"/>
          <p:nvPr/>
        </p:nvSpPr>
        <p:spPr>
          <a:xfrm>
            <a:off x="298473" y="10505510"/>
            <a:ext cx="10128109" cy="2347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sz="4000">
                <a:solidFill>
                  <a:schemeClr val="accent1">
                    <a:lumOff val="-13575"/>
                  </a:schemeClr>
                </a:solidFill>
              </a:defRPr>
            </a:lvl1pPr>
          </a:lstStyle>
          <a:p>
            <a:pPr/>
            <a:r>
              <a:t>“If a toll taken from this range is levied on customers joining the queue, the combined income (in unit time) of customers and the revenue agency is maximized.”</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8" name="“The toll collecting agency may be completely divorced from the individual and collective economic interests of the customers. In that case the agency will seek to impose a toll,  , designed to maximize its own revenue rather than to optimize the whole s"/>
          <p:cNvSpPr txBox="1"/>
          <p:nvPr>
            <p:ph type="body" idx="1"/>
          </p:nvPr>
        </p:nvSpPr>
        <p:spPr>
          <a:xfrm>
            <a:off x="1142008" y="4248504"/>
            <a:ext cx="21971001" cy="8256012"/>
          </a:xfrm>
          <a:prstGeom prst="rect">
            <a:avLst/>
          </a:prstGeom>
        </p:spPr>
        <p:txBody>
          <a:bodyPr/>
          <a:lstStyle/>
          <a:p>
            <a:pPr marL="0" indent="0" defTabSz="457200">
              <a:lnSpc>
                <a:spcPct val="100000"/>
              </a:lnSpc>
              <a:spcBef>
                <a:spcPts val="1200"/>
              </a:spcBef>
              <a:buSzTx/>
              <a:buNone/>
            </a:pPr>
            <a:r>
              <a:t>“The toll collecting agency may be completely divorced from the individual and collective economic interests of the customers. In that case the agency will seek to impose a toll, </a:t>
            </a:r>
            <a14:m>
              <m:oMath>
                <m:sSub>
                  <m:e>
                    <m:r>
                      <a:rPr xmlns:a="http://schemas.openxmlformats.org/drawingml/2006/main" sz="5750" i="1">
                        <a:solidFill>
                          <a:srgbClr val="000000"/>
                        </a:solidFill>
                        <a:latin typeface="Cambria Math" panose="02040503050406030204" pitchFamily="18" charset="0"/>
                      </a:rPr>
                      <m:t>θ</m:t>
                    </m:r>
                  </m:e>
                  <m:sub>
                    <m:r>
                      <a:rPr xmlns:a="http://schemas.openxmlformats.org/drawingml/2006/main" sz="5750" i="1">
                        <a:solidFill>
                          <a:srgbClr val="000000"/>
                        </a:solidFill>
                        <a:latin typeface="Cambria Math" panose="02040503050406030204" pitchFamily="18" charset="0"/>
                      </a:rPr>
                      <m:t>r</m:t>
                    </m:r>
                  </m:sub>
                </m:sSub>
              </m:oMath>
            </a14:m>
            <a:r>
              <a:t>, designed to maximize its own revenue rather than to optimize the whole system.”</a:t>
            </a:r>
          </a:p>
          <a:p>
            <a:pPr marL="0" indent="0" defTabSz="457200">
              <a:lnSpc>
                <a:spcPct val="100000"/>
              </a:lnSpc>
              <a:spcBef>
                <a:spcPts val="1200"/>
              </a:spcBef>
              <a:buSzTx/>
              <a:buNone/>
            </a:pPr>
          </a:p>
          <a:p>
            <a:pPr marL="0" indent="0" algn="ctr" defTabSz="457200">
              <a:lnSpc>
                <a:spcPct val="100000"/>
              </a:lnSpc>
              <a:spcBef>
                <a:spcPts val="1200"/>
              </a:spcBef>
              <a:buSzTx/>
              <a:buNone/>
            </a:pPr>
            <a14:m>
              <m:oMathPara>
                <m:oMathParaPr>
                  <m:jc m:val="center"/>
                </m:oMathParaPr>
                <m:oMath>
                  <m:r>
                    <a:rPr xmlns:a="http://schemas.openxmlformats.org/drawingml/2006/main" sz="5750" i="1">
                      <a:solidFill>
                        <a:srgbClr val="000000"/>
                      </a:solidFill>
                      <a:latin typeface="Cambria Math" panose="02040503050406030204" pitchFamily="18" charset="0"/>
                    </a:rPr>
                    <m:t>M</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λ</m:t>
                  </m:r>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ζ</m:t>
                  </m:r>
                  <m:r>
                    <a:rPr xmlns:a="http://schemas.openxmlformats.org/drawingml/2006/main" sz="5750" i="1">
                      <a:solidFill>
                        <a:srgbClr val="000000"/>
                      </a:solidFill>
                      <a:latin typeface="Cambria Math" panose="02040503050406030204" pitchFamily="18" charset="0"/>
                    </a:rPr>
                    <m:t>)</m:t>
                  </m:r>
                  <m:r>
                    <m:rPr>
                      <m:nor/>
                    </m:rPr>
                    <a:rPr xmlns:a="http://schemas.openxmlformats.org/drawingml/2006/main" sz="5750" i="1">
                      <a:solidFill>
                        <a:srgbClr val="000000"/>
                      </a:solidFill>
                      <a:latin typeface="Cambria Math" panose="02040503050406030204" pitchFamily="18" charset="0"/>
                    </a:rPr>
                    <m:t/>
                  </m:r>
                  <m:r>
                    <a:rPr xmlns:a="http://schemas.openxmlformats.org/drawingml/2006/main" sz="5750" i="1">
                      <a:solidFill>
                        <a:srgbClr val="000000"/>
                      </a:solidFill>
                      <a:latin typeface="Cambria Math" panose="02040503050406030204" pitchFamily="18" charset="0"/>
                    </a:rPr>
                    <m:t>θ</m:t>
                  </m:r>
                </m:oMath>
              </m:oMathPara>
            </a14:m>
          </a:p>
        </p:txBody>
      </p:sp>
      <p:sp>
        <p:nvSpPr>
          <p:cNvPr id="929" name="“Revenue Maximization”"/>
          <p:cNvSpPr txBox="1"/>
          <p:nvPr>
            <p:ph type="title"/>
          </p:nvPr>
        </p:nvSpPr>
        <p:spPr>
          <a:prstGeom prst="rect">
            <a:avLst/>
          </a:prstGeom>
        </p:spPr>
        <p:txBody>
          <a:bodyPr/>
          <a:lstStyle/>
          <a:p>
            <a:pPr/>
            <a:r>
              <a:t>“Revenue Maximization”</a:t>
            </a:r>
          </a:p>
        </p:txBody>
      </p:sp>
      <p:sp>
        <p:nvSpPr>
          <p:cNvPr id="930" name="Tolls to zero out customers gain and maximize revenu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Tolls to zero out customers gain and maximize revenue</a:t>
            </a:r>
          </a:p>
        </p:txBody>
      </p:sp>
      <p:sp>
        <p:nvSpPr>
          <p:cNvPr id="931"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32"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33"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34"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35"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36"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37"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38"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39"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40"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41"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2" invalidUrl="" action="" tgtFrame="" tooltip="" history="1" highlightClick="0" endSnd="0"/>
              </a:rPr>
              <a:t>https://doi.org/10.2307/1909200</a:t>
            </a:r>
            <a:r>
              <a:t> </a:t>
            </a:r>
          </a:p>
        </p:txBody>
      </p:sp>
      <p:sp>
        <p:nvSpPr>
          <p:cNvPr id="942" name="Rectangle"/>
          <p:cNvSpPr/>
          <p:nvPr/>
        </p:nvSpPr>
        <p:spPr>
          <a:xfrm>
            <a:off x="11603571" y="8431069"/>
            <a:ext cx="2057067" cy="883979"/>
          </a:xfrm>
          <a:prstGeom prst="rect">
            <a:avLst/>
          </a:prstGeom>
          <a:ln w="50800">
            <a:solidFill>
              <a:schemeClr val="accent4">
                <a:hueOff val="-1247790"/>
                <a:lumOff val="-12326"/>
              </a:schemeClr>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43" name="Rectangle"/>
          <p:cNvSpPr/>
          <p:nvPr/>
        </p:nvSpPr>
        <p:spPr>
          <a:xfrm>
            <a:off x="13743630" y="8431069"/>
            <a:ext cx="542642" cy="883979"/>
          </a:xfrm>
          <a:prstGeom prst="rect">
            <a:avLst/>
          </a:prstGeom>
          <a:ln w="50800">
            <a:solidFill>
              <a:schemeClr val="accent1">
                <a:lumOff val="-13575"/>
              </a:schemeClr>
            </a:solidFill>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44" name="Toll value"/>
          <p:cNvSpPr txBox="1"/>
          <p:nvPr/>
        </p:nvSpPr>
        <p:spPr>
          <a:xfrm>
            <a:off x="14255862" y="9300488"/>
            <a:ext cx="2661148" cy="6969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sz="4000">
                <a:solidFill>
                  <a:schemeClr val="accent1">
                    <a:lumOff val="-13575"/>
                  </a:schemeClr>
                </a:solidFill>
              </a:defRPr>
            </a:lvl1pPr>
          </a:lstStyle>
          <a:p>
            <a:pPr/>
            <a:r>
              <a:t>Toll value</a:t>
            </a:r>
          </a:p>
        </p:txBody>
      </p:sp>
      <p:sp>
        <p:nvSpPr>
          <p:cNvPr id="945" name="Expected number of customers joining queue."/>
          <p:cNvSpPr txBox="1"/>
          <p:nvPr/>
        </p:nvSpPr>
        <p:spPr>
          <a:xfrm>
            <a:off x="6662104" y="9634197"/>
            <a:ext cx="6035996" cy="12470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sz="4000">
                <a:solidFill>
                  <a:schemeClr val="accent4">
                    <a:hueOff val="-1247790"/>
                    <a:lumOff val="-12326"/>
                  </a:schemeClr>
                </a:solidFill>
              </a:defRPr>
            </a:lvl1pPr>
          </a:lstStyle>
          <a:p>
            <a:pPr/>
            <a:r>
              <a:t>Expected number of customers joining queue.</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7" name="“Revenue Maximization” to lower   to"/>
          <p:cNvSpPr txBox="1"/>
          <p:nvPr>
            <p:ph type="title"/>
          </p:nvPr>
        </p:nvSpPr>
        <p:spPr>
          <a:prstGeom prst="rect">
            <a:avLst/>
          </a:prstGeom>
        </p:spPr>
        <p:txBody>
          <a:bodyPr/>
          <a:lstStyle/>
          <a:p>
            <a:pPr/>
            <a:r>
              <a:t>“Revenue Maximization”</a:t>
            </a:r>
            <a:r>
              <a:rPr spc="-124" sz="6200"/>
              <a:t> to lower </a:t>
            </a:r>
            <a14:m>
              <m:oMath>
                <m:sSub>
                  <m:e>
                    <m:r>
                      <a:rPr xmlns:a="http://schemas.openxmlformats.org/drawingml/2006/main" sz="7450" i="1">
                        <a:solidFill>
                          <a:srgbClr val="004D80"/>
                        </a:solidFill>
                        <a:latin typeface="Cambria Math" panose="02040503050406030204" pitchFamily="18" charset="0"/>
                      </a:rPr>
                      <m:t>n</m:t>
                    </m:r>
                  </m:e>
                  <m:sub>
                    <m:r>
                      <a:rPr xmlns:a="http://schemas.openxmlformats.org/drawingml/2006/main" sz="7450" i="1">
                        <a:solidFill>
                          <a:srgbClr val="004D80"/>
                        </a:solidFill>
                        <a:latin typeface="Cambria Math" panose="02040503050406030204" pitchFamily="18" charset="0"/>
                      </a:rPr>
                      <m:t>s</m:t>
                    </m:r>
                  </m:sub>
                </m:sSub>
              </m:oMath>
            </a14:m>
            <a:r>
              <a:rPr spc="-124" sz="6200"/>
              <a:t> to </a:t>
            </a:r>
            <a14:m>
              <m:oMath>
                <m:sSub>
                  <m:e>
                    <m:r>
                      <a:rPr xmlns:a="http://schemas.openxmlformats.org/drawingml/2006/main" sz="7450" i="1">
                        <a:solidFill>
                          <a:srgbClr val="004D80"/>
                        </a:solidFill>
                        <a:latin typeface="Cambria Math" panose="02040503050406030204" pitchFamily="18" charset="0"/>
                      </a:rPr>
                      <m:t>n</m:t>
                    </m:r>
                  </m:e>
                  <m:sub>
                    <m:r>
                      <a:rPr xmlns:a="http://schemas.openxmlformats.org/drawingml/2006/main" sz="7450" i="1">
                        <a:solidFill>
                          <a:srgbClr val="004D80"/>
                        </a:solidFill>
                        <a:latin typeface="Cambria Math" panose="02040503050406030204" pitchFamily="18" charset="0"/>
                      </a:rPr>
                      <m:t>o</m:t>
                    </m:r>
                  </m:sub>
                </m:sSub>
              </m:oMath>
            </a14:m>
            <a:endParaRPr sz="6200">
              <a:solidFill>
                <a:srgbClr val="004D80"/>
              </a:solidFill>
            </a:endParaRPr>
          </a:p>
        </p:txBody>
      </p:sp>
      <p:sp>
        <p:nvSpPr>
          <p:cNvPr id="948" name="Tolls to zero out customers gain and maximize revenu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Tolls to zero out customers gain and maximize revenue</a:t>
            </a:r>
          </a:p>
        </p:txBody>
      </p:sp>
      <p:sp>
        <p:nvSpPr>
          <p:cNvPr id="949" name="Set the toll to be equal to the customers’ profit from waiting in line and being serviced"/>
          <p:cNvSpPr txBox="1"/>
          <p:nvPr>
            <p:ph type="body" sz="half" idx="1"/>
          </p:nvPr>
        </p:nvSpPr>
        <p:spPr>
          <a:xfrm>
            <a:off x="4259529" y="4248504"/>
            <a:ext cx="15864942" cy="8256012"/>
          </a:xfrm>
          <a:prstGeom prst="rect">
            <a:avLst/>
          </a:prstGeom>
        </p:spPr>
        <p:txBody>
          <a:bodyPr/>
          <a:lstStyle/>
          <a:p>
            <a:pPr marL="0" indent="0" defTabSz="457200">
              <a:lnSpc>
                <a:spcPct val="100000"/>
              </a:lnSpc>
              <a:spcBef>
                <a:spcPts val="1200"/>
              </a:spcBef>
              <a:buSzTx/>
              <a:buNone/>
            </a:pPr>
            <a:r>
              <a:t>Set the toll to be equal to the customers’ profit from waiting in line and being serviced</a:t>
            </a:r>
          </a:p>
          <a:p>
            <a:pPr marL="0" indent="0" defTabSz="457200">
              <a:lnSpc>
                <a:spcPct val="100000"/>
              </a:lnSpc>
              <a:spcBef>
                <a:spcPts val="1200"/>
              </a:spcBef>
              <a:buSzTx/>
              <a:buNone/>
            </a:pPr>
          </a:p>
          <a:p>
            <a:pPr marL="0" indent="0" algn="ctr" defTabSz="457200">
              <a:lnSpc>
                <a:spcPct val="100000"/>
              </a:lnSpc>
              <a:spcBef>
                <a:spcPts val="1200"/>
              </a:spcBef>
              <a:buSzTx/>
              <a:buNone/>
            </a:pPr>
            <a14:m>
              <m:oMathPara>
                <m:oMathParaPr>
                  <m:jc m:val="center"/>
                </m:oMathParaPr>
                <m:oMath>
                  <m:sSub>
                    <m:e>
                      <m:r>
                        <a:rPr xmlns:a="http://schemas.openxmlformats.org/drawingml/2006/main" sz="5750" i="1">
                          <a:solidFill>
                            <a:srgbClr val="000000"/>
                          </a:solidFill>
                          <a:latin typeface="Cambria Math" panose="02040503050406030204" pitchFamily="18" charset="0"/>
                        </a:rPr>
                        <m:t>θ</m:t>
                      </m:r>
                    </m:e>
                    <m:sub>
                      <m:r>
                        <a:rPr xmlns:a="http://schemas.openxmlformats.org/drawingml/2006/main" sz="5750" i="1">
                          <a:solidFill>
                            <a:srgbClr val="000000"/>
                          </a:solidFill>
                          <a:latin typeface="Cambria Math" panose="02040503050406030204" pitchFamily="18" charset="0"/>
                        </a:rPr>
                        <m:t>r</m:t>
                      </m:r>
                    </m:sub>
                  </m:sSub>
                  <m:r>
                    <a:rPr xmlns:a="http://schemas.openxmlformats.org/drawingml/2006/main" sz="5750" i="1">
                      <a:solidFill>
                        <a:srgbClr val="000000"/>
                      </a:solidFill>
                      <a:latin typeface="Cambria Math" panose="02040503050406030204" pitchFamily="18" charset="0"/>
                    </a:rPr>
                    <m:t>=</m:t>
                  </m:r>
                  <m:r>
                    <a:rPr xmlns:a="http://schemas.openxmlformats.org/drawingml/2006/main" sz="5750" i="1">
                      <a:solidFill>
                        <a:srgbClr val="000000"/>
                      </a:solidFill>
                      <a:latin typeface="Cambria Math" panose="02040503050406030204" pitchFamily="18" charset="0"/>
                    </a:rPr>
                    <m:t>R</m:t>
                  </m:r>
                  <m:r>
                    <a:rPr xmlns:a="http://schemas.openxmlformats.org/drawingml/2006/main" sz="5750" i="1">
                      <a:solidFill>
                        <a:srgbClr val="000000"/>
                      </a:solidFill>
                      <a:latin typeface="Cambria Math" panose="02040503050406030204" pitchFamily="18" charset="0"/>
                    </a:rPr>
                    <m:t>-</m:t>
                  </m:r>
                  <m:f>
                    <m:fPr>
                      <m:ctrlPr>
                        <a:rPr xmlns:a="http://schemas.openxmlformats.org/drawingml/2006/main" sz="5750" i="1">
                          <a:solidFill>
                            <a:srgbClr val="000000"/>
                          </a:solidFill>
                          <a:latin typeface="Cambria Math" panose="02040503050406030204" pitchFamily="18" charset="0"/>
                        </a:rPr>
                      </m:ctrlPr>
                      <m:type m:val="bar"/>
                    </m:fPr>
                    <m:num>
                      <m:r>
                        <a:rPr xmlns:a="http://schemas.openxmlformats.org/drawingml/2006/main" sz="5750" i="1">
                          <a:solidFill>
                            <a:srgbClr val="000000"/>
                          </a:solidFill>
                          <a:latin typeface="Cambria Math" panose="02040503050406030204" pitchFamily="18" charset="0"/>
                        </a:rPr>
                        <m:t>C</m:t>
                      </m:r>
                      <m:sSub>
                        <m:e>
                          <m:r>
                            <a:rPr xmlns:a="http://schemas.openxmlformats.org/drawingml/2006/main" sz="5750" i="1">
                              <a:solidFill>
                                <a:srgbClr val="000000"/>
                              </a:solidFill>
                              <a:latin typeface="Cambria Math" panose="02040503050406030204" pitchFamily="18" charset="0"/>
                            </a:rPr>
                            <m:t>n</m:t>
                          </m:r>
                        </m:e>
                        <m:sub>
                          <m:r>
                            <a:rPr xmlns:a="http://schemas.openxmlformats.org/drawingml/2006/main" sz="5750" i="1">
                              <a:solidFill>
                                <a:srgbClr val="000000"/>
                              </a:solidFill>
                              <a:latin typeface="Cambria Math" panose="02040503050406030204" pitchFamily="18" charset="0"/>
                            </a:rPr>
                            <m:t>r</m:t>
                          </m:r>
                        </m:sub>
                      </m:sSub>
                    </m:num>
                    <m:den>
                      <m:r>
                        <a:rPr xmlns:a="http://schemas.openxmlformats.org/drawingml/2006/main" sz="5750" i="1">
                          <a:solidFill>
                            <a:srgbClr val="000000"/>
                          </a:solidFill>
                          <a:latin typeface="Cambria Math" panose="02040503050406030204" pitchFamily="18" charset="0"/>
                        </a:rPr>
                        <m:t>μ</m:t>
                      </m:r>
                    </m:den>
                  </m:f>
                </m:oMath>
              </m:oMathPara>
            </a14:m>
          </a:p>
        </p:txBody>
      </p:sp>
      <p:sp>
        <p:nvSpPr>
          <p:cNvPr id="950" name="Store"/>
          <p:cNvSpPr/>
          <p:nvPr/>
        </p:nvSpPr>
        <p:spPr>
          <a:xfrm>
            <a:off x="20252571" y="9082469"/>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51" name="Man"/>
          <p:cNvSpPr/>
          <p:nvPr/>
        </p:nvSpPr>
        <p:spPr>
          <a:xfrm flipH="1">
            <a:off x="18125107" y="1050346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52" name="Woman"/>
          <p:cNvSpPr/>
          <p:nvPr/>
        </p:nvSpPr>
        <p:spPr>
          <a:xfrm>
            <a:off x="18805125"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53" name="Man"/>
          <p:cNvSpPr/>
          <p:nvPr/>
        </p:nvSpPr>
        <p:spPr>
          <a:xfrm flipH="1">
            <a:off x="16746250"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54" name="Woman"/>
          <p:cNvSpPr/>
          <p:nvPr/>
        </p:nvSpPr>
        <p:spPr>
          <a:xfrm>
            <a:off x="17426268"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55" name="Woman"/>
          <p:cNvSpPr/>
          <p:nvPr/>
        </p:nvSpPr>
        <p:spPr>
          <a:xfrm>
            <a:off x="1604741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56" name="Man"/>
          <p:cNvSpPr/>
          <p:nvPr/>
        </p:nvSpPr>
        <p:spPr>
          <a:xfrm flipH="1">
            <a:off x="14668552" y="1050346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57" name="Woman"/>
          <p:cNvSpPr/>
          <p:nvPr/>
        </p:nvSpPr>
        <p:spPr>
          <a:xfrm>
            <a:off x="15348571"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58" name="Woman"/>
          <p:cNvSpPr/>
          <p:nvPr/>
        </p:nvSpPr>
        <p:spPr>
          <a:xfrm>
            <a:off x="21821714" y="1050312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59" name="Woman"/>
          <p:cNvSpPr/>
          <p:nvPr/>
        </p:nvSpPr>
        <p:spPr>
          <a:xfrm>
            <a:off x="19503964" y="10503125"/>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60"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2" invalidUrl="" action="" tgtFrame="" tooltip="" history="1" highlightClick="0" endSnd="0"/>
              </a:rPr>
              <a:t>https://doi.org/10.2307/1909200</a:t>
            </a:r>
            <a:r>
              <a:t> </a:t>
            </a:r>
          </a:p>
        </p:txBody>
      </p:sp>
      <p:sp>
        <p:nvSpPr>
          <p:cNvPr id="961" name="Relies on a net neutral experience being good enough to retain customers"/>
          <p:cNvSpPr txBox="1"/>
          <p:nvPr/>
        </p:nvSpPr>
        <p:spPr>
          <a:xfrm>
            <a:off x="2531157" y="9144111"/>
            <a:ext cx="9152806" cy="1247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spcBef>
                <a:spcPts val="0"/>
              </a:spcBef>
              <a:defRPr sz="4000">
                <a:solidFill>
                  <a:schemeClr val="accent4">
                    <a:hueOff val="-1247790"/>
                    <a:lumOff val="-12326"/>
                  </a:schemeClr>
                </a:solidFill>
              </a:defRPr>
            </a:lvl1pPr>
          </a:lstStyle>
          <a:p>
            <a:pPr/>
            <a:r>
              <a:t>Relies on a net neutral experience being good enough to retain customers</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3" name="Examples via hands-on demo 🤞"/>
          <p:cNvSpPr txBox="1"/>
          <p:nvPr>
            <p:ph type="title"/>
          </p:nvPr>
        </p:nvSpPr>
        <p:spPr>
          <a:xfrm>
            <a:off x="1206498" y="223958"/>
            <a:ext cx="21971004" cy="4648201"/>
          </a:xfrm>
          <a:prstGeom prst="rect">
            <a:avLst/>
          </a:prstGeom>
        </p:spPr>
        <p:txBody>
          <a:bodyPr/>
          <a:lstStyle/>
          <a:p>
            <a:pPr/>
            <a:r>
              <a:t>Examples via hands-on demo 🤞</a:t>
            </a:r>
          </a:p>
        </p:txBody>
      </p:sp>
      <p:sp>
        <p:nvSpPr>
          <p:cNvPr id="964" name="https://spannbaueradam.shinyapps.io/naor/"/>
          <p:cNvSpPr txBox="1"/>
          <p:nvPr/>
        </p:nvSpPr>
        <p:spPr>
          <a:xfrm>
            <a:off x="5408523" y="11976946"/>
            <a:ext cx="13566954" cy="9078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400" u="sng">
                <a:solidFill>
                  <a:srgbClr val="F3C956"/>
                </a:solidFill>
                <a:hlinkClick r:id="rId2" invalidUrl="" action="" tgtFrame="" tooltip="" history="1" highlightClick="0" endSnd="0"/>
              </a:defRPr>
            </a:lvl1pPr>
          </a:lstStyle>
          <a:p>
            <a:pPr>
              <a:defRPr u="none"/>
            </a:pPr>
            <a:r>
              <a:rPr u="sng">
                <a:hlinkClick r:id="rId2" invalidUrl="" action="" tgtFrame="" tooltip="" history="1" highlightClick="0" endSnd="0"/>
              </a:rPr>
              <a:t>https://spannbaueradam.shinyapps.io/naor/</a:t>
            </a:r>
          </a:p>
        </p:txBody>
      </p:sp>
      <p:grpSp>
        <p:nvGrpSpPr>
          <p:cNvPr id="967" name="pasted-movie.png">
            <a:hlinkClick r:id="rId2" invalidUrl="" action="" tgtFrame="" tooltip="" history="1" highlightClick="0" endSnd="0"/>
          </p:cNvPr>
          <p:cNvGrpSpPr/>
          <p:nvPr/>
        </p:nvGrpSpPr>
        <p:grpSpPr>
          <a:xfrm>
            <a:off x="5052490" y="3949988"/>
            <a:ext cx="14279020" cy="7852711"/>
            <a:chOff x="0" y="0"/>
            <a:chExt cx="14279018" cy="7852709"/>
          </a:xfrm>
        </p:grpSpPr>
        <p:pic>
          <p:nvPicPr>
            <p:cNvPr id="966" name="pasted-movie.png" descr="pasted-movie.png"/>
            <p:cNvPicPr>
              <a:picLocks noChangeAspect="1"/>
            </p:cNvPicPr>
            <p:nvPr/>
          </p:nvPicPr>
          <p:blipFill>
            <a:blip r:embed="rId3">
              <a:extLst/>
            </a:blip>
            <a:stretch>
              <a:fillRect/>
            </a:stretch>
          </p:blipFill>
          <p:spPr>
            <a:xfrm>
              <a:off x="126999" y="88900"/>
              <a:ext cx="14025020" cy="7522510"/>
            </a:xfrm>
            <a:prstGeom prst="rect">
              <a:avLst/>
            </a:prstGeom>
            <a:ln>
              <a:noFill/>
            </a:ln>
            <a:effectLst/>
          </p:spPr>
        </p:pic>
        <p:pic>
          <p:nvPicPr>
            <p:cNvPr id="965" name="pasted-movie.png" descr="pasted-movie.png"/>
            <p:cNvPicPr>
              <a:picLocks noChangeAspect="0"/>
            </p:cNvPicPr>
            <p:nvPr/>
          </p:nvPicPr>
          <p:blipFill>
            <a:blip r:embed="rId4">
              <a:extLst/>
            </a:blip>
            <a:stretch>
              <a:fillRect/>
            </a:stretch>
          </p:blipFill>
          <p:spPr>
            <a:xfrm>
              <a:off x="-1" y="0"/>
              <a:ext cx="14279020" cy="7852710"/>
            </a:xfrm>
            <a:prstGeom prst="rect">
              <a:avLst/>
            </a:prstGeom>
            <a:effectLst/>
          </p:spPr>
        </p:pic>
      </p:gr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9" name="Critiques"/>
          <p:cNvSpPr txBox="1"/>
          <p:nvPr>
            <p:ph type="title"/>
          </p:nvPr>
        </p:nvSpPr>
        <p:spPr>
          <a:prstGeom prst="rect">
            <a:avLst/>
          </a:prstGeom>
        </p:spPr>
        <p:txBody>
          <a:bodyPr/>
          <a:lstStyle/>
          <a:p>
            <a:pPr/>
            <a:r>
              <a:t>Critiques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1" name="Adam thoughts"/>
          <p:cNvSpPr txBox="1"/>
          <p:nvPr>
            <p:ph type="title"/>
          </p:nvPr>
        </p:nvSpPr>
        <p:spPr>
          <a:prstGeom prst="rect">
            <a:avLst/>
          </a:prstGeom>
        </p:spPr>
        <p:txBody>
          <a:bodyPr/>
          <a:lstStyle/>
          <a:p>
            <a:pPr/>
            <a:r>
              <a:t>Adam thoughts</a:t>
            </a:r>
          </a:p>
        </p:txBody>
      </p:sp>
      <p:sp>
        <p:nvSpPr>
          <p:cNvPr id="972" name="Before consulting the literatur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Before consulting the literature</a:t>
            </a:r>
          </a:p>
        </p:txBody>
      </p:sp>
      <p:sp>
        <p:nvSpPr>
          <p:cNvPr id="973" name="Doesn’t seem to consider how the toll affects an overall gain, just the queue size…"/>
          <p:cNvSpPr txBox="1"/>
          <p:nvPr>
            <p:ph type="body" sz="half" idx="1"/>
          </p:nvPr>
        </p:nvSpPr>
        <p:spPr>
          <a:xfrm>
            <a:off x="1206500" y="4248504"/>
            <a:ext cx="12212005" cy="8256012"/>
          </a:xfrm>
          <a:prstGeom prst="rect">
            <a:avLst/>
          </a:prstGeom>
        </p:spPr>
        <p:txBody>
          <a:bodyPr/>
          <a:lstStyle/>
          <a:p>
            <a:pPr/>
            <a:r>
              <a:t>Doesn’t seem to consider how the toll affects an overall gain, just the queue size</a:t>
            </a:r>
          </a:p>
          <a:p>
            <a:pPr lvl="1">
              <a:defRPr sz="4000"/>
            </a:pPr>
            <a:r>
              <a:t>We start optimizing overall gain: </a:t>
            </a:r>
            <a14:m>
              <m:oMath>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λ</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ζ</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C</m:t>
                </m:r>
                <m:r>
                  <a:rPr xmlns:a="http://schemas.openxmlformats.org/drawingml/2006/main" sz="4800" i="1">
                    <a:solidFill>
                      <a:srgbClr val="000000"/>
                    </a:solidFill>
                    <a:latin typeface="Cambria Math" panose="02040503050406030204" pitchFamily="18" charset="0"/>
                  </a:rPr>
                  <m:t>E</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m:t>
                </m:r>
              </m:oMath>
            </a14:m>
            <a:r>
              <a:t>, but after setting a toll to bring down queue size we don’t readdress how this affects </a:t>
            </a:r>
            <a14:m>
              <m:oMath>
                <m:r>
                  <a:rPr xmlns:a="http://schemas.openxmlformats.org/drawingml/2006/main" sz="4800" i="1">
                    <a:solidFill>
                      <a:srgbClr val="000000"/>
                    </a:solidFill>
                    <a:latin typeface="Cambria Math" panose="02040503050406030204" pitchFamily="18" charset="0"/>
                  </a:rPr>
                  <m:t>P</m:t>
                </m:r>
              </m:oMath>
            </a14:m>
          </a:p>
          <a:p>
            <a:pPr lvl="2">
              <a:defRPr sz="4000"/>
            </a:pPr>
            <a14:m>
              <m:oMath>
                <m:r>
                  <a:rPr xmlns:a="http://schemas.openxmlformats.org/drawingml/2006/main" sz="4800" i="1">
                    <a:solidFill>
                      <a:srgbClr val="000000"/>
                    </a:solidFill>
                    <a:latin typeface="Cambria Math" panose="02040503050406030204" pitchFamily="18" charset="0"/>
                  </a:rPr>
                  <m:t>P</m:t>
                </m:r>
              </m:oMath>
            </a14:m>
            <a:r>
              <a:t> with the toll incorporated could be expressed with: </a:t>
            </a:r>
            <a14:m>
              <m:oMath>
                <m:r>
                  <a:rPr xmlns:a="http://schemas.openxmlformats.org/drawingml/2006/main" sz="4800" i="1">
                    <a:solidFill>
                      <a:srgbClr val="000000"/>
                    </a:solidFill>
                    <a:latin typeface="Cambria Math" panose="02040503050406030204" pitchFamily="18" charset="0"/>
                  </a:rPr>
                  <m:t>P</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λ</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ζ</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R</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θ</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C</m:t>
                </m:r>
                <m:r>
                  <a:rPr xmlns:a="http://schemas.openxmlformats.org/drawingml/2006/main" sz="4800" i="1">
                    <a:solidFill>
                      <a:srgbClr val="000000"/>
                    </a:solidFill>
                    <a:latin typeface="Cambria Math" panose="02040503050406030204" pitchFamily="18" charset="0"/>
                  </a:rPr>
                  <m:t>E</m:t>
                </m:r>
                <m:r>
                  <a:rPr xmlns:a="http://schemas.openxmlformats.org/drawingml/2006/main" sz="4800" i="1">
                    <a:solidFill>
                      <a:srgbClr val="000000"/>
                    </a:solidFill>
                    <a:latin typeface="Cambria Math" panose="02040503050406030204" pitchFamily="18" charset="0"/>
                  </a:rPr>
                  <m:t>[</m:t>
                </m:r>
                <m:r>
                  <a:rPr xmlns:a="http://schemas.openxmlformats.org/drawingml/2006/main" sz="4800" i="1">
                    <a:solidFill>
                      <a:srgbClr val="000000"/>
                    </a:solidFill>
                    <a:latin typeface="Cambria Math" panose="02040503050406030204" pitchFamily="18" charset="0"/>
                  </a:rPr>
                  <m:t>i</m:t>
                </m:r>
                <m:r>
                  <a:rPr xmlns:a="http://schemas.openxmlformats.org/drawingml/2006/main" sz="4800" i="1">
                    <a:solidFill>
                      <a:srgbClr val="000000"/>
                    </a:solidFill>
                    <a:latin typeface="Cambria Math" panose="02040503050406030204" pitchFamily="18" charset="0"/>
                  </a:rPr>
                  <m:t>]</m:t>
                </m:r>
              </m:oMath>
            </a14:m>
          </a:p>
        </p:txBody>
      </p:sp>
      <p:sp>
        <p:nvSpPr>
          <p:cNvPr id="974"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2" invalidUrl="" action="" tgtFrame="" tooltip="" history="1" highlightClick="0" endSnd="0"/>
              </a:rPr>
              <a:t>https://doi.org/10.2307/1909200</a:t>
            </a:r>
            <a:r>
              <a:t> </a:t>
            </a:r>
          </a:p>
        </p:txBody>
      </p:sp>
      <p:sp>
        <p:nvSpPr>
          <p:cNvPr id="975" name="Store"/>
          <p:cNvSpPr/>
          <p:nvPr/>
        </p:nvSpPr>
        <p:spPr>
          <a:xfrm>
            <a:off x="20057411" y="7913105"/>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76" name="Man"/>
          <p:cNvSpPr/>
          <p:nvPr/>
        </p:nvSpPr>
        <p:spPr>
          <a:xfrm flipH="1">
            <a:off x="17929947" y="9334097"/>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77" name="Woman"/>
          <p:cNvSpPr/>
          <p:nvPr/>
        </p:nvSpPr>
        <p:spPr>
          <a:xfrm>
            <a:off x="18609964" y="9333760"/>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78" name="Woman"/>
          <p:cNvSpPr/>
          <p:nvPr/>
        </p:nvSpPr>
        <p:spPr>
          <a:xfrm>
            <a:off x="21626554" y="9333760"/>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79" name="Woman"/>
          <p:cNvSpPr/>
          <p:nvPr/>
        </p:nvSpPr>
        <p:spPr>
          <a:xfrm>
            <a:off x="19308804" y="9333761"/>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80" name="Store"/>
          <p:cNvSpPr/>
          <p:nvPr/>
        </p:nvSpPr>
        <p:spPr>
          <a:xfrm>
            <a:off x="20027991" y="3863805"/>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81" name="Man"/>
          <p:cNvSpPr/>
          <p:nvPr/>
        </p:nvSpPr>
        <p:spPr>
          <a:xfrm flipH="1">
            <a:off x="17900527" y="5284797"/>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82" name="Woman"/>
          <p:cNvSpPr/>
          <p:nvPr/>
        </p:nvSpPr>
        <p:spPr>
          <a:xfrm>
            <a:off x="18580544" y="5284460"/>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83" name="Man"/>
          <p:cNvSpPr/>
          <p:nvPr/>
        </p:nvSpPr>
        <p:spPr>
          <a:xfrm flipH="1">
            <a:off x="16521670" y="5284798"/>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84" name="Woman"/>
          <p:cNvSpPr/>
          <p:nvPr/>
        </p:nvSpPr>
        <p:spPr>
          <a:xfrm>
            <a:off x="17201688" y="5284461"/>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85" name="Woman"/>
          <p:cNvSpPr/>
          <p:nvPr/>
        </p:nvSpPr>
        <p:spPr>
          <a:xfrm>
            <a:off x="15822831" y="5284461"/>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86" name="Man"/>
          <p:cNvSpPr/>
          <p:nvPr/>
        </p:nvSpPr>
        <p:spPr>
          <a:xfrm flipH="1">
            <a:off x="14443972" y="5284798"/>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87" name="Woman"/>
          <p:cNvSpPr/>
          <p:nvPr/>
        </p:nvSpPr>
        <p:spPr>
          <a:xfrm>
            <a:off x="15123991" y="5284461"/>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88" name="Woman"/>
          <p:cNvSpPr/>
          <p:nvPr/>
        </p:nvSpPr>
        <p:spPr>
          <a:xfrm>
            <a:off x="21597134" y="5284460"/>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89" name="Woman"/>
          <p:cNvSpPr/>
          <p:nvPr/>
        </p:nvSpPr>
        <p:spPr>
          <a:xfrm>
            <a:off x="19279384" y="5284461"/>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990" name="😐"/>
          <p:cNvSpPr txBox="1"/>
          <p:nvPr/>
        </p:nvSpPr>
        <p:spPr>
          <a:xfrm>
            <a:off x="14378744"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991" name="😐"/>
          <p:cNvSpPr txBox="1"/>
          <p:nvPr/>
        </p:nvSpPr>
        <p:spPr>
          <a:xfrm>
            <a:off x="15068173"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992" name="😐"/>
          <p:cNvSpPr txBox="1"/>
          <p:nvPr/>
        </p:nvSpPr>
        <p:spPr>
          <a:xfrm>
            <a:off x="15757600"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993" name="😐"/>
          <p:cNvSpPr txBox="1"/>
          <p:nvPr/>
        </p:nvSpPr>
        <p:spPr>
          <a:xfrm>
            <a:off x="16456442"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994" name="😐"/>
          <p:cNvSpPr txBox="1"/>
          <p:nvPr/>
        </p:nvSpPr>
        <p:spPr>
          <a:xfrm>
            <a:off x="17158399"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995" name="😐"/>
          <p:cNvSpPr txBox="1"/>
          <p:nvPr/>
        </p:nvSpPr>
        <p:spPr>
          <a:xfrm>
            <a:off x="17864718"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996" name="😐"/>
          <p:cNvSpPr txBox="1"/>
          <p:nvPr/>
        </p:nvSpPr>
        <p:spPr>
          <a:xfrm>
            <a:off x="18524726"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997" name="😐"/>
          <p:cNvSpPr txBox="1"/>
          <p:nvPr/>
        </p:nvSpPr>
        <p:spPr>
          <a:xfrm>
            <a:off x="19248626"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pic>
        <p:nvPicPr>
          <p:cNvPr id="998" name="pasted-movie.png" descr="pasted-movie.png"/>
          <p:cNvPicPr>
            <a:picLocks noChangeAspect="1"/>
          </p:cNvPicPr>
          <p:nvPr/>
        </p:nvPicPr>
        <p:blipFill>
          <a:blip r:embed="rId3">
            <a:extLst/>
          </a:blip>
          <a:stretch>
            <a:fillRect/>
          </a:stretch>
        </p:blipFill>
        <p:spPr>
          <a:xfrm>
            <a:off x="15773798" y="8920581"/>
            <a:ext cx="1979804" cy="1979805"/>
          </a:xfrm>
          <a:prstGeom prst="rect">
            <a:avLst/>
          </a:prstGeom>
          <a:ln w="12700">
            <a:miter lim="400000"/>
          </a:ln>
        </p:spPr>
      </p:pic>
      <p:sp>
        <p:nvSpPr>
          <p:cNvPr id="999" name="Trust us, 3 is best"/>
          <p:cNvSpPr/>
          <p:nvPr/>
        </p:nvSpPr>
        <p:spPr>
          <a:xfrm>
            <a:off x="15306977" y="7607166"/>
            <a:ext cx="3660829" cy="1283376"/>
          </a:xfrm>
          <a:prstGeom prst="wedgeEllipseCallout">
            <a:avLst>
              <a:gd name="adj1" fmla="val 1279"/>
              <a:gd name="adj2" fmla="val 77551"/>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Trust us, 3 is best</a:t>
            </a:r>
          </a:p>
        </p:txBody>
      </p:sp>
      <p:sp>
        <p:nvSpPr>
          <p:cNvPr id="1000" name="Man"/>
          <p:cNvSpPr/>
          <p:nvPr/>
        </p:nvSpPr>
        <p:spPr>
          <a:xfrm flipH="1">
            <a:off x="13834941" y="9504945"/>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01" name="😠"/>
          <p:cNvSpPr txBox="1"/>
          <p:nvPr/>
        </p:nvSpPr>
        <p:spPr>
          <a:xfrm>
            <a:off x="13769711" y="9028296"/>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02" name="Woman"/>
          <p:cNvSpPr/>
          <p:nvPr/>
        </p:nvSpPr>
        <p:spPr>
          <a:xfrm>
            <a:off x="14785066" y="1068239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03" name="😠"/>
          <p:cNvSpPr txBox="1"/>
          <p:nvPr/>
        </p:nvSpPr>
        <p:spPr>
          <a:xfrm>
            <a:off x="14729246" y="10235065"/>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04" name="Man"/>
          <p:cNvSpPr/>
          <p:nvPr/>
        </p:nvSpPr>
        <p:spPr>
          <a:xfrm flipH="1">
            <a:off x="13827086" y="11015133"/>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05" name="Woman"/>
          <p:cNvSpPr/>
          <p:nvPr/>
        </p:nvSpPr>
        <p:spPr>
          <a:xfrm>
            <a:off x="12857726" y="10492451"/>
            <a:ext cx="612263"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06" name="😠"/>
          <p:cNvSpPr txBox="1"/>
          <p:nvPr/>
        </p:nvSpPr>
        <p:spPr>
          <a:xfrm>
            <a:off x="13761856" y="1059949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07" name="😠"/>
          <p:cNvSpPr txBox="1"/>
          <p:nvPr/>
        </p:nvSpPr>
        <p:spPr>
          <a:xfrm>
            <a:off x="12797476" y="10063853"/>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08" name="😐"/>
          <p:cNvSpPr txBox="1"/>
          <p:nvPr/>
        </p:nvSpPr>
        <p:spPr>
          <a:xfrm>
            <a:off x="17864718" y="8920918"/>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09" name="😐"/>
          <p:cNvSpPr txBox="1"/>
          <p:nvPr/>
        </p:nvSpPr>
        <p:spPr>
          <a:xfrm>
            <a:off x="18554146" y="8920918"/>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10" name="😐"/>
          <p:cNvSpPr txBox="1"/>
          <p:nvPr/>
        </p:nvSpPr>
        <p:spPr>
          <a:xfrm>
            <a:off x="19252986" y="8920918"/>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2" name="Adam thoughts"/>
          <p:cNvSpPr txBox="1"/>
          <p:nvPr>
            <p:ph type="title"/>
          </p:nvPr>
        </p:nvSpPr>
        <p:spPr>
          <a:prstGeom prst="rect">
            <a:avLst/>
          </a:prstGeom>
        </p:spPr>
        <p:txBody>
          <a:bodyPr/>
          <a:lstStyle/>
          <a:p>
            <a:pPr/>
            <a:r>
              <a:t>Adam thoughts</a:t>
            </a:r>
          </a:p>
        </p:txBody>
      </p:sp>
      <p:sp>
        <p:nvSpPr>
          <p:cNvPr id="1013" name="Before consulting the literatur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Before consulting the literature</a:t>
            </a:r>
          </a:p>
        </p:txBody>
      </p:sp>
      <p:sp>
        <p:nvSpPr>
          <p:cNvPr id="1014" name="Doesn’t seem to consider how the toll affects an overall gain, just the queue size…"/>
          <p:cNvSpPr txBox="1"/>
          <p:nvPr>
            <p:ph type="body" sz="half" idx="1"/>
          </p:nvPr>
        </p:nvSpPr>
        <p:spPr>
          <a:xfrm>
            <a:off x="1206500" y="4248504"/>
            <a:ext cx="12327577" cy="8256012"/>
          </a:xfrm>
          <a:prstGeom prst="rect">
            <a:avLst/>
          </a:prstGeom>
        </p:spPr>
        <p:txBody>
          <a:bodyPr/>
          <a:lstStyle/>
          <a:p>
            <a:pPr/>
            <a:r>
              <a:t>Doesn’t seem to consider how the toll affects an overall gain, just the queue size</a:t>
            </a:r>
          </a:p>
          <a:p>
            <a:pPr lvl="1">
              <a:defRPr sz="4000"/>
            </a:pPr>
            <a:r>
              <a:t>This could be considered net neutral because we’re optimizing for firm and customers?</a:t>
            </a:r>
          </a:p>
          <a:p>
            <a:pPr lvl="1">
              <a:defRPr sz="4000"/>
            </a:pPr>
            <a:r>
              <a:t>“</a:t>
            </a:r>
            <a:r>
              <a:rPr b="1" u="sng"/>
              <a:t>if</a:t>
            </a:r>
            <a:r>
              <a:t> the toll revenue may be used for redistribution of income among the population or for socially useful purposes the proposed imposition of tolls is an optimal procedure”</a:t>
            </a:r>
          </a:p>
          <a:p>
            <a:pPr lvl="2">
              <a:defRPr sz="3500"/>
            </a:pPr>
            <a:r>
              <a:t>The “if” might hint at a tradeoff in firm’s favor</a:t>
            </a:r>
          </a:p>
        </p:txBody>
      </p:sp>
      <p:sp>
        <p:nvSpPr>
          <p:cNvPr id="1015"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2" invalidUrl="" action="" tgtFrame="" tooltip="" history="1" highlightClick="0" endSnd="0"/>
              </a:rPr>
              <a:t>https://doi.org/10.2307/1909200</a:t>
            </a:r>
            <a:r>
              <a:t> </a:t>
            </a:r>
          </a:p>
        </p:txBody>
      </p:sp>
      <p:sp>
        <p:nvSpPr>
          <p:cNvPr id="1016" name="Store"/>
          <p:cNvSpPr/>
          <p:nvPr/>
        </p:nvSpPr>
        <p:spPr>
          <a:xfrm>
            <a:off x="20057412" y="7913105"/>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17" name="Man"/>
          <p:cNvSpPr/>
          <p:nvPr/>
        </p:nvSpPr>
        <p:spPr>
          <a:xfrm flipH="1">
            <a:off x="17929948" y="9334097"/>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18" name="Woman"/>
          <p:cNvSpPr/>
          <p:nvPr/>
        </p:nvSpPr>
        <p:spPr>
          <a:xfrm>
            <a:off x="18609965" y="9333760"/>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19" name="Woman"/>
          <p:cNvSpPr/>
          <p:nvPr/>
        </p:nvSpPr>
        <p:spPr>
          <a:xfrm>
            <a:off x="21626555" y="9333760"/>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20" name="Woman"/>
          <p:cNvSpPr/>
          <p:nvPr/>
        </p:nvSpPr>
        <p:spPr>
          <a:xfrm>
            <a:off x="19308805" y="9333761"/>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21" name="Store"/>
          <p:cNvSpPr/>
          <p:nvPr/>
        </p:nvSpPr>
        <p:spPr>
          <a:xfrm>
            <a:off x="20027991" y="3863805"/>
            <a:ext cx="3750549"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22" name="Man"/>
          <p:cNvSpPr/>
          <p:nvPr/>
        </p:nvSpPr>
        <p:spPr>
          <a:xfrm flipH="1">
            <a:off x="17900527" y="5284798"/>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23" name="Woman"/>
          <p:cNvSpPr/>
          <p:nvPr/>
        </p:nvSpPr>
        <p:spPr>
          <a:xfrm>
            <a:off x="18580545" y="5284460"/>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24" name="Man"/>
          <p:cNvSpPr/>
          <p:nvPr/>
        </p:nvSpPr>
        <p:spPr>
          <a:xfrm flipH="1">
            <a:off x="16521670" y="5284798"/>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25" name="Woman"/>
          <p:cNvSpPr/>
          <p:nvPr/>
        </p:nvSpPr>
        <p:spPr>
          <a:xfrm>
            <a:off x="17201688" y="5284461"/>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26" name="Woman"/>
          <p:cNvSpPr/>
          <p:nvPr/>
        </p:nvSpPr>
        <p:spPr>
          <a:xfrm>
            <a:off x="15822831" y="5284461"/>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27" name="Man"/>
          <p:cNvSpPr/>
          <p:nvPr/>
        </p:nvSpPr>
        <p:spPr>
          <a:xfrm flipH="1">
            <a:off x="14443972" y="5284798"/>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28" name="Woman"/>
          <p:cNvSpPr/>
          <p:nvPr/>
        </p:nvSpPr>
        <p:spPr>
          <a:xfrm>
            <a:off x="15123991" y="5284461"/>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29" name="Woman"/>
          <p:cNvSpPr/>
          <p:nvPr/>
        </p:nvSpPr>
        <p:spPr>
          <a:xfrm>
            <a:off x="21597134" y="5284460"/>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30" name="Woman"/>
          <p:cNvSpPr/>
          <p:nvPr/>
        </p:nvSpPr>
        <p:spPr>
          <a:xfrm>
            <a:off x="19279384" y="5284461"/>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31" name="😐"/>
          <p:cNvSpPr txBox="1"/>
          <p:nvPr/>
        </p:nvSpPr>
        <p:spPr>
          <a:xfrm>
            <a:off x="14378743"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32" name="😐"/>
          <p:cNvSpPr txBox="1"/>
          <p:nvPr/>
        </p:nvSpPr>
        <p:spPr>
          <a:xfrm>
            <a:off x="15068173"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33" name="😐"/>
          <p:cNvSpPr txBox="1"/>
          <p:nvPr/>
        </p:nvSpPr>
        <p:spPr>
          <a:xfrm>
            <a:off x="15757601"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34" name="😐"/>
          <p:cNvSpPr txBox="1"/>
          <p:nvPr/>
        </p:nvSpPr>
        <p:spPr>
          <a:xfrm>
            <a:off x="16456441"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35" name="😐"/>
          <p:cNvSpPr txBox="1"/>
          <p:nvPr/>
        </p:nvSpPr>
        <p:spPr>
          <a:xfrm>
            <a:off x="17158399"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36" name="😐"/>
          <p:cNvSpPr txBox="1"/>
          <p:nvPr/>
        </p:nvSpPr>
        <p:spPr>
          <a:xfrm>
            <a:off x="17864718"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37" name="😐"/>
          <p:cNvSpPr txBox="1"/>
          <p:nvPr/>
        </p:nvSpPr>
        <p:spPr>
          <a:xfrm>
            <a:off x="18524726"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38" name="😐"/>
          <p:cNvSpPr txBox="1"/>
          <p:nvPr/>
        </p:nvSpPr>
        <p:spPr>
          <a:xfrm>
            <a:off x="19248626" y="494310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39" name="😐"/>
          <p:cNvSpPr txBox="1"/>
          <p:nvPr/>
        </p:nvSpPr>
        <p:spPr>
          <a:xfrm>
            <a:off x="17864718" y="8920918"/>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40" name="😐"/>
          <p:cNvSpPr txBox="1"/>
          <p:nvPr/>
        </p:nvSpPr>
        <p:spPr>
          <a:xfrm>
            <a:off x="18554146" y="8920918"/>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41" name="😐"/>
          <p:cNvSpPr txBox="1"/>
          <p:nvPr/>
        </p:nvSpPr>
        <p:spPr>
          <a:xfrm>
            <a:off x="19252986" y="8920918"/>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pic>
        <p:nvPicPr>
          <p:cNvPr id="1042" name="pasted-movie.png" descr="pasted-movie.png"/>
          <p:cNvPicPr>
            <a:picLocks noChangeAspect="1"/>
          </p:cNvPicPr>
          <p:nvPr/>
        </p:nvPicPr>
        <p:blipFill>
          <a:blip r:embed="rId3">
            <a:extLst/>
          </a:blip>
          <a:stretch>
            <a:fillRect/>
          </a:stretch>
        </p:blipFill>
        <p:spPr>
          <a:xfrm>
            <a:off x="15773798" y="8920581"/>
            <a:ext cx="1979804" cy="1979805"/>
          </a:xfrm>
          <a:prstGeom prst="rect">
            <a:avLst/>
          </a:prstGeom>
          <a:ln w="12700">
            <a:miter lim="400000"/>
          </a:ln>
        </p:spPr>
      </p:pic>
      <p:sp>
        <p:nvSpPr>
          <p:cNvPr id="1043" name="Trust us, 3 is best"/>
          <p:cNvSpPr/>
          <p:nvPr/>
        </p:nvSpPr>
        <p:spPr>
          <a:xfrm>
            <a:off x="15306976" y="7607166"/>
            <a:ext cx="3660829" cy="1283376"/>
          </a:xfrm>
          <a:prstGeom prst="wedgeEllipseCallout">
            <a:avLst>
              <a:gd name="adj1" fmla="val 1279"/>
              <a:gd name="adj2" fmla="val 77551"/>
            </a:avLst>
          </a:prstGeom>
          <a:solidFill>
            <a:srgbClr val="000000"/>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lvl1pPr>
          </a:lstStyle>
          <a:p>
            <a:pPr/>
            <a:r>
              <a:t>Trust us, 3 is best</a:t>
            </a:r>
          </a:p>
        </p:txBody>
      </p:sp>
      <p:sp>
        <p:nvSpPr>
          <p:cNvPr id="1044" name="Man"/>
          <p:cNvSpPr/>
          <p:nvPr/>
        </p:nvSpPr>
        <p:spPr>
          <a:xfrm flipH="1">
            <a:off x="13834941" y="9504945"/>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45" name="😠"/>
          <p:cNvSpPr txBox="1"/>
          <p:nvPr/>
        </p:nvSpPr>
        <p:spPr>
          <a:xfrm>
            <a:off x="13769711" y="9028296"/>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46" name="Woman"/>
          <p:cNvSpPr/>
          <p:nvPr/>
        </p:nvSpPr>
        <p:spPr>
          <a:xfrm>
            <a:off x="14785065" y="10682394"/>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47" name="😠"/>
          <p:cNvSpPr txBox="1"/>
          <p:nvPr/>
        </p:nvSpPr>
        <p:spPr>
          <a:xfrm>
            <a:off x="14729247" y="10235065"/>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48" name="Man"/>
          <p:cNvSpPr/>
          <p:nvPr/>
        </p:nvSpPr>
        <p:spPr>
          <a:xfrm flipH="1">
            <a:off x="13827085" y="11015132"/>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49" name="Woman"/>
          <p:cNvSpPr/>
          <p:nvPr/>
        </p:nvSpPr>
        <p:spPr>
          <a:xfrm>
            <a:off x="12857725" y="10492450"/>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50" name="😠"/>
          <p:cNvSpPr txBox="1"/>
          <p:nvPr/>
        </p:nvSpPr>
        <p:spPr>
          <a:xfrm>
            <a:off x="13761856" y="1059949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1051" name="😠"/>
          <p:cNvSpPr txBox="1"/>
          <p:nvPr/>
        </p:nvSpPr>
        <p:spPr>
          <a:xfrm>
            <a:off x="12797476" y="10063854"/>
            <a:ext cx="723901" cy="901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Lines build when things arrive faster than we proces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5500"/>
            </a:lvl1pPr>
          </a:lstStyle>
          <a:p>
            <a:pPr/>
            <a:r>
              <a:t>Lines build when things arrive faster than we process</a:t>
            </a:r>
          </a:p>
        </p:txBody>
      </p:sp>
      <p:grpSp>
        <p:nvGrpSpPr>
          <p:cNvPr id="216" name="pasted-movie.png"/>
          <p:cNvGrpSpPr/>
          <p:nvPr/>
        </p:nvGrpSpPr>
        <p:grpSpPr>
          <a:xfrm>
            <a:off x="12673701" y="2359363"/>
            <a:ext cx="9576921" cy="6092712"/>
            <a:chOff x="0" y="0"/>
            <a:chExt cx="9576920" cy="6092711"/>
          </a:xfrm>
        </p:grpSpPr>
        <p:pic>
          <p:nvPicPr>
            <p:cNvPr id="215" name="pasted-movie.png" descr="pasted-movie.png"/>
            <p:cNvPicPr>
              <a:picLocks noChangeAspect="1"/>
            </p:cNvPicPr>
            <p:nvPr/>
          </p:nvPicPr>
          <p:blipFill>
            <a:blip r:embed="rId2">
              <a:extLst/>
            </a:blip>
            <a:stretch>
              <a:fillRect/>
            </a:stretch>
          </p:blipFill>
          <p:spPr>
            <a:xfrm>
              <a:off x="127000" y="88900"/>
              <a:ext cx="9322921" cy="5762512"/>
            </a:xfrm>
            <a:prstGeom prst="rect">
              <a:avLst/>
            </a:prstGeom>
            <a:ln>
              <a:noFill/>
            </a:ln>
            <a:effectLst/>
          </p:spPr>
        </p:pic>
        <p:pic>
          <p:nvPicPr>
            <p:cNvPr id="214" name="pasted-movie.png" descr="pasted-movie.png"/>
            <p:cNvPicPr>
              <a:picLocks noChangeAspect="0"/>
            </p:cNvPicPr>
            <p:nvPr/>
          </p:nvPicPr>
          <p:blipFill>
            <a:blip r:embed="rId3">
              <a:extLst/>
            </a:blip>
            <a:stretch>
              <a:fillRect/>
            </a:stretch>
          </p:blipFill>
          <p:spPr>
            <a:xfrm>
              <a:off x="0" y="0"/>
              <a:ext cx="9576921" cy="6092712"/>
            </a:xfrm>
            <a:prstGeom prst="rect">
              <a:avLst/>
            </a:prstGeom>
            <a:effectLst/>
          </p:spPr>
        </p:pic>
      </p:grpSp>
      <p:sp>
        <p:nvSpPr>
          <p:cNvPr id="217" name="A little queueing theory"/>
          <p:cNvSpPr txBox="1"/>
          <p:nvPr>
            <p:ph type="title"/>
          </p:nvPr>
        </p:nvSpPr>
        <p:spPr>
          <a:prstGeom prst="rect">
            <a:avLst/>
          </a:prstGeom>
        </p:spPr>
        <p:txBody>
          <a:bodyPr/>
          <a:lstStyle/>
          <a:p>
            <a:pPr/>
            <a:r>
              <a:t>A little queueing theory</a:t>
            </a:r>
          </a:p>
        </p:txBody>
      </p:sp>
      <p:sp>
        <p:nvSpPr>
          <p:cNvPr id="218" name="Man"/>
          <p:cNvSpPr/>
          <p:nvPr/>
        </p:nvSpPr>
        <p:spPr>
          <a:xfrm flipH="1">
            <a:off x="13727707"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19" name="Woman"/>
          <p:cNvSpPr/>
          <p:nvPr/>
        </p:nvSpPr>
        <p:spPr>
          <a:xfrm>
            <a:off x="14407725"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20" name="Man"/>
          <p:cNvSpPr/>
          <p:nvPr/>
        </p:nvSpPr>
        <p:spPr>
          <a:xfrm flipH="1">
            <a:off x="12348850" y="1030111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21" name="Woman"/>
          <p:cNvSpPr/>
          <p:nvPr/>
        </p:nvSpPr>
        <p:spPr>
          <a:xfrm>
            <a:off x="13028868"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22" name="Woman"/>
          <p:cNvSpPr/>
          <p:nvPr/>
        </p:nvSpPr>
        <p:spPr>
          <a:xfrm>
            <a:off x="11650011"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23" name="Man"/>
          <p:cNvSpPr/>
          <p:nvPr/>
        </p:nvSpPr>
        <p:spPr>
          <a:xfrm flipH="1">
            <a:off x="10271153" y="1030111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24" name="Woman"/>
          <p:cNvSpPr/>
          <p:nvPr/>
        </p:nvSpPr>
        <p:spPr>
          <a:xfrm>
            <a:off x="10951171" y="10300774"/>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25" name="Man"/>
          <p:cNvSpPr/>
          <p:nvPr/>
        </p:nvSpPr>
        <p:spPr>
          <a:xfrm flipH="1">
            <a:off x="16504243" y="1030111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26" name="Woman"/>
          <p:cNvSpPr/>
          <p:nvPr/>
        </p:nvSpPr>
        <p:spPr>
          <a:xfrm>
            <a:off x="15805404"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27" name="Woman"/>
          <p:cNvSpPr/>
          <p:nvPr/>
        </p:nvSpPr>
        <p:spPr>
          <a:xfrm>
            <a:off x="15106564" y="10300774"/>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28" name="Man"/>
          <p:cNvSpPr/>
          <p:nvPr/>
        </p:nvSpPr>
        <p:spPr>
          <a:xfrm flipH="1">
            <a:off x="17165440"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29" name="Woman"/>
          <p:cNvSpPr/>
          <p:nvPr/>
        </p:nvSpPr>
        <p:spPr>
          <a:xfrm>
            <a:off x="18525476" y="10300774"/>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30" name="Woman"/>
          <p:cNvSpPr/>
          <p:nvPr/>
        </p:nvSpPr>
        <p:spPr>
          <a:xfrm>
            <a:off x="17826637"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31" name="Store"/>
          <p:cNvSpPr/>
          <p:nvPr/>
        </p:nvSpPr>
        <p:spPr>
          <a:xfrm>
            <a:off x="19847869" y="8880118"/>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32" name="A queue can be modeled with parameters like…"/>
          <p:cNvSpPr txBox="1"/>
          <p:nvPr>
            <p:ph type="body" sz="half" idx="1"/>
          </p:nvPr>
        </p:nvSpPr>
        <p:spPr>
          <a:xfrm>
            <a:off x="1206500" y="4248504"/>
            <a:ext cx="9356765" cy="8460357"/>
          </a:xfrm>
          <a:prstGeom prst="rect">
            <a:avLst/>
          </a:prstGeom>
        </p:spPr>
        <p:txBody>
          <a:bodyPr/>
          <a:lstStyle/>
          <a:p>
            <a:pPr/>
            <a:r>
              <a:t>A queue can be modeled with parameters like</a:t>
            </a:r>
          </a:p>
          <a:p>
            <a:pPr lvl="1"/>
            <a:r>
              <a:t>Arrival rate</a:t>
            </a:r>
          </a:p>
          <a:p>
            <a:pPr lvl="2"/>
            <a:r>
              <a:t>Ex: can be a Poisson process with arrival rate </a:t>
            </a:r>
            <a14:m>
              <m:oMath>
                <m:r>
                  <a:rPr xmlns:a="http://schemas.openxmlformats.org/drawingml/2006/main" sz="5750" i="1">
                    <a:solidFill>
                      <a:srgbClr val="000000"/>
                    </a:solidFill>
                    <a:latin typeface="Cambria Math" panose="02040503050406030204" pitchFamily="18" charset="0"/>
                  </a:rPr>
                  <m:t>λ</m:t>
                </m:r>
              </m:oMath>
            </a14:m>
            <a:r>
              <a:t>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3" name="Adam thoughts"/>
          <p:cNvSpPr txBox="1"/>
          <p:nvPr>
            <p:ph type="title"/>
          </p:nvPr>
        </p:nvSpPr>
        <p:spPr>
          <a:prstGeom prst="rect">
            <a:avLst/>
          </a:prstGeom>
        </p:spPr>
        <p:txBody>
          <a:bodyPr/>
          <a:lstStyle/>
          <a:p>
            <a:pPr/>
            <a:r>
              <a:t>Adam thoughts</a:t>
            </a:r>
          </a:p>
        </p:txBody>
      </p:sp>
      <p:sp>
        <p:nvSpPr>
          <p:cNvPr id="1054" name="Before consulting the literatur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Before consulting the literature</a:t>
            </a:r>
          </a:p>
        </p:txBody>
      </p:sp>
      <p:sp>
        <p:nvSpPr>
          <p:cNvPr id="1055" name="When considering customer utility we don’t consider a cost for arriving early…"/>
          <p:cNvSpPr txBox="1"/>
          <p:nvPr>
            <p:ph type="body" sz="half" idx="1"/>
          </p:nvPr>
        </p:nvSpPr>
        <p:spPr>
          <a:xfrm>
            <a:off x="1206500" y="4248504"/>
            <a:ext cx="12327577" cy="8256012"/>
          </a:xfrm>
          <a:prstGeom prst="rect">
            <a:avLst/>
          </a:prstGeom>
        </p:spPr>
        <p:txBody>
          <a:bodyPr/>
          <a:lstStyle/>
          <a:p>
            <a:pPr marL="603504" indent="-603504" defTabSz="2413955">
              <a:spcBef>
                <a:spcPts val="4400"/>
              </a:spcBef>
              <a:defRPr sz="4752"/>
            </a:pPr>
            <a:r>
              <a:t>When considering customer utility we don’t consider a cost for arriving early</a:t>
            </a:r>
          </a:p>
          <a:p>
            <a:pPr marL="603504" indent="-603504" defTabSz="2413955">
              <a:spcBef>
                <a:spcPts val="4400"/>
              </a:spcBef>
              <a:defRPr sz="4752"/>
            </a:pPr>
            <a:r>
              <a:t>One of the cited works brings up the point: </a:t>
            </a:r>
          </a:p>
          <a:p>
            <a:pPr lvl="1" marL="1207008" indent="-603504" defTabSz="2413955">
              <a:spcBef>
                <a:spcPts val="4400"/>
              </a:spcBef>
              <a:defRPr sz="3959"/>
            </a:pPr>
            <a:r>
              <a:t>“Some have argued that the man ahead in a queue imposes a cost on those who wait behind him and must pay for it. But I say that he has already paid for it by coming earlier.”</a:t>
            </a:r>
          </a:p>
          <a:p>
            <a:pPr marL="603504" indent="-603504" defTabSz="2413955">
              <a:spcBef>
                <a:spcPts val="4400"/>
              </a:spcBef>
              <a:defRPr sz="4752"/>
            </a:pPr>
            <a:r>
              <a:t>But, to be fair, this seems like a useful simplification for most applications where we focus on steady state</a:t>
            </a:r>
          </a:p>
        </p:txBody>
      </p:sp>
      <p:sp>
        <p:nvSpPr>
          <p:cNvPr id="1056"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2" invalidUrl="" action="" tgtFrame="" tooltip="" history="1" highlightClick="0" endSnd="0"/>
              </a:rPr>
              <a:t>https://doi.org/10.2307/1909200</a:t>
            </a:r>
            <a:r>
              <a:t> </a:t>
            </a:r>
          </a:p>
        </p:txBody>
      </p:sp>
      <p:grpSp>
        <p:nvGrpSpPr>
          <p:cNvPr id="1059" name="pasted-movie.png"/>
          <p:cNvGrpSpPr/>
          <p:nvPr/>
        </p:nvGrpSpPr>
        <p:grpSpPr>
          <a:xfrm>
            <a:off x="13821051" y="3967382"/>
            <a:ext cx="9880136" cy="7564387"/>
            <a:chOff x="0" y="0"/>
            <a:chExt cx="9880135" cy="7564386"/>
          </a:xfrm>
        </p:grpSpPr>
        <p:pic>
          <p:nvPicPr>
            <p:cNvPr id="1058" name="pasted-movie.png" descr="pasted-movie.png"/>
            <p:cNvPicPr>
              <a:picLocks noChangeAspect="1"/>
            </p:cNvPicPr>
            <p:nvPr/>
          </p:nvPicPr>
          <p:blipFill>
            <a:blip r:embed="rId3">
              <a:extLst/>
            </a:blip>
            <a:stretch>
              <a:fillRect/>
            </a:stretch>
          </p:blipFill>
          <p:spPr>
            <a:xfrm>
              <a:off x="127000" y="88900"/>
              <a:ext cx="9626136" cy="7234187"/>
            </a:xfrm>
            <a:prstGeom prst="rect">
              <a:avLst/>
            </a:prstGeom>
            <a:ln>
              <a:noFill/>
            </a:ln>
            <a:effectLst/>
          </p:spPr>
        </p:pic>
        <p:pic>
          <p:nvPicPr>
            <p:cNvPr id="1057" name="pasted-movie.png" descr="pasted-movie.png"/>
            <p:cNvPicPr>
              <a:picLocks noChangeAspect="0"/>
            </p:cNvPicPr>
            <p:nvPr/>
          </p:nvPicPr>
          <p:blipFill>
            <a:blip r:embed="rId4">
              <a:extLst/>
            </a:blip>
            <a:stretch>
              <a:fillRect/>
            </a:stretch>
          </p:blipFill>
          <p:spPr>
            <a:xfrm>
              <a:off x="0" y="0"/>
              <a:ext cx="9880136" cy="7564387"/>
            </a:xfrm>
            <a:prstGeom prst="rect">
              <a:avLst/>
            </a:prstGeom>
            <a:effectLst/>
          </p:spPr>
        </p:pic>
      </p:grpSp>
      <p:sp>
        <p:nvSpPr>
          <p:cNvPr id="1060" name="https://www.jacksonville.com/story/news/2009/11/26/stub-505/15965432007/"/>
          <p:cNvSpPr txBox="1"/>
          <p:nvPr/>
        </p:nvSpPr>
        <p:spPr>
          <a:xfrm>
            <a:off x="14679465" y="11515208"/>
            <a:ext cx="8163307" cy="374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800">
                <a:solidFill>
                  <a:srgbClr val="929192"/>
                </a:solidFill>
              </a:defRPr>
            </a:pPr>
            <a:r>
              <a:rPr u="sng">
                <a:hlinkClick r:id="rId5" invalidUrl="" action="" tgtFrame="" tooltip="" history="1" highlightClick="0" endSnd="0"/>
              </a:rPr>
              <a:t>https://www.jacksonville.com/story/news/2009/11/26/stub-505/15965432007/</a:t>
            </a:r>
            <a:r>
              <a:t> </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2" name="Woman"/>
          <p:cNvSpPr/>
          <p:nvPr/>
        </p:nvSpPr>
        <p:spPr>
          <a:xfrm>
            <a:off x="20265523" y="6990791"/>
            <a:ext cx="923803" cy="231264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63" name="Woman"/>
          <p:cNvSpPr/>
          <p:nvPr/>
        </p:nvSpPr>
        <p:spPr>
          <a:xfrm>
            <a:off x="15734784" y="5961157"/>
            <a:ext cx="923803" cy="231264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64" name="Critiques"/>
          <p:cNvSpPr txBox="1"/>
          <p:nvPr>
            <p:ph type="title"/>
          </p:nvPr>
        </p:nvSpPr>
        <p:spPr>
          <a:prstGeom prst="rect">
            <a:avLst/>
          </a:prstGeom>
        </p:spPr>
        <p:txBody>
          <a:bodyPr/>
          <a:lstStyle/>
          <a:p>
            <a:pPr/>
            <a:r>
              <a:t>Critiques</a:t>
            </a:r>
          </a:p>
        </p:txBody>
      </p:sp>
      <p:sp>
        <p:nvSpPr>
          <p:cNvPr id="1065" name="Some other considera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Some other considerations</a:t>
            </a:r>
          </a:p>
        </p:txBody>
      </p:sp>
      <p:sp>
        <p:nvSpPr>
          <p:cNvPr id="1066" name="Are customer’s rewards and costs really all the same?…"/>
          <p:cNvSpPr txBox="1"/>
          <p:nvPr>
            <p:ph type="body" sz="half" idx="1"/>
          </p:nvPr>
        </p:nvSpPr>
        <p:spPr>
          <a:xfrm>
            <a:off x="1206500" y="4248504"/>
            <a:ext cx="12327577" cy="8256012"/>
          </a:xfrm>
          <a:prstGeom prst="rect">
            <a:avLst/>
          </a:prstGeom>
        </p:spPr>
        <p:txBody>
          <a:bodyPr/>
          <a:lstStyle/>
          <a:p>
            <a:pPr/>
            <a:r>
              <a:t>Are customer’s rewards and costs really all the same?</a:t>
            </a:r>
          </a:p>
          <a:p>
            <a:pPr/>
            <a:r>
              <a:t>Saaty’s point against tolls on non-luxuries still stands - can be viewed as unjust to toll in some cases</a:t>
            </a:r>
          </a:p>
          <a:p>
            <a:pPr/>
            <a:r>
              <a:t>Relies on assumptions that customer’s can gauge the cost-benefit accurately</a:t>
            </a:r>
          </a:p>
        </p:txBody>
      </p:sp>
      <p:sp>
        <p:nvSpPr>
          <p:cNvPr id="1067" name="Naor, P. (1969). The regulation of queue size by levying tolls. Econometrica: journal of the Econometric Society, 15-24. https://doi.org/10.2307/1909200"/>
          <p:cNvSpPr txBox="1"/>
          <p:nvPr/>
        </p:nvSpPr>
        <p:spPr>
          <a:xfrm>
            <a:off x="2700769" y="13113488"/>
            <a:ext cx="18982462"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solidFill>
                  <a:srgbClr val="929292"/>
                </a:solidFill>
              </a:defRPr>
            </a:pPr>
            <a:r>
              <a:t>Naor, P. (1969). The regulation of queue size by levying tolls. Econometrica: journal of the Econometric Society, 15-24. </a:t>
            </a:r>
            <a:r>
              <a:rPr u="sng">
                <a:hlinkClick r:id="rId2" invalidUrl="" action="" tgtFrame="" tooltip="" history="1" highlightClick="0" endSnd="0"/>
              </a:rPr>
              <a:t>https://doi.org/10.2307/1909200</a:t>
            </a:r>
            <a:r>
              <a:t> </a:t>
            </a:r>
          </a:p>
        </p:txBody>
      </p:sp>
      <p:sp>
        <p:nvSpPr>
          <p:cNvPr id="1068" name="Saaty, T. L., &amp; Leeman, W. A. (1965). The Burdens of Queuing Charges-Comments on a Letter by Leeman. Operations Research, 13(4), 679–681. http://www.jstor.org/stable/167860"/>
          <p:cNvSpPr txBox="1"/>
          <p:nvPr/>
        </p:nvSpPr>
        <p:spPr>
          <a:xfrm>
            <a:off x="354466" y="12590663"/>
            <a:ext cx="23675068" cy="4366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spcBef>
                <a:spcPts val="2400"/>
              </a:spcBef>
              <a:defRPr sz="2200">
                <a:solidFill>
                  <a:srgbClr val="929292"/>
                </a:solidFill>
              </a:defRPr>
            </a:pPr>
            <a:r>
              <a:t>Saaty, T. L., &amp; Leeman, W. A. (1965). The Burdens of Queuing Charges-Comments on a Letter by Leeman. Operations Research, 13(4), 679–681. </a:t>
            </a:r>
            <a:r>
              <a:rPr u="sng">
                <a:hlinkClick r:id="rId3" invalidUrl="" action="" tgtFrame="" tooltip="" history="1" highlightClick="0" endSnd="0"/>
              </a:rPr>
              <a:t>http://www.jstor.org/stable/167860</a:t>
            </a:r>
            <a:r>
              <a:t> </a:t>
            </a:r>
          </a:p>
        </p:txBody>
      </p:sp>
      <p:sp>
        <p:nvSpPr>
          <p:cNvPr id="1069" name="Shape"/>
          <p:cNvSpPr/>
          <p:nvPr/>
        </p:nvSpPr>
        <p:spPr>
          <a:xfrm>
            <a:off x="15061755" y="4498370"/>
            <a:ext cx="6841754" cy="59795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0226" y="0"/>
                  <a:pt x="9760" y="531"/>
                  <a:pt x="9761" y="1187"/>
                </a:cubicBezTo>
                <a:cubicBezTo>
                  <a:pt x="9761" y="1611"/>
                  <a:pt x="9955" y="1983"/>
                  <a:pt x="10247" y="2193"/>
                </a:cubicBezTo>
                <a:lnTo>
                  <a:pt x="10247" y="2956"/>
                </a:lnTo>
                <a:cubicBezTo>
                  <a:pt x="10093" y="3033"/>
                  <a:pt x="9953" y="3141"/>
                  <a:pt x="9835" y="3273"/>
                </a:cubicBezTo>
                <a:cubicBezTo>
                  <a:pt x="9716" y="3405"/>
                  <a:pt x="9618" y="3561"/>
                  <a:pt x="9546" y="3734"/>
                </a:cubicBezTo>
                <a:lnTo>
                  <a:pt x="2528" y="1670"/>
                </a:lnTo>
                <a:lnTo>
                  <a:pt x="2528" y="2780"/>
                </a:lnTo>
                <a:lnTo>
                  <a:pt x="3409" y="2780"/>
                </a:lnTo>
                <a:lnTo>
                  <a:pt x="845" y="11915"/>
                </a:lnTo>
                <a:lnTo>
                  <a:pt x="0" y="11915"/>
                </a:lnTo>
                <a:cubicBezTo>
                  <a:pt x="713" y="13379"/>
                  <a:pt x="2079" y="14371"/>
                  <a:pt x="3648" y="14371"/>
                </a:cubicBezTo>
                <a:cubicBezTo>
                  <a:pt x="5218" y="14371"/>
                  <a:pt x="6585" y="13379"/>
                  <a:pt x="7298" y="11915"/>
                </a:cubicBezTo>
                <a:lnTo>
                  <a:pt x="6453" y="11915"/>
                </a:lnTo>
                <a:lnTo>
                  <a:pt x="3888" y="2780"/>
                </a:lnTo>
                <a:lnTo>
                  <a:pt x="9469" y="4844"/>
                </a:lnTo>
                <a:cubicBezTo>
                  <a:pt x="9526" y="5072"/>
                  <a:pt x="9626" y="5280"/>
                  <a:pt x="9760" y="5453"/>
                </a:cubicBezTo>
                <a:cubicBezTo>
                  <a:pt x="9893" y="5626"/>
                  <a:pt x="10059" y="5766"/>
                  <a:pt x="10247" y="5860"/>
                </a:cubicBezTo>
                <a:lnTo>
                  <a:pt x="10247" y="10137"/>
                </a:lnTo>
                <a:lnTo>
                  <a:pt x="9447" y="13379"/>
                </a:lnTo>
                <a:lnTo>
                  <a:pt x="9447" y="19963"/>
                </a:lnTo>
                <a:lnTo>
                  <a:pt x="6460" y="19963"/>
                </a:lnTo>
                <a:cubicBezTo>
                  <a:pt x="6368" y="19963"/>
                  <a:pt x="6281" y="19995"/>
                  <a:pt x="6209" y="20052"/>
                </a:cubicBezTo>
                <a:cubicBezTo>
                  <a:pt x="6136" y="20109"/>
                  <a:pt x="6079" y="20191"/>
                  <a:pt x="6046" y="20289"/>
                </a:cubicBezTo>
                <a:lnTo>
                  <a:pt x="5613" y="21600"/>
                </a:lnTo>
                <a:lnTo>
                  <a:pt x="15987" y="21600"/>
                </a:lnTo>
                <a:lnTo>
                  <a:pt x="15552" y="20289"/>
                </a:lnTo>
                <a:cubicBezTo>
                  <a:pt x="15519" y="20191"/>
                  <a:pt x="15462" y="20109"/>
                  <a:pt x="15390" y="20052"/>
                </a:cubicBezTo>
                <a:cubicBezTo>
                  <a:pt x="15317" y="19995"/>
                  <a:pt x="15230" y="19963"/>
                  <a:pt x="15139" y="19963"/>
                </a:cubicBezTo>
                <a:lnTo>
                  <a:pt x="12153" y="19963"/>
                </a:lnTo>
                <a:lnTo>
                  <a:pt x="12153" y="13379"/>
                </a:lnTo>
                <a:lnTo>
                  <a:pt x="11353" y="10139"/>
                </a:lnTo>
                <a:lnTo>
                  <a:pt x="11353" y="5860"/>
                </a:lnTo>
                <a:cubicBezTo>
                  <a:pt x="11541" y="5766"/>
                  <a:pt x="11706" y="5627"/>
                  <a:pt x="11839" y="5454"/>
                </a:cubicBezTo>
                <a:cubicBezTo>
                  <a:pt x="11972" y="5281"/>
                  <a:pt x="12073" y="5074"/>
                  <a:pt x="12130" y="4846"/>
                </a:cubicBezTo>
                <a:lnTo>
                  <a:pt x="17710" y="6865"/>
                </a:lnTo>
                <a:lnTo>
                  <a:pt x="15147" y="15998"/>
                </a:lnTo>
                <a:lnTo>
                  <a:pt x="14302" y="15998"/>
                </a:lnTo>
                <a:cubicBezTo>
                  <a:pt x="15015" y="17462"/>
                  <a:pt x="16380" y="18454"/>
                  <a:pt x="17950" y="18454"/>
                </a:cubicBezTo>
                <a:cubicBezTo>
                  <a:pt x="19519" y="18454"/>
                  <a:pt x="20887" y="17462"/>
                  <a:pt x="21600" y="15998"/>
                </a:cubicBezTo>
                <a:lnTo>
                  <a:pt x="20753" y="15998"/>
                </a:lnTo>
                <a:lnTo>
                  <a:pt x="18190" y="6863"/>
                </a:lnTo>
                <a:lnTo>
                  <a:pt x="19072" y="6863"/>
                </a:lnTo>
                <a:lnTo>
                  <a:pt x="19072" y="5753"/>
                </a:lnTo>
                <a:lnTo>
                  <a:pt x="12052" y="3734"/>
                </a:lnTo>
                <a:cubicBezTo>
                  <a:pt x="11981" y="3561"/>
                  <a:pt x="11883" y="3405"/>
                  <a:pt x="11765" y="3273"/>
                </a:cubicBezTo>
                <a:cubicBezTo>
                  <a:pt x="11646" y="3141"/>
                  <a:pt x="11507" y="3033"/>
                  <a:pt x="11353" y="2956"/>
                </a:cubicBezTo>
                <a:lnTo>
                  <a:pt x="11353" y="2193"/>
                </a:lnTo>
                <a:cubicBezTo>
                  <a:pt x="11645" y="1983"/>
                  <a:pt x="11838" y="1611"/>
                  <a:pt x="11838" y="1187"/>
                </a:cubicBezTo>
                <a:cubicBezTo>
                  <a:pt x="11838" y="531"/>
                  <a:pt x="11374" y="0"/>
                  <a:pt x="10800" y="0"/>
                </a:cubicBezTo>
                <a:close/>
                <a:moveTo>
                  <a:pt x="3486" y="3726"/>
                </a:moveTo>
                <a:lnTo>
                  <a:pt x="3486" y="11915"/>
                </a:lnTo>
                <a:lnTo>
                  <a:pt x="1188" y="11915"/>
                </a:lnTo>
                <a:lnTo>
                  <a:pt x="3486" y="3726"/>
                </a:lnTo>
                <a:close/>
                <a:moveTo>
                  <a:pt x="3812" y="3726"/>
                </a:moveTo>
                <a:lnTo>
                  <a:pt x="6110" y="11915"/>
                </a:lnTo>
                <a:lnTo>
                  <a:pt x="3812" y="11915"/>
                </a:lnTo>
                <a:lnTo>
                  <a:pt x="3812" y="3726"/>
                </a:lnTo>
                <a:close/>
                <a:moveTo>
                  <a:pt x="17788" y="7809"/>
                </a:moveTo>
                <a:lnTo>
                  <a:pt x="17788" y="15998"/>
                </a:lnTo>
                <a:lnTo>
                  <a:pt x="15490" y="15998"/>
                </a:lnTo>
                <a:lnTo>
                  <a:pt x="17788" y="7809"/>
                </a:lnTo>
                <a:close/>
                <a:moveTo>
                  <a:pt x="18114" y="7809"/>
                </a:moveTo>
                <a:lnTo>
                  <a:pt x="20412" y="15998"/>
                </a:lnTo>
                <a:lnTo>
                  <a:pt x="18114" y="15998"/>
                </a:lnTo>
                <a:lnTo>
                  <a:pt x="18114" y="7809"/>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1070" name="Huang, T., Allon, G., &amp; Bassamboo, A. (2013). Bounded rationality in service systems. Manufacturing &amp; Service Operations Management, 15(2), 263-279."/>
          <p:cNvSpPr txBox="1"/>
          <p:nvPr/>
        </p:nvSpPr>
        <p:spPr>
          <a:xfrm>
            <a:off x="2323493" y="12067838"/>
            <a:ext cx="19737015" cy="4366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2200">
                <a:solidFill>
                  <a:srgbClr val="929292"/>
                </a:solidFill>
              </a:defRPr>
            </a:pPr>
            <a:r>
              <a:t>Huang, T., Allon, G., &amp; Bassamboo, A. (2013). Bounded rationality in service systems. </a:t>
            </a:r>
            <a:r>
              <a:rPr i="1"/>
              <a:t>Manufacturing &amp; Service Operations Management</a:t>
            </a:r>
            <a:r>
              <a:t>, </a:t>
            </a:r>
            <a:r>
              <a:rPr i="1"/>
              <a:t>15</a:t>
            </a:r>
            <a:r>
              <a:t>(2), 263-279.</a:t>
            </a:r>
          </a:p>
        </p:txBody>
      </p:sp>
      <p:sp>
        <p:nvSpPr>
          <p:cNvPr id="1071" name="Hassin, R., &amp; Haviv, M. (2003). To queue or not to queue: Equilibrium behavior in queueing systems (Vol. 59). Springer Science &amp; Business Media."/>
          <p:cNvSpPr txBox="1"/>
          <p:nvPr/>
        </p:nvSpPr>
        <p:spPr>
          <a:xfrm>
            <a:off x="876156" y="11545013"/>
            <a:ext cx="22631687" cy="4366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defTabSz="457200">
              <a:lnSpc>
                <a:spcPct val="100000"/>
              </a:lnSpc>
              <a:spcBef>
                <a:spcPts val="0"/>
              </a:spcBef>
              <a:defRPr i="1" sz="2200">
                <a:solidFill>
                  <a:srgbClr val="929292"/>
                </a:solidFill>
              </a:defRPr>
            </a:pPr>
            <a:r>
              <a:rPr i="0"/>
              <a:t>Hassin, R., &amp; Haviv, M. (2003). </a:t>
            </a:r>
            <a:r>
              <a:t>To queue or not to queue: Equilibrium behavior in queueing systems</a:t>
            </a:r>
            <a:r>
              <a:rPr i="0"/>
              <a:t> (Vol. 59). Springer Science &amp; Business Media.</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3" name="Implementations and extensions"/>
          <p:cNvSpPr txBox="1"/>
          <p:nvPr>
            <p:ph type="title"/>
          </p:nvPr>
        </p:nvSpPr>
        <p:spPr>
          <a:prstGeom prst="rect">
            <a:avLst/>
          </a:prstGeom>
        </p:spPr>
        <p:txBody>
          <a:bodyPr/>
          <a:lstStyle/>
          <a:p>
            <a:pPr/>
            <a:r>
              <a:t>Implementations and extensions</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5" name="Real life implementations"/>
          <p:cNvSpPr txBox="1"/>
          <p:nvPr>
            <p:ph type="title"/>
          </p:nvPr>
        </p:nvSpPr>
        <p:spPr>
          <a:prstGeom prst="rect">
            <a:avLst/>
          </a:prstGeom>
        </p:spPr>
        <p:txBody>
          <a:bodyPr/>
          <a:lstStyle/>
          <a:p>
            <a:pPr/>
            <a:r>
              <a:t>Real life implementations</a:t>
            </a:r>
          </a:p>
        </p:txBody>
      </p:sp>
      <p:sp>
        <p:nvSpPr>
          <p:cNvPr id="1076" name="Results, not just idea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Results, not just ideas</a:t>
            </a:r>
          </a:p>
        </p:txBody>
      </p:sp>
      <p:sp>
        <p:nvSpPr>
          <p:cNvPr id="1077" name="Dynamic pricing in ride share…"/>
          <p:cNvSpPr txBox="1"/>
          <p:nvPr>
            <p:ph type="body" idx="1"/>
          </p:nvPr>
        </p:nvSpPr>
        <p:spPr>
          <a:prstGeom prst="rect">
            <a:avLst/>
          </a:prstGeom>
        </p:spPr>
        <p:txBody>
          <a:bodyPr/>
          <a:lstStyle/>
          <a:p>
            <a:pPr/>
            <a:r>
              <a:t>Dynamic pricing in ride share</a:t>
            </a:r>
          </a:p>
          <a:p>
            <a:pPr lvl="1"/>
            <a:r>
              <a:t>You observe cost before entering the queue to find a driver</a:t>
            </a:r>
          </a:p>
          <a:p>
            <a:pPr lvl="1"/>
            <a:r>
              <a:t>Uber/Lyft/etc can affect queues with this dynamic pricing like Naor’s toll </a:t>
            </a:r>
          </a:p>
          <a:p>
            <a:pPr/>
            <a:r>
              <a:t>Fast track services in amusement parks </a:t>
            </a:r>
          </a:p>
          <a:p>
            <a:pPr lvl="1"/>
            <a:r>
              <a:t>Pay toll to enter a special fast track queue</a:t>
            </a:r>
          </a:p>
        </p:txBody>
      </p:sp>
      <p:grpSp>
        <p:nvGrpSpPr>
          <p:cNvPr id="1080" name="pasted-movie.png"/>
          <p:cNvGrpSpPr/>
          <p:nvPr/>
        </p:nvGrpSpPr>
        <p:grpSpPr>
          <a:xfrm>
            <a:off x="14788296" y="7972976"/>
            <a:ext cx="8864025" cy="5173339"/>
            <a:chOff x="0" y="0"/>
            <a:chExt cx="8864023" cy="5173338"/>
          </a:xfrm>
        </p:grpSpPr>
        <p:pic>
          <p:nvPicPr>
            <p:cNvPr id="1079" name="pasted-movie.png" descr="pasted-movie.png"/>
            <p:cNvPicPr>
              <a:picLocks noChangeAspect="1"/>
            </p:cNvPicPr>
            <p:nvPr/>
          </p:nvPicPr>
          <p:blipFill>
            <a:blip r:embed="rId2">
              <a:extLst/>
            </a:blip>
            <a:stretch>
              <a:fillRect/>
            </a:stretch>
          </p:blipFill>
          <p:spPr>
            <a:xfrm>
              <a:off x="127000" y="88900"/>
              <a:ext cx="8610024" cy="4843139"/>
            </a:xfrm>
            <a:prstGeom prst="rect">
              <a:avLst/>
            </a:prstGeom>
            <a:ln>
              <a:noFill/>
            </a:ln>
            <a:effectLst/>
          </p:spPr>
        </p:pic>
        <p:pic>
          <p:nvPicPr>
            <p:cNvPr id="1078" name="pasted-movie.png" descr="pasted-movie.png"/>
            <p:cNvPicPr>
              <a:picLocks noChangeAspect="0"/>
            </p:cNvPicPr>
            <p:nvPr/>
          </p:nvPicPr>
          <p:blipFill>
            <a:blip r:embed="rId3">
              <a:extLst/>
            </a:blip>
            <a:stretch>
              <a:fillRect/>
            </a:stretch>
          </p:blipFill>
          <p:spPr>
            <a:xfrm>
              <a:off x="0" y="0"/>
              <a:ext cx="8864024" cy="5173339"/>
            </a:xfrm>
            <a:prstGeom prst="rect">
              <a:avLst/>
            </a:prstGeom>
            <a:effectLst/>
          </p:spPr>
        </p:pic>
      </p:grpSp>
      <p:sp>
        <p:nvSpPr>
          <p:cNvPr id="1081" name="https://i.ytimg.com/vi/9yjZpBq1XBE/maxresdefault.jpg"/>
          <p:cNvSpPr txBox="1"/>
          <p:nvPr/>
        </p:nvSpPr>
        <p:spPr>
          <a:xfrm>
            <a:off x="15760625" y="13050301"/>
            <a:ext cx="6919367" cy="4366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200">
                <a:solidFill>
                  <a:srgbClr val="929292"/>
                </a:solidFill>
              </a:defRPr>
            </a:lvl1pPr>
          </a:lstStyle>
          <a:p>
            <a:pPr/>
            <a:r>
              <a:t>https://i.ytimg.com/vi/9yjZpBq1XBE/maxresdefault.jpg</a:t>
            </a:r>
          </a:p>
        </p:txBody>
      </p:sp>
      <p:grpSp>
        <p:nvGrpSpPr>
          <p:cNvPr id="1084" name="Group"/>
          <p:cNvGrpSpPr/>
          <p:nvPr/>
        </p:nvGrpSpPr>
        <p:grpSpPr>
          <a:xfrm>
            <a:off x="18811389" y="905303"/>
            <a:ext cx="4620290" cy="5084068"/>
            <a:chOff x="0" y="0"/>
            <a:chExt cx="4620289" cy="5084067"/>
          </a:xfrm>
        </p:grpSpPr>
        <p:pic>
          <p:nvPicPr>
            <p:cNvPr id="1082" name="pasted-movie.png" descr="pasted-movie.png"/>
            <p:cNvPicPr>
              <a:picLocks noChangeAspect="1"/>
            </p:cNvPicPr>
            <p:nvPr/>
          </p:nvPicPr>
          <p:blipFill>
            <a:blip r:embed="rId4">
              <a:extLst/>
            </a:blip>
            <a:srcRect l="32234" t="16161" r="32234" b="16188"/>
            <a:stretch>
              <a:fillRect/>
            </a:stretch>
          </p:blipFill>
          <p:spPr>
            <a:xfrm>
              <a:off x="0" y="2104327"/>
              <a:ext cx="2980929" cy="2979741"/>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0801" y="0"/>
                  </a:moveTo>
                  <a:cubicBezTo>
                    <a:pt x="7722" y="0"/>
                    <a:pt x="4644" y="28"/>
                    <a:pt x="4201" y="86"/>
                  </a:cubicBezTo>
                  <a:cubicBezTo>
                    <a:pt x="1887" y="390"/>
                    <a:pt x="388" y="1880"/>
                    <a:pt x="86" y="4183"/>
                  </a:cubicBezTo>
                  <a:cubicBezTo>
                    <a:pt x="28" y="4627"/>
                    <a:pt x="0" y="7714"/>
                    <a:pt x="0" y="10802"/>
                  </a:cubicBezTo>
                  <a:cubicBezTo>
                    <a:pt x="0" y="13891"/>
                    <a:pt x="28" y="16981"/>
                    <a:pt x="86" y="17425"/>
                  </a:cubicBezTo>
                  <a:cubicBezTo>
                    <a:pt x="384" y="19697"/>
                    <a:pt x="1883" y="21212"/>
                    <a:pt x="4138" y="21519"/>
                  </a:cubicBezTo>
                  <a:cubicBezTo>
                    <a:pt x="4538" y="21573"/>
                    <a:pt x="7646" y="21598"/>
                    <a:pt x="10758" y="21599"/>
                  </a:cubicBezTo>
                  <a:cubicBezTo>
                    <a:pt x="13870" y="21600"/>
                    <a:pt x="16988" y="21576"/>
                    <a:pt x="17401" y="21522"/>
                  </a:cubicBezTo>
                  <a:cubicBezTo>
                    <a:pt x="19720" y="21217"/>
                    <a:pt x="21209" y="19729"/>
                    <a:pt x="21511" y="17419"/>
                  </a:cubicBezTo>
                  <a:cubicBezTo>
                    <a:pt x="21569" y="16969"/>
                    <a:pt x="21599" y="13884"/>
                    <a:pt x="21600" y="10800"/>
                  </a:cubicBezTo>
                  <a:cubicBezTo>
                    <a:pt x="21600" y="7715"/>
                    <a:pt x="21572" y="4631"/>
                    <a:pt x="21513" y="4183"/>
                  </a:cubicBezTo>
                  <a:cubicBezTo>
                    <a:pt x="21212" y="1880"/>
                    <a:pt x="19716" y="390"/>
                    <a:pt x="17401" y="86"/>
                  </a:cubicBezTo>
                  <a:cubicBezTo>
                    <a:pt x="16959" y="28"/>
                    <a:pt x="13880" y="0"/>
                    <a:pt x="10801" y="0"/>
                  </a:cubicBezTo>
                  <a:close/>
                </a:path>
              </a:pathLst>
            </a:custGeom>
            <a:ln w="12700" cap="flat">
              <a:noFill/>
              <a:miter lim="400000"/>
            </a:ln>
            <a:effectLst/>
          </p:spPr>
        </p:pic>
        <p:pic>
          <p:nvPicPr>
            <p:cNvPr id="1083" name="pasted-movie.png" descr="pasted-movie.png"/>
            <p:cNvPicPr>
              <a:picLocks noChangeAspect="1"/>
            </p:cNvPicPr>
            <p:nvPr/>
          </p:nvPicPr>
          <p:blipFill>
            <a:blip r:embed="rId5">
              <a:extLst/>
            </a:blip>
            <a:srcRect l="25049" t="16786" r="25049" b="16799"/>
            <a:stretch>
              <a:fillRect/>
            </a:stretch>
          </p:blipFill>
          <p:spPr>
            <a:xfrm>
              <a:off x="1635392" y="0"/>
              <a:ext cx="2984898" cy="2979514"/>
            </a:xfrm>
            <a:custGeom>
              <a:avLst/>
              <a:gdLst/>
              <a:ahLst/>
              <a:cxnLst>
                <a:cxn ang="0">
                  <a:pos x="wd2" y="hd2"/>
                </a:cxn>
                <a:cxn ang="5400000">
                  <a:pos x="wd2" y="hd2"/>
                </a:cxn>
                <a:cxn ang="10800000">
                  <a:pos x="wd2" y="hd2"/>
                </a:cxn>
                <a:cxn ang="16200000">
                  <a:pos x="wd2" y="hd2"/>
                </a:cxn>
              </a:cxnLst>
              <a:rect l="0" t="0" r="r" b="b"/>
              <a:pathLst>
                <a:path w="21600" h="21596" fill="norm" stroke="1" extrusionOk="0">
                  <a:moveTo>
                    <a:pt x="10801" y="0"/>
                  </a:moveTo>
                  <a:cubicBezTo>
                    <a:pt x="7797" y="0"/>
                    <a:pt x="4792" y="18"/>
                    <a:pt x="4518" y="55"/>
                  </a:cubicBezTo>
                  <a:cubicBezTo>
                    <a:pt x="3377" y="206"/>
                    <a:pt x="2807" y="397"/>
                    <a:pt x="2108" y="863"/>
                  </a:cubicBezTo>
                  <a:cubicBezTo>
                    <a:pt x="1742" y="1107"/>
                    <a:pt x="1250" y="1572"/>
                    <a:pt x="997" y="1910"/>
                  </a:cubicBezTo>
                  <a:cubicBezTo>
                    <a:pt x="809" y="2160"/>
                    <a:pt x="535" y="2637"/>
                    <a:pt x="442" y="2880"/>
                  </a:cubicBezTo>
                  <a:cubicBezTo>
                    <a:pt x="214" y="3475"/>
                    <a:pt x="87" y="4185"/>
                    <a:pt x="34" y="5149"/>
                  </a:cubicBezTo>
                  <a:cubicBezTo>
                    <a:pt x="12" y="5565"/>
                    <a:pt x="0" y="8181"/>
                    <a:pt x="0" y="10799"/>
                  </a:cubicBezTo>
                  <a:cubicBezTo>
                    <a:pt x="0" y="13417"/>
                    <a:pt x="12" y="16036"/>
                    <a:pt x="34" y="16452"/>
                  </a:cubicBezTo>
                  <a:cubicBezTo>
                    <a:pt x="118" y="17977"/>
                    <a:pt x="386" y="18877"/>
                    <a:pt x="997" y="19691"/>
                  </a:cubicBezTo>
                  <a:cubicBezTo>
                    <a:pt x="1393" y="20219"/>
                    <a:pt x="2140" y="20831"/>
                    <a:pt x="2708" y="21089"/>
                  </a:cubicBezTo>
                  <a:cubicBezTo>
                    <a:pt x="3354" y="21382"/>
                    <a:pt x="4041" y="21522"/>
                    <a:pt x="5060" y="21575"/>
                  </a:cubicBezTo>
                  <a:cubicBezTo>
                    <a:pt x="5360" y="21591"/>
                    <a:pt x="8138" y="21600"/>
                    <a:pt x="11232" y="21595"/>
                  </a:cubicBezTo>
                  <a:cubicBezTo>
                    <a:pt x="16067" y="21588"/>
                    <a:pt x="16909" y="21578"/>
                    <a:pt x="17232" y="21529"/>
                  </a:cubicBezTo>
                  <a:cubicBezTo>
                    <a:pt x="18321" y="21362"/>
                    <a:pt x="18812" y="21189"/>
                    <a:pt x="19498" y="20732"/>
                  </a:cubicBezTo>
                  <a:cubicBezTo>
                    <a:pt x="20065" y="20354"/>
                    <a:pt x="20528" y="19866"/>
                    <a:pt x="20888" y="19259"/>
                  </a:cubicBezTo>
                  <a:cubicBezTo>
                    <a:pt x="21301" y="18563"/>
                    <a:pt x="21494" y="17761"/>
                    <a:pt x="21566" y="16452"/>
                  </a:cubicBezTo>
                  <a:cubicBezTo>
                    <a:pt x="21588" y="16036"/>
                    <a:pt x="21600" y="13417"/>
                    <a:pt x="21600" y="10799"/>
                  </a:cubicBezTo>
                  <a:cubicBezTo>
                    <a:pt x="21600" y="8181"/>
                    <a:pt x="21588" y="5565"/>
                    <a:pt x="21566" y="5149"/>
                  </a:cubicBezTo>
                  <a:cubicBezTo>
                    <a:pt x="21494" y="3840"/>
                    <a:pt x="21301" y="3038"/>
                    <a:pt x="20888" y="2342"/>
                  </a:cubicBezTo>
                  <a:cubicBezTo>
                    <a:pt x="20528" y="1735"/>
                    <a:pt x="20065" y="1246"/>
                    <a:pt x="19498" y="869"/>
                  </a:cubicBezTo>
                  <a:cubicBezTo>
                    <a:pt x="18790" y="397"/>
                    <a:pt x="18227" y="207"/>
                    <a:pt x="17082" y="55"/>
                  </a:cubicBezTo>
                  <a:cubicBezTo>
                    <a:pt x="16808" y="18"/>
                    <a:pt x="13806" y="0"/>
                    <a:pt x="10801" y="0"/>
                  </a:cubicBezTo>
                  <a:close/>
                </a:path>
              </a:pathLst>
            </a:custGeom>
            <a:ln w="12700" cap="flat">
              <a:noFill/>
              <a:miter lim="400000"/>
            </a:ln>
            <a:effectLst/>
          </p:spPr>
        </p:pic>
      </p:gr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6" name="Extensions"/>
          <p:cNvSpPr txBox="1"/>
          <p:nvPr>
            <p:ph type="title"/>
          </p:nvPr>
        </p:nvSpPr>
        <p:spPr>
          <a:prstGeom prst="rect">
            <a:avLst/>
          </a:prstGeom>
        </p:spPr>
        <p:txBody>
          <a:bodyPr/>
          <a:lstStyle/>
          <a:p>
            <a:pPr/>
            <a:r>
              <a:t>Extensions</a:t>
            </a:r>
          </a:p>
        </p:txBody>
      </p:sp>
      <p:sp>
        <p:nvSpPr>
          <p:cNvPr id="1087" name="Provided by a familiar nam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Provided by a familiar name</a:t>
            </a:r>
          </a:p>
        </p:txBody>
      </p:sp>
      <p:sp>
        <p:nvSpPr>
          <p:cNvPr id="1088" name="“Yechiali (1971, 1972) extends Naor’s model to allow for GI/M/1 queues. Knudsen (1972) extends Naor’s model to allow for a multiserver queueing system in which arriving customers’ net benefits are heterogeneous. Lippman and Stidham (1977) extend the Naor"/>
          <p:cNvSpPr txBox="1"/>
          <p:nvPr>
            <p:ph type="body" idx="1"/>
          </p:nvPr>
        </p:nvSpPr>
        <p:spPr>
          <a:prstGeom prst="rect">
            <a:avLst/>
          </a:prstGeom>
        </p:spPr>
        <p:txBody>
          <a:bodyPr/>
          <a:lstStyle/>
          <a:p>
            <a:pPr/>
            <a:r>
              <a:t>“Yechiali (1971, 1972) extends Naor’s model to allow for GI/M/1 queues. Knudsen (1972) extends Naor’s model to allow for a multiserver queueing system in which arriving customers’ net benefits are heterogeneous. Lippman and Stidham (1977) extend the Naor model to the finite-horizon and discounted cases, showing that, in these settings, the economic notion of an external effect has a precise quantitative interpretation. Hassin (1986) considers a revenue maximizing server who has the opportunity to suppress information on actual queue length, leaving customers to decide whether to join the queue on the basis of the known distribution of waiting times. See Van Mieghem (2000), Hassin and Haviv (2003), Afèche (2004), and Hsu et al. (2009) for other extensions and a comprehensive literature review”</a:t>
            </a:r>
          </a:p>
        </p:txBody>
      </p:sp>
      <p:sp>
        <p:nvSpPr>
          <p:cNvPr id="1089" name="Huang, T., Allon, G., &amp; Bassamboo, A. (2013). Bounded rationality in service systems. Manufacturing &amp; Service Operations Management, 15(2), 263-279."/>
          <p:cNvSpPr txBox="1"/>
          <p:nvPr/>
        </p:nvSpPr>
        <p:spPr>
          <a:xfrm>
            <a:off x="2323493" y="13044287"/>
            <a:ext cx="19737015" cy="4366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2200">
                <a:solidFill>
                  <a:srgbClr val="929292"/>
                </a:solidFill>
              </a:defRPr>
            </a:pPr>
            <a:r>
              <a:t>Huang, T., Allon, G., &amp; Bassamboo, A. (2013). Bounded rationality in service systems. </a:t>
            </a:r>
            <a:r>
              <a:rPr i="1"/>
              <a:t>Manufacturing &amp; Service Operations Management</a:t>
            </a:r>
            <a:r>
              <a:t>, </a:t>
            </a:r>
            <a:r>
              <a:rPr i="1"/>
              <a:t>15</a:t>
            </a:r>
            <a:r>
              <a:t>(2), 263-279.</a:t>
            </a:r>
          </a:p>
        </p:txBody>
      </p:sp>
      <p:grpSp>
        <p:nvGrpSpPr>
          <p:cNvPr id="1092" name="pasted-movie.png"/>
          <p:cNvGrpSpPr/>
          <p:nvPr/>
        </p:nvGrpSpPr>
        <p:grpSpPr>
          <a:xfrm>
            <a:off x="15527236" y="879896"/>
            <a:ext cx="8615570" cy="2834728"/>
            <a:chOff x="0" y="0"/>
            <a:chExt cx="8615569" cy="2834726"/>
          </a:xfrm>
        </p:grpSpPr>
        <p:pic>
          <p:nvPicPr>
            <p:cNvPr id="1091" name="pasted-movie.png" descr="pasted-movie.png"/>
            <p:cNvPicPr>
              <a:picLocks noChangeAspect="1"/>
            </p:cNvPicPr>
            <p:nvPr/>
          </p:nvPicPr>
          <p:blipFill>
            <a:blip r:embed="rId2">
              <a:extLst/>
            </a:blip>
            <a:stretch>
              <a:fillRect/>
            </a:stretch>
          </p:blipFill>
          <p:spPr>
            <a:xfrm>
              <a:off x="127000" y="88899"/>
              <a:ext cx="8361570" cy="2504528"/>
            </a:xfrm>
            <a:prstGeom prst="rect">
              <a:avLst/>
            </a:prstGeom>
            <a:ln>
              <a:noFill/>
            </a:ln>
            <a:effectLst/>
          </p:spPr>
        </p:pic>
        <p:pic>
          <p:nvPicPr>
            <p:cNvPr id="1090" name="pasted-movie.png" descr="pasted-movie.png"/>
            <p:cNvPicPr>
              <a:picLocks noChangeAspect="0"/>
            </p:cNvPicPr>
            <p:nvPr/>
          </p:nvPicPr>
          <p:blipFill>
            <a:blip r:embed="rId3">
              <a:extLst/>
            </a:blip>
            <a:stretch>
              <a:fillRect/>
            </a:stretch>
          </p:blipFill>
          <p:spPr>
            <a:xfrm>
              <a:off x="0" y="-1"/>
              <a:ext cx="8615570" cy="2834728"/>
            </a:xfrm>
            <a:prstGeom prst="rect">
              <a:avLst/>
            </a:prstGeom>
            <a:effectLst/>
          </p:spPr>
        </p:pic>
      </p:gr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4" name="Provided by a familiar nam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Provided by a familiar name</a:t>
            </a:r>
          </a:p>
        </p:txBody>
      </p:sp>
      <p:sp>
        <p:nvSpPr>
          <p:cNvPr id="1095" name="“Yechiali (1971, 1972) extends Naor’s model to allow for GI/M/1 queues. Knudsen (1972) extends Naor’s model to allow for a multiserver queueing system in which arriving customers’ net benefits are heterogeneous. Lippman and Stidham (1977) extend the Naor"/>
          <p:cNvSpPr txBox="1"/>
          <p:nvPr>
            <p:ph type="body" idx="1"/>
          </p:nvPr>
        </p:nvSpPr>
        <p:spPr>
          <a:prstGeom prst="rect">
            <a:avLst/>
          </a:prstGeom>
        </p:spPr>
        <p:txBody>
          <a:bodyPr/>
          <a:lstStyle/>
          <a:p>
            <a:pPr/>
            <a:r>
              <a:t>“Yechiali (1971, 1972) extends Naor’s model to allow for GI/M/1 queues. Knudsen (1972) extends Naor’s model to allow for a multiserver queueing system in which arriving customers’ net benefits are heterogeneous. Lippman and Stidham (1977) extend the Naor model to the finite-horizon and discounted cases, showing that, in these settings, the economic notion of an external effect has a precise quantitative interpretation. Hassin (1986) considers a revenue maximizing server who has the opportunity to suppress information on actual queue length, leaving customers to decide whether to join the queue on the basis of the known distribution of waiting times. See  </a:t>
            </a:r>
            <a:r>
              <a:rPr sz="4600"/>
              <a:t>Van Mieghem (2000), </a:t>
            </a:r>
            <a:r>
              <a:rPr b="1" sz="5400"/>
              <a:t>Hassin and Haviv (</a:t>
            </a:r>
            <a:r>
              <a:rPr b="1" sz="5400">
                <a:solidFill>
                  <a:srgbClr val="542A34"/>
                </a:solidFill>
              </a:rPr>
              <a:t>2003</a:t>
            </a:r>
            <a:r>
              <a:rPr b="1" sz="5400"/>
              <a:t>)</a:t>
            </a:r>
            <a:r>
              <a:t>, </a:t>
            </a:r>
            <a:r>
              <a:rPr sz="4600"/>
              <a:t>Afèche (2004), and Hsu et al. </a:t>
            </a:r>
            <a:r>
              <a:t>(2009) for other extensions and a comprehensive literature review”</a:t>
            </a:r>
          </a:p>
        </p:txBody>
      </p:sp>
      <p:sp>
        <p:nvSpPr>
          <p:cNvPr id="1096" name="Huang, T., Allon, G., &amp; Bassamboo, A. (2013). Bounded rationality in service systems. Manufacturing &amp; Service Operations Management, 15(2), 263-279."/>
          <p:cNvSpPr txBox="1"/>
          <p:nvPr/>
        </p:nvSpPr>
        <p:spPr>
          <a:xfrm>
            <a:off x="2323493" y="13044287"/>
            <a:ext cx="19737015" cy="4366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2200">
                <a:solidFill>
                  <a:srgbClr val="929292"/>
                </a:solidFill>
              </a:defRPr>
            </a:pPr>
            <a:r>
              <a:t>Huang, T., Allon, G., &amp; Bassamboo, A. (2013). Bounded rationality in service systems. </a:t>
            </a:r>
            <a:r>
              <a:rPr i="1"/>
              <a:t>Manufacturing &amp; Service Operations Management</a:t>
            </a:r>
            <a:r>
              <a:t>, </a:t>
            </a:r>
            <a:r>
              <a:rPr i="1"/>
              <a:t>15</a:t>
            </a:r>
            <a:r>
              <a:t>(2), 263-279.</a:t>
            </a:r>
          </a:p>
        </p:txBody>
      </p:sp>
      <p:grpSp>
        <p:nvGrpSpPr>
          <p:cNvPr id="1099" name="pasted-movie.png"/>
          <p:cNvGrpSpPr/>
          <p:nvPr/>
        </p:nvGrpSpPr>
        <p:grpSpPr>
          <a:xfrm>
            <a:off x="15527236" y="879896"/>
            <a:ext cx="8615571" cy="2834728"/>
            <a:chOff x="0" y="0"/>
            <a:chExt cx="8615569" cy="2834726"/>
          </a:xfrm>
        </p:grpSpPr>
        <p:pic>
          <p:nvPicPr>
            <p:cNvPr id="1098" name="pasted-movie.png" descr="pasted-movie.png"/>
            <p:cNvPicPr>
              <a:picLocks noChangeAspect="1"/>
            </p:cNvPicPr>
            <p:nvPr/>
          </p:nvPicPr>
          <p:blipFill>
            <a:blip r:embed="rId2">
              <a:extLst/>
            </a:blip>
            <a:stretch>
              <a:fillRect/>
            </a:stretch>
          </p:blipFill>
          <p:spPr>
            <a:xfrm>
              <a:off x="127000" y="88899"/>
              <a:ext cx="8361570" cy="2504528"/>
            </a:xfrm>
            <a:prstGeom prst="rect">
              <a:avLst/>
            </a:prstGeom>
            <a:ln>
              <a:noFill/>
            </a:ln>
            <a:effectLst/>
          </p:spPr>
        </p:pic>
        <p:pic>
          <p:nvPicPr>
            <p:cNvPr id="1097" name="pasted-movie.png" descr="pasted-movie.png"/>
            <p:cNvPicPr>
              <a:picLocks noChangeAspect="0"/>
            </p:cNvPicPr>
            <p:nvPr/>
          </p:nvPicPr>
          <p:blipFill>
            <a:blip r:embed="rId3">
              <a:extLst/>
            </a:blip>
            <a:stretch>
              <a:fillRect/>
            </a:stretch>
          </p:blipFill>
          <p:spPr>
            <a:xfrm>
              <a:off x="0" y="-1"/>
              <a:ext cx="8615570" cy="2834728"/>
            </a:xfrm>
            <a:prstGeom prst="rect">
              <a:avLst/>
            </a:prstGeom>
            <a:effectLst/>
          </p:spPr>
        </p:pic>
      </p:grpSp>
      <p:grpSp>
        <p:nvGrpSpPr>
          <p:cNvPr id="1102" name="pasted-movie.png"/>
          <p:cNvGrpSpPr/>
          <p:nvPr/>
        </p:nvGrpSpPr>
        <p:grpSpPr>
          <a:xfrm>
            <a:off x="15690579" y="620586"/>
            <a:ext cx="8288885" cy="12474828"/>
            <a:chOff x="0" y="0"/>
            <a:chExt cx="8288884" cy="12474827"/>
          </a:xfrm>
        </p:grpSpPr>
        <p:pic>
          <p:nvPicPr>
            <p:cNvPr id="1101" name="pasted-movie.png" descr="pasted-movie.png"/>
            <p:cNvPicPr>
              <a:picLocks noChangeAspect="1"/>
            </p:cNvPicPr>
            <p:nvPr/>
          </p:nvPicPr>
          <p:blipFill>
            <a:blip r:embed="rId4">
              <a:extLst/>
            </a:blip>
            <a:stretch>
              <a:fillRect/>
            </a:stretch>
          </p:blipFill>
          <p:spPr>
            <a:xfrm>
              <a:off x="127000" y="88900"/>
              <a:ext cx="8034885" cy="12144628"/>
            </a:xfrm>
            <a:prstGeom prst="rect">
              <a:avLst/>
            </a:prstGeom>
            <a:ln>
              <a:noFill/>
            </a:ln>
            <a:effectLst/>
          </p:spPr>
        </p:pic>
        <p:pic>
          <p:nvPicPr>
            <p:cNvPr id="1100" name="pasted-movie.png" descr="pasted-movie.png"/>
            <p:cNvPicPr>
              <a:picLocks noChangeAspect="0"/>
            </p:cNvPicPr>
            <p:nvPr/>
          </p:nvPicPr>
          <p:blipFill>
            <a:blip r:embed="rId5">
              <a:extLst/>
            </a:blip>
            <a:stretch>
              <a:fillRect/>
            </a:stretch>
          </p:blipFill>
          <p:spPr>
            <a:xfrm>
              <a:off x="0" y="0"/>
              <a:ext cx="8288885" cy="12474828"/>
            </a:xfrm>
            <a:prstGeom prst="rect">
              <a:avLst/>
            </a:prstGeom>
            <a:effectLst/>
          </p:spPr>
        </p:pic>
      </p:grpSp>
      <p:sp>
        <p:nvSpPr>
          <p:cNvPr id="1103" name="Extensions"/>
          <p:cNvSpPr txBox="1"/>
          <p:nvPr>
            <p:ph type="title"/>
          </p:nvPr>
        </p:nvSpPr>
        <p:spPr>
          <a:prstGeom prst="rect">
            <a:avLst/>
          </a:prstGeom>
        </p:spPr>
        <p:txBody>
          <a:bodyPr/>
          <a:lstStyle/>
          <a:p>
            <a:pPr/>
            <a:r>
              <a:t>Extensions</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5" name="Qs?"/>
          <p:cNvSpPr txBox="1"/>
          <p:nvPr>
            <p:ph type="title"/>
          </p:nvPr>
        </p:nvSpPr>
        <p:spPr>
          <a:prstGeom prst="rect">
            <a:avLst/>
          </a:prstGeom>
        </p:spPr>
        <p:txBody>
          <a:bodyPr/>
          <a:lstStyle/>
          <a:p>
            <a:pPr/>
            <a:r>
              <a:t>Qs?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A little queueing theory"/>
          <p:cNvSpPr txBox="1"/>
          <p:nvPr>
            <p:ph type="title"/>
          </p:nvPr>
        </p:nvSpPr>
        <p:spPr>
          <a:prstGeom prst="rect">
            <a:avLst/>
          </a:prstGeom>
        </p:spPr>
        <p:txBody>
          <a:bodyPr/>
          <a:lstStyle/>
          <a:p>
            <a:pPr/>
            <a:r>
              <a:t>A little queueing theory</a:t>
            </a:r>
          </a:p>
        </p:txBody>
      </p:sp>
      <p:sp>
        <p:nvSpPr>
          <p:cNvPr id="235" name="Store"/>
          <p:cNvSpPr/>
          <p:nvPr/>
        </p:nvSpPr>
        <p:spPr>
          <a:xfrm>
            <a:off x="19847869" y="8880118"/>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36" name="A queue can be modeled with parameters like…"/>
          <p:cNvSpPr txBox="1"/>
          <p:nvPr>
            <p:ph type="body" sz="half" idx="1"/>
          </p:nvPr>
        </p:nvSpPr>
        <p:spPr>
          <a:xfrm>
            <a:off x="1206500" y="4248504"/>
            <a:ext cx="9356765" cy="8460357"/>
          </a:xfrm>
          <a:prstGeom prst="rect">
            <a:avLst/>
          </a:prstGeom>
        </p:spPr>
        <p:txBody>
          <a:bodyPr/>
          <a:lstStyle/>
          <a:p>
            <a:pPr/>
            <a:r>
              <a:t>A queue can be modeled with parameters like</a:t>
            </a:r>
          </a:p>
          <a:p>
            <a:pPr lvl="1"/>
            <a:r>
              <a:t>Arrival rate</a:t>
            </a:r>
          </a:p>
          <a:p>
            <a:pPr lvl="2"/>
            <a:r>
              <a:t>Ex: can be a Poisson process with arrival rate </a:t>
            </a:r>
            <a14:m>
              <m:oMath>
                <m:r>
                  <a:rPr xmlns:a="http://schemas.openxmlformats.org/drawingml/2006/main" sz="5750" i="1">
                    <a:solidFill>
                      <a:srgbClr val="000000"/>
                    </a:solidFill>
                    <a:latin typeface="Cambria Math" panose="02040503050406030204" pitchFamily="18" charset="0"/>
                  </a:rPr>
                  <m:t>λ</m:t>
                </m:r>
              </m:oMath>
            </a14:m>
            <a:r>
              <a:t> </a:t>
            </a:r>
          </a:p>
          <a:p>
            <a:pPr lvl="1"/>
            <a:r>
              <a:t>Service rate</a:t>
            </a:r>
          </a:p>
        </p:txBody>
      </p:sp>
      <p:sp>
        <p:nvSpPr>
          <p:cNvPr id="237" name="Lines build when things arrive faster than we proces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5500"/>
            </a:lvl1pPr>
          </a:lstStyle>
          <a:p>
            <a:pPr/>
            <a:r>
              <a:t>Lines build when things arrive faster than we process</a:t>
            </a:r>
          </a:p>
        </p:txBody>
      </p:sp>
      <p:sp>
        <p:nvSpPr>
          <p:cNvPr id="238" name="Man"/>
          <p:cNvSpPr/>
          <p:nvPr/>
        </p:nvSpPr>
        <p:spPr>
          <a:xfrm flipH="1">
            <a:off x="14946907"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39" name="Woman"/>
          <p:cNvSpPr/>
          <p:nvPr/>
        </p:nvSpPr>
        <p:spPr>
          <a:xfrm>
            <a:off x="15626925"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40" name="Man"/>
          <p:cNvSpPr/>
          <p:nvPr/>
        </p:nvSpPr>
        <p:spPr>
          <a:xfrm flipH="1">
            <a:off x="13568050" y="1030111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41" name="Woman"/>
          <p:cNvSpPr/>
          <p:nvPr/>
        </p:nvSpPr>
        <p:spPr>
          <a:xfrm>
            <a:off x="14248068"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42" name="Woman"/>
          <p:cNvSpPr/>
          <p:nvPr/>
        </p:nvSpPr>
        <p:spPr>
          <a:xfrm>
            <a:off x="12869211"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43" name="Man"/>
          <p:cNvSpPr/>
          <p:nvPr/>
        </p:nvSpPr>
        <p:spPr>
          <a:xfrm flipH="1">
            <a:off x="11490353" y="1030111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44" name="Woman"/>
          <p:cNvSpPr/>
          <p:nvPr/>
        </p:nvSpPr>
        <p:spPr>
          <a:xfrm>
            <a:off x="12170371" y="10300774"/>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45" name="Man"/>
          <p:cNvSpPr/>
          <p:nvPr/>
        </p:nvSpPr>
        <p:spPr>
          <a:xfrm flipH="1">
            <a:off x="17723443" y="1030111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46" name="Woman"/>
          <p:cNvSpPr/>
          <p:nvPr/>
        </p:nvSpPr>
        <p:spPr>
          <a:xfrm>
            <a:off x="17024604"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47" name="Woman"/>
          <p:cNvSpPr/>
          <p:nvPr/>
        </p:nvSpPr>
        <p:spPr>
          <a:xfrm>
            <a:off x="16325764" y="10300774"/>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48" name="Man"/>
          <p:cNvSpPr/>
          <p:nvPr/>
        </p:nvSpPr>
        <p:spPr>
          <a:xfrm flipH="1">
            <a:off x="18384640"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49" name="Woman"/>
          <p:cNvSpPr/>
          <p:nvPr/>
        </p:nvSpPr>
        <p:spPr>
          <a:xfrm>
            <a:off x="21339654" y="10300773"/>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50" name="Woman"/>
          <p:cNvSpPr/>
          <p:nvPr/>
        </p:nvSpPr>
        <p:spPr>
          <a:xfrm>
            <a:off x="19045837"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Lines build when things arrive faster than we proces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5500"/>
            </a:lvl1pPr>
          </a:lstStyle>
          <a:p>
            <a:pPr/>
            <a:r>
              <a:t>Lines build when things arrive faster than we process</a:t>
            </a:r>
          </a:p>
        </p:txBody>
      </p:sp>
      <p:sp>
        <p:nvSpPr>
          <p:cNvPr id="253" name="A little queueing theory"/>
          <p:cNvSpPr txBox="1"/>
          <p:nvPr>
            <p:ph type="title"/>
          </p:nvPr>
        </p:nvSpPr>
        <p:spPr>
          <a:prstGeom prst="rect">
            <a:avLst/>
          </a:prstGeom>
        </p:spPr>
        <p:txBody>
          <a:bodyPr/>
          <a:lstStyle/>
          <a:p>
            <a:pPr/>
            <a:r>
              <a:t>A little queueing theory</a:t>
            </a:r>
          </a:p>
        </p:txBody>
      </p:sp>
      <p:sp>
        <p:nvSpPr>
          <p:cNvPr id="254" name="Store"/>
          <p:cNvSpPr/>
          <p:nvPr/>
        </p:nvSpPr>
        <p:spPr>
          <a:xfrm>
            <a:off x="19847869" y="8880118"/>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55" name="A queue can be modeled with parameters like…"/>
          <p:cNvSpPr txBox="1"/>
          <p:nvPr>
            <p:ph type="body" sz="half" idx="1"/>
          </p:nvPr>
        </p:nvSpPr>
        <p:spPr>
          <a:xfrm>
            <a:off x="1206500" y="4248504"/>
            <a:ext cx="9356765" cy="8460357"/>
          </a:xfrm>
          <a:prstGeom prst="rect">
            <a:avLst/>
          </a:prstGeom>
        </p:spPr>
        <p:txBody>
          <a:bodyPr/>
          <a:lstStyle/>
          <a:p>
            <a:pPr/>
            <a:r>
              <a:t>A queue can be modeled with parameters like</a:t>
            </a:r>
          </a:p>
          <a:p>
            <a:pPr lvl="1"/>
            <a:r>
              <a:t>Arrival rate</a:t>
            </a:r>
          </a:p>
          <a:p>
            <a:pPr lvl="2"/>
            <a:r>
              <a:t>Ex: can be a Poisson process with arrival rate </a:t>
            </a:r>
            <a14:m>
              <m:oMath>
                <m:r>
                  <a:rPr xmlns:a="http://schemas.openxmlformats.org/drawingml/2006/main" sz="5750" i="1">
                    <a:solidFill>
                      <a:srgbClr val="000000"/>
                    </a:solidFill>
                    <a:latin typeface="Cambria Math" panose="02040503050406030204" pitchFamily="18" charset="0"/>
                  </a:rPr>
                  <m:t>λ</m:t>
                </m:r>
              </m:oMath>
            </a14:m>
            <a:r>
              <a:t> </a:t>
            </a:r>
          </a:p>
          <a:p>
            <a:pPr lvl="1"/>
            <a:r>
              <a:t>Service rate</a:t>
            </a:r>
          </a:p>
          <a:p>
            <a:pPr lvl="2"/>
            <a:r>
              <a:t>Ex: can be exponentially distributed with intensity </a:t>
            </a:r>
            <a14:m>
              <m:oMath>
                <m:r>
                  <a:rPr xmlns:a="http://schemas.openxmlformats.org/drawingml/2006/main" sz="5750" i="1">
                    <a:solidFill>
                      <a:srgbClr val="000000"/>
                    </a:solidFill>
                    <a:latin typeface="Cambria Math" panose="02040503050406030204" pitchFamily="18" charset="0"/>
                  </a:rPr>
                  <m:t>μ</m:t>
                </m:r>
              </m:oMath>
            </a14:m>
            <a:r>
              <a:t> </a:t>
            </a:r>
          </a:p>
        </p:txBody>
      </p:sp>
      <p:grpSp>
        <p:nvGrpSpPr>
          <p:cNvPr id="258" name="pasted-movie.png"/>
          <p:cNvGrpSpPr/>
          <p:nvPr/>
        </p:nvGrpSpPr>
        <p:grpSpPr>
          <a:xfrm>
            <a:off x="12406592" y="2270463"/>
            <a:ext cx="10111138" cy="6422912"/>
            <a:chOff x="0" y="0"/>
            <a:chExt cx="10111137" cy="6422911"/>
          </a:xfrm>
        </p:grpSpPr>
        <p:pic>
          <p:nvPicPr>
            <p:cNvPr id="257" name="pasted-movie.png" descr="pasted-movie.png"/>
            <p:cNvPicPr>
              <a:picLocks noChangeAspect="1"/>
            </p:cNvPicPr>
            <p:nvPr/>
          </p:nvPicPr>
          <p:blipFill>
            <a:blip r:embed="rId2">
              <a:extLst/>
            </a:blip>
            <a:stretch>
              <a:fillRect/>
            </a:stretch>
          </p:blipFill>
          <p:spPr>
            <a:xfrm>
              <a:off x="127000" y="88900"/>
              <a:ext cx="9857138" cy="6092712"/>
            </a:xfrm>
            <a:prstGeom prst="rect">
              <a:avLst/>
            </a:prstGeom>
            <a:ln>
              <a:noFill/>
            </a:ln>
            <a:effectLst/>
          </p:spPr>
        </p:pic>
        <p:pic>
          <p:nvPicPr>
            <p:cNvPr id="256" name="pasted-movie.png" descr="pasted-movie.png"/>
            <p:cNvPicPr>
              <a:picLocks noChangeAspect="0"/>
            </p:cNvPicPr>
            <p:nvPr/>
          </p:nvPicPr>
          <p:blipFill>
            <a:blip r:embed="rId3">
              <a:extLst/>
            </a:blip>
            <a:stretch>
              <a:fillRect/>
            </a:stretch>
          </p:blipFill>
          <p:spPr>
            <a:xfrm>
              <a:off x="0" y="0"/>
              <a:ext cx="10111138" cy="6422912"/>
            </a:xfrm>
            <a:prstGeom prst="rect">
              <a:avLst/>
            </a:prstGeom>
            <a:effectLst/>
          </p:spPr>
        </p:pic>
      </p:grpSp>
      <p:sp>
        <p:nvSpPr>
          <p:cNvPr id="259" name="Man"/>
          <p:cNvSpPr/>
          <p:nvPr/>
        </p:nvSpPr>
        <p:spPr>
          <a:xfrm flipH="1">
            <a:off x="15645746"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60" name="Woman"/>
          <p:cNvSpPr/>
          <p:nvPr/>
        </p:nvSpPr>
        <p:spPr>
          <a:xfrm>
            <a:off x="16325763" y="10300773"/>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61" name="Man"/>
          <p:cNvSpPr/>
          <p:nvPr/>
        </p:nvSpPr>
        <p:spPr>
          <a:xfrm flipH="1">
            <a:off x="14266889" y="1030111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62" name="Woman"/>
          <p:cNvSpPr/>
          <p:nvPr/>
        </p:nvSpPr>
        <p:spPr>
          <a:xfrm>
            <a:off x="14946907"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63" name="Woman"/>
          <p:cNvSpPr/>
          <p:nvPr/>
        </p:nvSpPr>
        <p:spPr>
          <a:xfrm>
            <a:off x="13568050"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64" name="Man"/>
          <p:cNvSpPr/>
          <p:nvPr/>
        </p:nvSpPr>
        <p:spPr>
          <a:xfrm flipH="1">
            <a:off x="12189192" y="1030111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65" name="Woman"/>
          <p:cNvSpPr/>
          <p:nvPr/>
        </p:nvSpPr>
        <p:spPr>
          <a:xfrm>
            <a:off x="12869210"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66" name="Man"/>
          <p:cNvSpPr/>
          <p:nvPr/>
        </p:nvSpPr>
        <p:spPr>
          <a:xfrm flipH="1">
            <a:off x="18422282" y="10301111"/>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67" name="Woman"/>
          <p:cNvSpPr/>
          <p:nvPr/>
        </p:nvSpPr>
        <p:spPr>
          <a:xfrm>
            <a:off x="17723443"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68" name="Woman"/>
          <p:cNvSpPr/>
          <p:nvPr/>
        </p:nvSpPr>
        <p:spPr>
          <a:xfrm>
            <a:off x="17024603" y="10300774"/>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69" name="Man"/>
          <p:cNvSpPr/>
          <p:nvPr/>
        </p:nvSpPr>
        <p:spPr>
          <a:xfrm flipH="1">
            <a:off x="19083479"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70" name="Woman"/>
          <p:cNvSpPr/>
          <p:nvPr/>
        </p:nvSpPr>
        <p:spPr>
          <a:xfrm>
            <a:off x="23900069"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71" name="Woman"/>
          <p:cNvSpPr/>
          <p:nvPr/>
        </p:nvSpPr>
        <p:spPr>
          <a:xfrm>
            <a:off x="21302848"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Metric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5500"/>
            </a:lvl1pPr>
          </a:lstStyle>
          <a:p>
            <a:pPr/>
            <a:r>
              <a:t>Metrics</a:t>
            </a:r>
          </a:p>
        </p:txBody>
      </p:sp>
      <p:sp>
        <p:nvSpPr>
          <p:cNvPr id="274" name="A little queueing theory"/>
          <p:cNvSpPr txBox="1"/>
          <p:nvPr>
            <p:ph type="title"/>
          </p:nvPr>
        </p:nvSpPr>
        <p:spPr>
          <a:prstGeom prst="rect">
            <a:avLst/>
          </a:prstGeom>
        </p:spPr>
        <p:txBody>
          <a:bodyPr/>
          <a:lstStyle/>
          <a:p>
            <a:pPr/>
            <a:r>
              <a:t>A little queueing theory</a:t>
            </a:r>
          </a:p>
        </p:txBody>
      </p:sp>
      <p:sp>
        <p:nvSpPr>
          <p:cNvPr id="275" name="Store"/>
          <p:cNvSpPr/>
          <p:nvPr/>
        </p:nvSpPr>
        <p:spPr>
          <a:xfrm>
            <a:off x="19847869" y="8880118"/>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76" name="Some common ways to measure queues are…"/>
          <p:cNvSpPr txBox="1"/>
          <p:nvPr>
            <p:ph type="body" sz="half" idx="1"/>
          </p:nvPr>
        </p:nvSpPr>
        <p:spPr>
          <a:xfrm>
            <a:off x="1206500" y="4248504"/>
            <a:ext cx="9356765" cy="8460357"/>
          </a:xfrm>
          <a:prstGeom prst="rect">
            <a:avLst/>
          </a:prstGeom>
        </p:spPr>
        <p:txBody>
          <a:bodyPr/>
          <a:lstStyle/>
          <a:p>
            <a:pPr/>
            <a:r>
              <a:t>Some common ways to measure queues are</a:t>
            </a:r>
          </a:p>
          <a:p>
            <a:pPr lvl="1"/>
            <a:r>
              <a:t>Expected queue length (</a:t>
            </a:r>
            <a14:m>
              <m:oMath>
                <m:sSub>
                  <m:e>
                    <m:r>
                      <a:rPr xmlns:a="http://schemas.openxmlformats.org/drawingml/2006/main" sz="5750" i="1">
                        <a:solidFill>
                          <a:srgbClr val="000000"/>
                        </a:solidFill>
                        <a:latin typeface="Cambria Math" panose="02040503050406030204" pitchFamily="18" charset="0"/>
                      </a:rPr>
                      <m:t>L</m:t>
                    </m:r>
                  </m:e>
                  <m:sub>
                    <m:r>
                      <a:rPr xmlns:a="http://schemas.openxmlformats.org/drawingml/2006/main" sz="5750" i="1">
                        <a:solidFill>
                          <a:srgbClr val="000000"/>
                        </a:solidFill>
                        <a:latin typeface="Cambria Math" panose="02040503050406030204" pitchFamily="18" charset="0"/>
                      </a:rPr>
                      <m:t>q</m:t>
                    </m:r>
                  </m:sub>
                </m:sSub>
              </m:oMath>
            </a14:m>
            <a:r>
              <a:t>)</a:t>
            </a:r>
          </a:p>
          <a:p>
            <a:pPr lvl="1"/>
            <a:r>
              <a:t>Average waiting time (</a:t>
            </a:r>
            <a14:m>
              <m:oMath>
                <m:r>
                  <a:rPr xmlns:a="http://schemas.openxmlformats.org/drawingml/2006/main" sz="5750" i="1">
                    <a:solidFill>
                      <a:srgbClr val="000000"/>
                    </a:solidFill>
                    <a:latin typeface="Cambria Math" panose="02040503050406030204" pitchFamily="18" charset="0"/>
                  </a:rPr>
                  <m:t>W</m:t>
                </m:r>
              </m:oMath>
            </a14:m>
            <a:r>
              <a:t>)</a:t>
            </a:r>
          </a:p>
          <a:p>
            <a:pPr lvl="1"/>
            <a:r>
              <a:t>Utilization (</a:t>
            </a:r>
            <a14:m>
              <m:oMath>
                <m:r>
                  <a:rPr xmlns:a="http://schemas.openxmlformats.org/drawingml/2006/main" sz="5750" i="1">
                    <a:solidFill>
                      <a:srgbClr val="000000"/>
                    </a:solidFill>
                    <a:latin typeface="Cambria Math" panose="02040503050406030204" pitchFamily="18" charset="0"/>
                  </a:rPr>
                  <m:t>ρ</m:t>
                </m:r>
              </m:oMath>
            </a14:m>
            <a:r>
              <a:t>)</a:t>
            </a:r>
          </a:p>
          <a:p>
            <a:pPr lvl="2"/>
            <a14:m>
              <m:oMath>
                <m:r>
                  <a:rPr xmlns:a="http://schemas.openxmlformats.org/drawingml/2006/main" sz="5750" i="1">
                    <a:solidFill>
                      <a:srgbClr val="000000"/>
                    </a:solidFill>
                    <a:latin typeface="Cambria Math" panose="02040503050406030204" pitchFamily="18" charset="0"/>
                  </a:rPr>
                  <m:t>ρ</m:t>
                </m:r>
                <m:r>
                  <a:rPr xmlns:a="http://schemas.openxmlformats.org/drawingml/2006/main" sz="5750" i="1">
                    <a:solidFill>
                      <a:srgbClr val="000000"/>
                    </a:solidFill>
                    <a:latin typeface="Cambria Math" panose="02040503050406030204" pitchFamily="18" charset="0"/>
                  </a:rPr>
                  <m:t>=</m:t>
                </m:r>
                <m:f>
                  <m:fPr>
                    <m:ctrlPr>
                      <a:rPr xmlns:a="http://schemas.openxmlformats.org/drawingml/2006/main" sz="5750" i="1">
                        <a:solidFill>
                          <a:srgbClr val="000000"/>
                        </a:solidFill>
                        <a:latin typeface="Cambria Math" panose="02040503050406030204" pitchFamily="18" charset="0"/>
                      </a:rPr>
                    </m:ctrlPr>
                    <m:type m:val="bar"/>
                  </m:fPr>
                  <m:num>
                    <m:r>
                      <a:rPr xmlns:a="http://schemas.openxmlformats.org/drawingml/2006/main" sz="5750" i="1">
                        <a:solidFill>
                          <a:srgbClr val="000000"/>
                        </a:solidFill>
                        <a:latin typeface="Cambria Math" panose="02040503050406030204" pitchFamily="18" charset="0"/>
                      </a:rPr>
                      <m:t>λ</m:t>
                    </m:r>
                  </m:num>
                  <m:den>
                    <m:r>
                      <a:rPr xmlns:a="http://schemas.openxmlformats.org/drawingml/2006/main" sz="5750" i="1">
                        <a:solidFill>
                          <a:srgbClr val="000000"/>
                        </a:solidFill>
                        <a:latin typeface="Cambria Math" panose="02040503050406030204" pitchFamily="18" charset="0"/>
                      </a:rPr>
                      <m:t>μ</m:t>
                    </m:r>
                  </m:den>
                </m:f>
              </m:oMath>
            </a14:m>
            <a:r>
              <a:t> </a:t>
            </a:r>
            <a:r>
              <a:rPr sz="2700"/>
              <a:t>(ratio of arrival rate to service rate)</a:t>
            </a:r>
          </a:p>
        </p:txBody>
      </p:sp>
      <p:sp>
        <p:nvSpPr>
          <p:cNvPr id="277" name="Man"/>
          <p:cNvSpPr/>
          <p:nvPr/>
        </p:nvSpPr>
        <p:spPr>
          <a:xfrm flipH="1">
            <a:off x="16306147" y="10301110"/>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78" name="Woman"/>
          <p:cNvSpPr/>
          <p:nvPr/>
        </p:nvSpPr>
        <p:spPr>
          <a:xfrm>
            <a:off x="16986164" y="10300773"/>
            <a:ext cx="612264"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79" name="Man"/>
          <p:cNvSpPr/>
          <p:nvPr/>
        </p:nvSpPr>
        <p:spPr>
          <a:xfrm flipH="1">
            <a:off x="14927290" y="10301111"/>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80" name="Woman"/>
          <p:cNvSpPr/>
          <p:nvPr/>
        </p:nvSpPr>
        <p:spPr>
          <a:xfrm>
            <a:off x="15607307" y="10300773"/>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81" name="Woman"/>
          <p:cNvSpPr/>
          <p:nvPr/>
        </p:nvSpPr>
        <p:spPr>
          <a:xfrm>
            <a:off x="14228450" y="10300773"/>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82" name="Man"/>
          <p:cNvSpPr/>
          <p:nvPr/>
        </p:nvSpPr>
        <p:spPr>
          <a:xfrm flipH="1">
            <a:off x="12849592" y="10301111"/>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83" name="Woman"/>
          <p:cNvSpPr/>
          <p:nvPr/>
        </p:nvSpPr>
        <p:spPr>
          <a:xfrm>
            <a:off x="13529610"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84" name="Man"/>
          <p:cNvSpPr/>
          <p:nvPr/>
        </p:nvSpPr>
        <p:spPr>
          <a:xfrm flipH="1">
            <a:off x="19082683" y="10301111"/>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85" name="Woman"/>
          <p:cNvSpPr/>
          <p:nvPr/>
        </p:nvSpPr>
        <p:spPr>
          <a:xfrm>
            <a:off x="18383843" y="10300773"/>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86" name="Woman"/>
          <p:cNvSpPr/>
          <p:nvPr/>
        </p:nvSpPr>
        <p:spPr>
          <a:xfrm>
            <a:off x="17685004"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87" name="Man"/>
          <p:cNvSpPr/>
          <p:nvPr/>
        </p:nvSpPr>
        <p:spPr>
          <a:xfrm flipH="1">
            <a:off x="21426422"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88" name="Woman"/>
          <p:cNvSpPr/>
          <p:nvPr/>
        </p:nvSpPr>
        <p:spPr>
          <a:xfrm>
            <a:off x="25278926" y="10300773"/>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89" name="Woman"/>
          <p:cNvSpPr/>
          <p:nvPr/>
        </p:nvSpPr>
        <p:spPr>
          <a:xfrm>
            <a:off x="24021327"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90" name="Kendall, D. G. (1953). Stochastic processes occurring in the theory of queues and their analysis by the method of the imbedded Markov chain. The Annals of Mathematical Statistics, 338-354."/>
          <p:cNvSpPr txBox="1"/>
          <p:nvPr/>
        </p:nvSpPr>
        <p:spPr>
          <a:xfrm>
            <a:off x="488826" y="13051320"/>
            <a:ext cx="23663710" cy="4226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00000"/>
              </a:lnSpc>
              <a:spcBef>
                <a:spcPts val="0"/>
              </a:spcBef>
              <a:defRPr sz="2200">
                <a:solidFill>
                  <a:srgbClr val="929292"/>
                </a:solidFill>
                <a:latin typeface="Arial"/>
                <a:ea typeface="Arial"/>
                <a:cs typeface="Arial"/>
                <a:sym typeface="Arial"/>
              </a:defRPr>
            </a:pPr>
            <a:r>
              <a:t>Kendall, D. G. (1953). Stochastic processes occurring in the theory of queues and their analysis by the method of the imbedded Markov chain. </a:t>
            </a:r>
            <a:r>
              <a:rPr i="1"/>
              <a:t>The Annals of Mathematical Statistics</a:t>
            </a:r>
            <a:r>
              <a:t>, 338-354.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Metric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lnSpc>
                <a:spcPct val="100000"/>
              </a:lnSpc>
              <a:spcBef>
                <a:spcPts val="0"/>
              </a:spcBef>
              <a:defRPr b="1" sz="5500"/>
            </a:lvl1pPr>
          </a:lstStyle>
          <a:p>
            <a:pPr/>
            <a:r>
              <a:t>Metrics</a:t>
            </a:r>
          </a:p>
        </p:txBody>
      </p:sp>
      <p:sp>
        <p:nvSpPr>
          <p:cNvPr id="293" name="A little queueing theory"/>
          <p:cNvSpPr txBox="1"/>
          <p:nvPr>
            <p:ph type="title"/>
          </p:nvPr>
        </p:nvSpPr>
        <p:spPr>
          <a:prstGeom prst="rect">
            <a:avLst/>
          </a:prstGeom>
        </p:spPr>
        <p:txBody>
          <a:bodyPr/>
          <a:lstStyle/>
          <a:p>
            <a:pPr/>
            <a:r>
              <a:t>A little queueing theory</a:t>
            </a:r>
          </a:p>
        </p:txBody>
      </p:sp>
      <p:sp>
        <p:nvSpPr>
          <p:cNvPr id="294" name="Store"/>
          <p:cNvSpPr/>
          <p:nvPr/>
        </p:nvSpPr>
        <p:spPr>
          <a:xfrm>
            <a:off x="19847869" y="8880118"/>
            <a:ext cx="3750548" cy="30602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01" y="0"/>
                </a:moveTo>
                <a:lnTo>
                  <a:pt x="5901" y="3628"/>
                </a:lnTo>
                <a:lnTo>
                  <a:pt x="7055" y="3628"/>
                </a:lnTo>
                <a:lnTo>
                  <a:pt x="7055" y="4787"/>
                </a:lnTo>
                <a:lnTo>
                  <a:pt x="2174" y="4787"/>
                </a:lnTo>
                <a:lnTo>
                  <a:pt x="0" y="9742"/>
                </a:lnTo>
                <a:cubicBezTo>
                  <a:pt x="0" y="10276"/>
                  <a:pt x="355" y="10709"/>
                  <a:pt x="791" y="10709"/>
                </a:cubicBezTo>
                <a:cubicBezTo>
                  <a:pt x="1168" y="10709"/>
                  <a:pt x="1481" y="10387"/>
                  <a:pt x="1560" y="9955"/>
                </a:cubicBezTo>
                <a:cubicBezTo>
                  <a:pt x="1639" y="10387"/>
                  <a:pt x="1954" y="10709"/>
                  <a:pt x="2331" y="10709"/>
                </a:cubicBezTo>
                <a:cubicBezTo>
                  <a:pt x="2707" y="10709"/>
                  <a:pt x="3021" y="10387"/>
                  <a:pt x="3100" y="9955"/>
                </a:cubicBezTo>
                <a:cubicBezTo>
                  <a:pt x="3179" y="10387"/>
                  <a:pt x="3494" y="10709"/>
                  <a:pt x="3871" y="10709"/>
                </a:cubicBezTo>
                <a:cubicBezTo>
                  <a:pt x="4247" y="10709"/>
                  <a:pt x="4561" y="10387"/>
                  <a:pt x="4640" y="9955"/>
                </a:cubicBezTo>
                <a:cubicBezTo>
                  <a:pt x="4719" y="10387"/>
                  <a:pt x="5034" y="10709"/>
                  <a:pt x="5411" y="10709"/>
                </a:cubicBezTo>
                <a:cubicBezTo>
                  <a:pt x="5787" y="10709"/>
                  <a:pt x="6101" y="10387"/>
                  <a:pt x="6180" y="9955"/>
                </a:cubicBezTo>
                <a:cubicBezTo>
                  <a:pt x="6259" y="10387"/>
                  <a:pt x="6574" y="10709"/>
                  <a:pt x="6950" y="10709"/>
                </a:cubicBezTo>
                <a:cubicBezTo>
                  <a:pt x="7327" y="10709"/>
                  <a:pt x="7642" y="10387"/>
                  <a:pt x="7721" y="9955"/>
                </a:cubicBezTo>
                <a:cubicBezTo>
                  <a:pt x="7800" y="10387"/>
                  <a:pt x="8114" y="10709"/>
                  <a:pt x="8490" y="10709"/>
                </a:cubicBezTo>
                <a:cubicBezTo>
                  <a:pt x="8867" y="10709"/>
                  <a:pt x="9182" y="10387"/>
                  <a:pt x="9261" y="9955"/>
                </a:cubicBezTo>
                <a:cubicBezTo>
                  <a:pt x="9340" y="10387"/>
                  <a:pt x="9654" y="10709"/>
                  <a:pt x="10030" y="10709"/>
                </a:cubicBezTo>
                <a:cubicBezTo>
                  <a:pt x="10407" y="10709"/>
                  <a:pt x="10722" y="10387"/>
                  <a:pt x="10801" y="9955"/>
                </a:cubicBezTo>
                <a:cubicBezTo>
                  <a:pt x="10880" y="10387"/>
                  <a:pt x="11193" y="10709"/>
                  <a:pt x="11570" y="10709"/>
                </a:cubicBezTo>
                <a:cubicBezTo>
                  <a:pt x="11946" y="10709"/>
                  <a:pt x="12262" y="10387"/>
                  <a:pt x="12341" y="9955"/>
                </a:cubicBezTo>
                <a:cubicBezTo>
                  <a:pt x="12420" y="10387"/>
                  <a:pt x="12733" y="10709"/>
                  <a:pt x="13110" y="10709"/>
                </a:cubicBezTo>
                <a:cubicBezTo>
                  <a:pt x="13486" y="10709"/>
                  <a:pt x="13801" y="10387"/>
                  <a:pt x="13881" y="9955"/>
                </a:cubicBezTo>
                <a:cubicBezTo>
                  <a:pt x="13960" y="10387"/>
                  <a:pt x="14273" y="10709"/>
                  <a:pt x="14650" y="10709"/>
                </a:cubicBezTo>
                <a:cubicBezTo>
                  <a:pt x="15026" y="10709"/>
                  <a:pt x="15341" y="10387"/>
                  <a:pt x="15420" y="9955"/>
                </a:cubicBezTo>
                <a:cubicBezTo>
                  <a:pt x="15499" y="10387"/>
                  <a:pt x="15815" y="10709"/>
                  <a:pt x="16191" y="10709"/>
                </a:cubicBezTo>
                <a:cubicBezTo>
                  <a:pt x="16568" y="10709"/>
                  <a:pt x="16881" y="10387"/>
                  <a:pt x="16960" y="9955"/>
                </a:cubicBezTo>
                <a:cubicBezTo>
                  <a:pt x="17039" y="10387"/>
                  <a:pt x="17354" y="10709"/>
                  <a:pt x="17731" y="10709"/>
                </a:cubicBezTo>
                <a:cubicBezTo>
                  <a:pt x="18107" y="10709"/>
                  <a:pt x="18421" y="10387"/>
                  <a:pt x="18500" y="9955"/>
                </a:cubicBezTo>
                <a:cubicBezTo>
                  <a:pt x="18579" y="10387"/>
                  <a:pt x="18894" y="10709"/>
                  <a:pt x="19271" y="10709"/>
                </a:cubicBezTo>
                <a:cubicBezTo>
                  <a:pt x="19647" y="10709"/>
                  <a:pt x="19961" y="10387"/>
                  <a:pt x="20040" y="9955"/>
                </a:cubicBezTo>
                <a:cubicBezTo>
                  <a:pt x="20119" y="10387"/>
                  <a:pt x="20434" y="10709"/>
                  <a:pt x="20811" y="10709"/>
                </a:cubicBezTo>
                <a:cubicBezTo>
                  <a:pt x="21247" y="10709"/>
                  <a:pt x="21600" y="10276"/>
                  <a:pt x="21600" y="9742"/>
                </a:cubicBezTo>
                <a:lnTo>
                  <a:pt x="19428" y="4787"/>
                </a:lnTo>
                <a:lnTo>
                  <a:pt x="14545" y="4787"/>
                </a:lnTo>
                <a:lnTo>
                  <a:pt x="14545" y="3628"/>
                </a:lnTo>
                <a:lnTo>
                  <a:pt x="15699" y="3628"/>
                </a:lnTo>
                <a:lnTo>
                  <a:pt x="15699" y="0"/>
                </a:lnTo>
                <a:lnTo>
                  <a:pt x="5901" y="0"/>
                </a:lnTo>
                <a:close/>
                <a:moveTo>
                  <a:pt x="7876" y="3628"/>
                </a:moveTo>
                <a:lnTo>
                  <a:pt x="13724" y="3628"/>
                </a:lnTo>
                <a:lnTo>
                  <a:pt x="13724" y="4787"/>
                </a:lnTo>
                <a:lnTo>
                  <a:pt x="7876" y="4787"/>
                </a:lnTo>
                <a:lnTo>
                  <a:pt x="7876" y="3628"/>
                </a:lnTo>
                <a:close/>
                <a:moveTo>
                  <a:pt x="1224" y="11763"/>
                </a:moveTo>
                <a:lnTo>
                  <a:pt x="1224" y="19095"/>
                </a:lnTo>
                <a:lnTo>
                  <a:pt x="9484" y="19095"/>
                </a:lnTo>
                <a:lnTo>
                  <a:pt x="9484" y="13117"/>
                </a:lnTo>
                <a:lnTo>
                  <a:pt x="12116" y="13117"/>
                </a:lnTo>
                <a:lnTo>
                  <a:pt x="12116" y="19095"/>
                </a:lnTo>
                <a:lnTo>
                  <a:pt x="20377" y="19095"/>
                </a:lnTo>
                <a:lnTo>
                  <a:pt x="20377" y="11763"/>
                </a:lnTo>
                <a:lnTo>
                  <a:pt x="1224" y="11763"/>
                </a:lnTo>
                <a:close/>
                <a:moveTo>
                  <a:pt x="2371" y="13117"/>
                </a:moveTo>
                <a:lnTo>
                  <a:pt x="5004" y="13117"/>
                </a:lnTo>
                <a:lnTo>
                  <a:pt x="5004" y="16302"/>
                </a:lnTo>
                <a:lnTo>
                  <a:pt x="2371" y="16302"/>
                </a:lnTo>
                <a:lnTo>
                  <a:pt x="2371" y="13117"/>
                </a:lnTo>
                <a:close/>
                <a:moveTo>
                  <a:pt x="5928" y="13117"/>
                </a:moveTo>
                <a:lnTo>
                  <a:pt x="8561" y="13117"/>
                </a:lnTo>
                <a:lnTo>
                  <a:pt x="8561" y="16302"/>
                </a:lnTo>
                <a:lnTo>
                  <a:pt x="5928" y="16302"/>
                </a:lnTo>
                <a:lnTo>
                  <a:pt x="5928" y="13117"/>
                </a:lnTo>
                <a:close/>
                <a:moveTo>
                  <a:pt x="13041" y="13117"/>
                </a:moveTo>
                <a:lnTo>
                  <a:pt x="15673" y="13117"/>
                </a:lnTo>
                <a:lnTo>
                  <a:pt x="15673" y="16302"/>
                </a:lnTo>
                <a:lnTo>
                  <a:pt x="13041" y="16302"/>
                </a:lnTo>
                <a:lnTo>
                  <a:pt x="13041" y="13117"/>
                </a:lnTo>
                <a:close/>
                <a:moveTo>
                  <a:pt x="16598" y="13117"/>
                </a:moveTo>
                <a:lnTo>
                  <a:pt x="19230" y="13117"/>
                </a:lnTo>
                <a:lnTo>
                  <a:pt x="19230" y="16302"/>
                </a:lnTo>
                <a:lnTo>
                  <a:pt x="16598" y="16302"/>
                </a:lnTo>
                <a:lnTo>
                  <a:pt x="16598" y="13117"/>
                </a:lnTo>
                <a:close/>
                <a:moveTo>
                  <a:pt x="11270" y="15428"/>
                </a:moveTo>
                <a:lnTo>
                  <a:pt x="11270" y="17177"/>
                </a:lnTo>
                <a:lnTo>
                  <a:pt x="11764" y="17177"/>
                </a:lnTo>
                <a:lnTo>
                  <a:pt x="11764" y="15428"/>
                </a:lnTo>
                <a:lnTo>
                  <a:pt x="11270" y="15428"/>
                </a:lnTo>
                <a:close/>
                <a:moveTo>
                  <a:pt x="19" y="20290"/>
                </a:moveTo>
                <a:lnTo>
                  <a:pt x="19" y="21600"/>
                </a:lnTo>
                <a:lnTo>
                  <a:pt x="21581" y="21600"/>
                </a:lnTo>
                <a:lnTo>
                  <a:pt x="21581" y="20290"/>
                </a:lnTo>
                <a:lnTo>
                  <a:pt x="19" y="20290"/>
                </a:lnTo>
                <a:close/>
              </a:path>
            </a:pathLst>
          </a:custGeom>
          <a:solidFill>
            <a:srgbClr val="000000"/>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95" name="Some common ways to measure queues are…"/>
          <p:cNvSpPr txBox="1"/>
          <p:nvPr>
            <p:ph type="body" sz="half" idx="1"/>
          </p:nvPr>
        </p:nvSpPr>
        <p:spPr>
          <a:xfrm>
            <a:off x="1206500" y="4248504"/>
            <a:ext cx="9356765" cy="8460357"/>
          </a:xfrm>
          <a:prstGeom prst="rect">
            <a:avLst/>
          </a:prstGeom>
        </p:spPr>
        <p:txBody>
          <a:bodyPr/>
          <a:lstStyle/>
          <a:p>
            <a:pPr/>
            <a:r>
              <a:t>Some common ways to measure queues are</a:t>
            </a:r>
          </a:p>
          <a:p>
            <a:pPr lvl="1"/>
            <a:r>
              <a:t>Expected queue length (</a:t>
            </a:r>
            <a14:m>
              <m:oMath>
                <m:sSub>
                  <m:e>
                    <m:r>
                      <a:rPr xmlns:a="http://schemas.openxmlformats.org/drawingml/2006/main" sz="5750" i="1">
                        <a:solidFill>
                          <a:srgbClr val="000000"/>
                        </a:solidFill>
                        <a:latin typeface="Cambria Math" panose="02040503050406030204" pitchFamily="18" charset="0"/>
                      </a:rPr>
                      <m:t>L</m:t>
                    </m:r>
                  </m:e>
                  <m:sub>
                    <m:r>
                      <a:rPr xmlns:a="http://schemas.openxmlformats.org/drawingml/2006/main" sz="5750" i="1">
                        <a:solidFill>
                          <a:srgbClr val="000000"/>
                        </a:solidFill>
                        <a:latin typeface="Cambria Math" panose="02040503050406030204" pitchFamily="18" charset="0"/>
                      </a:rPr>
                      <m:t>q</m:t>
                    </m:r>
                  </m:sub>
                </m:sSub>
              </m:oMath>
            </a14:m>
            <a:r>
              <a:t>)</a:t>
            </a:r>
          </a:p>
          <a:p>
            <a:pPr lvl="1"/>
            <a:r>
              <a:t>Average waiting time (</a:t>
            </a:r>
            <a14:m>
              <m:oMath>
                <m:r>
                  <a:rPr xmlns:a="http://schemas.openxmlformats.org/drawingml/2006/main" sz="5750" i="1">
                    <a:solidFill>
                      <a:srgbClr val="000000"/>
                    </a:solidFill>
                    <a:latin typeface="Cambria Math" panose="02040503050406030204" pitchFamily="18" charset="0"/>
                  </a:rPr>
                  <m:t>W</m:t>
                </m:r>
              </m:oMath>
            </a14:m>
            <a:r>
              <a:t>)</a:t>
            </a:r>
          </a:p>
          <a:p>
            <a:pPr lvl="1"/>
            <a:r>
              <a:t>Utilization (</a:t>
            </a:r>
            <a14:m>
              <m:oMath>
                <m:r>
                  <a:rPr xmlns:a="http://schemas.openxmlformats.org/drawingml/2006/main" sz="5750" i="1">
                    <a:solidFill>
                      <a:srgbClr val="000000"/>
                    </a:solidFill>
                    <a:latin typeface="Cambria Math" panose="02040503050406030204" pitchFamily="18" charset="0"/>
                  </a:rPr>
                  <m:t>ρ</m:t>
                </m:r>
              </m:oMath>
            </a14:m>
            <a:r>
              <a:t>)</a:t>
            </a:r>
          </a:p>
          <a:p>
            <a:pPr lvl="2"/>
            <a14:m>
              <m:oMath>
                <m:r>
                  <a:rPr xmlns:a="http://schemas.openxmlformats.org/drawingml/2006/main" sz="5750" i="1">
                    <a:solidFill>
                      <a:srgbClr val="000000"/>
                    </a:solidFill>
                    <a:latin typeface="Cambria Math" panose="02040503050406030204" pitchFamily="18" charset="0"/>
                  </a:rPr>
                  <m:t>ρ</m:t>
                </m:r>
                <m:r>
                  <a:rPr xmlns:a="http://schemas.openxmlformats.org/drawingml/2006/main" sz="5750" i="1">
                    <a:solidFill>
                      <a:srgbClr val="000000"/>
                    </a:solidFill>
                    <a:latin typeface="Cambria Math" panose="02040503050406030204" pitchFamily="18" charset="0"/>
                  </a:rPr>
                  <m:t>=</m:t>
                </m:r>
                <m:f>
                  <m:fPr>
                    <m:ctrlPr>
                      <a:rPr xmlns:a="http://schemas.openxmlformats.org/drawingml/2006/main" sz="5750" i="1">
                        <a:solidFill>
                          <a:srgbClr val="000000"/>
                        </a:solidFill>
                        <a:latin typeface="Cambria Math" panose="02040503050406030204" pitchFamily="18" charset="0"/>
                      </a:rPr>
                    </m:ctrlPr>
                    <m:type m:val="bar"/>
                  </m:fPr>
                  <m:num>
                    <m:r>
                      <a:rPr xmlns:a="http://schemas.openxmlformats.org/drawingml/2006/main" sz="5750" i="1">
                        <a:solidFill>
                          <a:srgbClr val="000000"/>
                        </a:solidFill>
                        <a:latin typeface="Cambria Math" panose="02040503050406030204" pitchFamily="18" charset="0"/>
                      </a:rPr>
                      <m:t>λ</m:t>
                    </m:r>
                  </m:num>
                  <m:den>
                    <m:r>
                      <a:rPr xmlns:a="http://schemas.openxmlformats.org/drawingml/2006/main" sz="5750" i="1">
                        <a:solidFill>
                          <a:srgbClr val="000000"/>
                        </a:solidFill>
                        <a:latin typeface="Cambria Math" panose="02040503050406030204" pitchFamily="18" charset="0"/>
                      </a:rPr>
                      <m:t>μ</m:t>
                    </m:r>
                  </m:den>
                </m:f>
              </m:oMath>
            </a14:m>
            <a:r>
              <a:t> </a:t>
            </a:r>
            <a:r>
              <a:rPr sz="2700"/>
              <a:t>(ratio of arrival rate to service rate)</a:t>
            </a:r>
          </a:p>
        </p:txBody>
      </p:sp>
      <p:sp>
        <p:nvSpPr>
          <p:cNvPr id="296" name="Man"/>
          <p:cNvSpPr/>
          <p:nvPr/>
        </p:nvSpPr>
        <p:spPr>
          <a:xfrm flipH="1">
            <a:off x="16975053" y="10301110"/>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97" name="Woman"/>
          <p:cNvSpPr/>
          <p:nvPr/>
        </p:nvSpPr>
        <p:spPr>
          <a:xfrm>
            <a:off x="17655070" y="10300773"/>
            <a:ext cx="612263"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98" name="Man"/>
          <p:cNvSpPr/>
          <p:nvPr/>
        </p:nvSpPr>
        <p:spPr>
          <a:xfrm flipH="1">
            <a:off x="15596196" y="10301111"/>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299" name="Woman"/>
          <p:cNvSpPr/>
          <p:nvPr/>
        </p:nvSpPr>
        <p:spPr>
          <a:xfrm>
            <a:off x="16276213" y="10300773"/>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00" name="Woman"/>
          <p:cNvSpPr/>
          <p:nvPr/>
        </p:nvSpPr>
        <p:spPr>
          <a:xfrm>
            <a:off x="14897356" y="10300773"/>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01" name="Man"/>
          <p:cNvSpPr/>
          <p:nvPr/>
        </p:nvSpPr>
        <p:spPr>
          <a:xfrm flipH="1">
            <a:off x="13518498" y="10301111"/>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02" name="Woman"/>
          <p:cNvSpPr/>
          <p:nvPr/>
        </p:nvSpPr>
        <p:spPr>
          <a:xfrm>
            <a:off x="14198517"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03" name="Man"/>
          <p:cNvSpPr/>
          <p:nvPr/>
        </p:nvSpPr>
        <p:spPr>
          <a:xfrm flipH="1">
            <a:off x="21426422" y="10301110"/>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1247790"/>
              <a:lumOff val="-1232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04" name="Woman"/>
          <p:cNvSpPr/>
          <p:nvPr/>
        </p:nvSpPr>
        <p:spPr>
          <a:xfrm>
            <a:off x="19052749"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5">
              <a:lumOff val="-29866"/>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05" name="Woman"/>
          <p:cNvSpPr/>
          <p:nvPr/>
        </p:nvSpPr>
        <p:spPr>
          <a:xfrm>
            <a:off x="18353910"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6">
              <a:satOff val="-16844"/>
              <a:lumOff val="-30747"/>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06" name="Man"/>
          <p:cNvSpPr/>
          <p:nvPr/>
        </p:nvSpPr>
        <p:spPr>
          <a:xfrm flipH="1">
            <a:off x="23980282" y="10301110"/>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hueOff val="914338"/>
              <a:satOff val="31515"/>
              <a:lumOff val="-30790"/>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07" name="Woman"/>
          <p:cNvSpPr/>
          <p:nvPr/>
        </p:nvSpPr>
        <p:spPr>
          <a:xfrm>
            <a:off x="25278926" y="10300773"/>
            <a:ext cx="612264"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1">
              <a:hueOff val="114395"/>
              <a:lumOff val="-24975"/>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sp>
        <p:nvSpPr>
          <p:cNvPr id="308" name="Woman"/>
          <p:cNvSpPr/>
          <p:nvPr/>
        </p:nvSpPr>
        <p:spPr>
          <a:xfrm>
            <a:off x="25643784" y="10300773"/>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chemeClr val="accent2">
              <a:hueOff val="192982"/>
              <a:satOff val="17755"/>
              <a:lumOff val="-28483"/>
            </a:schemeClr>
          </a:solidFill>
          <a:ln w="12700">
            <a:miter lim="400000"/>
          </a:ln>
        </p:spPr>
        <p:txBody>
          <a:bodyPr lIns="50800" tIns="50800" rIns="50800" bIns="50800" anchor="ct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p>
        </p:txBody>
      </p:sp>
      <p:grpSp>
        <p:nvGrpSpPr>
          <p:cNvPr id="311" name="Ex:…"/>
          <p:cNvGrpSpPr/>
          <p:nvPr/>
        </p:nvGrpSpPr>
        <p:grpSpPr>
          <a:xfrm>
            <a:off x="11989016" y="3133338"/>
            <a:ext cx="11944371" cy="4999105"/>
            <a:chOff x="0" y="0"/>
            <a:chExt cx="11944370" cy="4999104"/>
          </a:xfrm>
        </p:grpSpPr>
        <p:sp>
          <p:nvSpPr>
            <p:cNvPr id="310" name="Ex:…"/>
            <p:cNvSpPr txBox="1"/>
            <p:nvPr/>
          </p:nvSpPr>
          <p:spPr>
            <a:xfrm>
              <a:off x="127000" y="88900"/>
              <a:ext cx="11690371" cy="4668905"/>
            </a:xfrm>
            <a:prstGeom prst="rect">
              <a:avLst/>
            </a:prstGeom>
            <a:solidFill>
              <a:srgbClr val="FFFFFF"/>
            </a:solidFill>
            <a:ln>
              <a:noFill/>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defRPr sz="3700"/>
              </a:pPr>
              <a:r>
                <a:t>Ex: </a:t>
              </a:r>
            </a:p>
            <a:p>
              <a:pPr marL="609599" indent="-609599">
                <a:spcBef>
                  <a:spcPts val="1500"/>
                </a:spcBef>
                <a:buSzPct val="123000"/>
                <a:buChar char="•"/>
                <a:defRPr sz="3700"/>
              </a:pPr>
              <a:r>
                <a:t>5 customers arrive per hour (</a:t>
              </a:r>
              <a14:m>
                <m:oMath>
                  <m:r>
                    <a:rPr xmlns:a="http://schemas.openxmlformats.org/drawingml/2006/main" sz="4450" i="1">
                      <a:solidFill>
                        <a:srgbClr val="000000"/>
                      </a:solidFill>
                      <a:latin typeface="Cambria Math" panose="02040503050406030204" pitchFamily="18" charset="0"/>
                    </a:rPr>
                    <m:t>λ</m:t>
                  </m:r>
                  <m:r>
                    <a:rPr xmlns:a="http://schemas.openxmlformats.org/drawingml/2006/main" sz="4450" i="1">
                      <a:solidFill>
                        <a:srgbClr val="000000"/>
                      </a:solidFill>
                      <a:latin typeface="Cambria Math" panose="02040503050406030204" pitchFamily="18" charset="0"/>
                    </a:rPr>
                    <m:t>=</m:t>
                  </m:r>
                  <m:r>
                    <a:rPr xmlns:a="http://schemas.openxmlformats.org/drawingml/2006/main" sz="4450" i="1">
                      <a:solidFill>
                        <a:srgbClr val="000000"/>
                      </a:solidFill>
                      <a:latin typeface="Cambria Math" panose="02040503050406030204" pitchFamily="18" charset="0"/>
                    </a:rPr>
                    <m:t>5</m:t>
                  </m:r>
                </m:oMath>
              </a14:m>
              <a:r>
                <a:t>)</a:t>
              </a:r>
            </a:p>
            <a:p>
              <a:pPr marL="609599" indent="-609599">
                <a:spcBef>
                  <a:spcPts val="1500"/>
                </a:spcBef>
                <a:buSzPct val="123000"/>
                <a:buChar char="•"/>
                <a:defRPr sz="3700"/>
              </a:pPr>
              <a:r>
                <a:t>We can service 10 customers per hour (</a:t>
              </a:r>
              <a14:m>
                <m:oMath>
                  <m:r>
                    <a:rPr xmlns:a="http://schemas.openxmlformats.org/drawingml/2006/main" sz="4450" i="1">
                      <a:solidFill>
                        <a:srgbClr val="000000"/>
                      </a:solidFill>
                      <a:latin typeface="Cambria Math" panose="02040503050406030204" pitchFamily="18" charset="0"/>
                    </a:rPr>
                    <m:t>μ</m:t>
                  </m:r>
                  <m:r>
                    <a:rPr xmlns:a="http://schemas.openxmlformats.org/drawingml/2006/main" sz="4450" i="1">
                      <a:solidFill>
                        <a:srgbClr val="000000"/>
                      </a:solidFill>
                      <a:latin typeface="Cambria Math" panose="02040503050406030204" pitchFamily="18" charset="0"/>
                    </a:rPr>
                    <m:t>=</m:t>
                  </m:r>
                  <m:r>
                    <a:rPr xmlns:a="http://schemas.openxmlformats.org/drawingml/2006/main" sz="4450" i="1">
                      <a:solidFill>
                        <a:srgbClr val="000000"/>
                      </a:solidFill>
                      <a:latin typeface="Cambria Math" panose="02040503050406030204" pitchFamily="18" charset="0"/>
                    </a:rPr>
                    <m:t>10</m:t>
                  </m:r>
                </m:oMath>
              </a14:m>
              <a:r>
                <a:t>)</a:t>
              </a:r>
            </a:p>
            <a:p>
              <a:pPr marL="609599" indent="-609599">
                <a:spcBef>
                  <a:spcPts val="1500"/>
                </a:spcBef>
                <a:buSzPct val="123000"/>
                <a:buChar char="•"/>
                <a:defRPr sz="3700"/>
              </a:pPr>
              <a14:m>
                <m:oMathPara>
                  <m:oMathParaPr>
                    <m:jc m:val="left"/>
                  </m:oMathParaPr>
                  <m:oMath>
                    <m:r>
                      <a:rPr xmlns:a="http://schemas.openxmlformats.org/drawingml/2006/main" sz="4450" i="1">
                        <a:solidFill>
                          <a:srgbClr val="000000"/>
                        </a:solidFill>
                        <a:latin typeface="Cambria Math" panose="02040503050406030204" pitchFamily="18" charset="0"/>
                      </a:rPr>
                      <m:t>ρ</m:t>
                    </m:r>
                    <m:r>
                      <a:rPr xmlns:a="http://schemas.openxmlformats.org/drawingml/2006/main" sz="4450" i="1">
                        <a:solidFill>
                          <a:srgbClr val="000000"/>
                        </a:solidFill>
                        <a:latin typeface="Cambria Math" panose="02040503050406030204" pitchFamily="18" charset="0"/>
                      </a:rPr>
                      <m:t>=</m:t>
                    </m:r>
                    <m:f>
                      <m:fPr>
                        <m:ctrlPr>
                          <a:rPr xmlns:a="http://schemas.openxmlformats.org/drawingml/2006/main" sz="4450" i="1">
                            <a:solidFill>
                              <a:srgbClr val="000000"/>
                            </a:solidFill>
                            <a:latin typeface="Cambria Math" panose="02040503050406030204" pitchFamily="18" charset="0"/>
                          </a:rPr>
                        </m:ctrlPr>
                        <m:type m:val="bar"/>
                      </m:fPr>
                      <m:num>
                        <m:r>
                          <a:rPr xmlns:a="http://schemas.openxmlformats.org/drawingml/2006/main" sz="4450" i="1">
                            <a:solidFill>
                              <a:srgbClr val="000000"/>
                            </a:solidFill>
                            <a:latin typeface="Cambria Math" panose="02040503050406030204" pitchFamily="18" charset="0"/>
                          </a:rPr>
                          <m:t>5</m:t>
                        </m:r>
                      </m:num>
                      <m:den>
                        <m:r>
                          <a:rPr xmlns:a="http://schemas.openxmlformats.org/drawingml/2006/main" sz="4450" i="1">
                            <a:solidFill>
                              <a:srgbClr val="000000"/>
                            </a:solidFill>
                            <a:latin typeface="Cambria Math" panose="02040503050406030204" pitchFamily="18" charset="0"/>
                          </a:rPr>
                          <m:t>10</m:t>
                        </m:r>
                      </m:den>
                    </m:f>
                    <m:r>
                      <a:rPr xmlns:a="http://schemas.openxmlformats.org/drawingml/2006/main" sz="4450" i="1">
                        <a:solidFill>
                          <a:srgbClr val="000000"/>
                        </a:solidFill>
                        <a:latin typeface="Cambria Math" panose="02040503050406030204" pitchFamily="18" charset="0"/>
                      </a:rPr>
                      <m:t>=</m:t>
                    </m:r>
                    <m:r>
                      <a:rPr xmlns:a="http://schemas.openxmlformats.org/drawingml/2006/main" sz="4450" i="1">
                        <a:solidFill>
                          <a:srgbClr val="000000"/>
                        </a:solidFill>
                        <a:latin typeface="Cambria Math" panose="02040503050406030204" pitchFamily="18" charset="0"/>
                      </a:rPr>
                      <m:t>0.5</m:t>
                    </m:r>
                  </m:oMath>
                </m:oMathPara>
              </a14:m>
            </a:p>
            <a:p>
              <a:pPr lvl="1" indent="0" algn="ctr">
                <a:defRPr sz="3700"/>
              </a:pPr>
              <a:r>
                <a:t>50% of service capacity is being utilized</a:t>
              </a:r>
            </a:p>
          </p:txBody>
        </p:sp>
        <p:pic>
          <p:nvPicPr>
            <p:cNvPr id="309" name="Ex:… Ex: 5 customers arrive per hour ( Equation )We can service 10 customers per hour ( Equation ) Equation 50% of service capacity is being utilized" descr="Ex:… Ex: 5 customers arrive per hour ( Equation )We can service 10 customers per hour ( Equation ) Equation 50% of service capacity is being utilized"/>
            <p:cNvPicPr>
              <a:picLocks noChangeAspect="0"/>
            </p:cNvPicPr>
            <p:nvPr/>
          </p:nvPicPr>
          <p:blipFill>
            <a:blip r:embed="rId2">
              <a:extLst/>
            </a:blip>
            <a:stretch>
              <a:fillRect/>
            </a:stretch>
          </p:blipFill>
          <p:spPr>
            <a:xfrm>
              <a:off x="0" y="0"/>
              <a:ext cx="11944371" cy="4999105"/>
            </a:xfrm>
            <a:prstGeom prst="rect">
              <a:avLst/>
            </a:prstGeom>
            <a:effectLst/>
          </p:spPr>
        </p:pic>
      </p:grpSp>
      <p:sp>
        <p:nvSpPr>
          <p:cNvPr id="313" name="Connection Line"/>
          <p:cNvSpPr/>
          <p:nvPr/>
        </p:nvSpPr>
        <p:spPr>
          <a:xfrm>
            <a:off x="10574775" y="8258406"/>
            <a:ext cx="1958188" cy="2911816"/>
          </a:xfrm>
          <a:custGeom>
            <a:avLst/>
            <a:gdLst/>
            <a:ahLst/>
            <a:cxnLst>
              <a:cxn ang="0">
                <a:pos x="wd2" y="hd2"/>
              </a:cxn>
              <a:cxn ang="5400000">
                <a:pos x="wd2" y="hd2"/>
              </a:cxn>
              <a:cxn ang="10800000">
                <a:pos x="wd2" y="hd2"/>
              </a:cxn>
              <a:cxn ang="16200000">
                <a:pos x="wd2" y="hd2"/>
              </a:cxn>
            </a:cxnLst>
            <a:rect l="0" t="0" r="r" b="b"/>
            <a:pathLst>
              <a:path w="21380" h="21600" fill="norm" stroke="1" extrusionOk="0">
                <a:moveTo>
                  <a:pt x="0" y="21600"/>
                </a:moveTo>
                <a:cubicBezTo>
                  <a:pt x="14475" y="14660"/>
                  <a:pt x="21600" y="7460"/>
                  <a:pt x="21374" y="0"/>
                </a:cubicBezTo>
              </a:path>
            </a:pathLst>
          </a:custGeom>
          <a:ln w="50800">
            <a:solidFill>
              <a:srgbClr val="000000"/>
            </a:solidFill>
            <a:miter lim="400000"/>
            <a:headEnd type="triangle"/>
          </a:ln>
        </p:spPr>
        <p:txBody>
          <a:bodyPr/>
          <a:lstStyle/>
          <a:p>
            <a:p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advClick="1" p14:dur="2000">
        <p159:morph option="byObject"/>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30_BasicColor">
  <a:themeElements>
    <a:clrScheme name="30_BasicColor">
      <a:dk1>
        <a:srgbClr val="000000"/>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