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63" r:id="rId5"/>
    <p:sldId id="265" r:id="rId6"/>
    <p:sldId id="266" r:id="rId7"/>
    <p:sldId id="259" r:id="rId8"/>
    <p:sldId id="260" r:id="rId9"/>
    <p:sldId id="267" r:id="rId10"/>
    <p:sldId id="261" r:id="rId11"/>
    <p:sldId id="268" r:id="rId12"/>
    <p:sldId id="262" r:id="rId1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8E0D9-7FAF-4E9A-8668-267D8F27C4DB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2BE35-60C8-41DF-BBFB-CB981CED0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59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BE35-60C8-41DF-BBFB-CB981CED00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1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244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2355120" cy="244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342480" y="864000"/>
            <a:ext cx="2355120" cy="244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815680" y="864000"/>
            <a:ext cx="2355120" cy="244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869280" y="3538800"/>
            <a:ext cx="2355120" cy="244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6342480" y="3538800"/>
            <a:ext cx="2355120" cy="244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815680" y="3538800"/>
            <a:ext cx="2355120" cy="244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253080" y="4929840"/>
            <a:ext cx="2946960" cy="1371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244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2355120" cy="244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342480" y="864000"/>
            <a:ext cx="2355120" cy="244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815680" y="864000"/>
            <a:ext cx="2355120" cy="244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3869280" y="3538800"/>
            <a:ext cx="2355120" cy="244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6342480" y="3538800"/>
            <a:ext cx="2355120" cy="244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815680" y="3538800"/>
            <a:ext cx="2355120" cy="244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253080" y="4929840"/>
            <a:ext cx="2946960" cy="1371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 hidden="1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2" hidden="1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762120"/>
            <a:ext cx="9141120" cy="533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270360" y="762120"/>
            <a:ext cx="2925000" cy="53337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900" b="0" strike="noStrike" spc="-97">
                <a:solidFill>
                  <a:srgbClr val="FFFFFF"/>
                </a:solidFill>
                <a:latin typeface="Corbel"/>
              </a:rPr>
              <a:t>Click to edit Master title style</a:t>
            </a:r>
            <a:endParaRPr lang="en-US" sz="59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DD86D345-9AF4-4E42-BA52-E9213A6AE688}" type="datetime">
              <a:rPr lang="en-US" sz="1100" b="0" strike="noStrike" spc="-1">
                <a:solidFill>
                  <a:srgbClr val="808080"/>
                </a:solidFill>
                <a:latin typeface="Corbel"/>
              </a:rPr>
              <a:t>8/5/2019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60B3F5A-74BC-4034-9377-B88C949D8EBD}" type="slidenum">
              <a:rPr lang="en-US" sz="1200" b="1" strike="noStrike" spc="-1">
                <a:solidFill>
                  <a:srgbClr val="F0A22E"/>
                </a:solidFill>
                <a:latin typeface="Corbe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Corbe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595959"/>
                </a:solidFill>
                <a:latin typeface="Corbe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595959"/>
                </a:solidFill>
                <a:latin typeface="Corbe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595959"/>
                </a:solidFill>
                <a:latin typeface="Corbe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Corbe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Corbe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Corbe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58">
                <a:solidFill>
                  <a:srgbClr val="FFFFFF"/>
                </a:solidFill>
                <a:latin typeface="Corbel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anchor="ctr"/>
          <a:lstStyle/>
          <a:p>
            <a:pPr marL="182880" indent="-182520">
              <a:lnSpc>
                <a:spcPct val="100000"/>
              </a:lnSpc>
              <a:spcBef>
                <a:spcPts val="1199"/>
              </a:spcBef>
              <a:buClr>
                <a:srgbClr val="F0A22E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595959"/>
                </a:solidFill>
                <a:latin typeface="Corbel"/>
              </a:rPr>
              <a:t>Edit Master text styles</a:t>
            </a:r>
          </a:p>
          <a:p>
            <a:pPr marL="685800" lvl="1" indent="-182520">
              <a:lnSpc>
                <a:spcPct val="100000"/>
              </a:lnSpc>
              <a:spcBef>
                <a:spcPts val="249"/>
              </a:spcBef>
              <a:spcAft>
                <a:spcPts val="249"/>
              </a:spcAft>
              <a:buClr>
                <a:srgbClr val="F0A22E"/>
              </a:buClr>
              <a:buFont typeface="Wingdings 2" charset="2"/>
              <a:buChar char=""/>
            </a:pPr>
            <a:r>
              <a:rPr lang="en-US" sz="1800" b="0" strike="noStrike" spc="-1">
                <a:solidFill>
                  <a:srgbClr val="595959"/>
                </a:solidFill>
                <a:latin typeface="Corbel"/>
              </a:rPr>
              <a:t>Second level</a:t>
            </a:r>
          </a:p>
          <a:p>
            <a:pPr marL="1143000" lvl="2" indent="-182520">
              <a:lnSpc>
                <a:spcPct val="100000"/>
              </a:lnSpc>
              <a:spcBef>
                <a:spcPts val="249"/>
              </a:spcBef>
              <a:spcAft>
                <a:spcPts val="249"/>
              </a:spcAft>
              <a:buClr>
                <a:srgbClr val="F0A22E"/>
              </a:buClr>
              <a:buFont typeface="Wingdings 2" charset="2"/>
              <a:buChar char=""/>
            </a:pPr>
            <a:r>
              <a:rPr lang="en-US" sz="1600" b="0" strike="noStrike" spc="-1">
                <a:solidFill>
                  <a:srgbClr val="595959"/>
                </a:solidFill>
                <a:latin typeface="Corbel"/>
              </a:rPr>
              <a:t>Third level</a:t>
            </a:r>
          </a:p>
          <a:p>
            <a:pPr marL="1600200" lvl="3" indent="-182520">
              <a:lnSpc>
                <a:spcPct val="100000"/>
              </a:lnSpc>
              <a:spcBef>
                <a:spcPts val="249"/>
              </a:spcBef>
              <a:spcAft>
                <a:spcPts val="249"/>
              </a:spcAft>
              <a:buClr>
                <a:srgbClr val="F0A22E"/>
              </a:buClr>
              <a:buFont typeface="Wingdings 2" charset="2"/>
              <a:buChar char=""/>
            </a:pPr>
            <a:r>
              <a:rPr lang="en-US" sz="1400" b="0" strike="noStrike" spc="-1">
                <a:solidFill>
                  <a:srgbClr val="595959"/>
                </a:solidFill>
                <a:latin typeface="Corbel"/>
              </a:rPr>
              <a:t>Fourth level</a:t>
            </a:r>
          </a:p>
          <a:p>
            <a:pPr marL="2057400" lvl="4" indent="-182520">
              <a:lnSpc>
                <a:spcPct val="100000"/>
              </a:lnSpc>
              <a:spcBef>
                <a:spcPts val="249"/>
              </a:spcBef>
              <a:spcAft>
                <a:spcPts val="249"/>
              </a:spcAft>
              <a:buClr>
                <a:srgbClr val="F0A22E"/>
              </a:buClr>
              <a:buFont typeface="Wingdings 2" charset="2"/>
              <a:buChar char=""/>
            </a:pPr>
            <a:r>
              <a:rPr lang="en-US" sz="1400" b="0" strike="noStrike" spc="-1">
                <a:solidFill>
                  <a:srgbClr val="595959"/>
                </a:solidFill>
                <a:latin typeface="Corbel"/>
              </a:rPr>
              <a:t>Fifth level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F5F89C0-7BE5-4642-B40A-D885B30181FC}" type="datetime">
              <a:rPr lang="en-US" sz="1100" b="0" strike="noStrike" spc="-1">
                <a:solidFill>
                  <a:srgbClr val="808080"/>
                </a:solidFill>
                <a:latin typeface="Corbel"/>
              </a:rPr>
              <a:t>8/5/2019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FCF8F1D-5C48-4B3C-BE10-0980B8DF8002}" type="slidenum">
              <a:rPr lang="en-US" sz="1200" b="1" strike="noStrike" spc="-1">
                <a:solidFill>
                  <a:srgbClr val="F0A22E"/>
                </a:solidFill>
                <a:latin typeface="Corbe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5900" b="0" strike="noStrike" spc="-97" dirty="0" err="1">
                <a:solidFill>
                  <a:srgbClr val="FFFFFF"/>
                </a:solidFill>
                <a:latin typeface="Corbel"/>
              </a:rPr>
              <a:t>Hardware.Astronomy</a:t>
            </a:r>
            <a:r>
              <a:rPr lang="en-US" sz="5900" b="0" strike="noStrike" spc="-97" dirty="0">
                <a:solidFill>
                  <a:srgbClr val="FFFFFF"/>
                </a:solidFill>
                <a:latin typeface="Corbel"/>
              </a:rPr>
              <a:t> Housekeeping Box (</a:t>
            </a:r>
            <a:r>
              <a:rPr lang="en-US" sz="5900" spc="-97" dirty="0" err="1">
                <a:solidFill>
                  <a:srgbClr val="FFFFFF"/>
                </a:solidFill>
                <a:latin typeface="Corbel"/>
              </a:rPr>
              <a:t>h</a:t>
            </a:r>
            <a:r>
              <a:rPr lang="en-US" sz="5900" b="0" strike="noStrike" spc="-97" dirty="0" err="1">
                <a:solidFill>
                  <a:srgbClr val="FFFFFF"/>
                </a:solidFill>
                <a:latin typeface="Corbel"/>
              </a:rPr>
              <a:t>.aHKBox</a:t>
            </a:r>
            <a:r>
              <a:rPr lang="en-US" sz="5900" b="0" strike="noStrike" spc="-97" dirty="0">
                <a:solidFill>
                  <a:srgbClr val="FFFFFF"/>
                </a:solidFill>
                <a:latin typeface="Corbel"/>
              </a:rPr>
              <a:t>) Chassis</a:t>
            </a:r>
            <a:br>
              <a:rPr dirty="0"/>
            </a:br>
            <a:endParaRPr lang="en-US" sz="5900" b="0" strike="noStrike" spc="-1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100160" y="4670280"/>
            <a:ext cx="7314840" cy="914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200" b="0" strike="noStrike" spc="-1">
                <a:solidFill>
                  <a:srgbClr val="FCECD5"/>
                </a:solidFill>
                <a:latin typeface="Corbel"/>
              </a:rPr>
              <a:t>As Worked On By Adam Stammer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7504-7515-4A74-A97B-A85997EA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C4163-B7A5-4340-A674-058DE75020F7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81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58">
                <a:solidFill>
                  <a:srgbClr val="FFFFFF"/>
                </a:solidFill>
                <a:latin typeface="Corbel"/>
              </a:rPr>
              <a:t>Next Steps</a:t>
            </a:r>
            <a:endParaRPr lang="en-US" sz="36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000" b="0" strike="noStrike" spc="-1">
                <a:solidFill>
                  <a:srgbClr val="595959"/>
                </a:solidFill>
                <a:latin typeface="Corbel"/>
              </a:rPr>
              <a:t>Finish Technical Guide</a:t>
            </a: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F0A22E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595959"/>
                </a:solidFill>
                <a:latin typeface="Corbel"/>
              </a:rPr>
              <a:t>Summarize completed work</a:t>
            </a: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F0A22E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595959"/>
                </a:solidFill>
                <a:latin typeface="Corbel"/>
              </a:rPr>
              <a:t>Guide future designers and end users</a:t>
            </a: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000" b="0" strike="noStrike" spc="-1">
                <a:solidFill>
                  <a:srgbClr val="595959"/>
                </a:solidFill>
                <a:latin typeface="Corbel"/>
              </a:rPr>
              <a:t>Finish Backplane PCB Layout</a:t>
            </a: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000" b="0" strike="noStrike" spc="-1">
                <a:solidFill>
                  <a:srgbClr val="595959"/>
                </a:solidFill>
                <a:latin typeface="Corbel"/>
              </a:rPr>
              <a:t>Build and Test Everything</a:t>
            </a: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000" b="0" strike="noStrike" spc="-1">
                <a:solidFill>
                  <a:srgbClr val="595959"/>
                </a:solidFill>
                <a:latin typeface="Corbel"/>
              </a:rPr>
              <a:t>Program Controllers</a:t>
            </a: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000" b="0" strike="noStrike" spc="-1">
                <a:solidFill>
                  <a:srgbClr val="595959"/>
                </a:solidFill>
                <a:latin typeface="Corbel"/>
              </a:rPr>
              <a:t>Design/Build Cards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253080" y="1123920"/>
            <a:ext cx="296136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58">
                <a:solidFill>
                  <a:srgbClr val="FFFFFF"/>
                </a:solidFill>
                <a:latin typeface="Corbel"/>
              </a:rPr>
              <a:t>Context</a:t>
            </a:r>
            <a:endParaRPr lang="en-US" sz="36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000" b="1" strike="noStrike" spc="-1" dirty="0">
                <a:solidFill>
                  <a:srgbClr val="595959"/>
                </a:solidFill>
                <a:latin typeface="Corbel"/>
              </a:rPr>
              <a:t>Project Goal</a:t>
            </a:r>
            <a:endParaRPr lang="en-US" sz="2000" b="0" strike="noStrike" spc="-1" dirty="0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000" b="0" strike="noStrike" spc="-1" dirty="0">
                <a:solidFill>
                  <a:srgbClr val="595959"/>
                </a:solidFill>
                <a:latin typeface="Corbel"/>
              </a:rPr>
              <a:t>To design and build an open source, modular Eurocard system to be used as astronomical control equipment</a:t>
            </a: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000" spc="-1" dirty="0">
                <a:solidFill>
                  <a:srgbClr val="595959"/>
                </a:solidFill>
                <a:latin typeface="Corbel"/>
              </a:rPr>
              <a:t>To replace existing ZEUS2 control equipment with a cheaper, simpler, more robust system</a:t>
            </a:r>
            <a:endParaRPr lang="en-US" sz="2000" b="0" strike="noStrike" spc="-1" dirty="0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000" b="1" strike="noStrike" spc="-1" dirty="0">
                <a:solidFill>
                  <a:srgbClr val="595959"/>
                </a:solidFill>
                <a:latin typeface="Corbel"/>
              </a:rPr>
              <a:t>My Goals</a:t>
            </a:r>
            <a:endParaRPr lang="en-US" sz="2000" b="0" strike="noStrike" spc="-1" dirty="0">
              <a:solidFill>
                <a:srgbClr val="595959"/>
              </a:solidFill>
              <a:latin typeface="Corbe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F0A22E"/>
              </a:buClr>
              <a:buFont typeface="Wingdings 2" charset="2"/>
              <a:buChar char=""/>
            </a:pPr>
            <a:r>
              <a:rPr lang="en-US" sz="2000" b="0" strike="noStrike" spc="-1" dirty="0">
                <a:solidFill>
                  <a:srgbClr val="595959"/>
                </a:solidFill>
                <a:latin typeface="Corbel"/>
              </a:rPr>
              <a:t>Design Prototyping </a:t>
            </a:r>
            <a:r>
              <a:rPr lang="en-US" sz="2000" spc="-1" dirty="0">
                <a:solidFill>
                  <a:srgbClr val="595959"/>
                </a:solidFill>
                <a:latin typeface="Corbel"/>
              </a:rPr>
              <a:t>D</a:t>
            </a:r>
            <a:r>
              <a:rPr lang="en-US" sz="2000" b="0" strike="noStrike" spc="-1" dirty="0">
                <a:solidFill>
                  <a:srgbClr val="595959"/>
                </a:solidFill>
                <a:latin typeface="Corbel"/>
              </a:rPr>
              <a:t>aughtercard (P-Card) to aid in development</a:t>
            </a: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F0A22E"/>
              </a:buClr>
              <a:buFont typeface="Wingdings 2" charset="2"/>
              <a:buChar char=""/>
            </a:pPr>
            <a:r>
              <a:rPr lang="en-US" sz="2000" b="0" strike="noStrike" spc="-1" dirty="0">
                <a:solidFill>
                  <a:srgbClr val="595959"/>
                </a:solidFill>
                <a:latin typeface="Corbel"/>
              </a:rPr>
              <a:t>Design Eurocard Backplane to connect and control modular cards</a:t>
            </a: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F0A22E"/>
              </a:buClr>
              <a:buFont typeface="Wingdings 2" charset="2"/>
              <a:buChar char=""/>
            </a:pPr>
            <a:r>
              <a:rPr lang="en-US" sz="2000" b="0" strike="noStrike" spc="-1" dirty="0">
                <a:solidFill>
                  <a:srgbClr val="595959"/>
                </a:solidFill>
                <a:latin typeface="Corbel"/>
              </a:rPr>
              <a:t>Choose Power Supplies</a:t>
            </a: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F0A22E"/>
              </a:buClr>
              <a:buFont typeface="Wingdings 2" charset="2"/>
              <a:buChar char=""/>
            </a:pPr>
            <a:r>
              <a:rPr lang="en-US" sz="2000" spc="-1" dirty="0">
                <a:solidFill>
                  <a:srgbClr val="595959"/>
                </a:solidFill>
                <a:latin typeface="Corbel"/>
              </a:rPr>
              <a:t>Put it all together in the case</a:t>
            </a:r>
            <a:endParaRPr lang="en-US" sz="2000" b="0" strike="noStrike" spc="-1" dirty="0">
              <a:solidFill>
                <a:srgbClr val="595959"/>
              </a:solidFill>
              <a:latin typeface="Corbe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F0A22E"/>
              </a:buClr>
              <a:buFont typeface="Wingdings 2" charset="2"/>
              <a:buChar char=""/>
            </a:pPr>
            <a:r>
              <a:rPr lang="en-US" sz="2000" b="0" strike="noStrike" spc="-1" dirty="0">
                <a:solidFill>
                  <a:srgbClr val="595959"/>
                </a:solidFill>
                <a:latin typeface="Corbel"/>
              </a:rPr>
              <a:t>Program Controllers as foundation for card interaction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3179-84CE-4553-9816-9A19E54ED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Equipment	</a:t>
            </a:r>
          </a:p>
        </p:txBody>
      </p:sp>
    </p:spTree>
    <p:extLst>
      <p:ext uri="{BB962C8B-B14F-4D97-AF65-F5344CB8AC3E}">
        <p14:creationId xmlns:p14="http://schemas.microsoft.com/office/powerpoint/2010/main" val="106943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762120"/>
            <a:ext cx="9141120" cy="533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2"/>
          <p:cNvSpPr/>
          <p:nvPr/>
        </p:nvSpPr>
        <p:spPr>
          <a:xfrm>
            <a:off x="9270360" y="762120"/>
            <a:ext cx="2925000" cy="53337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4"/>
          <p:cNvSpPr/>
          <p:nvPr/>
        </p:nvSpPr>
        <p:spPr>
          <a:xfrm>
            <a:off x="0" y="762120"/>
            <a:ext cx="4641840" cy="533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TextShape 5"/>
          <p:cNvSpPr txBox="1"/>
          <p:nvPr/>
        </p:nvSpPr>
        <p:spPr>
          <a:xfrm>
            <a:off x="1069920" y="1298520"/>
            <a:ext cx="3258360" cy="32547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97" dirty="0">
                <a:solidFill>
                  <a:srgbClr val="FFFFFF"/>
                </a:solidFill>
                <a:latin typeface="Corbel"/>
              </a:rPr>
              <a:t>Chassis Render</a:t>
            </a:r>
          </a:p>
          <a:p>
            <a:pPr>
              <a:lnSpc>
                <a:spcPct val="90000"/>
              </a:lnSpc>
            </a:pPr>
            <a:r>
              <a:rPr lang="en-US" sz="5400" spc="-97" dirty="0">
                <a:solidFill>
                  <a:srgbClr val="FFFFFF"/>
                </a:solidFill>
                <a:latin typeface="Corbel"/>
              </a:rPr>
              <a:t>Back</a:t>
            </a:r>
          </a:p>
        </p:txBody>
      </p:sp>
      <p:pic>
        <p:nvPicPr>
          <p:cNvPr id="97" name="Content Placeholder 4"/>
          <p:cNvPicPr/>
          <p:nvPr/>
        </p:nvPicPr>
        <p:blipFill>
          <a:blip r:embed="rId2"/>
          <a:srcRect l="12372" r="11779"/>
          <a:stretch/>
        </p:blipFill>
        <p:spPr>
          <a:xfrm>
            <a:off x="5120640" y="759600"/>
            <a:ext cx="6366960" cy="5330160"/>
          </a:xfrm>
          <a:prstGeom prst="rect">
            <a:avLst/>
          </a:prstGeom>
          <a:ln>
            <a:noFill/>
          </a:ln>
        </p:spPr>
      </p:pic>
      <p:sp>
        <p:nvSpPr>
          <p:cNvPr id="98" name="CustomShape 6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7EA1E7-C9E4-4775-B4DD-4A2F17E52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160" y="758880"/>
            <a:ext cx="6523327" cy="533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470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762120"/>
            <a:ext cx="9141120" cy="533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2"/>
          <p:cNvSpPr/>
          <p:nvPr/>
        </p:nvSpPr>
        <p:spPr>
          <a:xfrm>
            <a:off x="9270360" y="762120"/>
            <a:ext cx="2925000" cy="53337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4"/>
          <p:cNvSpPr/>
          <p:nvPr/>
        </p:nvSpPr>
        <p:spPr>
          <a:xfrm>
            <a:off x="0" y="762120"/>
            <a:ext cx="4641840" cy="533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TextShape 5"/>
          <p:cNvSpPr txBox="1"/>
          <p:nvPr/>
        </p:nvSpPr>
        <p:spPr>
          <a:xfrm>
            <a:off x="1069920" y="1298520"/>
            <a:ext cx="3258360" cy="32547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97" dirty="0">
                <a:solidFill>
                  <a:srgbClr val="FFFFFF"/>
                </a:solidFill>
                <a:latin typeface="Corbel"/>
              </a:rPr>
              <a:t>Chassis Render</a:t>
            </a:r>
          </a:p>
          <a:p>
            <a:pPr>
              <a:lnSpc>
                <a:spcPct val="90000"/>
              </a:lnSpc>
            </a:pPr>
            <a:r>
              <a:rPr lang="en-US" sz="5400" spc="-97" dirty="0">
                <a:solidFill>
                  <a:srgbClr val="FFFFFF"/>
                </a:solidFill>
                <a:latin typeface="Corbel"/>
              </a:rPr>
              <a:t>Front</a:t>
            </a:r>
            <a:endParaRPr lang="en-US" sz="5400" spc="-1" dirty="0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97" name="Content Placeholder 4"/>
          <p:cNvPicPr/>
          <p:nvPr/>
        </p:nvPicPr>
        <p:blipFill>
          <a:blip r:embed="rId2"/>
          <a:srcRect l="12372" r="11779"/>
          <a:stretch/>
        </p:blipFill>
        <p:spPr>
          <a:xfrm>
            <a:off x="5120640" y="759600"/>
            <a:ext cx="6366960" cy="5330160"/>
          </a:xfrm>
          <a:prstGeom prst="rect">
            <a:avLst/>
          </a:prstGeom>
          <a:ln>
            <a:noFill/>
          </a:ln>
        </p:spPr>
      </p:pic>
      <p:sp>
        <p:nvSpPr>
          <p:cNvPr id="98" name="CustomShape 6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091D2E-5AD7-45F5-842C-376F6A38B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579" y="762120"/>
            <a:ext cx="6389021" cy="533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458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762120"/>
            <a:ext cx="9141120" cy="533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9270360" y="762120"/>
            <a:ext cx="2925000" cy="53337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4"/>
          <p:cNvSpPr/>
          <p:nvPr/>
        </p:nvSpPr>
        <p:spPr>
          <a:xfrm>
            <a:off x="0" y="762120"/>
            <a:ext cx="4641840" cy="533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TextShape 5"/>
          <p:cNvSpPr txBox="1"/>
          <p:nvPr/>
        </p:nvSpPr>
        <p:spPr>
          <a:xfrm>
            <a:off x="643320" y="1298520"/>
            <a:ext cx="3684600" cy="32547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900" b="0" strike="noStrike" spc="-97">
                <a:solidFill>
                  <a:srgbClr val="FFFFFF"/>
                </a:solidFill>
                <a:latin typeface="Corbel"/>
              </a:rPr>
              <a:t>Card Render</a:t>
            </a:r>
            <a:endParaRPr lang="en-US" sz="5900" b="0" strike="noStrike" spc="-1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04" name="Content Placeholder 4"/>
          <p:cNvPicPr/>
          <p:nvPr/>
        </p:nvPicPr>
        <p:blipFill>
          <a:blip r:embed="rId2"/>
          <a:srcRect l="13654" r="7515"/>
          <a:stretch/>
        </p:blipFill>
        <p:spPr>
          <a:xfrm>
            <a:off x="5120640" y="759600"/>
            <a:ext cx="6366960" cy="5330160"/>
          </a:xfrm>
          <a:prstGeom prst="rect">
            <a:avLst/>
          </a:prstGeom>
          <a:ln>
            <a:noFill/>
          </a:ln>
        </p:spPr>
      </p:pic>
      <p:sp>
        <p:nvSpPr>
          <p:cNvPr id="105" name="CustomShape 6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58">
                <a:solidFill>
                  <a:srgbClr val="FFFFFF"/>
                </a:solidFill>
                <a:latin typeface="Corbel"/>
              </a:rPr>
              <a:t>Prototyping Card (P-Card)</a:t>
            </a:r>
            <a:endParaRPr lang="en-US" sz="36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869280" y="864000"/>
            <a:ext cx="7314840" cy="1020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F0A22E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595959"/>
                </a:solidFill>
                <a:latin typeface="Corbel"/>
              </a:rPr>
              <a:t>Male Socket, Female Socket, Breadboard, High Power Banana Jacks, Double Length For Easy Access</a:t>
            </a:r>
          </a:p>
        </p:txBody>
      </p:sp>
      <p:pic>
        <p:nvPicPr>
          <p:cNvPr id="108" name="Picture 107"/>
          <p:cNvPicPr/>
          <p:nvPr/>
        </p:nvPicPr>
        <p:blipFill>
          <a:blip r:embed="rId2"/>
          <a:stretch/>
        </p:blipFill>
        <p:spPr>
          <a:xfrm>
            <a:off x="4051440" y="1737360"/>
            <a:ext cx="6098400" cy="4712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4508-3021-4DC9-A41F-D0B095B8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P-Card</a:t>
            </a:r>
            <a:br>
              <a:rPr lang="en-US" dirty="0"/>
            </a:br>
            <a:r>
              <a:rPr lang="en-US" dirty="0"/>
              <a:t>Sketch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1BECB-06E5-4CC5-A48D-73E8457751D1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58A47-599F-4A58-B9B5-00B26D3DF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80" y="864000"/>
            <a:ext cx="7314840" cy="51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9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58">
                <a:solidFill>
                  <a:srgbClr val="FFFFFF"/>
                </a:solidFill>
                <a:latin typeface="Corbel"/>
              </a:rPr>
              <a:t>Backplane</a:t>
            </a:r>
            <a:endParaRPr lang="en-US" sz="36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869280" y="864000"/>
            <a:ext cx="7314840" cy="1247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F0A22E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595959"/>
                </a:solidFill>
                <a:latin typeface="Corbel"/>
              </a:rPr>
              <a:t>Sockets, Power, SPI, HP Signal I/O, 9 4-pin signal I/Os per card, Arduino Controller (with I2C), On board Temperature Sensors, 7-segment digit display, 5Volt and 20Volt Power, Raspberry Pi (with I2C), Interrupts from Arduino and Pi</a:t>
            </a:r>
          </a:p>
        </p:txBody>
      </p:sp>
      <p:pic>
        <p:nvPicPr>
          <p:cNvPr id="111" name="Picture 110"/>
          <p:cNvPicPr/>
          <p:nvPr/>
        </p:nvPicPr>
        <p:blipFill>
          <a:blip r:embed="rId2"/>
          <a:stretch/>
        </p:blipFill>
        <p:spPr>
          <a:xfrm>
            <a:off x="4075920" y="1969200"/>
            <a:ext cx="6073920" cy="469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1526</TotalTime>
  <Words>207</Words>
  <Application>Microsoft Office PowerPoint</Application>
  <PresentationFormat>Widescreen</PresentationFormat>
  <Paragraphs>36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Corbel</vt:lpstr>
      <vt:lpstr>DejaVu Sans</vt:lpstr>
      <vt:lpstr>Symbol</vt:lpstr>
      <vt:lpstr>Times New Roman</vt:lpstr>
      <vt:lpstr>Wingdings</vt:lpstr>
      <vt:lpstr>Wingdings 2</vt:lpstr>
      <vt:lpstr>Office Theme</vt:lpstr>
      <vt:lpstr>Office Theme</vt:lpstr>
      <vt:lpstr>PowerPoint Presentation</vt:lpstr>
      <vt:lpstr>PowerPoint Presentation</vt:lpstr>
      <vt:lpstr>Existing Equipment </vt:lpstr>
      <vt:lpstr>PowerPoint Presentation</vt:lpstr>
      <vt:lpstr>PowerPoint Presentation</vt:lpstr>
      <vt:lpstr>PowerPoint Presentation</vt:lpstr>
      <vt:lpstr>PowerPoint Presentation</vt:lpstr>
      <vt:lpstr>P-Card Sketch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H.aCKBox Chassis</dc:title>
  <dc:subject/>
  <dc:creator>Adam Stammer</dc:creator>
  <dc:description/>
  <cp:lastModifiedBy>Adam Stammer</cp:lastModifiedBy>
  <cp:revision>20</cp:revision>
  <dcterms:created xsi:type="dcterms:W3CDTF">2019-07-31T17:16:17Z</dcterms:created>
  <dcterms:modified xsi:type="dcterms:W3CDTF">2019-08-05T17:58:13Z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