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869280" y="3538800"/>
            <a:ext cx="731484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869280" y="35388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7617600" y="35388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342480" y="8640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815680" y="8640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869280" y="35388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6342480" y="35388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815680" y="35388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512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512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253080" y="4929840"/>
            <a:ext cx="294696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512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869280" y="35388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512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617600" y="35388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869280" y="3538800"/>
            <a:ext cx="731484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869280" y="3538800"/>
            <a:ext cx="731484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3869280" y="35388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7617600" y="35388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342480" y="8640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815680" y="8640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3869280" y="35388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6342480" y="35388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815680" y="35388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512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512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253080" y="4929840"/>
            <a:ext cx="294696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512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869280" y="35388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512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617600" y="35388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869280" y="3538800"/>
            <a:ext cx="731484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762120"/>
            <a:ext cx="9141120" cy="533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270360" y="762120"/>
            <a:ext cx="2925000" cy="53337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840" cy="32547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5900" spc="-97" strike="noStrike">
                <a:solidFill>
                  <a:srgbClr val="ffffff"/>
                </a:solidFill>
                <a:latin typeface="Corbel"/>
              </a:rPr>
              <a:t>Click to edit Master title style</a:t>
            </a:r>
            <a:endParaRPr b="0" lang="en-US" sz="59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D86D345-9AF4-4E42-BA52-E9213A6AE688}" type="datetime">
              <a:rPr b="0" lang="en-US" sz="1100" spc="-1" strike="noStrike">
                <a:solidFill>
                  <a:srgbClr val="808080"/>
                </a:solidFill>
                <a:latin typeface="Corbel"/>
              </a:rPr>
              <a:t>8/5/19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60B3F5A-74BC-4034-9377-B88C949D8EBD}" type="slidenum">
              <a:rPr b="1" lang="en-US" sz="1200" spc="-1" strike="noStrike">
                <a:solidFill>
                  <a:srgbClr val="f0a22e"/>
                </a:solidFill>
                <a:latin typeface="Corbe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Click to edit the outline text format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595959"/>
                </a:solidFill>
                <a:latin typeface="Corbel"/>
              </a:rPr>
              <a:t>Second Outline Level</a:t>
            </a:r>
            <a:endParaRPr b="0" lang="en-US" sz="1600" spc="-1" strike="noStrike">
              <a:solidFill>
                <a:srgbClr val="595959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595959"/>
                </a:solidFill>
                <a:latin typeface="Corbel"/>
              </a:rPr>
              <a:t>Third Outline Level</a:t>
            </a:r>
            <a:endParaRPr b="0" lang="en-US" sz="1400" spc="-1" strike="noStrike">
              <a:solidFill>
                <a:srgbClr val="595959"/>
              </a:solidFill>
              <a:latin typeface="Corbe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595959"/>
                </a:solidFill>
                <a:latin typeface="Corbel"/>
              </a:rPr>
              <a:t>Fourth Outline Level</a:t>
            </a:r>
            <a:endParaRPr b="0" lang="en-US" sz="1400" spc="-1" strike="noStrike">
              <a:solidFill>
                <a:srgbClr val="595959"/>
              </a:solidFill>
              <a:latin typeface="Corbe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Seventh Outline Level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58" strike="noStrike">
                <a:solidFill>
                  <a:srgbClr val="ffffff"/>
                </a:solidFill>
                <a:latin typeface="Corbel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anchor="ctr"/>
          <a:p>
            <a:pPr marL="182880" indent="-182520">
              <a:lnSpc>
                <a:spcPct val="100000"/>
              </a:lnSpc>
              <a:spcBef>
                <a:spcPts val="1199"/>
              </a:spcBef>
              <a:buClr>
                <a:srgbClr val="f0a2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Edit Master text styles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lvl="1" marL="685800" indent="-182520">
              <a:lnSpc>
                <a:spcPct val="100000"/>
              </a:lnSpc>
              <a:spcBef>
                <a:spcPts val="249"/>
              </a:spcBef>
              <a:spcAft>
                <a:spcPts val="249"/>
              </a:spcAft>
              <a:buClr>
                <a:srgbClr val="f0a22e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latin typeface="Corbel"/>
              </a:rPr>
              <a:t>Second level</a:t>
            </a:r>
            <a:endParaRPr b="0" lang="en-US" sz="1800" spc="-1" strike="noStrike">
              <a:solidFill>
                <a:srgbClr val="595959"/>
              </a:solidFill>
              <a:latin typeface="Corbel"/>
            </a:endParaRPr>
          </a:p>
          <a:p>
            <a:pPr lvl="2" marL="1143000" indent="-182520">
              <a:lnSpc>
                <a:spcPct val="100000"/>
              </a:lnSpc>
              <a:spcBef>
                <a:spcPts val="249"/>
              </a:spcBef>
              <a:spcAft>
                <a:spcPts val="249"/>
              </a:spcAft>
              <a:buClr>
                <a:srgbClr val="f0a22e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595959"/>
                </a:solidFill>
                <a:latin typeface="Corbel"/>
              </a:rPr>
              <a:t>Third level</a:t>
            </a:r>
            <a:endParaRPr b="0" lang="en-US" sz="1600" spc="-1" strike="noStrike">
              <a:solidFill>
                <a:srgbClr val="595959"/>
              </a:solidFill>
              <a:latin typeface="Corbel"/>
            </a:endParaRPr>
          </a:p>
          <a:p>
            <a:pPr lvl="3" marL="1600200" indent="-182520">
              <a:lnSpc>
                <a:spcPct val="100000"/>
              </a:lnSpc>
              <a:spcBef>
                <a:spcPts val="249"/>
              </a:spcBef>
              <a:spcAft>
                <a:spcPts val="249"/>
              </a:spcAft>
              <a:buClr>
                <a:srgbClr val="f0a22e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595959"/>
                </a:solidFill>
                <a:latin typeface="Corbel"/>
              </a:rPr>
              <a:t>Fourth level</a:t>
            </a:r>
            <a:endParaRPr b="0" lang="en-US" sz="1400" spc="-1" strike="noStrike">
              <a:solidFill>
                <a:srgbClr val="595959"/>
              </a:solidFill>
              <a:latin typeface="Corbel"/>
            </a:endParaRPr>
          </a:p>
          <a:p>
            <a:pPr lvl="4" marL="2057400" indent="-182520">
              <a:lnSpc>
                <a:spcPct val="100000"/>
              </a:lnSpc>
              <a:spcBef>
                <a:spcPts val="249"/>
              </a:spcBef>
              <a:spcAft>
                <a:spcPts val="249"/>
              </a:spcAft>
              <a:buClr>
                <a:srgbClr val="f0a22e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595959"/>
                </a:solidFill>
                <a:latin typeface="Corbel"/>
              </a:rPr>
              <a:t>Fifth level</a:t>
            </a:r>
            <a:endParaRPr b="0" lang="en-US" sz="14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F5F89C0-7BE5-4642-B40A-D885B30181FC}" type="datetime">
              <a:rPr b="0" lang="en-US" sz="1100" spc="-1" strike="noStrike">
                <a:solidFill>
                  <a:srgbClr val="808080"/>
                </a:solidFill>
                <a:latin typeface="Corbel"/>
              </a:rPr>
              <a:t>8/5/19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ftr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sldNum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FCF8F1D-5C48-4B3C-BE10-0980B8DF8002}" type="slidenum">
              <a:rPr b="1" lang="en-US" sz="1200" spc="-1" strike="noStrike">
                <a:solidFill>
                  <a:srgbClr val="f0a22e"/>
                </a:solidFill>
                <a:latin typeface="Corbe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069920" y="1298520"/>
            <a:ext cx="7314840" cy="32547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5900" spc="-97" strike="noStrike">
                <a:solidFill>
                  <a:srgbClr val="ffffff"/>
                </a:solidFill>
                <a:latin typeface="Corbel"/>
              </a:rPr>
              <a:t>Hardware.Astronomy Housekeeping Box (H.aCKBox) Chassis</a:t>
            </a:r>
            <a:br/>
            <a:endParaRPr b="0" lang="en-US" sz="59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100160" y="4670280"/>
            <a:ext cx="7314840" cy="914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200" spc="-1" strike="noStrike">
                <a:solidFill>
                  <a:srgbClr val="fcecd5"/>
                </a:solidFill>
                <a:latin typeface="Corbel"/>
              </a:rPr>
              <a:t>As Worked On By Adam Stammer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253080" y="1123920"/>
            <a:ext cx="2961360" cy="4600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58" strike="noStrike">
                <a:solidFill>
                  <a:srgbClr val="ffffff"/>
                </a:solidFill>
                <a:latin typeface="Corbel"/>
              </a:rPr>
              <a:t>Context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595959"/>
                </a:solidFill>
                <a:latin typeface="Corbel"/>
              </a:rPr>
              <a:t>Project Goal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To design and build an open source, modular Eurocard system to be used as control equipment with the ZEUS2 while keeping costs down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595959"/>
                </a:solidFill>
                <a:latin typeface="Corbel"/>
              </a:rPr>
              <a:t>My Goals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f0a2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Design Prototyping Card to aid in development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f0a2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Design Eurocard Backplane to connect and control modular cards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f0a2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Choose Case and Power Supplies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f0a2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Program Controller as foundation for card interaction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762120"/>
            <a:ext cx="9141120" cy="533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2"/>
          <p:cNvSpPr/>
          <p:nvPr/>
        </p:nvSpPr>
        <p:spPr>
          <a:xfrm>
            <a:off x="9270360" y="762120"/>
            <a:ext cx="2925000" cy="53337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4"/>
          <p:cNvSpPr/>
          <p:nvPr/>
        </p:nvSpPr>
        <p:spPr>
          <a:xfrm>
            <a:off x="0" y="762120"/>
            <a:ext cx="4641840" cy="533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TextShape 5"/>
          <p:cNvSpPr txBox="1"/>
          <p:nvPr/>
        </p:nvSpPr>
        <p:spPr>
          <a:xfrm>
            <a:off x="1069920" y="1298520"/>
            <a:ext cx="3258360" cy="32547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5400" spc="-97" strike="noStrike">
                <a:solidFill>
                  <a:srgbClr val="ffffff"/>
                </a:solidFill>
                <a:latin typeface="Corbel"/>
              </a:rPr>
              <a:t>Chassis Render</a:t>
            </a:r>
            <a:endParaRPr b="0" lang="en-US" sz="54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97" name="Content Placeholder 4" descr=""/>
          <p:cNvPicPr/>
          <p:nvPr/>
        </p:nvPicPr>
        <p:blipFill>
          <a:blip r:embed="rId1"/>
          <a:srcRect l="12372" t="0" r="11779" b="0"/>
          <a:stretch/>
        </p:blipFill>
        <p:spPr>
          <a:xfrm>
            <a:off x="5120640" y="759600"/>
            <a:ext cx="6366960" cy="5330160"/>
          </a:xfrm>
          <a:prstGeom prst="rect">
            <a:avLst/>
          </a:prstGeom>
          <a:ln>
            <a:noFill/>
          </a:ln>
        </p:spPr>
      </p:pic>
      <p:sp>
        <p:nvSpPr>
          <p:cNvPr id="98" name="CustomShape 6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762120"/>
            <a:ext cx="9141120" cy="533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>
            <a:off x="9270360" y="762120"/>
            <a:ext cx="2925000" cy="53337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4"/>
          <p:cNvSpPr/>
          <p:nvPr/>
        </p:nvSpPr>
        <p:spPr>
          <a:xfrm>
            <a:off x="0" y="762120"/>
            <a:ext cx="4641840" cy="533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TextShape 5"/>
          <p:cNvSpPr txBox="1"/>
          <p:nvPr/>
        </p:nvSpPr>
        <p:spPr>
          <a:xfrm>
            <a:off x="643320" y="1298520"/>
            <a:ext cx="3684600" cy="32547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5900" spc="-97" strike="noStrike">
                <a:solidFill>
                  <a:srgbClr val="ffffff"/>
                </a:solidFill>
                <a:latin typeface="Corbel"/>
              </a:rPr>
              <a:t>Card Render</a:t>
            </a:r>
            <a:endParaRPr b="0" lang="en-US" sz="59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04" name="Content Placeholder 4" descr=""/>
          <p:cNvPicPr/>
          <p:nvPr/>
        </p:nvPicPr>
        <p:blipFill>
          <a:blip r:embed="rId1"/>
          <a:srcRect l="13654" t="0" r="7515" b="0"/>
          <a:stretch/>
        </p:blipFill>
        <p:spPr>
          <a:xfrm>
            <a:off x="5120640" y="759600"/>
            <a:ext cx="6366960" cy="5330160"/>
          </a:xfrm>
          <a:prstGeom prst="rect">
            <a:avLst/>
          </a:prstGeom>
          <a:ln>
            <a:noFill/>
          </a:ln>
        </p:spPr>
      </p:pic>
      <p:sp>
        <p:nvSpPr>
          <p:cNvPr id="105" name="CustomShape 6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58" strike="noStrike">
                <a:solidFill>
                  <a:srgbClr val="ffffff"/>
                </a:solidFill>
                <a:latin typeface="Corbel"/>
              </a:rPr>
              <a:t>Prototyping Card (P-Card)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869280" y="864000"/>
            <a:ext cx="7314840" cy="1020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f0a2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Male Socket, Female Socket, Breadboard, High Power Banana Jacks, Double Length For Easy Access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4051440" y="1737360"/>
            <a:ext cx="6098400" cy="471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58" strike="noStrike">
                <a:solidFill>
                  <a:srgbClr val="ffffff"/>
                </a:solidFill>
                <a:latin typeface="Corbel"/>
              </a:rPr>
              <a:t>Backplane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869280" y="864000"/>
            <a:ext cx="7314840" cy="1247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f0a2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Sockets, Power, SPI, HP Signal I/O, 9 4-pin signal I/Os per card, Arduino Controller (with I2C), On board Temperature Sensors, 7-segment digit display, 5Volt and 20Volt Power, Raspberry Pi (with I2C), Interrupts from Arduino and Pi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4075920" y="1969200"/>
            <a:ext cx="6073920" cy="469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58" strike="noStrike">
                <a:solidFill>
                  <a:srgbClr val="ffffff"/>
                </a:solidFill>
                <a:latin typeface="Corbel"/>
              </a:rPr>
              <a:t>Next Steps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Finish Technical Guide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f0a2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Summarize completed work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f0a2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Guide future designers and end users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Finish Backplane PCB Layout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Build and Test Everything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Program Controllers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Design/Build Cards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1466</TotalTime>
  <Application>LibreOffice/6.0.1.1$Windows_X86_64 LibreOffice_project/60bfb1526849283ce2491346ed2aa51c465abfe6</Application>
  <Words>182</Words>
  <Paragraphs>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2019-07-31T17:16:17Z</dcterms:created>
  <dc:creator>Adam Stammer</dc:creator>
  <dc:description/>
  <dc:language>en-US</dc:language>
  <cp:lastModifiedBy/>
  <dcterms:modified xsi:type="dcterms:W3CDTF">2019-08-05T09:38:32Z</dcterms:modified>
  <cp:revision>13</cp:revision>
  <dc:subject/>
  <dc:title>H.aCKBox Chassis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