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91" r:id="rId3"/>
    <p:sldId id="293" r:id="rId4"/>
    <p:sldId id="294" r:id="rId5"/>
    <p:sldId id="295" r:id="rId6"/>
    <p:sldId id="296" r:id="rId7"/>
    <p:sldId id="297" r:id="rId8"/>
    <p:sldId id="298" r:id="rId9"/>
    <p:sldId id="2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14F3-19B9-4DB3-B6EA-15B63859F649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5FAF-925B-4719-B0E9-E33824FE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14F3-19B9-4DB3-B6EA-15B63859F649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5FAF-925B-4719-B0E9-E33824FE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4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14F3-19B9-4DB3-B6EA-15B63859F649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5FAF-925B-4719-B0E9-E33824FE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36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14F3-19B9-4DB3-B6EA-15B63859F649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5FAF-925B-4719-B0E9-E33824FEFF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1503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14F3-19B9-4DB3-B6EA-15B63859F649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5FAF-925B-4719-B0E9-E33824FE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05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14F3-19B9-4DB3-B6EA-15B63859F649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5FAF-925B-4719-B0E9-E33824FE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4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14F3-19B9-4DB3-B6EA-15B63859F649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5FAF-925B-4719-B0E9-E33824FE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28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14F3-19B9-4DB3-B6EA-15B63859F649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5FAF-925B-4719-B0E9-E33824FE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43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14F3-19B9-4DB3-B6EA-15B63859F649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5FAF-925B-4719-B0E9-E33824FE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8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14F3-19B9-4DB3-B6EA-15B63859F649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5FAF-925B-4719-B0E9-E33824FE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7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14F3-19B9-4DB3-B6EA-15B63859F649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5FAF-925B-4719-B0E9-E33824FE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3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14F3-19B9-4DB3-B6EA-15B63859F649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5FAF-925B-4719-B0E9-E33824FE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7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14F3-19B9-4DB3-B6EA-15B63859F649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5FAF-925B-4719-B0E9-E33824FE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0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14F3-19B9-4DB3-B6EA-15B63859F649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5FAF-925B-4719-B0E9-E33824FE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2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14F3-19B9-4DB3-B6EA-15B63859F649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5FAF-925B-4719-B0E9-E33824FE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5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14F3-19B9-4DB3-B6EA-15B63859F649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5FAF-925B-4719-B0E9-E33824FE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14F3-19B9-4DB3-B6EA-15B63859F649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5FAF-925B-4719-B0E9-E33824FE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8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714F3-19B9-4DB3-B6EA-15B63859F649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5FAF-925B-4719-B0E9-E33824FE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31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318054"/>
            <a:ext cx="9001462" cy="3525795"/>
          </a:xfrm>
        </p:spPr>
        <p:txBody>
          <a:bodyPr>
            <a:normAutofit/>
          </a:bodyPr>
          <a:lstStyle/>
          <a:p>
            <a:r>
              <a:rPr lang="en-US" dirty="0" smtClean="0"/>
              <a:t>Decoding Secret Messages</a:t>
            </a:r>
            <a:br>
              <a:rPr lang="en-US" dirty="0" smtClean="0"/>
            </a:br>
            <a:r>
              <a:rPr lang="en-US" dirty="0" err="1" smtClean="0"/>
              <a:t>aND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Gaussian ELIMINATION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1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87" y="247135"/>
            <a:ext cx="10353761" cy="5436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790832"/>
            <a:ext cx="10353762" cy="30150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Sending plain text messages encoded as binary strings </a:t>
            </a:r>
          </a:p>
          <a:p>
            <a:r>
              <a:rPr lang="en-US" dirty="0" smtClean="0"/>
              <a:t>Have 4  “Workers” on </a:t>
            </a:r>
            <a:r>
              <a:rPr lang="en-US" dirty="0"/>
              <a:t>t</a:t>
            </a:r>
            <a:r>
              <a:rPr lang="en-US" dirty="0" smtClean="0"/>
              <a:t>he receiving end.  We don’t trust some of them to handle the information alone.      We have 1 reliable manager and 3 we are not as sure about. </a:t>
            </a:r>
          </a:p>
          <a:p>
            <a:r>
              <a:rPr lang="en-US" dirty="0" smtClean="0"/>
              <a:t> We will split the message into 3 garbled binary strings;       Any 2 of the 3 junior people together will be able to quickly decode the string,  but a single person will not be able to do it (at least not very fast.)   In particular,  every person will be missing half the data.   </a:t>
            </a:r>
          </a:p>
          <a:p>
            <a:r>
              <a:rPr lang="en-US" dirty="0"/>
              <a:t> </a:t>
            </a:r>
            <a:r>
              <a:rPr lang="en-US" dirty="0" smtClean="0"/>
              <a:t>The Manager will be the only one in possession of the character map. 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lowchart: Process 3"/>
          <p:cNvSpPr/>
          <p:nvPr/>
        </p:nvSpPr>
        <p:spPr>
          <a:xfrm>
            <a:off x="716087" y="4431957"/>
            <a:ext cx="1211567" cy="444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Compose Message</a:t>
            </a:r>
            <a:endParaRPr lang="en-US" sz="1400" dirty="0"/>
          </a:p>
        </p:txBody>
      </p:sp>
      <p:sp>
        <p:nvSpPr>
          <p:cNvPr id="5" name="Flowchart: Process 4"/>
          <p:cNvSpPr/>
          <p:nvPr/>
        </p:nvSpPr>
        <p:spPr>
          <a:xfrm>
            <a:off x="2277157" y="4431957"/>
            <a:ext cx="1211567" cy="444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Garbled Binary</a:t>
            </a:r>
            <a:endParaRPr lang="en-US" sz="1400" dirty="0"/>
          </a:p>
        </p:txBody>
      </p:sp>
      <p:sp>
        <p:nvSpPr>
          <p:cNvPr id="6" name="Flowchart: Process 5"/>
          <p:cNvSpPr/>
          <p:nvPr/>
        </p:nvSpPr>
        <p:spPr>
          <a:xfrm>
            <a:off x="4171860" y="3735859"/>
            <a:ext cx="1211567" cy="444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Worker1</a:t>
            </a:r>
            <a:endParaRPr lang="en-US" sz="1400" dirty="0"/>
          </a:p>
        </p:txBody>
      </p:sp>
      <p:sp>
        <p:nvSpPr>
          <p:cNvPr id="7" name="Flowchart: Process 6"/>
          <p:cNvSpPr/>
          <p:nvPr/>
        </p:nvSpPr>
        <p:spPr>
          <a:xfrm>
            <a:off x="4171859" y="4431956"/>
            <a:ext cx="1211567" cy="444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Worker 2</a:t>
            </a:r>
            <a:endParaRPr lang="en-US" sz="1400" dirty="0"/>
          </a:p>
        </p:txBody>
      </p:sp>
      <p:sp>
        <p:nvSpPr>
          <p:cNvPr id="8" name="Flowchart: Process 7"/>
          <p:cNvSpPr/>
          <p:nvPr/>
        </p:nvSpPr>
        <p:spPr>
          <a:xfrm>
            <a:off x="4171858" y="5222787"/>
            <a:ext cx="1211567" cy="444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Worker 3</a:t>
            </a:r>
            <a:endParaRPr lang="en-US" sz="1400" dirty="0"/>
          </a:p>
        </p:txBody>
      </p:sp>
      <p:sp>
        <p:nvSpPr>
          <p:cNvPr id="9" name="Flowchart: Process 8"/>
          <p:cNvSpPr/>
          <p:nvPr/>
        </p:nvSpPr>
        <p:spPr>
          <a:xfrm>
            <a:off x="5902357" y="3735859"/>
            <a:ext cx="1211567" cy="444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Preprocess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1927654" y="4654379"/>
            <a:ext cx="349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 flipV="1">
            <a:off x="3488724" y="3958281"/>
            <a:ext cx="683136" cy="69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7" idx="1"/>
          </p:cNvCxnSpPr>
          <p:nvPr/>
        </p:nvCxnSpPr>
        <p:spPr>
          <a:xfrm flipV="1">
            <a:off x="3488724" y="4654378"/>
            <a:ext cx="6831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8" idx="1"/>
          </p:cNvCxnSpPr>
          <p:nvPr/>
        </p:nvCxnSpPr>
        <p:spPr>
          <a:xfrm>
            <a:off x="3488724" y="4654379"/>
            <a:ext cx="683134" cy="790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5902357" y="4431956"/>
            <a:ext cx="1211567" cy="444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Preprocess</a:t>
            </a:r>
            <a:endParaRPr lang="en-US" sz="1400" dirty="0"/>
          </a:p>
        </p:txBody>
      </p:sp>
      <p:sp>
        <p:nvSpPr>
          <p:cNvPr id="21" name="Flowchart: Process 20"/>
          <p:cNvSpPr/>
          <p:nvPr/>
        </p:nvSpPr>
        <p:spPr>
          <a:xfrm>
            <a:off x="5884977" y="5222787"/>
            <a:ext cx="1211567" cy="444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Preprocess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endCxn id="9" idx="1"/>
          </p:cNvCxnSpPr>
          <p:nvPr/>
        </p:nvCxnSpPr>
        <p:spPr>
          <a:xfrm>
            <a:off x="5383425" y="3958280"/>
            <a:ext cx="518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20" idx="1"/>
          </p:cNvCxnSpPr>
          <p:nvPr/>
        </p:nvCxnSpPr>
        <p:spPr>
          <a:xfrm>
            <a:off x="5383426" y="4654378"/>
            <a:ext cx="518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21" idx="1"/>
          </p:cNvCxnSpPr>
          <p:nvPr/>
        </p:nvCxnSpPr>
        <p:spPr>
          <a:xfrm>
            <a:off x="5383425" y="5445209"/>
            <a:ext cx="501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113924" y="5535828"/>
            <a:ext cx="852065" cy="72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875373" y="6063048"/>
            <a:ext cx="1606378" cy="6796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Got</a:t>
            </a:r>
          </a:p>
          <a:p>
            <a:pPr algn="ctr"/>
            <a:r>
              <a:rPr lang="en-US" dirty="0" smtClean="0"/>
              <a:t>Drunk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383425" y="5667630"/>
            <a:ext cx="2582564" cy="59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7107294" y="4355502"/>
            <a:ext cx="311881" cy="462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7" idx="1"/>
          </p:cNvCxnSpPr>
          <p:nvPr/>
        </p:nvCxnSpPr>
        <p:spPr>
          <a:xfrm>
            <a:off x="7135424" y="3873589"/>
            <a:ext cx="294501" cy="471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Flowchart: Process 56"/>
          <p:cNvSpPr/>
          <p:nvPr/>
        </p:nvSpPr>
        <p:spPr>
          <a:xfrm>
            <a:off x="7429925" y="4123038"/>
            <a:ext cx="1211567" cy="444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Decode</a:t>
            </a:r>
            <a:endParaRPr lang="en-US" sz="1400" dirty="0"/>
          </a:p>
        </p:txBody>
      </p:sp>
      <p:cxnSp>
        <p:nvCxnSpPr>
          <p:cNvPr id="68" name="Straight Arrow Connector 67"/>
          <p:cNvCxnSpPr>
            <a:endCxn id="69" idx="1"/>
          </p:cNvCxnSpPr>
          <p:nvPr/>
        </p:nvCxnSpPr>
        <p:spPr>
          <a:xfrm flipV="1">
            <a:off x="8641492" y="4306330"/>
            <a:ext cx="897320" cy="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Process 68"/>
          <p:cNvSpPr/>
          <p:nvPr/>
        </p:nvSpPr>
        <p:spPr>
          <a:xfrm>
            <a:off x="9538812" y="4083908"/>
            <a:ext cx="1211567" cy="444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Manager Translates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758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593124"/>
          </a:xfrm>
        </p:spPr>
        <p:txBody>
          <a:bodyPr/>
          <a:lstStyle/>
          <a:p>
            <a:r>
              <a:rPr lang="en-US" dirty="0" smtClean="0"/>
              <a:t>Our Alphabet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296994"/>
            <a:ext cx="10353762" cy="3695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Suppose we have  128 character alphabet (with some repeated characters), that covers the entire alpha-numeric spectrum and has a the important punctuation symbols and $+-&amp;, etc. </a:t>
            </a:r>
          </a:p>
          <a:p>
            <a:r>
              <a:rPr lang="en-US" dirty="0" smtClean="0"/>
              <a:t>7 Bits required,  but we will use a 12 bit system to allow for using many different strings for the same character.  </a:t>
            </a:r>
          </a:p>
          <a:p>
            <a:r>
              <a:rPr lang="en-US" b="1" dirty="0" smtClean="0"/>
              <a:t>Meaning:   </a:t>
            </a:r>
            <a:r>
              <a:rPr lang="en-US" dirty="0" smtClean="0"/>
              <a:t>Every symbol in our alphabet will have at least 32 different  12-bit representations.  Some common items like “e”  or “space”,  will have 128 different representations.   </a:t>
            </a:r>
          </a:p>
          <a:p>
            <a:r>
              <a:rPr lang="en-US" dirty="0" smtClean="0"/>
              <a:t>So for example,    “a” might be represented by different strings such as </a:t>
            </a:r>
          </a:p>
          <a:p>
            <a:pPr marL="0" indent="0">
              <a:buNone/>
            </a:pPr>
            <a:r>
              <a:rPr lang="en-US" dirty="0" smtClean="0"/>
              <a:t>       0101 0111 0011  or 1101 0011 1110 , etc.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27" y="296563"/>
            <a:ext cx="10989881" cy="5848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Composing the Message: </a:t>
            </a:r>
            <a:r>
              <a:rPr lang="en-US" dirty="0"/>
              <a:t>“I hate Math </a:t>
            </a:r>
            <a:r>
              <a:rPr lang="en-US" dirty="0" smtClean="0"/>
              <a:t>374!”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039" y="716693"/>
            <a:ext cx="10353762" cy="369513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332468"/>
              </p:ext>
            </p:extLst>
          </p:nvPr>
        </p:nvGraphicFramePr>
        <p:xfrm>
          <a:off x="842654" y="766121"/>
          <a:ext cx="8103638" cy="5618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190"/>
                <a:gridCol w="2565632"/>
                <a:gridCol w="2833816"/>
              </a:tblGrid>
              <a:tr h="255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Choose 12 bit string at random</a:t>
                      </a:r>
                      <a:r>
                        <a:rPr lang="en-US" sz="1400" baseline="0" dirty="0" smtClean="0"/>
                        <a:t> (selected from all possibilities for that char)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Scramble</a:t>
                      </a:r>
                      <a:r>
                        <a:rPr lang="en-US" sz="1400" baseline="0" dirty="0" smtClean="0"/>
                        <a:t> the String Before sending to minions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1110 0001 1011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1000 1111 1010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0150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Space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1101 0101 1000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0111 0010 1111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056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0100 1100 0010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1111 1011 1111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0150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0001 1111 0100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0100 0100 1011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015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</a:t>
                      </a:r>
                      <a:endParaRPr lang="en-US" sz="1400" b="1" kern="1200" dirty="0">
                        <a:solidFill>
                          <a:srgbClr val="FF00FF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1011 1101 0001</a:t>
                      </a:r>
                      <a:endParaRPr lang="en-US" sz="1400" b="1" dirty="0">
                        <a:solidFill>
                          <a:srgbClr val="FF00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0011 1001 1011</a:t>
                      </a:r>
                      <a:endParaRPr lang="en-US" sz="1400" b="1" dirty="0">
                        <a:solidFill>
                          <a:srgbClr val="FF00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1386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1010 1111 1010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0011 0101 0100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0150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0100 1100 1100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1001 1010 1000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015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1111 1100 1000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0100 0011 1000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015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endParaRPr lang="en-US" sz="1400" b="1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1001 1111 0100</a:t>
                      </a:r>
                      <a:endParaRPr lang="en-US" sz="1400" b="1" kern="1200" dirty="0">
                        <a:solidFill>
                          <a:srgbClr val="FF00FF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0010 1011 0100</a:t>
                      </a:r>
                      <a:endParaRPr lang="en-US" sz="1400" b="1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01505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</a:t>
                      </a:r>
                      <a:endParaRPr lang="en-US" sz="1400" b="1" kern="1200" dirty="0">
                        <a:solidFill>
                          <a:srgbClr val="FF00FF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1010 1101 0001</a:t>
                      </a:r>
                      <a:endParaRPr lang="en-US" sz="1400" b="1" kern="1200" dirty="0">
                        <a:solidFill>
                          <a:srgbClr val="FF00FF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0001 0101 1110</a:t>
                      </a:r>
                      <a:endParaRPr lang="en-US" sz="1400" b="1" kern="1200" dirty="0">
                        <a:solidFill>
                          <a:srgbClr val="FF00FF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015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1101 0100 0010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1110 0011 1110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0150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Space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0111 1001 1101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1101 0100 0000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015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0101 1011 0011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0110 0110 1010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015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1001 1011 1000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0101 0000 1001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015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1110 1011 0100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0011 0000 0000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015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!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0001 0000 0000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1011 1000 1100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78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178" y="362464"/>
            <a:ext cx="10353761" cy="3624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Sending the Bits to the workers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3177" y="1107523"/>
                <a:ext cx="10353762" cy="56475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1) Represent each 12 bit (scrambled) binary string as a column vector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2)  Each  of the 3 workers   has a personal 6 x 12 matrix (sender knows this matrix too) consisting of 0’s and 1’s:    Denote these matrices by 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3) Each worker receives 6 of the 12 bits in x,  further scrambled by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:r>
                  <a:rPr lang="en-US" sz="2100" b="1" dirty="0" err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u</a:t>
                </a:r>
                <a:r>
                  <a:rPr lang="en-US" sz="2100" b="1" dirty="0" err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,v</a:t>
                </a:r>
                <a:r>
                  <a:rPr lang="en-US" sz="2100" b="1" dirty="0" err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,w</a:t>
                </a:r>
                <a:r>
                  <a:rPr lang="en-US" dirty="0" smtClean="0"/>
                  <a:t>  denote the 6 bit strings received by the 3 workers.  There are calculated by   matrix multiplication (mod 2)</a:t>
                </a:r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𝐮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𝐀𝐱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    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𝐯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𝐁𝐱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      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𝐰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𝐂𝐱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         These will be 6 x 1  binary vectors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177" y="1107523"/>
                <a:ext cx="10353762" cy="5647504"/>
              </a:xfrm>
              <a:blipFill rotWithShape="0">
                <a:blip r:embed="rId2"/>
                <a:stretch>
                  <a:fillRect l="-707" t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054443" y="4817242"/>
            <a:ext cx="96712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Each worker will get their data as series of 6 bit strings padded with some random garbage bits: </a:t>
            </a:r>
          </a:p>
          <a:p>
            <a:endParaRPr lang="en-US" sz="1600" dirty="0" smtClean="0"/>
          </a:p>
          <a:p>
            <a:r>
              <a:rPr lang="en-US" sz="1600" dirty="0" smtClean="0"/>
              <a:t>For </a:t>
            </a:r>
            <a:r>
              <a:rPr lang="en-US" sz="1600" dirty="0"/>
              <a:t>Example:  </a:t>
            </a:r>
          </a:p>
          <a:p>
            <a:r>
              <a:rPr lang="en-US" sz="1600" dirty="0" smtClean="0"/>
              <a:t>       Worker </a:t>
            </a:r>
            <a:r>
              <a:rPr lang="en-US" sz="1600" dirty="0"/>
              <a:t>#1’s True Bits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001101   </a:t>
            </a:r>
            <a:r>
              <a:rPr lang="en-US" sz="1600" dirty="0"/>
              <a:t>would be Disguised As: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001101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xxxxxxxxxx</a:t>
            </a:r>
          </a:p>
          <a:p>
            <a:endParaRPr lang="en-US" sz="16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 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Rules on next page 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78941"/>
            <a:ext cx="10353761" cy="741405"/>
          </a:xfrm>
        </p:spPr>
        <p:txBody>
          <a:bodyPr/>
          <a:lstStyle/>
          <a:p>
            <a:r>
              <a:rPr lang="en-US" dirty="0" smtClean="0"/>
              <a:t>Worker </a:t>
            </a:r>
            <a:r>
              <a:rPr lang="en-US" dirty="0" err="1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417" y="1016907"/>
            <a:ext cx="10353762" cy="562279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Worker #1:  Receives 16 bit packets;  Extracts first 6, discards last 10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Organizes Bits in 2D array: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Worker #2:   Receives  24 bit packets:   Selects bits  3,5,7,11,13,17;</a:t>
            </a:r>
          </a:p>
          <a:p>
            <a:r>
              <a:rPr lang="en-US" dirty="0" smtClean="0"/>
              <a:t>Worker #3:   Receives  12 bit packets;   Selects bits 2,4,6,8,10,12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simplicity,  each workers 2D array when done will have 6 rows and the same number of columns.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233" y="1911952"/>
            <a:ext cx="2734810" cy="179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990" y="420131"/>
            <a:ext cx="10353761" cy="897924"/>
          </a:xfrm>
        </p:spPr>
        <p:txBody>
          <a:bodyPr/>
          <a:lstStyle/>
          <a:p>
            <a:r>
              <a:rPr lang="en-US" dirty="0" err="1" smtClean="0"/>
              <a:t>DeCoding</a:t>
            </a:r>
            <a:r>
              <a:rPr lang="en-US" dirty="0" smtClean="0"/>
              <a:t> The MESSAGE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989" y="1387609"/>
            <a:ext cx="10353762" cy="47660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Each Worker has  a 6 x 12 matrix,   and their message data organized  into  6 x N  matrix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to Decode:    If worker 2 got drunk and failed to show up, then workers 1,3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would  “stack” their matrices  and their data  (store as  M, b, respectively)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223762"/>
              </p:ext>
            </p:extLst>
          </p:nvPr>
        </p:nvGraphicFramePr>
        <p:xfrm>
          <a:off x="2987588" y="1878227"/>
          <a:ext cx="4566511" cy="150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423"/>
                <a:gridCol w="1548714"/>
                <a:gridCol w="1779374"/>
              </a:tblGrid>
              <a:tr h="3929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Message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715" y="4838605"/>
            <a:ext cx="4894689" cy="1315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45924" y="5911603"/>
            <a:ext cx="34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 is  12 x 12;    b is  12  x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703" y="222422"/>
            <a:ext cx="10353761" cy="7578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GAUSSIAN  ELIMINATION TO THE RESCUE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71459" y="1255804"/>
                <a:ext cx="10353762" cy="3695136"/>
              </a:xfrm>
            </p:spPr>
            <p:txBody>
              <a:bodyPr/>
              <a:lstStyle/>
              <a:p>
                <a:r>
                  <a:rPr lang="en-US" dirty="0" smtClean="0"/>
                  <a:t>Take the stacked matrix   M and message data b   (12 x 12;  12 x N, respectively) </a:t>
                </a:r>
              </a:p>
              <a:p>
                <a:r>
                  <a:rPr lang="en-US" dirty="0" smtClean="0"/>
                  <a:t> for k=1:n 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Extract  k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 column of b;  store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Solve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  by Gaussian Elimination (mod 2)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dirty="0" smtClean="0"/>
                  <a:t>will have 12 bits,  send this to the manager for conversion to text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end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459" y="1255804"/>
                <a:ext cx="10353762" cy="3695136"/>
              </a:xfrm>
              <a:blipFill rotWithShape="0">
                <a:blip r:embed="rId2"/>
                <a:stretch>
                  <a:fillRect l="-589" t="-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7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</a:t>
            </a:r>
            <a:r>
              <a:rPr lang="en-US" dirty="0" err="1" smtClean="0"/>
              <a:t>Assignnment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 will 3 text files with encoded binary strings (one for each worker) </a:t>
            </a:r>
          </a:p>
          <a:p>
            <a:r>
              <a:rPr lang="en-US" dirty="0" smtClean="0"/>
              <a:t> You will:    Preprocess the strings </a:t>
            </a:r>
          </a:p>
          <a:p>
            <a:r>
              <a:rPr lang="en-US" dirty="0"/>
              <a:t> </a:t>
            </a:r>
            <a:r>
              <a:rPr lang="en-US" b="1" dirty="0" smtClean="0"/>
              <a:t>Decode in the manner described on the last slide; </a:t>
            </a:r>
          </a:p>
          <a:p>
            <a:r>
              <a:rPr lang="en-US" dirty="0" smtClean="0"/>
              <a:t>Pass on the previously prepared “bin2char” function, which will convert and print the results </a:t>
            </a:r>
          </a:p>
        </p:txBody>
      </p:sp>
    </p:spTree>
    <p:extLst>
      <p:ext uri="{BB962C8B-B14F-4D97-AF65-F5344CB8AC3E}">
        <p14:creationId xmlns:p14="http://schemas.microsoft.com/office/powerpoint/2010/main" val="157420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4923</TotalTime>
  <Words>825</Words>
  <Application>Microsoft Office PowerPoint</Application>
  <PresentationFormat>Widescreen</PresentationFormat>
  <Paragraphs>134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Cambria Math</vt:lpstr>
      <vt:lpstr>Courier New</vt:lpstr>
      <vt:lpstr>Rockwell</vt:lpstr>
      <vt:lpstr>Wingdings</vt:lpstr>
      <vt:lpstr>Damask</vt:lpstr>
      <vt:lpstr>Decoding Secret Messages aND  Gaussian ELIMINATION </vt:lpstr>
      <vt:lpstr>Setup</vt:lpstr>
      <vt:lpstr>Our Alphabet</vt:lpstr>
      <vt:lpstr>Composing the Message: “I hate Math 374!”  </vt:lpstr>
      <vt:lpstr>Sending the Bits to the workers</vt:lpstr>
      <vt:lpstr>Worker PreProcEssIng</vt:lpstr>
      <vt:lpstr>DeCoding The MESSAGE </vt:lpstr>
      <vt:lpstr> GAUSSIAN  ELIMINATION TO THE RESCUE</vt:lpstr>
      <vt:lpstr>For the Assignnment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Partial Differential Equations, Plants and Termites</dc:title>
  <dc:creator>Matt Biesecker</dc:creator>
  <cp:lastModifiedBy>Biesecker, Matthew</cp:lastModifiedBy>
  <cp:revision>101</cp:revision>
  <dcterms:created xsi:type="dcterms:W3CDTF">2016-04-02T19:32:27Z</dcterms:created>
  <dcterms:modified xsi:type="dcterms:W3CDTF">2018-02-14T16:45:27Z</dcterms:modified>
</cp:coreProperties>
</file>