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7" r:id="rId4"/>
    <p:sldId id="268" r:id="rId5"/>
    <p:sldId id="269" r:id="rId6"/>
    <p:sldId id="259" r:id="rId7"/>
    <p:sldId id="267" r:id="rId8"/>
    <p:sldId id="270" r:id="rId9"/>
    <p:sldId id="273" r:id="rId10"/>
    <p:sldId id="271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3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0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9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5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9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5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0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8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6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4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BEC68-9F1C-49DA-B4FC-CB153AC9DA9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2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a SPARQL endpoint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Steve Baskauf  </a:t>
            </a:r>
            <a:r>
              <a:rPr lang="en-US" dirty="0" smtClean="0"/>
              <a:t>2017-03-20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7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6308" y="470771"/>
            <a:ext cx="5366528" cy="812479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2418" y="2484061"/>
            <a:ext cx="6094307" cy="902869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971" y="596451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http://lod.vanderbilt.edu/vase/08-6q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087310" y="887480"/>
            <a:ext cx="2484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a dcterms:PhysicalResource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62985" y="2947498"/>
            <a:ext cx="2657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a crm:E46_Section_Definition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54715" y="2617436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_:bnode1</a:t>
            </a:r>
          </a:p>
        </p:txBody>
      </p:sp>
      <p:cxnSp>
        <p:nvCxnSpPr>
          <p:cNvPr id="30" name="Straight Arrow Connector 29"/>
          <p:cNvCxnSpPr>
            <a:stCxn id="58" idx="0"/>
            <a:endCxn id="5" idx="4"/>
          </p:cNvCxnSpPr>
          <p:nvPr/>
        </p:nvCxnSpPr>
        <p:spPr>
          <a:xfrm flipV="1">
            <a:off x="3149572" y="3386930"/>
            <a:ext cx="0" cy="1567069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608397" y="5066439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_:bnode2</a:t>
            </a:r>
          </a:p>
        </p:txBody>
      </p:sp>
      <p:sp>
        <p:nvSpPr>
          <p:cNvPr id="58" name="Oval 57"/>
          <p:cNvSpPr/>
          <p:nvPr/>
        </p:nvSpPr>
        <p:spPr>
          <a:xfrm>
            <a:off x="220756" y="4953999"/>
            <a:ext cx="5857631" cy="902869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320354" y="5388246"/>
            <a:ext cx="1627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a crm:E38_Image</a:t>
            </a:r>
          </a:p>
        </p:txBody>
      </p:sp>
      <p:cxnSp>
        <p:nvCxnSpPr>
          <p:cNvPr id="67" name="Straight Arrow Connector 66"/>
          <p:cNvCxnSpPr>
            <a:stCxn id="2" idx="4"/>
            <a:endCxn id="5" idx="0"/>
          </p:cNvCxnSpPr>
          <p:nvPr/>
        </p:nvCxnSpPr>
        <p:spPr>
          <a:xfrm>
            <a:off x="3149572" y="1283250"/>
            <a:ext cx="0" cy="1200811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648311" y="3990454"/>
            <a:ext cx="134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geo:location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67172" y="1689471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crm:P59_has_section</a:t>
            </a:r>
          </a:p>
        </p:txBody>
      </p:sp>
      <p:cxnSp>
        <p:nvCxnSpPr>
          <p:cNvPr id="48" name="Straight Arrow Connector 47"/>
          <p:cNvCxnSpPr>
            <a:stCxn id="58" idx="6"/>
          </p:cNvCxnSpPr>
          <p:nvPr/>
        </p:nvCxnSpPr>
        <p:spPr>
          <a:xfrm flipV="1">
            <a:off x="6078387" y="5400017"/>
            <a:ext cx="1185709" cy="541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385616" y="4466274"/>
            <a:ext cx="14397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Controlled vocabulary for scene description</a:t>
            </a:r>
            <a:endParaRPr 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5696627" y="5617502"/>
            <a:ext cx="168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</a:t>
            </a:r>
            <a:r>
              <a:rPr lang="en-US" dirty="0" smtClean="0">
                <a:solidFill>
                  <a:schemeClr val="accent5"/>
                </a:solidFill>
              </a:rPr>
              <a:t>cterms:subject</a:t>
            </a:r>
            <a:endParaRPr lang="en-US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98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Stored Data 3"/>
          <p:cNvSpPr/>
          <p:nvPr/>
        </p:nvSpPr>
        <p:spPr>
          <a:xfrm>
            <a:off x="249382" y="374073"/>
            <a:ext cx="8471841" cy="5681286"/>
          </a:xfrm>
          <a:prstGeom prst="flowChartOnlineStora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60218" y="6164602"/>
            <a:ext cx="8174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Named graphs in the g</a:t>
            </a:r>
            <a:r>
              <a:rPr lang="en-US" sz="2800" b="1" dirty="0" smtClean="0">
                <a:solidFill>
                  <a:srgbClr val="FF0000"/>
                </a:solidFill>
              </a:rPr>
              <a:t>raph database (triple store)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374" y="449210"/>
            <a:ext cx="3300160" cy="212773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90" y="3156679"/>
            <a:ext cx="4068464" cy="2443637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3658374" y="449210"/>
            <a:ext cx="3405058" cy="2127735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080244" y="3031988"/>
            <a:ext cx="4228210" cy="2568328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39380" y="2652082"/>
            <a:ext cx="332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http://lod.vanderbilt.edu/apulian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628931" y="5643171"/>
            <a:ext cx="3290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http://lod.vanderbilt.edu/temple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9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5251077" y="4010039"/>
            <a:ext cx="3782086" cy="71045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33" idx="6"/>
            <a:endCxn id="28" idx="2"/>
          </p:cNvCxnSpPr>
          <p:nvPr/>
        </p:nvCxnSpPr>
        <p:spPr>
          <a:xfrm>
            <a:off x="3562088" y="4365264"/>
            <a:ext cx="1688989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141247" y="4323115"/>
            <a:ext cx="1428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a skos:Concept</a:t>
            </a:r>
          </a:p>
        </p:txBody>
      </p:sp>
      <p:sp>
        <p:nvSpPr>
          <p:cNvPr id="52" name="Oval 51"/>
          <p:cNvSpPr/>
          <p:nvPr/>
        </p:nvSpPr>
        <p:spPr>
          <a:xfrm>
            <a:off x="3330356" y="564849"/>
            <a:ext cx="3112713" cy="71045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056017" y="876611"/>
            <a:ext cx="1428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a skos:Concept</a:t>
            </a:r>
          </a:p>
        </p:txBody>
      </p:sp>
      <p:cxnSp>
        <p:nvCxnSpPr>
          <p:cNvPr id="57" name="Straight Arrow Connector 56"/>
          <p:cNvCxnSpPr>
            <a:stCxn id="28" idx="0"/>
            <a:endCxn id="52" idx="4"/>
          </p:cNvCxnSpPr>
          <p:nvPr/>
        </p:nvCxnSpPr>
        <p:spPr>
          <a:xfrm flipH="1" flipV="1">
            <a:off x="4886713" y="1275299"/>
            <a:ext cx="1968929" cy="273474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543941" y="3075698"/>
            <a:ext cx="139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skos:broader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169769" y="1244873"/>
            <a:ext cx="3465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skos:prefLabel </a:t>
            </a:r>
            <a:r>
              <a:rPr lang="en-US" dirty="0" smtClean="0"/>
              <a:t>“ADORNMENT"@</a:t>
            </a:r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1181959" y="4010039"/>
            <a:ext cx="2380129" cy="71045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562088" y="4394973"/>
            <a:ext cx="168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</a:t>
            </a:r>
            <a:r>
              <a:rPr lang="en-US" dirty="0" smtClean="0">
                <a:solidFill>
                  <a:schemeClr val="accent5"/>
                </a:solidFill>
              </a:rPr>
              <a:t>cterms:subject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415547" y="4103333"/>
            <a:ext cx="3443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apulianscene:AdornmentDionysiac</a:t>
            </a:r>
            <a:endParaRPr lang="en-US" dirty="0" smtClean="0"/>
          </a:p>
        </p:txBody>
      </p:sp>
      <p:sp>
        <p:nvSpPr>
          <p:cNvPr id="67" name="Rectangle 66"/>
          <p:cNvSpPr/>
          <p:nvPr/>
        </p:nvSpPr>
        <p:spPr>
          <a:xfrm>
            <a:off x="4458566" y="4881451"/>
            <a:ext cx="4685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skos:prefLabel </a:t>
            </a:r>
            <a:r>
              <a:rPr lang="en-US" dirty="0" smtClean="0"/>
              <a:t>"</a:t>
            </a:r>
            <a:r>
              <a:rPr lang="en-US" dirty="0"/>
              <a:t>ADORNMENT (DIONYSIAC)</a:t>
            </a:r>
            <a:r>
              <a:rPr lang="en-US" dirty="0" smtClean="0"/>
              <a:t>"@</a:t>
            </a:r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853359" y="4038217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_:bnode2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580913" y="4283081"/>
            <a:ext cx="1627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a crm:E38_Image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713153" y="645234"/>
            <a:ext cx="2554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apulianscene:Adornment</a:t>
            </a:r>
            <a:endParaRPr lang="en-US" dirty="0" smtClean="0"/>
          </a:p>
        </p:txBody>
      </p:sp>
      <p:sp>
        <p:nvSpPr>
          <p:cNvPr id="29" name="Oval 28"/>
          <p:cNvSpPr/>
          <p:nvPr/>
        </p:nvSpPr>
        <p:spPr>
          <a:xfrm>
            <a:off x="1181959" y="2248479"/>
            <a:ext cx="3704754" cy="71045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354061" y="2559532"/>
            <a:ext cx="1428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a skos:Concept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346429" y="2341773"/>
            <a:ext cx="2955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apulianscene:AdornmentEros</a:t>
            </a:r>
            <a:endParaRPr lang="en-US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474177" y="3000177"/>
            <a:ext cx="4331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skos:prefLabel </a:t>
            </a:r>
            <a:r>
              <a:rPr lang="en-US" dirty="0" smtClean="0"/>
              <a:t>"</a:t>
            </a:r>
            <a:r>
              <a:rPr lang="en-US" dirty="0"/>
              <a:t>ADORNMENT (EROS)</a:t>
            </a:r>
            <a:r>
              <a:rPr lang="en-US" dirty="0" smtClean="0"/>
              <a:t>"@</a:t>
            </a:r>
            <a:r>
              <a:rPr lang="en-US" dirty="0" smtClean="0"/>
              <a:t>en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9" idx="7"/>
            <a:endCxn id="52" idx="4"/>
          </p:cNvCxnSpPr>
          <p:nvPr/>
        </p:nvCxnSpPr>
        <p:spPr>
          <a:xfrm flipV="1">
            <a:off x="4344164" y="1275299"/>
            <a:ext cx="542549" cy="107722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08153" y="1629244"/>
            <a:ext cx="139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skos:broader</a:t>
            </a:r>
          </a:p>
        </p:txBody>
      </p:sp>
    </p:spTree>
    <p:extLst>
      <p:ext uri="{BB962C8B-B14F-4D97-AF65-F5344CB8AC3E}">
        <p14:creationId xmlns:p14="http://schemas.microsoft.com/office/powerpoint/2010/main" val="149308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 would like to enable a "machine" to do with Linked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187804" cy="458882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Acquire data from other sources, possibly by following links.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those data with our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"Learn" things that weren't apparent before the data were merged.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Expose our data in a way that would allow others to </a:t>
            </a:r>
            <a:r>
              <a:rPr lang="en-US" b="1" dirty="0" smtClean="0">
                <a:solidFill>
                  <a:srgbClr val="FF0000"/>
                </a:solidFill>
              </a:rPr>
              <a:t>use it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The first three items are what we do with a Web browser and our brains via documents and the World Wide Web. In this group, we want to figure out how to do the same thing automatically with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6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ultidocument 2"/>
          <p:cNvSpPr/>
          <p:nvPr/>
        </p:nvSpPr>
        <p:spPr>
          <a:xfrm>
            <a:off x="415881" y="60269"/>
            <a:ext cx="3870505" cy="3024343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ex:Lingyansi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  rdfs:label </a:t>
            </a:r>
            <a:r>
              <a:rPr lang="en-US" altLang="ja-JP" sz="1100" dirty="0">
                <a:solidFill>
                  <a:schemeClr val="tx1"/>
                </a:solidFill>
              </a:rPr>
              <a:t>"</a:t>
            </a:r>
            <a:r>
              <a:rPr lang="ja-JP" altLang="en-US" sz="1100" dirty="0">
                <a:solidFill>
                  <a:schemeClr val="tx1"/>
                </a:solidFill>
              </a:rPr>
              <a:t>灵岩寺</a:t>
            </a:r>
            <a:r>
              <a:rPr lang="en-US" altLang="ja-JP" sz="1100" dirty="0">
                <a:solidFill>
                  <a:schemeClr val="tx1"/>
                </a:solidFill>
              </a:rPr>
              <a:t>"@</a:t>
            </a:r>
            <a:r>
              <a:rPr lang="en-US" sz="1100" dirty="0" smtClean="0">
                <a:solidFill>
                  <a:schemeClr val="tx1"/>
                </a:solidFill>
              </a:rPr>
              <a:t>zh-Hans;</a:t>
            </a: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     dcterms:temporal _:2 ;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  a geo:SpatialThing.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_:2  rdf:value "Tang Dynasty to Ching Dynasty"@en;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  a dcterms:PeriodOfTime.</a:t>
            </a:r>
          </a:p>
        </p:txBody>
      </p:sp>
      <p:sp>
        <p:nvSpPr>
          <p:cNvPr id="4" name="Flowchart: Stored Data 3"/>
          <p:cNvSpPr/>
          <p:nvPr/>
        </p:nvSpPr>
        <p:spPr>
          <a:xfrm>
            <a:off x="1048141" y="3373119"/>
            <a:ext cx="7673082" cy="2682240"/>
          </a:xfrm>
          <a:prstGeom prst="flowChartOnlineStora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69565" y="3536743"/>
            <a:ext cx="3756304" cy="812479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5"/>
          </p:cNvCxnSpPr>
          <p:nvPr/>
        </p:nvCxnSpPr>
        <p:spPr>
          <a:xfrm flipH="1">
            <a:off x="4556016" y="4230237"/>
            <a:ext cx="219755" cy="107608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999997" y="5293894"/>
            <a:ext cx="4349579" cy="71045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83791" y="3691383"/>
            <a:ext cx="292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http://example.org/Lingyansi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99997" y="5397520"/>
            <a:ext cx="420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</a:rPr>
              <a:t>_:edbde6f9-62f0-4922-a1f3-e4bfa379303d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1134" y="3969614"/>
            <a:ext cx="170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a geo:SpatialThing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08966" y="5629581"/>
            <a:ext cx="221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a dcterms:PeriodOfTime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13383" y="4752088"/>
            <a:ext cx="203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dk1"/>
                </a:solidFill>
              </a:rPr>
              <a:t>"</a:t>
            </a:r>
            <a:r>
              <a:rPr lang="ja-JP" altLang="en-US" dirty="0" smtClean="0">
                <a:solidFill>
                  <a:schemeClr val="dk1"/>
                </a:solidFill>
              </a:rPr>
              <a:t>灵</a:t>
            </a:r>
            <a:r>
              <a:rPr lang="ja-JP" altLang="en-US" dirty="0">
                <a:solidFill>
                  <a:schemeClr val="dk1"/>
                </a:solidFill>
              </a:rPr>
              <a:t>岩</a:t>
            </a:r>
            <a:r>
              <a:rPr lang="ja-JP" altLang="en-US" dirty="0" smtClean="0">
                <a:solidFill>
                  <a:schemeClr val="dk1"/>
                </a:solidFill>
              </a:rPr>
              <a:t>寺</a:t>
            </a:r>
            <a:r>
              <a:rPr lang="en-US" altLang="ja-JP" dirty="0" smtClean="0">
                <a:solidFill>
                  <a:schemeClr val="dk1"/>
                </a:solidFill>
              </a:rPr>
              <a:t>"@zh-Hans</a:t>
            </a:r>
            <a:endParaRPr lang="ja-JP" altLang="en-US" dirty="0">
              <a:solidFill>
                <a:schemeClr val="dk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81668" y="4680698"/>
            <a:ext cx="2169404" cy="524398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5" idx="4"/>
            <a:endCxn id="17" idx="0"/>
          </p:cNvCxnSpPr>
          <p:nvPr/>
        </p:nvCxnSpPr>
        <p:spPr>
          <a:xfrm flipH="1">
            <a:off x="2466370" y="4349222"/>
            <a:ext cx="981347" cy="33147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77843" y="4299080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rdfs:label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18398" y="3602834"/>
            <a:ext cx="203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dk1"/>
                </a:solidFill>
              </a:rPr>
              <a:t>"Tang to Qing"@en</a:t>
            </a:r>
            <a:endParaRPr lang="ja-JP" altLang="en-US" dirty="0">
              <a:solidFill>
                <a:schemeClr val="dk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18398" y="3531792"/>
            <a:ext cx="2037689" cy="524398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7" idx="7"/>
            <a:endCxn id="21" idx="2"/>
          </p:cNvCxnSpPr>
          <p:nvPr/>
        </p:nvCxnSpPr>
        <p:spPr>
          <a:xfrm flipH="1" flipV="1">
            <a:off x="6537243" y="4056190"/>
            <a:ext cx="175352" cy="134174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74145" y="4214863"/>
            <a:ext cx="101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rdf:value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69224" y="6170471"/>
            <a:ext cx="446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</a:t>
            </a:r>
            <a:r>
              <a:rPr lang="en-US" sz="2800" b="1" dirty="0" smtClean="0">
                <a:solidFill>
                  <a:srgbClr val="FF0000"/>
                </a:solidFill>
              </a:rPr>
              <a:t>riple store (graph database)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88267" y="4756198"/>
            <a:ext cx="186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dcterms:temporal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88267" y="263264"/>
            <a:ext cx="4432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text document (serialized as RDF/Turtle)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 rot="3624813">
            <a:off x="4164412" y="1830749"/>
            <a:ext cx="2101698" cy="1113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965420" y="1648669"/>
            <a:ext cx="18435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loading process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43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Stored Data 3"/>
          <p:cNvSpPr/>
          <p:nvPr/>
        </p:nvSpPr>
        <p:spPr>
          <a:xfrm>
            <a:off x="1048141" y="3373119"/>
            <a:ext cx="7673082" cy="2682240"/>
          </a:xfrm>
          <a:prstGeom prst="flowChartOnlineStora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69565" y="3536743"/>
            <a:ext cx="3756304" cy="812479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5"/>
          </p:cNvCxnSpPr>
          <p:nvPr/>
        </p:nvCxnSpPr>
        <p:spPr>
          <a:xfrm flipH="1">
            <a:off x="4556016" y="4230237"/>
            <a:ext cx="219755" cy="107608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999997" y="5293894"/>
            <a:ext cx="4349579" cy="71045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83791" y="3691383"/>
            <a:ext cx="292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http://example.org/Lingyansi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99997" y="5397520"/>
            <a:ext cx="420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</a:rPr>
              <a:t>_:edbde6f9-62f0-4922-a1f3-e4bfa379303d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1134" y="3969614"/>
            <a:ext cx="170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a geo:SpatialThing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08966" y="5629581"/>
            <a:ext cx="221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a dcterms:PeriodOfTime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13383" y="4752088"/>
            <a:ext cx="203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dk1"/>
                </a:solidFill>
              </a:rPr>
              <a:t>"</a:t>
            </a:r>
            <a:r>
              <a:rPr lang="ja-JP" altLang="en-US" dirty="0" smtClean="0">
                <a:solidFill>
                  <a:schemeClr val="dk1"/>
                </a:solidFill>
              </a:rPr>
              <a:t>灵</a:t>
            </a:r>
            <a:r>
              <a:rPr lang="ja-JP" altLang="en-US" dirty="0">
                <a:solidFill>
                  <a:schemeClr val="dk1"/>
                </a:solidFill>
              </a:rPr>
              <a:t>岩</a:t>
            </a:r>
            <a:r>
              <a:rPr lang="ja-JP" altLang="en-US" dirty="0" smtClean="0">
                <a:solidFill>
                  <a:schemeClr val="dk1"/>
                </a:solidFill>
              </a:rPr>
              <a:t>寺</a:t>
            </a:r>
            <a:r>
              <a:rPr lang="en-US" altLang="ja-JP" dirty="0" smtClean="0">
                <a:solidFill>
                  <a:schemeClr val="dk1"/>
                </a:solidFill>
              </a:rPr>
              <a:t>"@zh-Hans</a:t>
            </a:r>
            <a:endParaRPr lang="ja-JP" altLang="en-US" dirty="0">
              <a:solidFill>
                <a:schemeClr val="dk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81668" y="4680698"/>
            <a:ext cx="2169404" cy="524398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5" idx="4"/>
            <a:endCxn id="17" idx="0"/>
          </p:cNvCxnSpPr>
          <p:nvPr/>
        </p:nvCxnSpPr>
        <p:spPr>
          <a:xfrm flipH="1">
            <a:off x="2466370" y="4349222"/>
            <a:ext cx="981347" cy="33147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77843" y="4299080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rdfs:label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18398" y="3602834"/>
            <a:ext cx="203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dk1"/>
                </a:solidFill>
              </a:rPr>
              <a:t>"Tang to Qing"@en</a:t>
            </a:r>
            <a:endParaRPr lang="ja-JP" altLang="en-US" dirty="0">
              <a:solidFill>
                <a:schemeClr val="dk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18398" y="3531792"/>
            <a:ext cx="2037689" cy="524398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7" idx="7"/>
            <a:endCxn id="21" idx="2"/>
          </p:cNvCxnSpPr>
          <p:nvPr/>
        </p:nvCxnSpPr>
        <p:spPr>
          <a:xfrm flipH="1" flipV="1">
            <a:off x="6537243" y="4056190"/>
            <a:ext cx="175352" cy="134174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74145" y="4214863"/>
            <a:ext cx="101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rdf:value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02732" y="2920213"/>
            <a:ext cx="446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</a:t>
            </a:r>
            <a:r>
              <a:rPr lang="en-US" sz="2800" b="1" dirty="0" smtClean="0">
                <a:solidFill>
                  <a:srgbClr val="FF0000"/>
                </a:solidFill>
              </a:rPr>
              <a:t>riple store (graph database)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88267" y="4756198"/>
            <a:ext cx="186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dcterms:temporal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32356" y="309586"/>
            <a:ext cx="4760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GUI query interface (SPARQL)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 rot="12140673">
            <a:off x="4488131" y="2038503"/>
            <a:ext cx="2199092" cy="792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215262" y="876255"/>
            <a:ext cx="23048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querying process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Flowchart: Display 1"/>
          <p:cNvSpPr/>
          <p:nvPr/>
        </p:nvSpPr>
        <p:spPr>
          <a:xfrm>
            <a:off x="216857" y="305480"/>
            <a:ext cx="4332356" cy="2358016"/>
          </a:xfrm>
          <a:prstGeom prst="flowChartDisplay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FF0000"/>
                </a:solidFill>
              </a:rPr>
              <a:t>Query: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SELECT ?place WHERE {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?place a geo:SpatialThing.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 }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Response: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?</a:t>
            </a:r>
            <a:r>
              <a:rPr lang="en-US" sz="1400" dirty="0">
                <a:solidFill>
                  <a:schemeClr val="tx1"/>
                </a:solidFill>
              </a:rPr>
              <a:t>place  http://example.org/Lingyansi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6712595" y="2294089"/>
            <a:ext cx="1821805" cy="107903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"endpoint"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24586" y="1902770"/>
            <a:ext cx="1102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"API"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142240"/>
            <a:ext cx="8926829" cy="6551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0" y="6206166"/>
            <a:ext cx="5825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Application (Callimachus/</a:t>
            </a:r>
            <a:r>
              <a:rPr lang="en-US" sz="2800" b="1" dirty="0" err="1" smtClean="0">
                <a:solidFill>
                  <a:srgbClr val="FF0000"/>
                </a:solidFill>
              </a:rPr>
              <a:t>Blazegraph</a:t>
            </a:r>
            <a:r>
              <a:rPr lang="en-US" sz="2800" b="1" dirty="0" smtClean="0">
                <a:solidFill>
                  <a:srgbClr val="FF0000"/>
                </a:solidFill>
              </a:rPr>
              <a:t>)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56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3773"/>
            <a:ext cx="7886700" cy="249437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HTTP protocol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2400" dirty="0"/>
              <a:t>Hypertext Transfer Protocol (HTTP</a:t>
            </a:r>
            <a:r>
              <a:rPr lang="en-US" sz="2400" dirty="0" smtClean="0"/>
              <a:t>), used to carry out an interaction across </a:t>
            </a:r>
            <a:r>
              <a:rPr lang="en-US" sz="2400" dirty="0"/>
              <a:t>the </a:t>
            </a:r>
            <a:r>
              <a:rPr lang="en-US" sz="2400" dirty="0" smtClean="0"/>
              <a:t>Internet. </a:t>
            </a:r>
            <a:r>
              <a:rPr lang="en-US" sz="2400" dirty="0"/>
              <a:t>mediated </a:t>
            </a:r>
            <a:r>
              <a:rPr lang="en-US" sz="2400" dirty="0" smtClean="0"/>
              <a:t>by.  Retrieving information using HTTP GET is called "dereferencing a URI". (People also say "resolving" a URI.) 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clipart compu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74" y="2812031"/>
            <a:ext cx="289560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2681" y="4983732"/>
            <a:ext cx="1250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Image from Clipart Panda</a:t>
            </a:r>
            <a:endParaRPr lang="en-US" sz="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30" name="Picture 6" descr="Web Server By Lyte   Web Serv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693" y="3312870"/>
            <a:ext cx="1575065" cy="188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434153" y="5199176"/>
            <a:ext cx="1250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Image from Clipart Kid</a:t>
            </a:r>
            <a:endParaRPr lang="en-US" sz="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7762" y="5199176"/>
            <a:ext cx="29949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Client software</a:t>
            </a:r>
          </a:p>
          <a:p>
            <a:r>
              <a:rPr lang="en-US" sz="2400" dirty="0" smtClean="0"/>
              <a:t>(a.k.a. the "machine")</a:t>
            </a:r>
          </a:p>
          <a:p>
            <a:r>
              <a:rPr lang="en-US" dirty="0" smtClean="0"/>
              <a:t>In this case, the client is a web browser.  It displays the returned body as a web page.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71693" y="5568508"/>
            <a:ext cx="1783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Web server</a:t>
            </a:r>
            <a:endParaRPr lang="en-US" sz="2400" dirty="0"/>
          </a:p>
        </p:txBody>
      </p:sp>
      <p:sp>
        <p:nvSpPr>
          <p:cNvPr id="5" name="Curved Down Arrow 4"/>
          <p:cNvSpPr/>
          <p:nvPr/>
        </p:nvSpPr>
        <p:spPr>
          <a:xfrm>
            <a:off x="3015049" y="2812032"/>
            <a:ext cx="4584355" cy="500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66888" y="3078075"/>
            <a:ext cx="3702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</a:t>
            </a:r>
            <a:r>
              <a:rPr lang="en-US" b="1" dirty="0" smtClean="0">
                <a:solidFill>
                  <a:srgbClr val="FF0000"/>
                </a:solidFill>
              </a:rPr>
              <a:t>GET</a:t>
            </a:r>
            <a:r>
              <a:rPr lang="en-US" dirty="0" smtClean="0"/>
              <a:t> http://dbpedia.org/resource/Bonobo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Accept: </a:t>
            </a:r>
            <a:r>
              <a:rPr lang="en-US" dirty="0" smtClean="0"/>
              <a:t>text/html</a:t>
            </a:r>
            <a:endParaRPr lang="en-US" dirty="0"/>
          </a:p>
        </p:txBody>
      </p:sp>
      <p:sp>
        <p:nvSpPr>
          <p:cNvPr id="14" name="Curved Down Arrow 13"/>
          <p:cNvSpPr/>
          <p:nvPr/>
        </p:nvSpPr>
        <p:spPr>
          <a:xfrm rot="10800000">
            <a:off x="2524877" y="4751298"/>
            <a:ext cx="4584355" cy="500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55730" y="5351936"/>
            <a:ext cx="370299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 smtClean="0">
                <a:solidFill>
                  <a:srgbClr val="FF0000"/>
                </a:solidFill>
              </a:rPr>
              <a:t>tatus:</a:t>
            </a:r>
            <a:r>
              <a:rPr lang="en-US" dirty="0" smtClean="0"/>
              <a:t> 200 OK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Body: </a:t>
            </a:r>
            <a:endParaRPr lang="en-US" dirty="0" smtClean="0"/>
          </a:p>
          <a:p>
            <a:r>
              <a:rPr lang="en-US" sz="800" dirty="0" smtClean="0"/>
              <a:t>&lt;?xml version="1.0" encoding="UTF-8" ?&gt;&lt;!DOCTYPE html PUBLIC "-//W3C//DTD </a:t>
            </a:r>
            <a:r>
              <a:rPr lang="en-US" sz="800" dirty="0" err="1" smtClean="0"/>
              <a:t>XHTML+RDFa</a:t>
            </a:r>
            <a:r>
              <a:rPr lang="en-US" sz="800" dirty="0" smtClean="0"/>
              <a:t> 1.0//EN" "http://www.w3.org/MarkUp/DTD/xhtml-rdfa-1.dtd"&gt;&lt;html </a:t>
            </a:r>
            <a:r>
              <a:rPr lang="en-US" sz="800" dirty="0" err="1" smtClean="0"/>
              <a:t>xmlns</a:t>
            </a:r>
            <a:r>
              <a:rPr lang="en-US" sz="800" dirty="0" smtClean="0"/>
              <a:t>="http://www.w3.org/1999/xhtml"    </a:t>
            </a:r>
            <a:r>
              <a:rPr lang="en-US" sz="800" dirty="0" err="1" smtClean="0"/>
              <a:t>xmlns:dbpprop</a:t>
            </a:r>
            <a:r>
              <a:rPr lang="en-US" sz="800" dirty="0" smtClean="0"/>
              <a:t>="http://dbpedia.org/property/"    </a:t>
            </a:r>
          </a:p>
          <a:p>
            <a:r>
              <a:rPr lang="en-US" sz="800" dirty="0" smtClean="0"/>
              <a:t>…</a:t>
            </a:r>
            <a:endParaRPr 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4291583" y="4437379"/>
            <a:ext cx="225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/>
                </a:solidFill>
              </a:rPr>
              <a:t>asking for a web page</a:t>
            </a:r>
            <a:endParaRPr lang="en-US" i="1" dirty="0">
              <a:solidFill>
                <a:schemeClr val="accent1"/>
              </a:solidFill>
            </a:endParaRPr>
          </a:p>
        </p:txBody>
      </p:sp>
      <p:cxnSp>
        <p:nvCxnSpPr>
          <p:cNvPr id="18" name="Straight Arrow Connector 17"/>
          <p:cNvCxnSpPr>
            <a:stCxn id="17" idx="0"/>
          </p:cNvCxnSpPr>
          <p:nvPr/>
        </p:nvCxnSpPr>
        <p:spPr>
          <a:xfrm flipH="1" flipV="1">
            <a:off x="4961206" y="3947118"/>
            <a:ext cx="459270" cy="490261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03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3773"/>
            <a:ext cx="7886700" cy="2250247"/>
          </a:xfrm>
        </p:spPr>
        <p:txBody>
          <a:bodyPr>
            <a:normAutofit/>
          </a:bodyPr>
          <a:lstStyle/>
          <a:p>
            <a:r>
              <a:rPr lang="en-US" dirty="0"/>
              <a:t>How can we see </a:t>
            </a:r>
            <a:r>
              <a:rPr lang="en-US" dirty="0" smtClean="0"/>
              <a:t>what's going on when </a:t>
            </a:r>
            <a:r>
              <a:rPr lang="en-US" dirty="0"/>
              <a:t>a </a:t>
            </a:r>
            <a:r>
              <a:rPr lang="en-US" dirty="0" smtClean="0"/>
              <a:t>client interacts with a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2414020"/>
            <a:ext cx="8105917" cy="157112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user-friendly option is client called Postman, a Chrome extension (</a:t>
            </a:r>
            <a:r>
              <a:rPr lang="en-US" dirty="0" err="1" smtClean="0"/>
              <a:t>google</a:t>
            </a:r>
            <a:r>
              <a:rPr lang="en-US" dirty="0" smtClean="0"/>
              <a:t> "postman plugin").  Another is Advanced REST client (PC only)</a:t>
            </a:r>
          </a:p>
          <a:p>
            <a:r>
              <a:rPr lang="en-US" dirty="0" smtClean="0"/>
              <a:t>Postman carries out the entire dialog without interaction, Advanced REST client carries out each step one at a time.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5361" y="4286319"/>
            <a:ext cx="80566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</a:t>
            </a:r>
            <a:r>
              <a:rPr lang="en-US" b="1" dirty="0" smtClean="0">
                <a:solidFill>
                  <a:srgbClr val="FF0000"/>
                </a:solidFill>
              </a:rPr>
              <a:t>GET</a:t>
            </a:r>
            <a:r>
              <a:rPr lang="en-US" dirty="0" smtClean="0"/>
              <a:t> http://dbpedia.org/resource/Bonobo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Accept: </a:t>
            </a:r>
            <a:r>
              <a:rPr lang="en-US" b="1" dirty="0" smtClean="0"/>
              <a:t>text/html</a:t>
            </a:r>
            <a:r>
              <a:rPr lang="en-US" dirty="0" smtClean="0"/>
              <a:t> or </a:t>
            </a:r>
            <a:r>
              <a:rPr lang="en-US" b="1" dirty="0" smtClean="0"/>
              <a:t>text/turtle</a:t>
            </a:r>
          </a:p>
          <a:p>
            <a:endParaRPr lang="en-US" b="1" dirty="0"/>
          </a:p>
          <a:p>
            <a:r>
              <a:rPr lang="en-US" dirty="0"/>
              <a:t>HTTP </a:t>
            </a:r>
            <a:r>
              <a:rPr lang="en-US" b="1" dirty="0">
                <a:solidFill>
                  <a:srgbClr val="FF0000"/>
                </a:solidFill>
              </a:rPr>
              <a:t>GET</a:t>
            </a:r>
            <a:r>
              <a:rPr lang="en-US" dirty="0"/>
              <a:t> http://rdf.library.vanderbilt.edu/sparql?query=SELECT+%3Fplace+WHERE+%7B%0D%0A++++%3Fplace+a+geo%3ASpatialThing.%0D%0A+++++%7D%0D%0A</a:t>
            </a:r>
          </a:p>
          <a:p>
            <a:r>
              <a:rPr lang="en-US" b="1" dirty="0">
                <a:solidFill>
                  <a:srgbClr val="FF0000"/>
                </a:solidFill>
              </a:rPr>
              <a:t>Accept: </a:t>
            </a:r>
            <a:r>
              <a:rPr lang="en-US" b="1" dirty="0"/>
              <a:t>application/</a:t>
            </a:r>
            <a:r>
              <a:rPr lang="en-US" b="1" dirty="0" err="1"/>
              <a:t>sparql-results+xml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712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Stored Data 3"/>
          <p:cNvSpPr/>
          <p:nvPr/>
        </p:nvSpPr>
        <p:spPr>
          <a:xfrm>
            <a:off x="1048141" y="3373119"/>
            <a:ext cx="7673082" cy="2682240"/>
          </a:xfrm>
          <a:prstGeom prst="flowChartOnlineStora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69565" y="3536743"/>
            <a:ext cx="3756304" cy="812479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5"/>
          </p:cNvCxnSpPr>
          <p:nvPr/>
        </p:nvCxnSpPr>
        <p:spPr>
          <a:xfrm flipH="1">
            <a:off x="4556016" y="4230237"/>
            <a:ext cx="219755" cy="107608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999997" y="5293894"/>
            <a:ext cx="4349579" cy="71045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83791" y="3691383"/>
            <a:ext cx="292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http://example.org/Lingyansi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99997" y="5397520"/>
            <a:ext cx="420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</a:rPr>
              <a:t>_:edbde6f9-62f0-4922-a1f3-e4bfa379303d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1134" y="3969614"/>
            <a:ext cx="170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a geo:SpatialThing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08966" y="5629581"/>
            <a:ext cx="221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a dcterms:PeriodOfTime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13383" y="4752088"/>
            <a:ext cx="203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dk1"/>
                </a:solidFill>
              </a:rPr>
              <a:t>"</a:t>
            </a:r>
            <a:r>
              <a:rPr lang="ja-JP" altLang="en-US" dirty="0" smtClean="0">
                <a:solidFill>
                  <a:schemeClr val="dk1"/>
                </a:solidFill>
              </a:rPr>
              <a:t>灵</a:t>
            </a:r>
            <a:r>
              <a:rPr lang="ja-JP" altLang="en-US" dirty="0">
                <a:solidFill>
                  <a:schemeClr val="dk1"/>
                </a:solidFill>
              </a:rPr>
              <a:t>岩</a:t>
            </a:r>
            <a:r>
              <a:rPr lang="ja-JP" altLang="en-US" dirty="0" smtClean="0">
                <a:solidFill>
                  <a:schemeClr val="dk1"/>
                </a:solidFill>
              </a:rPr>
              <a:t>寺</a:t>
            </a:r>
            <a:r>
              <a:rPr lang="en-US" altLang="ja-JP" dirty="0" smtClean="0">
                <a:solidFill>
                  <a:schemeClr val="dk1"/>
                </a:solidFill>
              </a:rPr>
              <a:t>"@zh-Hans</a:t>
            </a:r>
            <a:endParaRPr lang="ja-JP" altLang="en-US" dirty="0">
              <a:solidFill>
                <a:schemeClr val="dk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81668" y="4680698"/>
            <a:ext cx="2169404" cy="524398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5" idx="4"/>
            <a:endCxn id="17" idx="0"/>
          </p:cNvCxnSpPr>
          <p:nvPr/>
        </p:nvCxnSpPr>
        <p:spPr>
          <a:xfrm flipH="1">
            <a:off x="2466370" y="4349222"/>
            <a:ext cx="981347" cy="33147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77843" y="4299080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rdfs:label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18398" y="3602834"/>
            <a:ext cx="203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dk1"/>
                </a:solidFill>
              </a:rPr>
              <a:t>"Tang to Qing"@en</a:t>
            </a:r>
            <a:endParaRPr lang="ja-JP" altLang="en-US" dirty="0">
              <a:solidFill>
                <a:schemeClr val="dk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18398" y="3531792"/>
            <a:ext cx="2037689" cy="524398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7" idx="7"/>
            <a:endCxn id="21" idx="2"/>
          </p:cNvCxnSpPr>
          <p:nvPr/>
        </p:nvCxnSpPr>
        <p:spPr>
          <a:xfrm flipH="1" flipV="1">
            <a:off x="6537243" y="4056190"/>
            <a:ext cx="175352" cy="134174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74145" y="4214863"/>
            <a:ext cx="101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rdf:value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14048" y="2895398"/>
            <a:ext cx="446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</a:t>
            </a:r>
            <a:r>
              <a:rPr lang="en-US" sz="2800" b="1" dirty="0" smtClean="0">
                <a:solidFill>
                  <a:srgbClr val="FF0000"/>
                </a:solidFill>
              </a:rPr>
              <a:t>riple store (graph database)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88267" y="4756198"/>
            <a:ext cx="186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dcterms:temporal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532192" y="107332"/>
            <a:ext cx="2422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Remote client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95988" y="-83085"/>
            <a:ext cx="3825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querying process (via HTTP)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6712595" y="2294089"/>
            <a:ext cx="1821805" cy="107903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"endpoint"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24586" y="1902770"/>
            <a:ext cx="1102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"API"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199694"/>
            <a:ext cx="8926829" cy="4493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0" y="6206166"/>
            <a:ext cx="843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Server a</a:t>
            </a:r>
            <a:r>
              <a:rPr lang="en-US" sz="2800" b="1" dirty="0" smtClean="0">
                <a:solidFill>
                  <a:srgbClr val="FF0000"/>
                </a:solidFill>
              </a:rPr>
              <a:t>pplication </a:t>
            </a:r>
            <a:r>
              <a:rPr lang="en-US" sz="2800" b="1" dirty="0" smtClean="0">
                <a:solidFill>
                  <a:srgbClr val="FF0000"/>
                </a:solidFill>
              </a:rPr>
              <a:t>(Callimachus/</a:t>
            </a:r>
            <a:r>
              <a:rPr lang="en-US" sz="2800" b="1" dirty="0" err="1" smtClean="0">
                <a:solidFill>
                  <a:srgbClr val="FF0000"/>
                </a:solidFill>
              </a:rPr>
              <a:t>Blazegraph</a:t>
            </a:r>
            <a:r>
              <a:rPr lang="en-US" sz="2800" b="1" dirty="0" smtClean="0">
                <a:solidFill>
                  <a:srgbClr val="FF0000"/>
                </a:solidFill>
              </a:rPr>
              <a:t>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28" name="Picture 2" descr="Image result for clipart compu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68" y="0"/>
            <a:ext cx="2657847" cy="199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028375" y="1993386"/>
            <a:ext cx="1250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Image from Clipart Panda</a:t>
            </a:r>
            <a:endParaRPr lang="en-US" sz="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Curved Down Arrow 29"/>
          <p:cNvSpPr/>
          <p:nvPr/>
        </p:nvSpPr>
        <p:spPr>
          <a:xfrm rot="1518684">
            <a:off x="2560760" y="1174392"/>
            <a:ext cx="4584355" cy="500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Down Arrow 30"/>
          <p:cNvSpPr/>
          <p:nvPr/>
        </p:nvSpPr>
        <p:spPr>
          <a:xfrm rot="12252297">
            <a:off x="2189692" y="1738389"/>
            <a:ext cx="4584355" cy="500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67468" y="1095853"/>
            <a:ext cx="42731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GET http</a:t>
            </a:r>
            <a:r>
              <a:rPr lang="en-US" sz="1000" dirty="0"/>
              <a:t>://rdf.library.vanderbilt.edu/sparql?query=SELECT+%3Fplace+WHERE+%7B%0D%0A++++%3Fplace+a+geo%3ASpatialThing.%0D%0A+++++%</a:t>
            </a:r>
            <a:r>
              <a:rPr lang="en-US" sz="1000" dirty="0" smtClean="0"/>
              <a:t>7D%0D%0A</a:t>
            </a:r>
          </a:p>
          <a:p>
            <a:r>
              <a:rPr lang="en-US" sz="1000" dirty="0" smtClean="0"/>
              <a:t>ACCEPT: </a:t>
            </a:r>
            <a:r>
              <a:rPr lang="en-US" sz="1000" dirty="0"/>
              <a:t>application/</a:t>
            </a:r>
            <a:r>
              <a:rPr lang="en-US" sz="1000" dirty="0" err="1"/>
              <a:t>sparql-results+xml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6390250" y="2945313"/>
            <a:ext cx="2574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http://rdf.library.vanderbilt.edu/sparql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544053" y="1602176"/>
            <a:ext cx="33707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B0F0"/>
                </a:solidFill>
              </a:rPr>
              <a:t>&lt;?xml version='1.0' encoding='UTF-8'?&gt;</a:t>
            </a:r>
          </a:p>
          <a:p>
            <a:r>
              <a:rPr lang="en-US" sz="800" dirty="0">
                <a:solidFill>
                  <a:srgbClr val="00B0F0"/>
                </a:solidFill>
              </a:rPr>
              <a:t>&lt;</a:t>
            </a:r>
            <a:r>
              <a:rPr lang="en-US" sz="800" dirty="0" err="1">
                <a:solidFill>
                  <a:srgbClr val="00B0F0"/>
                </a:solidFill>
              </a:rPr>
              <a:t>sparql</a:t>
            </a:r>
            <a:r>
              <a:rPr lang="en-US" sz="800" dirty="0">
                <a:solidFill>
                  <a:srgbClr val="00B0F0"/>
                </a:solidFill>
              </a:rPr>
              <a:t> </a:t>
            </a:r>
            <a:r>
              <a:rPr lang="en-US" sz="800" dirty="0" err="1">
                <a:solidFill>
                  <a:srgbClr val="00B0F0"/>
                </a:solidFill>
              </a:rPr>
              <a:t>xmlns</a:t>
            </a:r>
            <a:r>
              <a:rPr lang="en-US" sz="800" dirty="0">
                <a:solidFill>
                  <a:srgbClr val="00B0F0"/>
                </a:solidFill>
              </a:rPr>
              <a:t>='http://www.w3.org/2005/sparql-results#'&gt;</a:t>
            </a:r>
          </a:p>
          <a:p>
            <a:r>
              <a:rPr lang="en-US" sz="800" dirty="0" smtClean="0">
                <a:solidFill>
                  <a:srgbClr val="00B0F0"/>
                </a:solidFill>
              </a:rPr>
              <a:t>    &lt;</a:t>
            </a:r>
            <a:r>
              <a:rPr lang="en-US" sz="800" dirty="0">
                <a:solidFill>
                  <a:srgbClr val="00B0F0"/>
                </a:solidFill>
              </a:rPr>
              <a:t>head&gt;</a:t>
            </a:r>
          </a:p>
          <a:p>
            <a:r>
              <a:rPr lang="en-US" sz="800" dirty="0" smtClean="0">
                <a:solidFill>
                  <a:srgbClr val="00B0F0"/>
                </a:solidFill>
              </a:rPr>
              <a:t>        &lt;</a:t>
            </a:r>
            <a:r>
              <a:rPr lang="en-US" sz="800" dirty="0">
                <a:solidFill>
                  <a:srgbClr val="00B0F0"/>
                </a:solidFill>
              </a:rPr>
              <a:t>variable name='place'/&gt;</a:t>
            </a:r>
          </a:p>
          <a:p>
            <a:r>
              <a:rPr lang="en-US" sz="800" dirty="0" smtClean="0">
                <a:solidFill>
                  <a:srgbClr val="00B0F0"/>
                </a:solidFill>
              </a:rPr>
              <a:t>    &lt;/</a:t>
            </a:r>
            <a:r>
              <a:rPr lang="en-US" sz="800" dirty="0">
                <a:solidFill>
                  <a:srgbClr val="00B0F0"/>
                </a:solidFill>
              </a:rPr>
              <a:t>head&gt;</a:t>
            </a:r>
          </a:p>
          <a:p>
            <a:r>
              <a:rPr lang="en-US" sz="800" dirty="0" smtClean="0">
                <a:solidFill>
                  <a:srgbClr val="00B0F0"/>
                </a:solidFill>
              </a:rPr>
              <a:t>    &lt;</a:t>
            </a:r>
            <a:r>
              <a:rPr lang="en-US" sz="800" dirty="0">
                <a:solidFill>
                  <a:srgbClr val="00B0F0"/>
                </a:solidFill>
              </a:rPr>
              <a:t>results&gt;</a:t>
            </a:r>
          </a:p>
          <a:p>
            <a:r>
              <a:rPr lang="en-US" sz="800" dirty="0" smtClean="0">
                <a:solidFill>
                  <a:srgbClr val="00B0F0"/>
                </a:solidFill>
              </a:rPr>
              <a:t>        &lt;</a:t>
            </a:r>
            <a:r>
              <a:rPr lang="en-US" sz="800" dirty="0">
                <a:solidFill>
                  <a:srgbClr val="00B0F0"/>
                </a:solidFill>
              </a:rPr>
              <a:t>result&gt;</a:t>
            </a:r>
          </a:p>
          <a:p>
            <a:r>
              <a:rPr lang="en-US" sz="800" dirty="0" smtClean="0">
                <a:solidFill>
                  <a:srgbClr val="00B0F0"/>
                </a:solidFill>
              </a:rPr>
              <a:t>            &lt;</a:t>
            </a:r>
            <a:r>
              <a:rPr lang="en-US" sz="800" dirty="0">
                <a:solidFill>
                  <a:srgbClr val="00B0F0"/>
                </a:solidFill>
              </a:rPr>
              <a:t>binding name='place'&gt;</a:t>
            </a:r>
          </a:p>
          <a:p>
            <a:r>
              <a:rPr lang="en-US" sz="800" dirty="0" smtClean="0">
                <a:solidFill>
                  <a:srgbClr val="00B0F0"/>
                </a:solidFill>
              </a:rPr>
              <a:t>                &lt;</a:t>
            </a:r>
            <a:r>
              <a:rPr lang="en-US" sz="800" dirty="0" err="1">
                <a:solidFill>
                  <a:srgbClr val="00B0F0"/>
                </a:solidFill>
              </a:rPr>
              <a:t>uri</a:t>
            </a:r>
            <a:r>
              <a:rPr lang="en-US" sz="800" dirty="0">
                <a:solidFill>
                  <a:srgbClr val="00B0F0"/>
                </a:solidFill>
              </a:rPr>
              <a:t>&gt;http://lod.vanderbilt.edu/historyart/site/Anchansi&lt;/uri&gt;</a:t>
            </a:r>
          </a:p>
          <a:p>
            <a:r>
              <a:rPr lang="en-US" sz="800" dirty="0" smtClean="0">
                <a:solidFill>
                  <a:srgbClr val="00B0F0"/>
                </a:solidFill>
              </a:rPr>
              <a:t>            &lt;/binding&gt;</a:t>
            </a:r>
          </a:p>
          <a:p>
            <a:r>
              <a:rPr lang="en-US" sz="800" dirty="0">
                <a:solidFill>
                  <a:srgbClr val="00B0F0"/>
                </a:solidFill>
              </a:rPr>
              <a:t> </a:t>
            </a:r>
            <a:r>
              <a:rPr lang="en-US" sz="800" dirty="0" smtClean="0">
                <a:solidFill>
                  <a:srgbClr val="00B0F0"/>
                </a:solidFill>
              </a:rPr>
              <a:t>       &lt;/result&gt;</a:t>
            </a:r>
          </a:p>
          <a:p>
            <a:r>
              <a:rPr lang="en-US" sz="800" dirty="0" smtClean="0"/>
              <a:t>…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5693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48149" y="891241"/>
            <a:ext cx="3026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Graph for Veronica's vase data</a:t>
            </a:r>
          </a:p>
        </p:txBody>
      </p:sp>
      <p:sp>
        <p:nvSpPr>
          <p:cNvPr id="19" name="Oval 18"/>
          <p:cNvSpPr/>
          <p:nvPr/>
        </p:nvSpPr>
        <p:spPr>
          <a:xfrm>
            <a:off x="3763348" y="2018455"/>
            <a:ext cx="1310184" cy="68313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140864" y="2193894"/>
            <a:ext cx="55515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vase</a:t>
            </a:r>
          </a:p>
        </p:txBody>
      </p:sp>
      <p:sp>
        <p:nvSpPr>
          <p:cNvPr id="48" name="Oval 47"/>
          <p:cNvSpPr/>
          <p:nvPr/>
        </p:nvSpPr>
        <p:spPr>
          <a:xfrm>
            <a:off x="2727724" y="3176068"/>
            <a:ext cx="1768425" cy="71045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9" idx="3"/>
            <a:endCxn id="48" idx="0"/>
          </p:cNvCxnSpPr>
          <p:nvPr/>
        </p:nvCxnSpPr>
        <p:spPr>
          <a:xfrm flipH="1">
            <a:off x="3611937" y="2601547"/>
            <a:ext cx="343283" cy="574521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759699" y="3176068"/>
            <a:ext cx="1655043" cy="71045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19" idx="5"/>
            <a:endCxn id="60" idx="0"/>
          </p:cNvCxnSpPr>
          <p:nvPr/>
        </p:nvCxnSpPr>
        <p:spPr>
          <a:xfrm>
            <a:off x="4881660" y="2601547"/>
            <a:ext cx="705561" cy="574521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78726" y="3376724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side 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26978" y="3368034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side A</a:t>
            </a:r>
          </a:p>
        </p:txBody>
      </p:sp>
      <p:sp>
        <p:nvSpPr>
          <p:cNvPr id="64" name="Oval 63"/>
          <p:cNvSpPr/>
          <p:nvPr/>
        </p:nvSpPr>
        <p:spPr>
          <a:xfrm>
            <a:off x="4762719" y="4617085"/>
            <a:ext cx="1655043" cy="710450"/>
          </a:xfrm>
          <a:prstGeom prst="ellipse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64" idx="0"/>
            <a:endCxn id="60" idx="4"/>
          </p:cNvCxnSpPr>
          <p:nvPr/>
        </p:nvCxnSpPr>
        <p:spPr>
          <a:xfrm flipH="1" flipV="1">
            <a:off x="5587221" y="3886518"/>
            <a:ext cx="3020" cy="73056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178726" y="4801012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a scene</a:t>
            </a:r>
          </a:p>
        </p:txBody>
      </p:sp>
      <p:sp>
        <p:nvSpPr>
          <p:cNvPr id="72" name="Oval 71"/>
          <p:cNvSpPr/>
          <p:nvPr/>
        </p:nvSpPr>
        <p:spPr>
          <a:xfrm>
            <a:off x="6846276" y="4617085"/>
            <a:ext cx="1655043" cy="710450"/>
          </a:xfrm>
          <a:prstGeom prst="ellipse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72" idx="1"/>
            <a:endCxn id="60" idx="5"/>
          </p:cNvCxnSpPr>
          <p:nvPr/>
        </p:nvCxnSpPr>
        <p:spPr>
          <a:xfrm flipH="1" flipV="1">
            <a:off x="6172367" y="3782475"/>
            <a:ext cx="916284" cy="93865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999888" y="4677901"/>
            <a:ext cx="1375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possibly </a:t>
            </a:r>
          </a:p>
          <a:p>
            <a:r>
              <a:rPr lang="en-US" sz="1600" dirty="0" smtClean="0">
                <a:solidFill>
                  <a:schemeClr val="accent5"/>
                </a:solidFill>
              </a:rPr>
              <a:t>another scene</a:t>
            </a:r>
          </a:p>
        </p:txBody>
      </p:sp>
      <p:sp>
        <p:nvSpPr>
          <p:cNvPr id="80" name="Oval 79"/>
          <p:cNvSpPr/>
          <p:nvPr/>
        </p:nvSpPr>
        <p:spPr>
          <a:xfrm>
            <a:off x="2784415" y="4617085"/>
            <a:ext cx="1655043" cy="710450"/>
          </a:xfrm>
          <a:prstGeom prst="ellipse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>
            <a:stCxn id="80" idx="0"/>
            <a:endCxn id="48" idx="4"/>
          </p:cNvCxnSpPr>
          <p:nvPr/>
        </p:nvCxnSpPr>
        <p:spPr>
          <a:xfrm flipV="1">
            <a:off x="3611937" y="3886518"/>
            <a:ext cx="0" cy="73056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166064" y="4803033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a scene</a:t>
            </a:r>
          </a:p>
        </p:txBody>
      </p:sp>
    </p:spTree>
    <p:extLst>
      <p:ext uri="{BB962C8B-B14F-4D97-AF65-F5344CB8AC3E}">
        <p14:creationId xmlns:p14="http://schemas.microsoft.com/office/powerpoint/2010/main" val="63409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903</TotalTime>
  <Words>673</Words>
  <Application>Microsoft Office PowerPoint</Application>
  <PresentationFormat>On-screen Show (4:3)</PresentationFormat>
  <Paragraphs>141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Courier New</vt:lpstr>
      <vt:lpstr>Office Theme</vt:lpstr>
      <vt:lpstr>Using a SPARQL endpoint</vt:lpstr>
      <vt:lpstr>PowerPoint Presentation</vt:lpstr>
      <vt:lpstr>Things we would like to enable a "machine" to do with Linked Data</vt:lpstr>
      <vt:lpstr>PowerPoint Presentation</vt:lpstr>
      <vt:lpstr>PowerPoint Presentation</vt:lpstr>
      <vt:lpstr>HTTP protocol  Hypertext Transfer Protocol (HTTP), used to carry out an interaction across the Internet. mediated by.  Retrieving information using HTTP GET is called "dereferencing a URI". (People also say "resolving" a URI.)  </vt:lpstr>
      <vt:lpstr>How can we see what's going on when a client interacts with a server?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Data: Structured Data on the Web</dc:title>
  <dc:creator>Steve Baskauf</dc:creator>
  <cp:lastModifiedBy>Steve Baskauf</cp:lastModifiedBy>
  <cp:revision>46</cp:revision>
  <dcterms:created xsi:type="dcterms:W3CDTF">2016-09-12T00:56:04Z</dcterms:created>
  <dcterms:modified xsi:type="dcterms:W3CDTF">2017-03-20T18:54:32Z</dcterms:modified>
</cp:coreProperties>
</file>