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48A1-FD5F-442C-8421-9A32C0CEA35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6308-5BD4-4894-ABD7-82015069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tobee.org/ontology/CHEBI?iri=http://purl.obolibrary.org/obo/CHEBI_15377" TargetMode="External"/><Relationship Id="rId2" Type="http://schemas.openxmlformats.org/officeDocument/2006/relationships/hyperlink" Target="http://www.obofound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7" Type="http://schemas.openxmlformats.org/officeDocument/2006/relationships/hyperlink" Target="https://www.w3.org/TR/json-ld/" TargetMode="External"/><Relationship Id="rId2" Type="http://schemas.openxmlformats.org/officeDocument/2006/relationships/hyperlink" Target="http://schem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on-ld.org/" TargetMode="External"/><Relationship Id="rId5" Type="http://schemas.openxmlformats.org/officeDocument/2006/relationships/hyperlink" Target="http://microformats.org/" TargetMode="External"/><Relationship Id="rId4" Type="http://schemas.openxmlformats.org/officeDocument/2006/relationships/hyperlink" Target="http://www.heppresearc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2/pyRdfa/Validator.html" TargetMode="External"/><Relationship Id="rId2" Type="http://schemas.openxmlformats.org/officeDocument/2006/relationships/hyperlink" Target="http://bioimages.vanderbilt.edu/baskauf/11926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2/pyRdfa/Validator.html" TargetMode="External"/><Relationship Id="rId2" Type="http://schemas.openxmlformats.org/officeDocument/2006/relationships/hyperlink" Target="http://www.bestbuy.com/site/apple-apple-watch-sport-42mm-space-gray-aluminum-case-space-gray-sports-band/4274802.p?id=1219733906250&amp;skuId=42748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rdLibrary/semantic-web/blob/master/sw-4-working-ontologist/data/good-relations-v1.owl" TargetMode="External"/><Relationship Id="rId2" Type="http://schemas.openxmlformats.org/officeDocument/2006/relationships/hyperlink" Target="http://www.heppnetz.de/ontologies/goodrelations/v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ardLibrary/semantic-web/blob/master/sw-4-working-ontologist/data/good-relations-v1.tt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-schema/#ch_val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blincore.org/documents/dc-rdf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13: Ontologies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it provides an automatic way to say stuff that we were too lazy to assert explicitly.</a:t>
            </a:r>
          </a:p>
          <a:p>
            <a:r>
              <a:rPr lang="en-US" dirty="0" smtClean="0"/>
              <a:t>Unfortunately, can’t be expressed in OWL, so what’s the point of building the ontology?</a:t>
            </a:r>
          </a:p>
          <a:p>
            <a:endParaRPr lang="en-US" dirty="0"/>
          </a:p>
          <a:p>
            <a:r>
              <a:rPr lang="en-US" dirty="0" smtClean="0"/>
              <a:t>SPIN rules allow SPARQL “rules” to be “</a:t>
            </a:r>
            <a:r>
              <a:rPr lang="en-US" dirty="0" err="1" smtClean="0"/>
              <a:t>ontologized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owl:Ontology</a:t>
            </a:r>
            <a:r>
              <a:rPr lang="en-US" dirty="0" smtClean="0"/>
              <a:t> and </a:t>
            </a:r>
            <a:r>
              <a:rPr lang="en-US" dirty="0" err="1" smtClean="0"/>
              <a:t>owl:imports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06431" cy="4351338"/>
          </a:xfrm>
        </p:spPr>
        <p:txBody>
          <a:bodyPr/>
          <a:lstStyle/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err="1" smtClean="0"/>
              <a:t>dcterms:hasPart</a:t>
            </a:r>
            <a:r>
              <a:rPr lang="en-US" dirty="0" smtClean="0"/>
              <a:t> and </a:t>
            </a:r>
            <a:r>
              <a:rPr lang="en-US" dirty="0" err="1" smtClean="0"/>
              <a:t>dcterms:isPartOf</a:t>
            </a:r>
            <a:endParaRPr lang="en-US" dirty="0"/>
          </a:p>
          <a:p>
            <a:r>
              <a:rPr lang="en-US" dirty="0" smtClean="0"/>
              <a:t>There is no semantic relationship between these two terms, although they seem to be inverses.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my:ontology</a:t>
            </a:r>
            <a:r>
              <a:rPr lang="en-US" dirty="0" smtClean="0"/>
              <a:t> a </a:t>
            </a:r>
            <a:r>
              <a:rPr lang="en-US" dirty="0" err="1" smtClean="0"/>
              <a:t>owl:Ontology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owl:imports</a:t>
            </a:r>
            <a:r>
              <a:rPr lang="en-US" dirty="0" smtClean="0"/>
              <a:t> &lt;</a:t>
            </a:r>
            <a:r>
              <a:rPr lang="en-US" dirty="0"/>
              <a:t>http://purl.org/dc/terms</a:t>
            </a:r>
            <a:r>
              <a:rPr lang="en-US" dirty="0" smtClean="0"/>
              <a:t>/&gt;.</a:t>
            </a:r>
          </a:p>
          <a:p>
            <a:pPr marL="0" indent="0">
              <a:buNone/>
            </a:pPr>
            <a:r>
              <a:rPr lang="en-US" dirty="0" err="1" smtClean="0"/>
              <a:t>dcterms:hasPart</a:t>
            </a:r>
            <a:r>
              <a:rPr lang="en-US" dirty="0" smtClean="0"/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dirty="0" err="1" smtClean="0"/>
              <a:t>dcterms:isPartOf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39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Quantities, Units, and Dimensions (QUDT)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reference for units</a:t>
            </a:r>
          </a:p>
          <a:p>
            <a:r>
              <a:rPr lang="en-US" dirty="0" smtClean="0"/>
              <a:t>Conversion services</a:t>
            </a:r>
          </a:p>
          <a:p>
            <a:r>
              <a:rPr lang="en-US" dirty="0" smtClean="0"/>
              <a:t>Dimension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9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err="1" smtClean="0"/>
              <a:t>owl:allValuesFrom</a:t>
            </a:r>
            <a:r>
              <a:rPr lang="en-US" sz="2800" dirty="0" smtClean="0"/>
              <a:t> to restrict possible values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27" y="3848467"/>
            <a:ext cx="7886700" cy="556055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perating 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762" y="1356191"/>
            <a:ext cx="6939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owl:Restriction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owl:allValuesFrom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owl:onProperty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045" y="4471823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vocab-units:Foot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vocab-quantities:Length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327" y="5266238"/>
            <a:ext cx="7886700" cy="55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entails: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327" y="564426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vocab-quantities:Length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327" y="6168201"/>
            <a:ext cx="7886700" cy="55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(any reason why we couldn’t have just said that?)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SPIN rules; again, not really done using OWL</a:t>
            </a:r>
          </a:p>
          <a:p>
            <a:r>
              <a:rPr lang="en-US" dirty="0" smtClean="0"/>
              <a:t>But what is gained by embedding these in the ontology as opposed to just telling people how to do the SPARQL?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</a:t>
            </a:r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depends on SPIN rules that could have just been done by telling people what SPARQL queries to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CHEBI, an OBO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http://www.obofoundry.org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Water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http://www.ontobee.org/ontology/CHEBI?iri=http://</a:t>
            </a:r>
            <a:r>
              <a:rPr lang="en-US" dirty="0" smtClean="0">
                <a:hlinkClick r:id="rId3"/>
              </a:rPr>
              <a:t>purl.obolibrary.org/obo/CHEBI_15377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2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0" y="160409"/>
            <a:ext cx="7886700" cy="1122481"/>
          </a:xfrm>
        </p:spPr>
        <p:txBody>
          <a:bodyPr/>
          <a:lstStyle/>
          <a:p>
            <a:r>
              <a:rPr lang="en-US" dirty="0" smtClean="0"/>
              <a:t>Data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2"/>
            <a:ext cx="7886700" cy="5472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Schemas:</a:t>
            </a:r>
          </a:p>
          <a:p>
            <a:r>
              <a:rPr lang="en-US" dirty="0"/>
              <a:t>schema.org </a:t>
            </a:r>
            <a:r>
              <a:rPr lang="en-US" dirty="0">
                <a:hlinkClick r:id="rId2"/>
              </a:rPr>
              <a:t>http://schema.org/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Graph Protocol </a:t>
            </a:r>
            <a:r>
              <a:rPr lang="en-US" dirty="0">
                <a:hlinkClick r:id="rId3"/>
              </a:rPr>
              <a:t>http://ogp.me/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Relations Ontology </a:t>
            </a:r>
            <a:r>
              <a:rPr lang="en-US" dirty="0">
                <a:hlinkClick r:id="rId4"/>
              </a:rPr>
              <a:t>http://www.heppresearch.com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Formats:</a:t>
            </a:r>
          </a:p>
          <a:p>
            <a:r>
              <a:rPr lang="en-US" dirty="0" err="1" smtClean="0"/>
              <a:t>RDFa</a:t>
            </a:r>
            <a:r>
              <a:rPr lang="en-US" dirty="0" smtClean="0"/>
              <a:t> (W3C Recommendation)</a:t>
            </a:r>
          </a:p>
          <a:p>
            <a:r>
              <a:rPr lang="en-US" dirty="0" err="1" smtClean="0"/>
              <a:t>Microformats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http://microformats.org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JSON LD (W3C Recommendation; does not completely intersect with RDF</a:t>
            </a:r>
            <a:r>
              <a:rPr lang="en-US" dirty="0"/>
              <a:t>) </a:t>
            </a:r>
            <a:r>
              <a:rPr lang="en-US" dirty="0">
                <a:hlinkClick r:id="rId6"/>
              </a:rPr>
              <a:t>http://json-ld.org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https://www.w3.org/TR/json-ld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 extraction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825625"/>
            <a:ext cx="8092269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bioimages.vanderbilt.edu/baskauf/11926.htm</a:t>
            </a:r>
            <a:endParaRPr lang="en-US" dirty="0" smtClean="0"/>
          </a:p>
          <a:p>
            <a:r>
              <a:rPr lang="en-US" dirty="0" smtClean="0"/>
              <a:t>View page source</a:t>
            </a:r>
          </a:p>
          <a:p>
            <a:r>
              <a:rPr lang="en-US" dirty="0" smtClean="0"/>
              <a:t>Go to W3C </a:t>
            </a:r>
            <a:r>
              <a:rPr lang="en-US" dirty="0" err="1" smtClean="0"/>
              <a:t>RDFa</a:t>
            </a:r>
            <a:r>
              <a:rPr lang="en-US" dirty="0" smtClean="0"/>
              <a:t> Validator: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www.w3.org/2012/pyRdfa/Validator.html</a:t>
            </a:r>
            <a:endParaRPr lang="en-US" dirty="0" smtClean="0"/>
          </a:p>
          <a:p>
            <a:r>
              <a:rPr lang="en-US" dirty="0" smtClean="0"/>
              <a:t>Paste in URL, or upload from saved HTML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8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Supposed Good Relations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0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www.bestbuy.com/site/apple-apple-watch-sport-42mm-space-gray-aluminum-case-space-gray-sports-band/4274802.p?id=1219733906250&amp;skuId=4274802</a:t>
            </a:r>
            <a:endParaRPr lang="en-US" dirty="0" smtClean="0"/>
          </a:p>
          <a:p>
            <a:r>
              <a:rPr lang="en-US" dirty="0" smtClean="0"/>
              <a:t>Check page source for </a:t>
            </a:r>
            <a:r>
              <a:rPr lang="en-US" dirty="0" err="1" smtClean="0"/>
              <a:t>RDFa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www.w3.org/2012/pyRdfa/Validator.html</a:t>
            </a:r>
            <a:endParaRPr lang="en-US" dirty="0" smtClean="0"/>
          </a:p>
          <a:p>
            <a:r>
              <a:rPr lang="en-US" dirty="0"/>
              <a:t>Open Graph </a:t>
            </a:r>
            <a:r>
              <a:rPr lang="en-US" dirty="0" smtClean="0"/>
              <a:t>protocol, not Good Relations</a:t>
            </a:r>
          </a:p>
          <a:p>
            <a:r>
              <a:rPr lang="en-US" dirty="0" smtClean="0"/>
              <a:t>Significant lack of commitment to “pure” RDF (use of literals for everything)</a:t>
            </a:r>
          </a:p>
          <a:p>
            <a:r>
              <a:rPr lang="en-US" dirty="0" smtClean="0"/>
              <a:t>Could not find GR at sears.com, kmart.com, etc.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0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296"/>
            <a:ext cx="7886700" cy="1325563"/>
          </a:xfrm>
        </p:spPr>
        <p:txBody>
          <a:bodyPr/>
          <a:lstStyle/>
          <a:p>
            <a:r>
              <a:rPr lang="en-US" dirty="0" smtClean="0"/>
              <a:t>Taking a look at Good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8948"/>
          </a:xfrm>
        </p:spPr>
        <p:txBody>
          <a:bodyPr>
            <a:normAutofit/>
          </a:bodyPr>
          <a:lstStyle/>
          <a:p>
            <a:r>
              <a:rPr lang="en-US" dirty="0" smtClean="0"/>
              <a:t>Source is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www.heppnetz.de/ontologies/goodrelations/v1.html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RDF/XML on GitHub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Turtle on GitHub</a:t>
            </a:r>
            <a:endParaRPr lang="en-US" dirty="0" smtClean="0"/>
          </a:p>
          <a:p>
            <a:r>
              <a:rPr lang="en-US" dirty="0" smtClean="0"/>
              <a:t>Ugliness; look at in Protégé</a:t>
            </a:r>
          </a:p>
          <a:p>
            <a:r>
              <a:rPr lang="en-US" dirty="0" smtClean="0"/>
              <a:t>Note that cardinality is given in literals, not OWL definitions (???)</a:t>
            </a:r>
          </a:p>
          <a:p>
            <a:r>
              <a:rPr lang="en-US" dirty="0" smtClean="0"/>
              <a:t>Note the usual problem of competing schemas and attempt to reconcile with 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literal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5"/>
            <a:ext cx="860030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ex:flyingPig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ex:hasMeasurement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“21”^^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xsd:integer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datatyping</a:t>
            </a:r>
            <a:r>
              <a:rPr lang="en-US" dirty="0" smtClean="0"/>
              <a:t> lets us know that the literal is a number. </a:t>
            </a:r>
          </a:p>
          <a:p>
            <a:r>
              <a:rPr lang="en-US" dirty="0" smtClean="0"/>
              <a:t>But what kind of measurement is this?  What are the units?</a:t>
            </a:r>
          </a:p>
        </p:txBody>
      </p:sp>
    </p:spTree>
    <p:extLst>
      <p:ext uri="{BB962C8B-B14F-4D97-AF65-F5344CB8AC3E}">
        <p14:creationId xmlns:p14="http://schemas.microsoft.com/office/powerpoint/2010/main" val="26134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examples: </a:t>
            </a:r>
            <a:r>
              <a:rPr lang="en-US" dirty="0" err="1" smtClean="0"/>
              <a:t>rdf:value</a:t>
            </a:r>
            <a:r>
              <a:rPr lang="en-US" dirty="0" smtClean="0"/>
              <a:t> and DCMI RDF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6474"/>
            <a:ext cx="8208983" cy="756856"/>
          </a:xfrm>
        </p:spPr>
      </p:pic>
      <p:sp>
        <p:nvSpPr>
          <p:cNvPr id="7" name="TextBox 6"/>
          <p:cNvSpPr txBox="1"/>
          <p:nvPr/>
        </p:nvSpPr>
        <p:spPr>
          <a:xfrm>
            <a:off x="790832" y="1863915"/>
            <a:ext cx="461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https://www.w3.org/TR/rdf-schema/#</a:t>
            </a:r>
            <a:r>
              <a:rPr lang="en-US" dirty="0" smtClean="0">
                <a:hlinkClick r:id="rId3"/>
              </a:rPr>
              <a:t>ch_value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628" y="3879115"/>
            <a:ext cx="6677025" cy="2733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3382723"/>
            <a:ext cx="407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http://dublincore.org/documents/dc-rdf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of price specification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4932" y="3590467"/>
            <a:ext cx="2014925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3" idx="5"/>
            <a:endCxn id="7" idx="2"/>
          </p:cNvCxnSpPr>
          <p:nvPr/>
        </p:nvCxnSpPr>
        <p:spPr>
          <a:xfrm>
            <a:off x="1999809" y="3406617"/>
            <a:ext cx="1345123" cy="5580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28" y="3373030"/>
            <a:ext cx="164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“19”^^xsd:float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4770" y="3057695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gs:hasCurrencyValue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7" idx="5"/>
            <a:endCxn id="31" idx="1"/>
          </p:cNvCxnSpPr>
          <p:nvPr/>
        </p:nvCxnSpPr>
        <p:spPr>
          <a:xfrm>
            <a:off x="5064778" y="4229295"/>
            <a:ext cx="1933418" cy="161786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119" y="298387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dirty="0" smtClean="0">
                <a:solidFill>
                  <a:schemeClr val="accent5"/>
                </a:solidFill>
              </a:rPr>
              <a:t>lush:Offering_1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973" y="378106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plush:PriceSpec_1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3862" y="3223783"/>
            <a:ext cx="1974011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33049" y="5662497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“USD”^^xsd:string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836" y="570977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“C62”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8" name="Straight Arrow Connector 17"/>
          <p:cNvCxnSpPr>
            <a:stCxn id="7" idx="4"/>
            <a:endCxn id="28" idx="0"/>
          </p:cNvCxnSpPr>
          <p:nvPr/>
        </p:nvCxnSpPr>
        <p:spPr>
          <a:xfrm>
            <a:off x="4352395" y="4338901"/>
            <a:ext cx="168087" cy="121580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5" idx="1"/>
          </p:cNvCxnSpPr>
          <p:nvPr/>
        </p:nvCxnSpPr>
        <p:spPr>
          <a:xfrm flipV="1">
            <a:off x="5359857" y="3563515"/>
            <a:ext cx="1684005" cy="40116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777" y="3858203"/>
            <a:ext cx="24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r:hasPriceSpecification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8041" y="4690694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r:hasCurrency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9963" y="2767789"/>
            <a:ext cx="2014925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33476" y="5554708"/>
            <a:ext cx="1974011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196" y="5507431"/>
            <a:ext cx="1974011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33825" y="4903489"/>
            <a:ext cx="271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gs:hasUnitOfMeasurement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5360" y="6332046"/>
            <a:ext cx="174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(by th</a:t>
            </a:r>
            <a:r>
              <a:rPr lang="en-US" sz="2400" dirty="0" smtClean="0"/>
              <a:t>e job)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5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/>
      <p:bldP spid="14" grpId="0"/>
      <p:bldP spid="15" grpId="0" animBg="1"/>
      <p:bldP spid="16" grpId="0"/>
      <p:bldP spid="17" grpId="0"/>
      <p:bldP spid="20" grpId="0"/>
      <p:bldP spid="22" grpId="0"/>
      <p:bldP spid="23" grpId="0" animBg="1"/>
      <p:bldP spid="28" grpId="0" animBg="1"/>
      <p:bldP spid="31" grpId="0" animBg="1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130" y="68839"/>
            <a:ext cx="4730531" cy="847554"/>
          </a:xfrm>
        </p:spPr>
        <p:txBody>
          <a:bodyPr/>
          <a:lstStyle/>
          <a:p>
            <a:r>
              <a:rPr lang="en-US" dirty="0" smtClean="0"/>
              <a:t>Describing services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44932" y="3590467"/>
            <a:ext cx="2014925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7" idx="5"/>
            <a:endCxn id="3" idx="2"/>
          </p:cNvCxnSpPr>
          <p:nvPr/>
        </p:nvCxnSpPr>
        <p:spPr>
          <a:xfrm>
            <a:off x="1999809" y="3406617"/>
            <a:ext cx="1345123" cy="5580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21065" y="3431925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“1.0”^^xsd:float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>
            <a:stCxn id="3" idx="6"/>
            <a:endCxn id="10" idx="1"/>
          </p:cNvCxnSpPr>
          <p:nvPr/>
        </p:nvCxnSpPr>
        <p:spPr>
          <a:xfrm flipV="1">
            <a:off x="5359857" y="3576443"/>
            <a:ext cx="1221244" cy="38824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5119" y="298387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dirty="0" smtClean="0">
                <a:solidFill>
                  <a:schemeClr val="accent5"/>
                </a:solidFill>
              </a:rPr>
              <a:t>lush:Offering_1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973" y="378106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plush:PriceSpec_1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1101" y="3236711"/>
            <a:ext cx="1974011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83541" y="5527728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“C62”^^xsd:string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>
            <a:stCxn id="3" idx="3"/>
            <a:endCxn id="38" idx="0"/>
          </p:cNvCxnSpPr>
          <p:nvPr/>
        </p:nvCxnSpPr>
        <p:spPr>
          <a:xfrm flipH="1">
            <a:off x="2722502" y="4229295"/>
            <a:ext cx="917509" cy="140015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3" idx="4"/>
          </p:cNvCxnSpPr>
          <p:nvPr/>
        </p:nvCxnSpPr>
        <p:spPr>
          <a:xfrm flipV="1">
            <a:off x="4352395" y="2640578"/>
            <a:ext cx="1317257" cy="94988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823" y="38816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gr:includesObject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9181" y="405567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r:amountOfThisGood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9963" y="2767789"/>
            <a:ext cx="2014925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29292" y="5373774"/>
            <a:ext cx="1974011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93595" y="4712011"/>
            <a:ext cx="271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gs:hasUnitOfMeasurement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216" y="6268657"/>
            <a:ext cx="463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(by th</a:t>
            </a:r>
            <a:r>
              <a:rPr lang="en-US" sz="2400" dirty="0" smtClean="0"/>
              <a:t>e job; </a:t>
            </a:r>
            <a:r>
              <a:rPr lang="en-US" sz="2400" dirty="0" err="1" smtClean="0"/>
              <a:t>datatyped</a:t>
            </a:r>
            <a:r>
              <a:rPr lang="en-US" sz="2400" dirty="0" smtClean="0"/>
              <a:t> this time???)</a:t>
            </a:r>
            <a:endParaRPr lang="en-US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822713" y="22924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gr:includes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62189" y="1892144"/>
            <a:ext cx="2014925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6"/>
            <a:endCxn id="23" idx="3"/>
          </p:cNvCxnSpPr>
          <p:nvPr/>
        </p:nvCxnSpPr>
        <p:spPr>
          <a:xfrm flipV="1">
            <a:off x="2294888" y="2530972"/>
            <a:ext cx="2662380" cy="61103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38878" y="2107806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plush:Service_1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43991" y="598757"/>
            <a:ext cx="2400009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3" idx="7"/>
            <a:endCxn id="30" idx="3"/>
          </p:cNvCxnSpPr>
          <p:nvPr/>
        </p:nvCxnSpPr>
        <p:spPr>
          <a:xfrm flipV="1">
            <a:off x="6382035" y="1237585"/>
            <a:ext cx="713429" cy="76416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0573" y="1296538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df:type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4467" y="766037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gr:ProductOrService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12678" y="5629448"/>
            <a:ext cx="3019648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60539" y="508134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df:type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1205" y="5848133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gr:Type</a:t>
            </a:r>
            <a:r>
              <a:rPr lang="en-US" dirty="0" smtClean="0">
                <a:solidFill>
                  <a:schemeClr val="accent5"/>
                </a:solidFill>
              </a:rPr>
              <a:t>AndQuantityNode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/>
          <p:cNvCxnSpPr>
            <a:stCxn id="3" idx="4"/>
            <a:endCxn id="19" idx="0"/>
          </p:cNvCxnSpPr>
          <p:nvPr/>
        </p:nvCxnSpPr>
        <p:spPr>
          <a:xfrm>
            <a:off x="4352395" y="4338901"/>
            <a:ext cx="1463903" cy="103487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1865" y="874642"/>
            <a:ext cx="40927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?o gr:includesObject _:n 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_:n rdf:type gr:TypeAndQuantityNode.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_:n gr:amountOfThisGood "1.0"^^xsd:float.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_:n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gr:hasUnitOfMeasurement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"C62"^^xsd:string.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_:n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gr:typeOfGood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?p.}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?o rdf:type gr:Offering.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?o gr:includes ?p.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898" y="4320442"/>
            <a:ext cx="1710710" cy="74843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9768" y="453452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gr:Offering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1711" y="358589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df:type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endCxn id="55" idx="0"/>
          </p:cNvCxnSpPr>
          <p:nvPr/>
        </p:nvCxnSpPr>
        <p:spPr>
          <a:xfrm flipH="1">
            <a:off x="900253" y="3590467"/>
            <a:ext cx="292453" cy="72997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10" grpId="0" animBg="1"/>
      <p:bldP spid="11" grpId="0"/>
      <p:bldP spid="15" grpId="0"/>
      <p:bldP spid="16" grpId="0"/>
      <p:bldP spid="17" grpId="0" animBg="1"/>
      <p:bldP spid="19" grpId="0" animBg="1"/>
      <p:bldP spid="20" grpId="0"/>
      <p:bldP spid="21" grpId="0"/>
      <p:bldP spid="22" grpId="0"/>
      <p:bldP spid="23" grpId="0" animBg="1"/>
      <p:bldP spid="27" grpId="0"/>
      <p:bldP spid="30" grpId="0" animBg="1"/>
      <p:bldP spid="34" grpId="0"/>
      <p:bldP spid="35" grpId="0"/>
      <p:bldP spid="38" grpId="0" animBg="1"/>
      <p:bldP spid="39" grpId="0"/>
      <p:bldP spid="41" grpId="0"/>
      <p:bldP spid="55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604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Semantic Web for the Working Ontologist</vt:lpstr>
      <vt:lpstr>Data on the Web</vt:lpstr>
      <vt:lpstr>RDFa extraction demo</vt:lpstr>
      <vt:lpstr>Supposed Good Relations RDF</vt:lpstr>
      <vt:lpstr>Taking a look at Good Relations</vt:lpstr>
      <vt:lpstr>The literal problem</vt:lpstr>
      <vt:lpstr>Reification examples: rdf:value and DCMI RDF model</vt:lpstr>
      <vt:lpstr>Reification of price specification</vt:lpstr>
      <vt:lpstr>Describing services</vt:lpstr>
      <vt:lpstr>What good does this do?</vt:lpstr>
      <vt:lpstr>owl:Ontology and owl:imports</vt:lpstr>
      <vt:lpstr>Quantities, Units, and Dimensions (QUDT)</vt:lpstr>
      <vt:lpstr>owl:allValuesFrom to restrict possible values </vt:lpstr>
      <vt:lpstr>Conversion services</vt:lpstr>
      <vt:lpstr>Dimension verification</vt:lpstr>
      <vt:lpstr>CHEBI, an OBO ontology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Baskauf, Steven James</dc:creator>
  <cp:lastModifiedBy>Baskauf, Steven James</cp:lastModifiedBy>
  <cp:revision>25</cp:revision>
  <dcterms:created xsi:type="dcterms:W3CDTF">2016-05-02T11:06:10Z</dcterms:created>
  <dcterms:modified xsi:type="dcterms:W3CDTF">2016-05-02T16:55:33Z</dcterms:modified>
</cp:coreProperties>
</file>