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4" r:id="rId4"/>
    <p:sldId id="265" r:id="rId5"/>
    <p:sldId id="266" r:id="rId6"/>
    <p:sldId id="268" r:id="rId7"/>
    <p:sldId id="259" r:id="rId8"/>
    <p:sldId id="258" r:id="rId9"/>
    <p:sldId id="257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45E6-EFB8-4CEB-9342-EB7F3510C843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EE3-142F-4DCF-95BA-8E108367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8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45E6-EFB8-4CEB-9342-EB7F3510C843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EE3-142F-4DCF-95BA-8E108367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7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45E6-EFB8-4CEB-9342-EB7F3510C843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EE3-142F-4DCF-95BA-8E108367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2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45E6-EFB8-4CEB-9342-EB7F3510C843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EE3-142F-4DCF-95BA-8E108367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7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45E6-EFB8-4CEB-9342-EB7F3510C843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EE3-142F-4DCF-95BA-8E108367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1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45E6-EFB8-4CEB-9342-EB7F3510C843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EE3-142F-4DCF-95BA-8E108367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5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45E6-EFB8-4CEB-9342-EB7F3510C843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EE3-142F-4DCF-95BA-8E108367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3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45E6-EFB8-4CEB-9342-EB7F3510C843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EE3-142F-4DCF-95BA-8E108367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1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45E6-EFB8-4CEB-9342-EB7F3510C843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EE3-142F-4DCF-95BA-8E108367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45E6-EFB8-4CEB-9342-EB7F3510C843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EE3-142F-4DCF-95BA-8E108367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8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45E6-EFB8-4CEB-9342-EB7F3510C843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EE3-142F-4DCF-95BA-8E108367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7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B45E6-EFB8-4CEB-9342-EB7F3510C843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F4EE3-142F-4DCF-95BA-8E108367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7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2003/01/ge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rcid.org/0000-0003-4365-3135" TargetMode="External"/><Relationship Id="rId2" Type="http://schemas.openxmlformats.org/officeDocument/2006/relationships/hyperlink" Target="https://orcid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3233/sw-15020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id.ac/institutes/grid.152326.1" TargetMode="External"/><Relationship Id="rId2" Type="http://schemas.openxmlformats.org/officeDocument/2006/relationships/hyperlink" Target="https://www.grid.ac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rdf-schema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ublincore.org/documents/dcmi-term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xmlns.com/foaf/spec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Vocabularies and Well-known Identifiers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Steve Baskauf</a:t>
            </a:r>
          </a:p>
          <a:p>
            <a:r>
              <a:rPr lang="en-US" smtClean="0"/>
              <a:t>Semantic Web Working Group</a:t>
            </a:r>
          </a:p>
          <a:p>
            <a:r>
              <a:rPr lang="en-US" smtClean="0"/>
              <a:t>2017-09-11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66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Bibliographic Ontology (BIBO)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Website currently broken :-(</a:t>
            </a:r>
          </a:p>
          <a:p>
            <a:r>
              <a:rPr lang="en-US" smtClean="0"/>
              <a:t>CURIE bibo: = http</a:t>
            </a:r>
            <a:r>
              <a:rPr lang="en-US"/>
              <a:t>://</a:t>
            </a:r>
            <a:r>
              <a:rPr lang="en-US"/>
              <a:t>purl.org/ontology/bibo</a:t>
            </a:r>
            <a:r>
              <a:rPr lang="en-US" smtClean="0"/>
              <a:t>/</a:t>
            </a:r>
          </a:p>
          <a:p>
            <a:r>
              <a:rPr lang="en-US" smtClean="0"/>
              <a:t>Some terms:</a:t>
            </a:r>
          </a:p>
          <a:p>
            <a:pPr lvl="1"/>
            <a:r>
              <a:rPr lang="en-US" smtClean="0"/>
              <a:t>bibo:volume</a:t>
            </a:r>
          </a:p>
          <a:p>
            <a:pPr lvl="1"/>
            <a:r>
              <a:rPr lang="en-US" smtClean="0"/>
              <a:t>bibo:pageStart</a:t>
            </a:r>
          </a:p>
          <a:p>
            <a:pPr lvl="1"/>
            <a:r>
              <a:rPr lang="en-US" smtClean="0"/>
              <a:t>bibo:pageEnd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54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10634" cy="1325563"/>
          </a:xfrm>
        </p:spPr>
        <p:txBody>
          <a:bodyPr>
            <a:normAutofit fontScale="90000"/>
          </a:bodyPr>
          <a:lstStyle/>
          <a:p>
            <a:r>
              <a:rPr lang="en-US" smtClean="0"/>
              <a:t>Global Research Identifier Database Ontology (GRID): research organisations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</a:t>
            </a:r>
            <a:r>
              <a:rPr lang="en-US"/>
              <a:t>www.grid.ac</a:t>
            </a:r>
            <a:r>
              <a:rPr lang="en-US" smtClean="0"/>
              <a:t>/</a:t>
            </a:r>
          </a:p>
          <a:p>
            <a:r>
              <a:rPr lang="en-US"/>
              <a:t>CURIE grid: </a:t>
            </a:r>
            <a:r>
              <a:rPr lang="en-US"/>
              <a:t>= </a:t>
            </a:r>
            <a:r>
              <a:rPr lang="en-US" smtClean="0"/>
              <a:t>http</a:t>
            </a:r>
            <a:r>
              <a:rPr lang="en-US"/>
              <a:t>://</a:t>
            </a:r>
            <a:r>
              <a:rPr lang="en-US"/>
              <a:t>www.grid.ac/ontology</a:t>
            </a:r>
            <a:r>
              <a:rPr lang="en-US" smtClean="0"/>
              <a:t>/</a:t>
            </a:r>
          </a:p>
          <a:p>
            <a:r>
              <a:rPr lang="en-US" smtClean="0"/>
              <a:t>Some terms:</a:t>
            </a:r>
          </a:p>
          <a:p>
            <a:pPr lvl="1"/>
            <a:r>
              <a:rPr lang="en-US" smtClean="0"/>
              <a:t>grid:establishedYear</a:t>
            </a:r>
          </a:p>
          <a:p>
            <a:pPr lvl="1"/>
            <a:r>
              <a:rPr lang="en-US" smtClean="0"/>
              <a:t>grid:hasWikidataId</a:t>
            </a:r>
          </a:p>
          <a:p>
            <a:pPr lvl="1"/>
            <a:r>
              <a:rPr lang="en-US" smtClean="0"/>
              <a:t>grid:wikipediaPage</a:t>
            </a:r>
          </a:p>
          <a:p>
            <a:pPr lvl="1"/>
            <a:r>
              <a:rPr lang="en-US" smtClean="0"/>
              <a:t>grid:cityName</a:t>
            </a:r>
          </a:p>
          <a:p>
            <a:pPr lvl="1"/>
            <a:r>
              <a:rPr lang="en-US" smtClean="0"/>
              <a:t>grid:countryCode</a:t>
            </a:r>
          </a:p>
          <a:p>
            <a:pPr lvl="1"/>
            <a:r>
              <a:rPr lang="en-US" smtClean="0"/>
              <a:t>grid:countryName</a:t>
            </a:r>
          </a:p>
          <a:p>
            <a:pPr lvl="1"/>
            <a:r>
              <a:rPr lang="en-US" smtClean="0"/>
              <a:t>grid:hasGeonamesCity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50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Geo (WGS84 lat/long) Vocabulary: geospatial locations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hlinkClick r:id="rId2"/>
              </a:rPr>
              <a:t>https://</a:t>
            </a:r>
            <a:r>
              <a:rPr lang="en-US" sz="2400">
                <a:hlinkClick r:id="rId2"/>
              </a:rPr>
              <a:t>www.w3.org/2003/01/geo</a:t>
            </a:r>
            <a:r>
              <a:rPr lang="en-US" sz="2400" smtClean="0">
                <a:hlinkClick r:id="rId2"/>
              </a:rPr>
              <a:t>/</a:t>
            </a:r>
            <a:endParaRPr lang="en-US" sz="2400" smtClean="0"/>
          </a:p>
          <a:p>
            <a:r>
              <a:rPr lang="en-US" sz="2400"/>
              <a:t>CURIE geo: = http://</a:t>
            </a:r>
            <a:r>
              <a:rPr lang="en-US" sz="2400"/>
              <a:t>www.w3.org/2003/01/geo/wgs84_pos</a:t>
            </a:r>
            <a:r>
              <a:rPr lang="en-US" sz="2400" smtClean="0"/>
              <a:t>#</a:t>
            </a:r>
          </a:p>
          <a:p>
            <a:r>
              <a:rPr lang="en-US" sz="2400" smtClean="0"/>
              <a:t>Some terms:</a:t>
            </a:r>
          </a:p>
          <a:p>
            <a:pPr lvl="1"/>
            <a:r>
              <a:rPr lang="en-US" smtClean="0"/>
              <a:t>geo:lat</a:t>
            </a:r>
          </a:p>
          <a:p>
            <a:pPr lvl="1"/>
            <a:r>
              <a:rPr lang="en-US" smtClean="0"/>
              <a:t>geo:long</a:t>
            </a:r>
          </a:p>
          <a:p>
            <a:pPr lvl="1"/>
            <a:r>
              <a:rPr lang="en-US" smtClean="0"/>
              <a:t>geo:alt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16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Miscellaneous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Simple Knowledge Organization System (SKOS)</a:t>
            </a:r>
          </a:p>
          <a:p>
            <a:pPr lvl="1"/>
            <a:r>
              <a:rPr lang="en-US" smtClean="0"/>
              <a:t>skos:prefLabel</a:t>
            </a:r>
          </a:p>
          <a:p>
            <a:pPr lvl="1"/>
            <a:r>
              <a:rPr lang="en-US" smtClean="0"/>
              <a:t>skos:altLabel</a:t>
            </a:r>
          </a:p>
          <a:p>
            <a:r>
              <a:rPr lang="en-US"/>
              <a:t>Metadata Authority Description Schema </a:t>
            </a:r>
            <a:r>
              <a:rPr lang="en-US"/>
              <a:t>in </a:t>
            </a:r>
            <a:r>
              <a:rPr lang="en-US" smtClean="0"/>
              <a:t>RDF vocabulary</a:t>
            </a:r>
          </a:p>
          <a:p>
            <a:pPr lvl="1"/>
            <a:r>
              <a:rPr lang="en-US" smtClean="0"/>
              <a:t>madsrdf:hasAffiliation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4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Sources of Well-known Identifiers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8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 Researcher and Contributor ID (ORCID)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</a:t>
            </a:r>
            <a:r>
              <a:rPr lang="en-US">
                <a:hlinkClick r:id="rId2"/>
              </a:rPr>
              <a:t>orcid.org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  <a:p>
            <a:r>
              <a:rPr lang="en-US" b="1" smtClean="0">
                <a:solidFill>
                  <a:srgbClr val="FF0000"/>
                </a:solidFill>
              </a:rPr>
              <a:t>Individual people </a:t>
            </a:r>
            <a:r>
              <a:rPr lang="en-US" smtClean="0"/>
              <a:t>can register a unique ORCID identifier.</a:t>
            </a:r>
          </a:p>
          <a:p>
            <a:r>
              <a:rPr lang="en-US" smtClean="0"/>
              <a:t>Scrapes publications from CrossRef and associates them with researchers.</a:t>
            </a:r>
          </a:p>
          <a:p>
            <a:r>
              <a:rPr lang="en-US" smtClean="0"/>
              <a:t>Provides machine-readable metadata when identifiers are dereferenced.</a:t>
            </a:r>
          </a:p>
          <a:p>
            <a:r>
              <a:rPr lang="en-US" smtClean="0"/>
              <a:t>Example:</a:t>
            </a:r>
          </a:p>
          <a:p>
            <a:pPr marL="0" indent="0">
              <a:buNone/>
            </a:pPr>
            <a:r>
              <a:rPr lang="en-US">
                <a:hlinkClick r:id="rId3"/>
              </a:rPr>
              <a:t>http://orcid.org/0000-0003-4365-3135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8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Digital Object Identifier (DOI)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http://</a:t>
            </a:r>
            <a:r>
              <a:rPr lang="en-US"/>
              <a:t>www.doi.org</a:t>
            </a:r>
            <a:r>
              <a:rPr lang="en-US" smtClean="0"/>
              <a:t>/</a:t>
            </a:r>
          </a:p>
          <a:p>
            <a:r>
              <a:rPr lang="en-US" smtClean="0"/>
              <a:t>Consortium for registration of persistent identifiers on digital networks.  Commonly used for </a:t>
            </a:r>
            <a:r>
              <a:rPr lang="en-US" b="1" smtClean="0">
                <a:solidFill>
                  <a:srgbClr val="FF0000"/>
                </a:solidFill>
              </a:rPr>
              <a:t>publications</a:t>
            </a:r>
            <a:r>
              <a:rPr lang="en-US" smtClean="0"/>
              <a:t>.</a:t>
            </a:r>
          </a:p>
          <a:p>
            <a:r>
              <a:rPr lang="en-US" smtClean="0"/>
              <a:t>In browser, redirects to publisher's site.</a:t>
            </a:r>
          </a:p>
          <a:p>
            <a:r>
              <a:rPr lang="en-US" smtClean="0"/>
              <a:t>Major provider (CrossRef) provides machine-readable data when identifier is dereferenced.</a:t>
            </a:r>
          </a:p>
          <a:p>
            <a:r>
              <a:rPr lang="en-US" smtClean="0"/>
              <a:t>Example:</a:t>
            </a:r>
          </a:p>
          <a:p>
            <a:pPr marL="0" indent="0">
              <a:buNone/>
            </a:pPr>
            <a:r>
              <a:rPr lang="en-US" smtClean="0">
                <a:hlinkClick r:id="rId2"/>
              </a:rPr>
              <a:t>http://dx.doi.org/10.3233/sw-150203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1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 Research Identifier Database (GRID)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</a:t>
            </a:r>
            <a:r>
              <a:rPr lang="en-US">
                <a:hlinkClick r:id="rId2"/>
              </a:rPr>
              <a:t>www.grid.ac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  <a:p>
            <a:r>
              <a:rPr lang="en-US" smtClean="0"/>
              <a:t>Assigns persistent identifiers to </a:t>
            </a:r>
            <a:r>
              <a:rPr lang="en-US" b="1" smtClean="0">
                <a:solidFill>
                  <a:srgbClr val="FF0000"/>
                </a:solidFill>
              </a:rPr>
              <a:t>institutions</a:t>
            </a:r>
            <a:r>
              <a:rPr lang="en-US" smtClean="0"/>
              <a:t>.</a:t>
            </a:r>
          </a:p>
          <a:p>
            <a:r>
              <a:rPr lang="en-US" smtClean="0"/>
              <a:t>Curated, can report missing institutions or bad data.</a:t>
            </a:r>
          </a:p>
          <a:p>
            <a:r>
              <a:rPr lang="en-US" smtClean="0"/>
              <a:t>Example:</a:t>
            </a:r>
          </a:p>
          <a:p>
            <a:pPr marL="0" indent="0">
              <a:buNone/>
            </a:pPr>
            <a:r>
              <a:rPr lang="en-US">
                <a:hlinkClick r:id="rId3"/>
              </a:rPr>
              <a:t>http://www.grid.ac/institutes/grid.152326.1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Well-known RDF Vocabularies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7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Wide Web Consortium (W3C):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https://www.w3.org/TR/rdf-schema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CURIEs</a:t>
            </a:r>
          </a:p>
          <a:p>
            <a:pPr marL="0" indent="0">
              <a:buNone/>
            </a:pPr>
            <a:r>
              <a:rPr lang="en-US" dirty="0" err="1" smtClean="0"/>
              <a:t>rdf</a:t>
            </a:r>
            <a:r>
              <a:rPr lang="en-US" dirty="0"/>
              <a:t>: = http://www.w3.org/1999/02/22-rdf-syntax-ns</a:t>
            </a:r>
            <a:r>
              <a:rPr lang="en-US" dirty="0" smtClean="0"/>
              <a:t>#</a:t>
            </a:r>
          </a:p>
          <a:p>
            <a:pPr marL="0" indent="0">
              <a:buNone/>
            </a:pPr>
            <a:r>
              <a:rPr lang="en-US" dirty="0" err="1" smtClean="0"/>
              <a:t>rdfs</a:t>
            </a:r>
            <a:r>
              <a:rPr lang="en-US" dirty="0"/>
              <a:t>: = http://www.w3.org/2000/01/rdf-schema</a:t>
            </a:r>
            <a:r>
              <a:rPr lang="en-US" dirty="0" smtClean="0"/>
              <a:t>#</a:t>
            </a:r>
          </a:p>
          <a:p>
            <a:r>
              <a:rPr lang="en-US" dirty="0" smtClean="0"/>
              <a:t>Some terms:</a:t>
            </a:r>
          </a:p>
          <a:p>
            <a:pPr lvl="1"/>
            <a:r>
              <a:rPr lang="en-US" dirty="0" err="1" smtClean="0"/>
              <a:t>rdf:type</a:t>
            </a:r>
            <a:r>
              <a:rPr lang="en-US" dirty="0" smtClean="0"/>
              <a:t> (also abbreviated as "a")</a:t>
            </a:r>
          </a:p>
          <a:p>
            <a:pPr lvl="1"/>
            <a:r>
              <a:rPr lang="en-US" dirty="0" err="1" smtClean="0"/>
              <a:t>rdfs:label</a:t>
            </a:r>
            <a:endParaRPr lang="en-US" dirty="0" smtClean="0"/>
          </a:p>
          <a:p>
            <a:pPr lvl="1"/>
            <a:r>
              <a:rPr lang="en-US" dirty="0" err="1" smtClean="0"/>
              <a:t>rdfs:comment</a:t>
            </a:r>
            <a:endParaRPr lang="en-US" dirty="0" smtClean="0"/>
          </a:p>
          <a:p>
            <a:pPr lvl="1"/>
            <a:r>
              <a:rPr lang="en-US" dirty="0" err="1" smtClean="0"/>
              <a:t>rdfs:seeAlso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84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4653"/>
            <a:ext cx="7886700" cy="958347"/>
          </a:xfrm>
        </p:spPr>
        <p:txBody>
          <a:bodyPr/>
          <a:lstStyle/>
          <a:p>
            <a:r>
              <a:rPr lang="en-US" dirty="0" smtClean="0"/>
              <a:t>Dublin Core (DCMI): publications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2999"/>
            <a:ext cx="7886700" cy="535405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hlinkClick r:id="rId2"/>
              </a:rPr>
              <a:t>http://www.dublincore.org/documents/dcmi-terms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CURIEs  </a:t>
            </a:r>
          </a:p>
          <a:p>
            <a:pPr marL="0" indent="0">
              <a:buNone/>
            </a:pPr>
            <a:r>
              <a:rPr lang="en-US" sz="2400" dirty="0" err="1"/>
              <a:t>dcterms</a:t>
            </a:r>
            <a:r>
              <a:rPr lang="en-US" sz="2400" dirty="0"/>
              <a:t>: = http://purl.org/dc/terms/ (URIs and strings)</a:t>
            </a:r>
          </a:p>
          <a:p>
            <a:pPr marL="0" indent="0">
              <a:buNone/>
            </a:pPr>
            <a:r>
              <a:rPr lang="en-US" sz="2400" dirty="0" smtClean="0"/>
              <a:t>dc: </a:t>
            </a:r>
            <a:r>
              <a:rPr lang="en-US" sz="2400" dirty="0"/>
              <a:t>= </a:t>
            </a:r>
            <a:r>
              <a:rPr lang="en-US" sz="2400" dirty="0" smtClean="0"/>
              <a:t>http</a:t>
            </a:r>
            <a:r>
              <a:rPr lang="en-US" sz="2400" dirty="0"/>
              <a:t>://purl.org/dc/elements/1.1</a:t>
            </a:r>
            <a:r>
              <a:rPr lang="en-US" sz="2400" dirty="0" smtClean="0"/>
              <a:t>/ (strings)</a:t>
            </a:r>
          </a:p>
          <a:p>
            <a:r>
              <a:rPr lang="en-US" sz="2400" dirty="0" smtClean="0"/>
              <a:t>Some terms:</a:t>
            </a:r>
          </a:p>
          <a:p>
            <a:pPr lvl="1"/>
            <a:r>
              <a:rPr lang="en-US" dirty="0" err="1"/>
              <a:t>dcterms:date</a:t>
            </a:r>
            <a:endParaRPr lang="en-US" dirty="0"/>
          </a:p>
          <a:p>
            <a:pPr lvl="1"/>
            <a:r>
              <a:rPr lang="en-US" dirty="0" err="1"/>
              <a:t>dcterms:created</a:t>
            </a:r>
            <a:endParaRPr lang="en-US" dirty="0"/>
          </a:p>
          <a:p>
            <a:pPr lvl="1"/>
            <a:r>
              <a:rPr lang="en-US" dirty="0" err="1"/>
              <a:t>dcterms:modified</a:t>
            </a:r>
            <a:endParaRPr lang="en-US" dirty="0"/>
          </a:p>
          <a:p>
            <a:pPr lvl="1"/>
            <a:r>
              <a:rPr lang="en-US" dirty="0" err="1" smtClean="0"/>
              <a:t>dcterms:creator</a:t>
            </a:r>
            <a:endParaRPr lang="en-US" dirty="0" smtClean="0"/>
          </a:p>
          <a:p>
            <a:pPr lvl="1"/>
            <a:r>
              <a:rPr lang="en-US" dirty="0" err="1" smtClean="0"/>
              <a:t>dcterms:description</a:t>
            </a:r>
            <a:endParaRPr lang="en-US" dirty="0" smtClean="0"/>
          </a:p>
          <a:p>
            <a:pPr lvl="1"/>
            <a:r>
              <a:rPr lang="en-US" dirty="0" err="1" smtClean="0"/>
              <a:t>dcterms:identifier</a:t>
            </a:r>
            <a:endParaRPr lang="en-US" dirty="0" smtClean="0"/>
          </a:p>
          <a:p>
            <a:pPr lvl="1"/>
            <a:r>
              <a:rPr lang="en-US" dirty="0" err="1" smtClean="0"/>
              <a:t>dcterms:subject</a:t>
            </a:r>
            <a:endParaRPr lang="en-US" dirty="0" smtClean="0"/>
          </a:p>
          <a:p>
            <a:pPr lvl="1"/>
            <a:r>
              <a:rPr lang="en-US" dirty="0" err="1" smtClean="0"/>
              <a:t>dcterms:title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43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2095"/>
          </a:xfrm>
        </p:spPr>
        <p:txBody>
          <a:bodyPr/>
          <a:lstStyle/>
          <a:p>
            <a:r>
              <a:rPr lang="en-US" dirty="0" smtClean="0"/>
              <a:t>Friend Of A Friend (FOAF):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7220"/>
            <a:ext cx="7886700" cy="5125453"/>
          </a:xfrm>
        </p:spPr>
        <p:txBody>
          <a:bodyPr>
            <a:noAutofit/>
          </a:bodyPr>
          <a:lstStyle/>
          <a:p>
            <a:r>
              <a:rPr lang="en-US" sz="2400" dirty="0">
                <a:hlinkClick r:id="rId2"/>
              </a:rPr>
              <a:t>http://xmlns.com/foaf/spec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schema.org is a more recent alternative</a:t>
            </a:r>
          </a:p>
          <a:p>
            <a:r>
              <a:rPr lang="en-US" sz="2400" dirty="0" smtClean="0"/>
              <a:t>CURIE  </a:t>
            </a:r>
            <a:r>
              <a:rPr lang="en-US" sz="2400" dirty="0" err="1" smtClean="0"/>
              <a:t>foaf</a:t>
            </a:r>
            <a:r>
              <a:rPr lang="en-US" sz="2400" dirty="0" smtClean="0"/>
              <a:t>: = http://</a:t>
            </a:r>
            <a:r>
              <a:rPr lang="en-US" sz="2400" dirty="0"/>
              <a:t>xmlns.com/foaf/0.1/</a:t>
            </a:r>
            <a:endParaRPr lang="en-US" sz="2400" dirty="0" smtClean="0"/>
          </a:p>
          <a:p>
            <a:r>
              <a:rPr lang="en-US" sz="2400" dirty="0" smtClean="0"/>
              <a:t>Some terms:</a:t>
            </a:r>
          </a:p>
          <a:p>
            <a:pPr lvl="1"/>
            <a:r>
              <a:rPr lang="en-US" dirty="0" err="1" smtClean="0"/>
              <a:t>foaf:Person</a:t>
            </a:r>
            <a:endParaRPr lang="en-US" dirty="0" smtClean="0"/>
          </a:p>
          <a:p>
            <a:pPr lvl="1"/>
            <a:r>
              <a:rPr lang="en-US" dirty="0" err="1" smtClean="0"/>
              <a:t>foaf:Organization</a:t>
            </a:r>
            <a:endParaRPr lang="en-US" dirty="0" smtClean="0"/>
          </a:p>
          <a:p>
            <a:pPr lvl="1"/>
            <a:r>
              <a:rPr lang="en-US" dirty="0" err="1" smtClean="0"/>
              <a:t>foaf:Document</a:t>
            </a:r>
            <a:endParaRPr lang="en-US" dirty="0" smtClean="0"/>
          </a:p>
          <a:p>
            <a:pPr lvl="1"/>
            <a:r>
              <a:rPr lang="en-US" dirty="0" err="1" smtClean="0"/>
              <a:t>foaf:name</a:t>
            </a:r>
            <a:endParaRPr lang="en-US" dirty="0" smtClean="0"/>
          </a:p>
          <a:p>
            <a:pPr lvl="1"/>
            <a:r>
              <a:rPr lang="en-US" dirty="0" err="1" smtClean="0"/>
              <a:t>foaf:depiction</a:t>
            </a:r>
            <a:endParaRPr lang="en-US" dirty="0" smtClean="0"/>
          </a:p>
          <a:p>
            <a:pPr lvl="1"/>
            <a:r>
              <a:rPr lang="en-US" dirty="0" err="1" smtClean="0"/>
              <a:t>foaf:familyName</a:t>
            </a:r>
            <a:endParaRPr lang="en-US" dirty="0" smtClean="0"/>
          </a:p>
          <a:p>
            <a:pPr lvl="1"/>
            <a:r>
              <a:rPr lang="en-US" dirty="0" err="1" smtClean="0"/>
              <a:t>foaf:givenName</a:t>
            </a:r>
            <a:endParaRPr lang="en-US" dirty="0" smtClean="0"/>
          </a:p>
          <a:p>
            <a:pPr lvl="1"/>
            <a:r>
              <a:rPr lang="en-US" dirty="0" err="1" smtClean="0"/>
              <a:t>foaf:based_near</a:t>
            </a:r>
            <a:endParaRPr lang="en-US" dirty="0" smtClean="0"/>
          </a:p>
          <a:p>
            <a:pPr lvl="1"/>
            <a:r>
              <a:rPr lang="en-US" dirty="0" err="1" smtClean="0"/>
              <a:t>foaf:homepage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807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369</Words>
  <Application>Microsoft Office PowerPoint</Application>
  <PresentationFormat>On-screen Show (4:3)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Vocabularies and Well-known Identifiers</vt:lpstr>
      <vt:lpstr>Sources of Well-known Identifiers</vt:lpstr>
      <vt:lpstr>Open Researcher and Contributor ID (ORCID)</vt:lpstr>
      <vt:lpstr>Digital Object Identifier (DOI)</vt:lpstr>
      <vt:lpstr>Global Research Identifier Database (GRID)</vt:lpstr>
      <vt:lpstr>Well-known RDF Vocabularies</vt:lpstr>
      <vt:lpstr>World Wide Web Consortium (W3C): general</vt:lpstr>
      <vt:lpstr>Dublin Core (DCMI): publications</vt:lpstr>
      <vt:lpstr>Friend Of A Friend (FOAF): people</vt:lpstr>
      <vt:lpstr>Bibliographic Ontology (BIBO)</vt:lpstr>
      <vt:lpstr>Global Research Identifier Database Ontology (GRID): research organisations</vt:lpstr>
      <vt:lpstr>Basic Geo (WGS84 lat/long) Vocabulary: geospatial locations</vt:lpstr>
      <vt:lpstr>Miscellaneous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Vocabularies</dc:title>
  <dc:creator>Steve Baskauf</dc:creator>
  <cp:lastModifiedBy>Steve Baskauf</cp:lastModifiedBy>
  <cp:revision>12</cp:revision>
  <dcterms:created xsi:type="dcterms:W3CDTF">2017-09-11T10:58:01Z</dcterms:created>
  <dcterms:modified xsi:type="dcterms:W3CDTF">2017-09-11T16:39:10Z</dcterms:modified>
</cp:coreProperties>
</file>