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59" r:id="rId15"/>
    <p:sldId id="267" r:id="rId16"/>
    <p:sldId id="268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Data: Structured Data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The Linked Data Web</a:t>
            </a:r>
          </a:p>
          <a:p>
            <a:endParaRPr lang="en-US" dirty="0"/>
          </a:p>
          <a:p>
            <a:r>
              <a:rPr lang="en-US" dirty="0" smtClean="0"/>
              <a:t>Steve Baskauf  2016-09-12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We can make a URI shorter and easier to read by abbreviating 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43339" y="3398254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971460"/>
            <a:ext cx="1329283" cy="45058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7895" y="3433343"/>
            <a:ext cx="118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  <a:p>
            <a:r>
              <a:rPr lang="en-US" sz="2400" i="1" dirty="0" smtClean="0"/>
              <a:t>or  </a:t>
            </a:r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896" y="1611526"/>
            <a:ext cx="653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abbreviations: </a:t>
            </a:r>
          </a:p>
          <a:p>
            <a:r>
              <a:rPr lang="en-US" dirty="0" err="1" smtClean="0"/>
              <a:t>rdf</a:t>
            </a:r>
            <a:r>
              <a:rPr lang="en-US" dirty="0" smtClean="0"/>
              <a:t>: = http://www.w3.org/1999/02/22-rdf-syntax-ns#</a:t>
            </a:r>
          </a:p>
          <a:p>
            <a:r>
              <a:rPr lang="en-US" dirty="0" err="1" smtClean="0"/>
              <a:t>rdfs</a:t>
            </a:r>
            <a:r>
              <a:rPr lang="en-US" dirty="0" smtClean="0"/>
              <a:t>: = http://www.w3.org/2000/01/rdf-schema#</a:t>
            </a:r>
          </a:p>
          <a:p>
            <a:r>
              <a:rPr lang="en-US" dirty="0" smtClean="0"/>
              <a:t>umbel-</a:t>
            </a:r>
            <a:r>
              <a:rPr lang="en-US" dirty="0" err="1" smtClean="0"/>
              <a:t>rc</a:t>
            </a:r>
            <a:r>
              <a:rPr lang="en-US" dirty="0" smtClean="0"/>
              <a:t>: = http://dbpedia.org//umbel.org/umbel/rc/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892" y="6196544"/>
            <a:ext cx="40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There is a special abbreviation for rdf:type, "a"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8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Literals are text strings, perhaps in a specific language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208241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781447"/>
            <a:ext cx="1672262" cy="6406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2854" y="369501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706" y="1695407"/>
            <a:ext cx="70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Literals are enclosed in quotation marks and may have a language tag.  In this case, one might want to have many labels in different languages.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5416" y="4704326"/>
            <a:ext cx="46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"pl" is the ISO 639-1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anguage code for Polish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7" idx="2"/>
          </p:cNvCxnSpPr>
          <p:nvPr/>
        </p:nvCxnSpPr>
        <p:spPr>
          <a:xfrm>
            <a:off x="6469039" y="5073658"/>
            <a:ext cx="2073606" cy="7402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111400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Keep in mind that when you see a namespace followed by a colon, it's a globally unique URI, not a literal.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208241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wikidata:Q7377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781447"/>
            <a:ext cx="1672262" cy="6406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0118" y="3546984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502" y="5666147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719" y="1833427"/>
            <a:ext cx="770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URIs may be constructed so that there last part makes sense to humans, but they don't have to.  For 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https://www.wikidata.org/wiki/Q7377</a:t>
            </a:r>
            <a:r>
              <a:rPr lang="en-US" dirty="0" smtClean="0"/>
              <a:t> a.k.a.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wikidata:Q7377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91869" y="2756757"/>
            <a:ext cx="382137" cy="9008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0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5" y="111400"/>
            <a:ext cx="8980034" cy="1616056"/>
          </a:xfrm>
        </p:spPr>
        <p:txBody>
          <a:bodyPr>
            <a:normAutofit/>
          </a:bodyPr>
          <a:lstStyle/>
          <a:p>
            <a:r>
              <a:rPr lang="en-US" dirty="0" smtClean="0"/>
              <a:t>HTTP URIs start with "http:" or "https:"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4718" y="3798225"/>
            <a:ext cx="3161177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dbr:Bonobo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46208" y="3208241"/>
            <a:ext cx="2797791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umbel-rc:Mammal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3302951" y="3781447"/>
            <a:ext cx="3043257" cy="18466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73003" y="5488893"/>
            <a:ext cx="3152633" cy="94169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"Szympans karłowaty"@pl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3302951" y="4776749"/>
            <a:ext cx="2470052" cy="118299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0364" y="3336560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rdf:type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3865" y="5524440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718" y="1833427"/>
            <a:ext cx="818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might be able to find out something about them in a web browser.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This is Linked Data Principle #2.</a:t>
            </a:r>
          </a:p>
          <a:p>
            <a:endParaRPr lang="en-US" dirty="0" smtClean="0"/>
          </a:p>
          <a:p>
            <a:r>
              <a:rPr lang="en-US" dirty="0" smtClean="0"/>
              <a:t>Try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http://dbpedia.org/resource/Bonobo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4943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Linked Data Principle #3: Provide useful information when someone looks up a URI.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"Look up" means an interaction across </a:t>
            </a:r>
            <a:r>
              <a:rPr lang="en-US" sz="2400" dirty="0"/>
              <a:t>the Internet mediated by Hypertext Transfer </a:t>
            </a:r>
            <a:r>
              <a:rPr lang="en-US" sz="2400" dirty="0" smtClean="0"/>
              <a:t>Protocol (HTTP). It's called "dereferencing a URI". (People also say "resolving" a URI.)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281203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Kid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9949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software</a:t>
            </a:r>
          </a:p>
          <a:p>
            <a:r>
              <a:rPr lang="en-US" sz="2400" dirty="0" smtClean="0"/>
              <a:t>(a.k.a. the "machine")</a:t>
            </a:r>
          </a:p>
          <a:p>
            <a:r>
              <a:rPr lang="en-US" dirty="0" smtClean="0"/>
              <a:t>In this case, the client is a web browser.  It displays the returned body as a web page.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dirty="0"/>
          </a:p>
        </p:txBody>
      </p:sp>
      <p:sp>
        <p:nvSpPr>
          <p:cNvPr id="5" name="Curved Down Arrow 4"/>
          <p:cNvSpPr/>
          <p:nvPr/>
        </p:nvSpPr>
        <p:spPr>
          <a:xfrm>
            <a:off x="3015049" y="281203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6888" y="3078075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dirty="0" smtClean="0"/>
              <a:t>text/html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524877" y="4751298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730" y="5351936"/>
            <a:ext cx="370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tatus:</a:t>
            </a:r>
            <a:r>
              <a:rPr lang="en-US" dirty="0" smtClean="0"/>
              <a:t> 200 OK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Body: </a:t>
            </a:r>
            <a:endParaRPr lang="en-US" dirty="0" smtClean="0"/>
          </a:p>
          <a:p>
            <a:r>
              <a:rPr lang="en-US" sz="800" dirty="0" smtClean="0"/>
              <a:t>&lt;?xml version="1.0" encoding="UTF-8" ?&gt;&lt;!DOCTYPE html PUBLIC "-//W3C//DTD </a:t>
            </a:r>
            <a:r>
              <a:rPr lang="en-US" sz="800" dirty="0" err="1" smtClean="0"/>
              <a:t>XHTML+RDFa</a:t>
            </a:r>
            <a:r>
              <a:rPr lang="en-US" sz="800" dirty="0" smtClean="0"/>
              <a:t> 1.0//EN" "http://www.w3.org/MarkUp/DTD/xhtml-rdfa-1.dtd"&gt;&lt;html </a:t>
            </a:r>
            <a:r>
              <a:rPr lang="en-US" sz="800" dirty="0" err="1" smtClean="0"/>
              <a:t>xmlns</a:t>
            </a:r>
            <a:r>
              <a:rPr lang="en-US" sz="800" dirty="0" smtClean="0"/>
              <a:t>="http://www.w3.org/1999/xhtml"    </a:t>
            </a:r>
            <a:r>
              <a:rPr lang="en-US" sz="800" dirty="0" err="1" smtClean="0"/>
              <a:t>xmlns:dbpprop</a:t>
            </a:r>
            <a:r>
              <a:rPr lang="en-US" sz="800" dirty="0" smtClean="0"/>
              <a:t>="http://dbpedia.org/property/"    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291583" y="4437379"/>
            <a:ext cx="225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asking for a web page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961206" y="3947118"/>
            <a:ext cx="459270" cy="490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/>
              <a:t>How can we see </a:t>
            </a:r>
            <a:r>
              <a:rPr lang="en-US" dirty="0" smtClean="0"/>
              <a:t>what's going on when </a:t>
            </a:r>
            <a:r>
              <a:rPr lang="en-US" dirty="0"/>
              <a:t>a </a:t>
            </a:r>
            <a:r>
              <a:rPr lang="en-US" dirty="0" smtClean="0"/>
              <a:t>client interacts with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43199"/>
            <a:ext cx="7886700" cy="22118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book shows how to use the command-line utility </a:t>
            </a:r>
            <a:r>
              <a:rPr lang="en-US" dirty="0" err="1" smtClean="0"/>
              <a:t>cURL</a:t>
            </a:r>
            <a:r>
              <a:rPr lang="en-US" dirty="0" smtClean="0"/>
              <a:t>.  A more user-friendly option is client called Postman, a Chrome extension (</a:t>
            </a:r>
            <a:r>
              <a:rPr lang="en-US" dirty="0" err="1" smtClean="0"/>
              <a:t>google</a:t>
            </a:r>
            <a:r>
              <a:rPr lang="en-US" dirty="0" smtClean="0"/>
              <a:t> "postman plugin").  </a:t>
            </a:r>
          </a:p>
          <a:p>
            <a:r>
              <a:rPr lang="en-US" dirty="0" smtClean="0"/>
              <a:t>This time, let's ask for machine-readable data instead of a web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9009" y="4955059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b="1" dirty="0" smtClean="0"/>
              <a:t>text/turtle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712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89" y="802616"/>
            <a:ext cx="75905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all the namespace abbreviations: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&lt;http://www.w3.org/1999/02/22-rdf-syntax-ns#&gt;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 .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the actual graph data: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rdf:type umbel-rc:Mammal .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"Szympans kar</a:t>
            </a:r>
            <a:r>
              <a:rPr lang="pl-PL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\u0142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owaty"@pl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570" y="4254159"/>
            <a:ext cx="278476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dbr:Bonobo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92945" y="3331426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7"/>
            <a:endCxn id="4" idx="2"/>
          </p:cNvCxnSpPr>
          <p:nvPr/>
        </p:nvCxnSpPr>
        <p:spPr>
          <a:xfrm flipV="1">
            <a:off x="2582516" y="3904632"/>
            <a:ext cx="1910429" cy="51741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3" idx="5"/>
            <a:endCxn id="6" idx="1"/>
          </p:cNvCxnSpPr>
          <p:nvPr/>
        </p:nvCxnSpPr>
        <p:spPr>
          <a:xfrm>
            <a:off x="2582516" y="5232683"/>
            <a:ext cx="220784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5588" y="367379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672" y="574068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3238" y="3041295"/>
            <a:ext cx="215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Remember that this is an abbreviation for rdf:type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163773"/>
            <a:ext cx="7886700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Excerpts from the served RDF/Turtle file: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stCxn id="17" idx="2"/>
            <a:endCxn id="8" idx="1"/>
          </p:cNvCxnSpPr>
          <p:nvPr/>
        </p:nvCxnSpPr>
        <p:spPr>
          <a:xfrm>
            <a:off x="2292449" y="3564515"/>
            <a:ext cx="913139" cy="3401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9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022" y="863486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Here's the actual graph data: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dbr:Bonobo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rdf:type umbel-rc:Mammal .</a:t>
            </a:r>
          </a:p>
        </p:txBody>
      </p:sp>
      <p:sp>
        <p:nvSpPr>
          <p:cNvPr id="3" name="Oval 2"/>
          <p:cNvSpPr/>
          <p:nvPr/>
        </p:nvSpPr>
        <p:spPr>
          <a:xfrm>
            <a:off x="190068" y="1845969"/>
            <a:ext cx="2784765" cy="1146412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dbr:Bonobo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06448" y="1845969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4" idx="2"/>
          </p:cNvCxnSpPr>
          <p:nvPr/>
        </p:nvCxnSpPr>
        <p:spPr>
          <a:xfrm>
            <a:off x="2974833" y="2419175"/>
            <a:ext cx="143161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8683" y="2474946"/>
            <a:ext cx="118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rdf:type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163773"/>
            <a:ext cx="7886700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Ways we talk about links:</a:t>
            </a:r>
            <a:endParaRPr lang="en-US" sz="36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109019" y="3390089"/>
            <a:ext cx="5823122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node</a:t>
            </a:r>
            <a:r>
              <a:rPr lang="en-US" sz="3600" dirty="0" smtClean="0"/>
              <a:t>          </a:t>
            </a:r>
            <a:r>
              <a:rPr lang="en-US" sz="3600" dirty="0" smtClean="0">
                <a:solidFill>
                  <a:srgbClr val="FF0000"/>
                </a:solidFill>
              </a:rPr>
              <a:t>arc </a:t>
            </a:r>
            <a:r>
              <a:rPr lang="en-US" sz="3600" dirty="0" smtClean="0"/>
              <a:t>              </a:t>
            </a:r>
            <a:r>
              <a:rPr lang="en-US" sz="3600" dirty="0" smtClean="0">
                <a:solidFill>
                  <a:schemeClr val="accent1"/>
                </a:solidFill>
              </a:rPr>
              <a:t>node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99654" y="3489787"/>
            <a:ext cx="264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generic graph terminology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12457" y="4275707"/>
            <a:ext cx="5477133" cy="71355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property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value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9654" y="4356525"/>
            <a:ext cx="264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Dublin Core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12456" y="5161325"/>
            <a:ext cx="5783595" cy="71355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predicate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object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99654" y="5255129"/>
            <a:ext cx="175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RDF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1539" y="5970125"/>
            <a:ext cx="2098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EAV database model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98842" y="5874882"/>
            <a:ext cx="5783595" cy="7135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entity</a:t>
            </a:r>
            <a:r>
              <a:rPr lang="en-US" sz="3600" dirty="0" smtClean="0"/>
              <a:t>         </a:t>
            </a:r>
            <a:r>
              <a:rPr lang="en-US" sz="3600" dirty="0" smtClean="0">
                <a:solidFill>
                  <a:srgbClr val="FF0000"/>
                </a:solidFill>
              </a:rPr>
              <a:t>attribute 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1"/>
                </a:solidFill>
              </a:rPr>
              <a:t>value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8500" y="5390981"/>
            <a:ext cx="278476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dbr:Bonobo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55875" y="4644820"/>
            <a:ext cx="4379206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umbel-rc:Mammal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4" idx="3"/>
          </p:cNvCxnSpPr>
          <p:nvPr/>
        </p:nvCxnSpPr>
        <p:spPr>
          <a:xfrm flipV="1">
            <a:off x="2953265" y="5623344"/>
            <a:ext cx="2143930" cy="34084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5518" y="532956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94310" y="9338"/>
            <a:ext cx="7886700" cy="1104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Linked Data Principle </a:t>
            </a:r>
            <a:r>
              <a:rPr lang="en-US" sz="3600" dirty="0" smtClean="0">
                <a:solidFill>
                  <a:srgbClr val="FF0000"/>
                </a:solidFill>
              </a:rPr>
              <a:t>#4: Include links to other URIs. (Learn new stuff!)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90218" y="3414464"/>
            <a:ext cx="3015049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askauf:kitty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13" idx="6"/>
            <a:endCxn id="4" idx="1"/>
          </p:cNvCxnSpPr>
          <p:nvPr/>
        </p:nvCxnSpPr>
        <p:spPr>
          <a:xfrm>
            <a:off x="3105267" y="3987670"/>
            <a:ext cx="1991928" cy="82503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0933" y="446015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4285336" y="2175002"/>
            <a:ext cx="4720281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umbel-rc:Vertebrate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4" idx="0"/>
            <a:endCxn id="22" idx="4"/>
          </p:cNvCxnSpPr>
          <p:nvPr/>
        </p:nvCxnSpPr>
        <p:spPr>
          <a:xfrm flipH="1" flipV="1">
            <a:off x="6645477" y="3321414"/>
            <a:ext cx="1" cy="132340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5477" y="3418463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rdfs:subClassOf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619" y="3970892"/>
            <a:ext cx="2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UMBEL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1843" y="4215523"/>
            <a:ext cx="2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8603" y="5708503"/>
            <a:ext cx="319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a link made by DBpedia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41986" y="1108433"/>
            <a:ext cx="8802014" cy="9007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 know that baskauf:kitty is the same kind of thing as dbr:Bonobo </a:t>
            </a:r>
          </a:p>
          <a:p>
            <a:r>
              <a:rPr lang="en-US" sz="2400" dirty="0" smtClean="0"/>
              <a:t>We infer that both are also instances of class umbel-rc:Vertebrate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2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would like to enable a "machine" to do with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data from other sources, possibly by following 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those data with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"Learn" things that weren't apparent before the data were merged.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Expose our data in a way that would allow others to link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first three items are what we do with a Web browser and our brains via documents and the World Wide Web. In this group, we want to figure out how to do the same thing automatically with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93" y="235981"/>
            <a:ext cx="6512009" cy="94469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linked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67" y="1977081"/>
            <a:ext cx="2451022" cy="3295263"/>
          </a:xfrm>
          <a:prstGeom prst="rect">
            <a:avLst/>
          </a:prstGeom>
        </p:spPr>
      </p:pic>
      <p:pic>
        <p:nvPicPr>
          <p:cNvPr id="2050" name="Picture 2" descr="Image http://bioimages.vanderbilt.edu/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35" y="1628851"/>
            <a:ext cx="2538198" cy="16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5" y="2854411"/>
            <a:ext cx="2381517" cy="3077794"/>
          </a:xfrm>
          <a:prstGeom prst="rect">
            <a:avLst/>
          </a:prstGeom>
        </p:spPr>
      </p:pic>
      <p:pic>
        <p:nvPicPr>
          <p:cNvPr id="2052" name="Picture 4" descr="Image result for steve baskauf vanderbi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56" y="4129351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09470" y="1091113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image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616" y="6034351"/>
            <a:ext cx="118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location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547" y="6110424"/>
            <a:ext cx="190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photographer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8815" y="5459145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journal article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50333" y="3321809"/>
            <a:ext cx="495634" cy="681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50" idx="2"/>
            <a:endCxn id="2052" idx="0"/>
          </p:cNvCxnSpPr>
          <p:nvPr/>
        </p:nvCxnSpPr>
        <p:spPr>
          <a:xfrm>
            <a:off x="4581234" y="3321809"/>
            <a:ext cx="142222" cy="8075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3"/>
          </p:cNvCxnSpPr>
          <p:nvPr/>
        </p:nvCxnSpPr>
        <p:spPr>
          <a:xfrm flipH="1">
            <a:off x="2816502" y="3321809"/>
            <a:ext cx="495633" cy="107149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Human-readable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90689"/>
            <a:ext cx="812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Baskauf's</a:t>
            </a:r>
            <a:r>
              <a:rPr lang="en-US" dirty="0" smtClean="0"/>
              <a:t> image number 25041</a:t>
            </a:r>
          </a:p>
          <a:p>
            <a:r>
              <a:rPr lang="en-US" dirty="0" smtClean="0"/>
              <a:t>Photographed at Flat Rock Cedar Glades and Barrens State Natural Area.</a:t>
            </a:r>
          </a:p>
          <a:p>
            <a:r>
              <a:rPr lang="en-US" dirty="0" smtClean="0"/>
              <a:t>Created by Steve Baskauf</a:t>
            </a:r>
          </a:p>
          <a:p>
            <a:r>
              <a:rPr lang="en-US" dirty="0" smtClean="0"/>
              <a:t>See the article "Population Genetics of </a:t>
            </a:r>
            <a:r>
              <a:rPr lang="en-US" i="1" dirty="0" smtClean="0"/>
              <a:t>Astragalus </a:t>
            </a:r>
            <a:r>
              <a:rPr lang="en-US" i="1" dirty="0" err="1" smtClean="0"/>
              <a:t>bibullatus</a:t>
            </a:r>
            <a:r>
              <a:rPr lang="en-US" dirty="0" smtClean="0"/>
              <a:t> (</a:t>
            </a:r>
            <a:r>
              <a:rPr lang="en-US" dirty="0" err="1" smtClean="0"/>
              <a:t>Fabaceae</a:t>
            </a:r>
            <a:r>
              <a:rPr lang="en-US" dirty="0" smtClean="0"/>
              <a:t>) Using AFLPs"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032" y="3845878"/>
            <a:ext cx="7959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are the licensing terms of the image?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Where does Steve Baskauf 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is the latitude and longitude of Flat Rock Cedar Glade?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Who wrote "</a:t>
            </a:r>
            <a:r>
              <a:rPr lang="en-US" dirty="0" smtClean="0">
                <a:solidFill>
                  <a:schemeClr val="accent1"/>
                </a:solidFill>
              </a:rPr>
              <a:t>"Population Genetics of </a:t>
            </a:r>
            <a:r>
              <a:rPr lang="en-US" i="1" dirty="0" smtClean="0">
                <a:solidFill>
                  <a:schemeClr val="accent1"/>
                </a:solidFill>
              </a:rPr>
              <a:t>Astragalus </a:t>
            </a:r>
            <a:r>
              <a:rPr lang="en-US" i="1" dirty="0" err="1" smtClean="0">
                <a:solidFill>
                  <a:schemeClr val="accent1"/>
                </a:solidFill>
              </a:rPr>
              <a:t>bibullatus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Fabaceae</a:t>
            </a:r>
            <a:r>
              <a:rPr lang="en-US" dirty="0" smtClean="0">
                <a:solidFill>
                  <a:schemeClr val="accent1"/>
                </a:solidFill>
              </a:rPr>
              <a:t>) Using AFLPs"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37892" y="3486522"/>
            <a:ext cx="4983016" cy="800373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http://sws.geonames.org/8617492/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49827" y="5642485"/>
            <a:ext cx="5790162" cy="89548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http://dx.doi.org/10.1093/jhered/esp033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22" idx="3"/>
            <a:endCxn id="3" idx="1"/>
          </p:cNvCxnSpPr>
          <p:nvPr/>
        </p:nvCxnSpPr>
        <p:spPr>
          <a:xfrm flipH="1">
            <a:off x="867638" y="2726547"/>
            <a:ext cx="1141335" cy="87718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019092" y="730409"/>
            <a:ext cx="7886700" cy="7551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Graph-based view of the metadata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1982622" y="4555538"/>
            <a:ext cx="5520741" cy="78433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http://orcid.org/0000-0003-4365-3135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22" idx="4"/>
            <a:endCxn id="13" idx="7"/>
          </p:cNvCxnSpPr>
          <p:nvPr/>
        </p:nvCxnSpPr>
        <p:spPr>
          <a:xfrm>
            <a:off x="4426973" y="2845175"/>
            <a:ext cx="2267896" cy="1825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44845" y="309998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dwciri:inDescribedPlace</a:t>
            </a:r>
          </a:p>
        </p:txBody>
      </p:sp>
      <p:sp>
        <p:nvSpPr>
          <p:cNvPr id="22" name="Oval 21"/>
          <p:cNvSpPr/>
          <p:nvPr/>
        </p:nvSpPr>
        <p:spPr>
          <a:xfrm>
            <a:off x="1007405" y="2035132"/>
            <a:ext cx="6839136" cy="810043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http://bioimages.vanderbilt.edu/baskauf/25041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2" idx="5"/>
            <a:endCxn id="4" idx="7"/>
          </p:cNvCxnSpPr>
          <p:nvPr/>
        </p:nvCxnSpPr>
        <p:spPr>
          <a:xfrm>
            <a:off x="6844973" y="2726547"/>
            <a:ext cx="1347066" cy="30470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2110" y="2445429"/>
            <a:ext cx="13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(the image)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8160" y="4937182"/>
            <a:ext cx="209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(Steve Baskauf)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2145" y="6117545"/>
            <a:ext cx="386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(Population Genetics of </a:t>
            </a:r>
            <a:r>
              <a:rPr lang="en-US" b="1" i="1" dirty="0" smtClean="0">
                <a:solidFill>
                  <a:srgbClr val="FF0000"/>
                </a:solidFill>
              </a:rPr>
              <a:t>Astragalus</a:t>
            </a:r>
            <a:r>
              <a:rPr lang="en-US" b="1" dirty="0" smtClean="0">
                <a:solidFill>
                  <a:srgbClr val="FF0000"/>
                </a:solidFill>
              </a:rPr>
              <a:t>…)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8985" y="3906345"/>
            <a:ext cx="3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(Flat Rock Cedar Glade preserve)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1884" y="338845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foaf:creator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5035" y="35930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rdfs:seeAlso</a:t>
            </a:r>
          </a:p>
        </p:txBody>
      </p:sp>
    </p:spTree>
    <p:extLst>
      <p:ext uri="{BB962C8B-B14F-4D97-AF65-F5344CB8AC3E}">
        <p14:creationId xmlns:p14="http://schemas.microsoft.com/office/powerpoint/2010/main" val="23461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12" y="216845"/>
            <a:ext cx="7886700" cy="1325563"/>
          </a:xfrm>
        </p:spPr>
        <p:txBody>
          <a:bodyPr/>
          <a:lstStyle/>
          <a:p>
            <a:r>
              <a:rPr lang="en-US" dirty="0" smtClean="0"/>
              <a:t>Machine-readable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32" y="1690689"/>
            <a:ext cx="8869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http://bioimages.vanderbilt.edu/baskauf/25041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dwciri:inDescribedPlace http://sws.geonames.org/8617492/;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foaf:creator http://orcid.org/0000-0003-4365-3135;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rdfs:seeAlso http://dx.doi.org/10.1093/jhered/esp033.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032" y="3845878"/>
            <a:ext cx="7959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these data, a machine could answer all of these questions: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are the licensing terms of the image?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Where does Steve Baskauf 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 is the latitude and longitude of Flat Rock Cedar Glade?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Who wrote "</a:t>
            </a:r>
            <a:r>
              <a:rPr lang="en-US" dirty="0" smtClean="0">
                <a:solidFill>
                  <a:schemeClr val="accent1"/>
                </a:solidFill>
              </a:rPr>
              <a:t>"Population Genetics of </a:t>
            </a:r>
            <a:r>
              <a:rPr lang="en-US" i="1" dirty="0" smtClean="0">
                <a:solidFill>
                  <a:schemeClr val="accent1"/>
                </a:solidFill>
              </a:rPr>
              <a:t>Astragalus </a:t>
            </a:r>
            <a:r>
              <a:rPr lang="en-US" i="1" dirty="0" err="1" smtClean="0">
                <a:solidFill>
                  <a:schemeClr val="accent1"/>
                </a:solidFill>
              </a:rPr>
              <a:t>bibullatus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Fabaceae</a:t>
            </a:r>
            <a:r>
              <a:rPr lang="en-US" dirty="0" smtClean="0">
                <a:solidFill>
                  <a:schemeClr val="accent1"/>
                </a:solidFill>
              </a:rPr>
              <a:t>) Using AFLPs"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70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might want to say about bonobos, represented as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650" y="33397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8925" y="2218612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737136" y="2791818"/>
            <a:ext cx="3051789" cy="71582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79773" y="5039360"/>
            <a:ext cx="4065373" cy="13614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737136" y="4318283"/>
            <a:ext cx="2242637" cy="1401797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2078" y="260715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is 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8742" y="5258415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has the label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know that what you mean by "mammal" is the same as what I mean by "mammal"?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86318" y="3433263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http://umbel.org/umbel/rc/Mammal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4006469"/>
            <a:ext cx="1672262" cy="41557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4272" y="375259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is 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1473" y="585778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has the label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2060891"/>
            <a:ext cx="747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http://umbel.org and find a standard reference concept for mammal.  The URI is a </a:t>
            </a:r>
            <a:r>
              <a:rPr lang="en-US" dirty="0" smtClean="0">
                <a:solidFill>
                  <a:srgbClr val="FF0000"/>
                </a:solidFill>
              </a:rPr>
              <a:t>globally unique </a:t>
            </a:r>
            <a:r>
              <a:rPr lang="en-US" b="1" dirty="0" smtClean="0">
                <a:solidFill>
                  <a:srgbClr val="FF0000"/>
                </a:solidFill>
              </a:rPr>
              <a:t>identifier</a:t>
            </a:r>
            <a:r>
              <a:rPr lang="en-US" dirty="0" smtClean="0"/>
              <a:t> for that concept. (It may or may not be a URL that can actually be used in a browser.)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This is Linked Data Principle #1.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16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know that what you mean by "is a" is the same as what I mean by "is </a:t>
            </a:r>
            <a:r>
              <a:rPr lang="en-US" dirty="0"/>
              <a:t>a</a:t>
            </a:r>
            <a:r>
              <a:rPr lang="en-US" dirty="0" smtClean="0"/>
              <a:t>"?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570" y="4254159"/>
            <a:ext cx="2470245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Bonobo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93937" y="2848032"/>
            <a:ext cx="5157682" cy="114641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http://umbel.org/umbel/rc/Mammal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2314056" y="3421238"/>
            <a:ext cx="1579881" cy="10008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0364" y="5305037"/>
            <a:ext cx="4176215" cy="132777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"Szympans karłowaty"@pl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2314056" y="5232683"/>
            <a:ext cx="2476308" cy="736242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9416" y="4118037"/>
            <a:ext cx="503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http://www.w3.org/1999/02/22-rdf-syntax-ns#type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833400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http://www.w3.org/2000/01/rdf-schema#label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2037521"/>
            <a:ext cx="653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standard W3C URI for specifying the class of a thing: </a:t>
            </a:r>
          </a:p>
          <a:p>
            <a:r>
              <a:rPr lang="en-US" dirty="0" smtClean="0"/>
              <a:t>http://www.w3.org/1999/02/22-rdf-syntax-ns#type and another standard URI for labels.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013" y="6344907"/>
            <a:ext cx="40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These URIs are too long 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1111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Linked Data: Structured Data on the Web</vt:lpstr>
      <vt:lpstr>Things we would like to enable a "machine" to do with Linked Data</vt:lpstr>
      <vt:lpstr>Example of linked resources</vt:lpstr>
      <vt:lpstr>Human-readable metadata</vt:lpstr>
      <vt:lpstr>PowerPoint Presentation</vt:lpstr>
      <vt:lpstr>Machine-readable metadata</vt:lpstr>
      <vt:lpstr>Things we might want to say about bonobos, represented as a graph</vt:lpstr>
      <vt:lpstr>How do we know that what you mean by "mammal" is the same as what I mean by "mammal"?</vt:lpstr>
      <vt:lpstr>How do we know that what you mean by "is a" is the same as what I mean by "is a"?</vt:lpstr>
      <vt:lpstr>We can make a URI shorter and easier to read by abbreviating it</vt:lpstr>
      <vt:lpstr>Literals are text strings, perhaps in a specific language</vt:lpstr>
      <vt:lpstr>Keep in mind that when you see a namespace followed by a colon, it's a globally unique URI, not a literal.</vt:lpstr>
      <vt:lpstr>HTTP URIs start with "http:" or "https:"</vt:lpstr>
      <vt:lpstr>Linked Data Principle #3: Provide useful information when someone looks up a URI.  "Look up" means an interaction across the Internet mediated by Hypertext Transfer Protocol (HTTP). It's called "dereferencing a URI". (People also say "resolving" a URI.)  </vt:lpstr>
      <vt:lpstr>How can we see what's going on when a client interacts with a server?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Steve Baskauf</cp:lastModifiedBy>
  <cp:revision>30</cp:revision>
  <dcterms:created xsi:type="dcterms:W3CDTF">2016-09-12T00:56:04Z</dcterms:created>
  <dcterms:modified xsi:type="dcterms:W3CDTF">2016-09-12T11:51:49Z</dcterms:modified>
</cp:coreProperties>
</file>