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4" r:id="rId4"/>
    <p:sldId id="288" r:id="rId5"/>
    <p:sldId id="259" r:id="rId6"/>
    <p:sldId id="267" r:id="rId7"/>
    <p:sldId id="285" r:id="rId8"/>
    <p:sldId id="286" r:id="rId9"/>
    <p:sldId id="287" r:id="rId10"/>
    <p:sldId id="289" r:id="rId11"/>
    <p:sldId id="303" r:id="rId12"/>
    <p:sldId id="295" r:id="rId13"/>
    <p:sldId id="290" r:id="rId14"/>
    <p:sldId id="291" r:id="rId15"/>
    <p:sldId id="292" r:id="rId16"/>
    <p:sldId id="296" r:id="rId17"/>
    <p:sldId id="297" r:id="rId18"/>
    <p:sldId id="293" r:id="rId19"/>
    <p:sldId id="298" r:id="rId20"/>
    <p:sldId id="302" r:id="rId21"/>
    <p:sldId id="299" r:id="rId22"/>
    <p:sldId id="30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0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9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5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9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5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0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6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4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EC68-9F1C-49DA-B4FC-CB153AC9DA9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BEC68-9F1C-49DA-B4FC-CB153AC9DA9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6B99-D3EE-4CAD-964D-B3650A0E5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2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voi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sparql11-service-descriptio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ns/ldp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www.w3.org/TR/ld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w3.org/TR/ldp-bp/" TargetMode="External"/><Relationship Id="rId4" Type="http://schemas.openxmlformats.org/officeDocument/2006/relationships/hyperlink" Target="https://www.w3.org/TR/ldp-prim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ldp/#ldpc-contain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vocab-dca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askauf.blogspot.com/2017/03/a-web-service-with-content-negotiati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Discovering Linked Data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 smtClean="0"/>
              <a:t>Steve Baskauf  2017-04-03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246909"/>
          </a:xfrm>
        </p:spPr>
        <p:txBody>
          <a:bodyPr>
            <a:normAutofit/>
          </a:bodyPr>
          <a:lstStyle/>
          <a:p>
            <a:r>
              <a:rPr lang="en-US" smtClean="0"/>
              <a:t>This is not what we want !?!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49" y="1246909"/>
            <a:ext cx="80566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Eventually Tracy will get some domain name where her data will be served from, e.g.</a:t>
            </a:r>
          </a:p>
          <a:p>
            <a:endParaRPr lang="en-US"/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lod.vanderbilt.edu/historyart/site/</a:t>
            </a:r>
            <a:endParaRPr lang="en-US" smtClean="0"/>
          </a:p>
          <a:p>
            <a:endParaRPr lang="en-US"/>
          </a:p>
          <a:p>
            <a:r>
              <a:rPr lang="en-US" smtClean="0"/>
              <a:t>will replace</a:t>
            </a:r>
          </a:p>
          <a:p>
            <a:endParaRPr lang="en-US"/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localhost:8984/</a:t>
            </a:r>
          </a:p>
          <a:p>
            <a:endParaRPr lang="en-US"/>
          </a:p>
          <a:p>
            <a:r>
              <a:rPr lang="en-US" smtClean="0"/>
              <a:t>so that </a:t>
            </a:r>
          </a:p>
          <a:p>
            <a:endParaRPr lang="en-US"/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lod.vanderbilt.edu/historyart/site/Lingyansi</a:t>
            </a:r>
            <a:endParaRPr lang="en-US"/>
          </a:p>
          <a:p>
            <a:endParaRPr lang="en-US" b="1"/>
          </a:p>
          <a:p>
            <a:r>
              <a:rPr lang="en-US" smtClean="0"/>
              <a:t>will produce the result that we currently get from </a:t>
            </a:r>
          </a:p>
          <a:p>
            <a:endParaRPr lang="en-US" smtClean="0"/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localhost:8984/Lingyansi</a:t>
            </a:r>
            <a:endParaRPr lang="en-US" smtClean="0"/>
          </a:p>
          <a:p>
            <a:endParaRPr lang="en-US"/>
          </a:p>
          <a:p>
            <a:r>
              <a:rPr lang="en-US" smtClean="0"/>
              <a:t>on the local computer.  Then Linked Data clients can discover more stuff by "following their nose".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Things we would like to enable a "machine" to do with Linked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187804" cy="458882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smtClean="0"/>
              <a:t>Acquire data from other sources, possibly by following links.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Merge those data with our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"Learn" things that weren't apparent before the data were merged.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mtClean="0">
                <a:solidFill>
                  <a:srgbClr val="FF0000"/>
                </a:solidFill>
              </a:rPr>
              <a:t>Expose our data in a way that would allow others to use it.</a:t>
            </a:r>
          </a:p>
          <a:p>
            <a:endParaRPr lang="en-US"/>
          </a:p>
          <a:p>
            <a:pPr marL="0" indent="0">
              <a:buNone/>
            </a:pPr>
            <a:r>
              <a:rPr lang="en-US" smtClean="0"/>
              <a:t>The first three items are what we do with a Web browser and our brains via documents and the World Wide Web. In this group, we want to figure out how to do the same thing automatically with software.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2587626"/>
            <a:ext cx="7886700" cy="1325563"/>
          </a:xfrm>
        </p:spPr>
        <p:txBody>
          <a:bodyPr/>
          <a:lstStyle/>
          <a:p>
            <a:r>
              <a:rPr lang="en-US" smtClean="0"/>
              <a:t>Discovery of information about RDF Datasets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9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246909"/>
          </a:xfrm>
        </p:spPr>
        <p:txBody>
          <a:bodyPr>
            <a:normAutofit fontScale="90000"/>
          </a:bodyPr>
          <a:lstStyle/>
          <a:p>
            <a:r>
              <a:rPr lang="en-US" smtClean="0"/>
              <a:t>More nose following: VoID</a:t>
            </a:r>
            <a:br>
              <a:rPr lang="en-US" smtClean="0"/>
            </a:br>
            <a:r>
              <a:rPr lang="en-US" smtClean="0"/>
              <a:t>(Vocabulary of Interlinked Datasets)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9040" y="1520525"/>
            <a:ext cx="8361724" cy="424296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The VoID vocabulary is concerned with metadata about RDF datsets.</a:t>
            </a:r>
          </a:p>
          <a:p>
            <a:r>
              <a:rPr lang="en-US"/>
              <a:t>It is not a W3C Recommendation, but is widely used and is documented with a W3C Interest Group Note: </a:t>
            </a:r>
            <a:r>
              <a:rPr lang="en-US">
                <a:hlinkClick r:id="rId2"/>
              </a:rPr>
              <a:t>https://www.w3.org/TR/void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 smtClean="0"/>
              <a:t>The goal is to allow a Linked Data client to discover a VoID dataset description that will help it to determine the fitness of use and to discover all of the resources in that dataset.</a:t>
            </a:r>
          </a:p>
          <a:p>
            <a:r>
              <a:rPr lang="en-US" smtClean="0"/>
              <a:t>We could use this triple:</a:t>
            </a:r>
          </a:p>
          <a:p>
            <a:pPr marL="0" indent="0">
              <a:buNone/>
            </a:pPr>
            <a:endParaRPr lang="en-US" sz="21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</a:t>
            </a: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100" smtClean="0">
                <a:latin typeface="Courier New" panose="02070309020205020404" pitchFamily="49" charset="0"/>
                <a:cs typeface="Courier New" panose="02070309020205020404" pitchFamily="49" charset="0"/>
              </a:rPr>
              <a:t>lod.vanderbilt.edu/historyart/site/Lingyansi&gt; void:inDataset &lt;</a:t>
            </a: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http://lod.vanderbilt.edu/historyart/site</a:t>
            </a:r>
            <a:r>
              <a:rPr lang="en-US" sz="2100" smtClean="0">
                <a:latin typeface="Courier New" panose="02070309020205020404" pitchFamily="49" charset="0"/>
                <a:cs typeface="Courier New" panose="02070309020205020404" pitchFamily="49" charset="0"/>
              </a:rPr>
              <a:t>/&gt;.</a:t>
            </a:r>
            <a:endParaRPr lang="en-US" sz="21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to lead a client to the VoID dataset description.</a:t>
            </a:r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27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8" y="0"/>
            <a:ext cx="7886700" cy="978765"/>
          </a:xfrm>
        </p:spPr>
        <p:txBody>
          <a:bodyPr/>
          <a:lstStyle/>
          <a:p>
            <a:r>
              <a:rPr lang="en-US" smtClean="0"/>
              <a:t>Example of a VoID description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0162" y="1934728"/>
            <a:ext cx="860367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8B008B"/>
                </a:solidFill>
              </a:rPr>
              <a:t>&lt;</a:t>
            </a:r>
            <a:r>
              <a:rPr lang="en-US" sz="1400">
                <a:solidFill>
                  <a:srgbClr val="8B008B"/>
                </a:solidFill>
              </a:rPr>
              <a:t>http://bioimages.vanderbilt.edu/&gt;</a:t>
            </a:r>
            <a:r>
              <a:rPr lang="en-US" sz="1400"/>
              <a:t> </a:t>
            </a:r>
            <a:r>
              <a:rPr lang="en-US" sz="1400">
                <a:solidFill>
                  <a:srgbClr val="8B008B"/>
                </a:solidFill>
              </a:rPr>
              <a:t>dcterms:created</a:t>
            </a:r>
            <a:r>
              <a:rPr lang="en-US" sz="1400"/>
              <a:t> </a:t>
            </a:r>
            <a:r>
              <a:rPr lang="en-US" sz="1400">
                <a:solidFill>
                  <a:srgbClr val="0000FF"/>
                </a:solidFill>
              </a:rPr>
              <a:t>"2002-10-21"</a:t>
            </a:r>
            <a:r>
              <a:rPr lang="en-US" sz="1400">
                <a:solidFill>
                  <a:srgbClr val="006400"/>
                </a:solidFill>
              </a:rPr>
              <a:t>;</a:t>
            </a:r>
            <a:r>
              <a:rPr lang="en-US" sz="1400"/>
              <a:t/>
            </a:r>
            <a:br>
              <a:rPr lang="en-US" sz="1400"/>
            </a:br>
            <a:r>
              <a:rPr lang="en-US" sz="1400"/>
              <a:t>                                   </a:t>
            </a:r>
            <a:r>
              <a:rPr lang="en-US" sz="1400">
                <a:solidFill>
                  <a:srgbClr val="8B008B"/>
                </a:solidFill>
              </a:rPr>
              <a:t>dcterms:creator</a:t>
            </a:r>
            <a:r>
              <a:rPr lang="en-US" sz="1400"/>
              <a:t> </a:t>
            </a:r>
            <a:r>
              <a:rPr lang="en-US" sz="1400">
                <a:solidFill>
                  <a:srgbClr val="8B008B"/>
                </a:solidFill>
              </a:rPr>
              <a:t>&lt;http://biocol.org/urn:lsid:biocol.org:col:35115&gt;</a:t>
            </a:r>
            <a:r>
              <a:rPr lang="en-US" sz="1400">
                <a:solidFill>
                  <a:srgbClr val="006400"/>
                </a:solidFill>
              </a:rPr>
              <a:t>;</a:t>
            </a:r>
            <a:r>
              <a:rPr lang="en-US" sz="1400"/>
              <a:t/>
            </a:r>
            <a:br>
              <a:rPr lang="en-US" sz="1400"/>
            </a:br>
            <a:r>
              <a:rPr lang="en-US" sz="1400"/>
              <a:t>                                   </a:t>
            </a:r>
            <a:r>
              <a:rPr lang="en-US" sz="1400">
                <a:solidFill>
                  <a:srgbClr val="8B008B"/>
                </a:solidFill>
              </a:rPr>
              <a:t>dcterms:description</a:t>
            </a:r>
            <a:r>
              <a:rPr lang="en-US" sz="1400"/>
              <a:t> </a:t>
            </a:r>
            <a:r>
              <a:rPr lang="en-US" sz="1400">
                <a:solidFill>
                  <a:srgbClr val="0000FF"/>
                </a:solidFill>
              </a:rPr>
              <a:t>"This collection contains approximately 13 000 images, primarily of live plants, although a few other organisms are represented. There are also a number of images of North American ecoregions."</a:t>
            </a:r>
            <a:r>
              <a:rPr lang="en-US" sz="1400">
                <a:solidFill>
                  <a:srgbClr val="006400"/>
                </a:solidFill>
              </a:rPr>
              <a:t>;</a:t>
            </a:r>
            <a:r>
              <a:rPr lang="en-US" sz="1400"/>
              <a:t/>
            </a:r>
            <a:br>
              <a:rPr lang="en-US" sz="1400"/>
            </a:br>
            <a:r>
              <a:rPr lang="en-US" sz="1400"/>
              <a:t>                                   </a:t>
            </a:r>
            <a:r>
              <a:rPr lang="en-US" sz="1400">
                <a:solidFill>
                  <a:srgbClr val="8B008B"/>
                </a:solidFill>
              </a:rPr>
              <a:t>dcterms:publisher</a:t>
            </a:r>
            <a:r>
              <a:rPr lang="en-US" sz="1400"/>
              <a:t> </a:t>
            </a:r>
            <a:r>
              <a:rPr lang="en-US" sz="1400">
                <a:solidFill>
                  <a:srgbClr val="8B008B"/>
                </a:solidFill>
              </a:rPr>
              <a:t>&lt;http://biocol.org/urn:lsid:biocol.org:col:35115&gt;</a:t>
            </a:r>
            <a:r>
              <a:rPr lang="en-US" sz="1400">
                <a:solidFill>
                  <a:srgbClr val="006400"/>
                </a:solidFill>
              </a:rPr>
              <a:t>;</a:t>
            </a:r>
            <a:r>
              <a:rPr lang="en-US" sz="1400"/>
              <a:t/>
            </a:r>
            <a:br>
              <a:rPr lang="en-US" sz="1400"/>
            </a:br>
            <a:r>
              <a:rPr lang="en-US" sz="1400"/>
              <a:t>                                   </a:t>
            </a:r>
            <a:r>
              <a:rPr lang="en-US" sz="1400">
                <a:solidFill>
                  <a:srgbClr val="8B008B"/>
                </a:solidFill>
              </a:rPr>
              <a:t>dcterms:title</a:t>
            </a:r>
            <a:r>
              <a:rPr lang="en-US" sz="1400"/>
              <a:t> </a:t>
            </a:r>
            <a:r>
              <a:rPr lang="en-US" sz="1400">
                <a:solidFill>
                  <a:srgbClr val="0000FF"/>
                </a:solidFill>
              </a:rPr>
              <a:t>"Bioimages image database"</a:t>
            </a:r>
            <a:r>
              <a:rPr lang="en-US" sz="1400">
                <a:solidFill>
                  <a:srgbClr val="006400"/>
                </a:solidFill>
              </a:rPr>
              <a:t>;</a:t>
            </a:r>
            <a:r>
              <a:rPr lang="en-US" sz="1400"/>
              <a:t/>
            </a:r>
            <a:br>
              <a:rPr lang="en-US" sz="1400"/>
            </a:br>
            <a:r>
              <a:rPr lang="en-US" sz="1400"/>
              <a:t>                                   </a:t>
            </a:r>
            <a:r>
              <a:rPr lang="en-US" sz="1400">
                <a:solidFill>
                  <a:srgbClr val="8B008B"/>
                </a:solidFill>
              </a:rPr>
              <a:t>dcterms:type</a:t>
            </a:r>
            <a:r>
              <a:rPr lang="en-US" sz="1400"/>
              <a:t> </a:t>
            </a:r>
            <a:r>
              <a:rPr lang="en-US" sz="1400">
                <a:solidFill>
                  <a:srgbClr val="8B008B"/>
                </a:solidFill>
              </a:rPr>
              <a:t>&lt;http://purl.org/dc/dcmitype/Dataset&gt;</a:t>
            </a:r>
            <a:r>
              <a:rPr lang="en-US" sz="1400">
                <a:solidFill>
                  <a:srgbClr val="006400"/>
                </a:solidFill>
              </a:rPr>
              <a:t>;</a:t>
            </a:r>
            <a:r>
              <a:rPr lang="en-US" sz="1400"/>
              <a:t/>
            </a:r>
            <a:br>
              <a:rPr lang="en-US" sz="1400"/>
            </a:br>
            <a:r>
              <a:rPr lang="en-US" sz="1400"/>
              <a:t>                                   </a:t>
            </a:r>
            <a:r>
              <a:rPr lang="en-US" sz="1400">
                <a:solidFill>
                  <a:srgbClr val="8B008B"/>
                </a:solidFill>
              </a:rPr>
              <a:t>void:exampleResource</a:t>
            </a:r>
            <a:r>
              <a:rPr lang="en-US" sz="1400"/>
              <a:t> </a:t>
            </a:r>
            <a:r>
              <a:rPr lang="en-US" sz="1400">
                <a:solidFill>
                  <a:srgbClr val="8B008B"/>
                </a:solidFill>
              </a:rPr>
              <a:t>&lt;http://bioimages.vanderbilt.edu/baskauf/66921&gt;</a:t>
            </a:r>
            <a:r>
              <a:rPr lang="en-US" sz="1400">
                <a:solidFill>
                  <a:srgbClr val="006400"/>
                </a:solidFill>
              </a:rPr>
              <a:t>,</a:t>
            </a:r>
            <a:r>
              <a:rPr lang="en-US" sz="1400"/>
              <a:t/>
            </a:r>
            <a:br>
              <a:rPr lang="en-US" sz="1400"/>
            </a:br>
            <a:r>
              <a:rPr lang="en-US" sz="1400"/>
              <a:t>                                                        </a:t>
            </a:r>
            <a:r>
              <a:rPr lang="en-US" sz="1400">
                <a:solidFill>
                  <a:srgbClr val="8B008B"/>
                </a:solidFill>
              </a:rPr>
              <a:t>&lt;http://bioimages.vanderbilt.edu/ind-baskauf/67304&gt;</a:t>
            </a:r>
            <a:r>
              <a:rPr lang="en-US" sz="1400">
                <a:solidFill>
                  <a:srgbClr val="006400"/>
                </a:solidFill>
              </a:rPr>
              <a:t>;</a:t>
            </a:r>
            <a:r>
              <a:rPr lang="en-US" sz="1400"/>
              <a:t/>
            </a:r>
            <a:br>
              <a:rPr lang="en-US" sz="1400"/>
            </a:br>
            <a:r>
              <a:rPr lang="en-US" sz="1400"/>
              <a:t>                                   </a:t>
            </a:r>
            <a:r>
              <a:rPr lang="en-US" sz="1400">
                <a:solidFill>
                  <a:srgbClr val="8B008B"/>
                </a:solidFill>
              </a:rPr>
              <a:t>void:rootResource</a:t>
            </a:r>
            <a:r>
              <a:rPr lang="en-US" sz="1400"/>
              <a:t> </a:t>
            </a:r>
            <a:r>
              <a:rPr lang="en-US" sz="1400">
                <a:solidFill>
                  <a:srgbClr val="8B008B"/>
                </a:solidFill>
              </a:rPr>
              <a:t>&lt;http://bioimages.vanderbilt.edu/rdf/images.rss&gt;</a:t>
            </a:r>
            <a:r>
              <a:rPr lang="en-US" sz="1400">
                <a:solidFill>
                  <a:srgbClr val="006400"/>
                </a:solidFill>
              </a:rPr>
              <a:t>,</a:t>
            </a:r>
            <a:r>
              <a:rPr lang="en-US" sz="1400"/>
              <a:t/>
            </a:r>
            <a:br>
              <a:rPr lang="en-US" sz="1400"/>
            </a:br>
            <a:r>
              <a:rPr lang="en-US" sz="1400"/>
              <a:t>                                                     </a:t>
            </a:r>
            <a:r>
              <a:rPr lang="en-US" sz="1400">
                <a:solidFill>
                  <a:srgbClr val="8B008B"/>
                </a:solidFill>
              </a:rPr>
              <a:t>&lt;http://bioimages.vanderbilt.edu/rdf/individuals.rss</a:t>
            </a:r>
            <a:r>
              <a:rPr lang="en-US" sz="1400" smtClean="0">
                <a:solidFill>
                  <a:srgbClr val="8B008B"/>
                </a:solidFill>
              </a:rPr>
              <a:t>&gt;</a:t>
            </a:r>
            <a:r>
              <a:rPr lang="en-US" sz="1400" smtClean="0">
                <a:solidFill>
                  <a:srgbClr val="006400"/>
                </a:solidFill>
              </a:rPr>
              <a:t>;</a:t>
            </a:r>
            <a:r>
              <a:rPr lang="en-US" sz="1400"/>
              <a:t/>
            </a:r>
            <a:br>
              <a:rPr lang="en-US" sz="1400"/>
            </a:br>
            <a:r>
              <a:rPr lang="en-US" sz="1400"/>
              <a:t>                                   </a:t>
            </a:r>
            <a:r>
              <a:rPr lang="en-US" sz="1400">
                <a:solidFill>
                  <a:srgbClr val="FF0000"/>
                </a:solidFill>
              </a:rPr>
              <a:t>a</a:t>
            </a:r>
            <a:r>
              <a:rPr lang="en-US" sz="1400"/>
              <a:t> </a:t>
            </a:r>
            <a:r>
              <a:rPr lang="en-US" sz="1400">
                <a:solidFill>
                  <a:srgbClr val="8B008B"/>
                </a:solidFill>
              </a:rPr>
              <a:t>void:Dataset</a:t>
            </a:r>
            <a:r>
              <a:rPr lang="en-US" sz="1400">
                <a:solidFill>
                  <a:srgbClr val="006400"/>
                </a:solidFill>
              </a:rPr>
              <a:t>;</a:t>
            </a:r>
            <a:r>
              <a:rPr lang="en-US" sz="1400"/>
              <a:t/>
            </a:r>
            <a:br>
              <a:rPr lang="en-US" sz="1400"/>
            </a:br>
            <a:r>
              <a:rPr lang="en-US" sz="1400"/>
              <a:t>                                   </a:t>
            </a:r>
            <a:r>
              <a:rPr lang="en-US" sz="1400">
                <a:solidFill>
                  <a:srgbClr val="8B008B"/>
                </a:solidFill>
              </a:rPr>
              <a:t>rdfs:seeAlso</a:t>
            </a:r>
            <a:r>
              <a:rPr lang="en-US" sz="1400"/>
              <a:t> </a:t>
            </a:r>
            <a:r>
              <a:rPr lang="en-US" sz="1400">
                <a:solidFill>
                  <a:srgbClr val="8B008B"/>
                </a:solidFill>
              </a:rPr>
              <a:t>&lt;http://bioimages.vanderbilt.edu/rdf/images.rss&gt;</a:t>
            </a:r>
            <a:r>
              <a:rPr lang="en-US" sz="1400">
                <a:solidFill>
                  <a:srgbClr val="006400"/>
                </a:solidFill>
              </a:rPr>
              <a:t>,</a:t>
            </a:r>
            <a:r>
              <a:rPr lang="en-US" sz="1400"/>
              <a:t/>
            </a:r>
            <a:br>
              <a:rPr lang="en-US" sz="1400"/>
            </a:br>
            <a:r>
              <a:rPr lang="en-US" sz="1400"/>
              <a:t>                                                </a:t>
            </a:r>
            <a:r>
              <a:rPr lang="en-US" sz="1400">
                <a:solidFill>
                  <a:srgbClr val="8B008B"/>
                </a:solidFill>
              </a:rPr>
              <a:t>&lt;http://bioimages.vanderbilt.edu/rdf/individuals.rss&gt;</a:t>
            </a:r>
            <a:r>
              <a:rPr lang="en-US" sz="1400">
                <a:solidFill>
                  <a:srgbClr val="006400"/>
                </a:solidFill>
              </a:rPr>
              <a:t>;</a:t>
            </a:r>
            <a:r>
              <a:rPr lang="en-US" sz="1400"/>
              <a:t/>
            </a:r>
            <a:br>
              <a:rPr lang="en-US" sz="1400"/>
            </a:br>
            <a:r>
              <a:rPr lang="en-US" sz="1400"/>
              <a:t>                                   </a:t>
            </a:r>
            <a:r>
              <a:rPr lang="en-US" sz="1400">
                <a:solidFill>
                  <a:srgbClr val="8B008B"/>
                </a:solidFill>
              </a:rPr>
              <a:t>foaf:homepage</a:t>
            </a:r>
            <a:r>
              <a:rPr lang="en-US" sz="1400"/>
              <a:t> </a:t>
            </a:r>
            <a:r>
              <a:rPr lang="en-US" sz="1400">
                <a:solidFill>
                  <a:srgbClr val="8B008B"/>
                </a:solidFill>
              </a:rPr>
              <a:t>&lt;http://bioimages.vanderbilt.edu/index.htm&gt;</a:t>
            </a:r>
            <a:r>
              <a:rPr lang="en-US" sz="1400">
                <a:solidFill>
                  <a:srgbClr val="006400"/>
                </a:solidFill>
              </a:rPr>
              <a:t>;</a:t>
            </a:r>
            <a:r>
              <a:rPr lang="en-US" sz="1400"/>
              <a:t/>
            </a:r>
            <a:br>
              <a:rPr lang="en-US" sz="1400"/>
            </a:br>
            <a:r>
              <a:rPr lang="en-US" sz="1400"/>
              <a:t>                                   </a:t>
            </a:r>
            <a:r>
              <a:rPr lang="en-US" sz="1400">
                <a:solidFill>
                  <a:srgbClr val="8B008B"/>
                </a:solidFill>
              </a:rPr>
              <a:t>foaf:isPrimaryTopicOf</a:t>
            </a:r>
            <a:r>
              <a:rPr lang="en-US" sz="1400"/>
              <a:t> </a:t>
            </a:r>
            <a:r>
              <a:rPr lang="en-US" sz="1400">
                <a:solidFill>
                  <a:srgbClr val="8B008B"/>
                </a:solidFill>
              </a:rPr>
              <a:t>&lt;http://bioimages.vanderbilt.edu/index.htm&gt;</a:t>
            </a:r>
            <a:r>
              <a:rPr lang="en-US" sz="1400">
                <a:solidFill>
                  <a:srgbClr val="006400"/>
                </a:solidFill>
              </a:rPr>
              <a:t>,</a:t>
            </a:r>
            <a:r>
              <a:rPr lang="en-US" sz="1400"/>
              <a:t/>
            </a:r>
            <a:br>
              <a:rPr lang="en-US" sz="1400"/>
            </a:br>
            <a:r>
              <a:rPr lang="en-US" sz="1400"/>
              <a:t>                                                         </a:t>
            </a:r>
            <a:r>
              <a:rPr lang="en-US" sz="1400">
                <a:solidFill>
                  <a:srgbClr val="8B008B"/>
                </a:solidFill>
              </a:rPr>
              <a:t>&lt;http://bioimages.vanderbilt.edu/index.rdf</a:t>
            </a:r>
            <a:r>
              <a:rPr lang="en-US" sz="1400" smtClean="0">
                <a:solidFill>
                  <a:srgbClr val="8B008B"/>
                </a:solidFill>
              </a:rPr>
              <a:t>&gt;</a:t>
            </a:r>
            <a:r>
              <a:rPr lang="en-US" sz="1400" smtClean="0">
                <a:solidFill>
                  <a:srgbClr val="006400"/>
                </a:solidFill>
              </a:rPr>
              <a:t>.</a:t>
            </a:r>
          </a:p>
          <a:p>
            <a:r>
              <a:rPr lang="en-US" sz="1400">
                <a:solidFill>
                  <a:srgbClr val="8B008B"/>
                </a:solidFill>
              </a:rPr>
              <a:t>&lt;http://bioimages.vanderbilt.edu/index.rdf&gt;</a:t>
            </a:r>
            <a:r>
              <a:rPr lang="en-US" sz="1400"/>
              <a:t> </a:t>
            </a:r>
            <a:r>
              <a:rPr lang="en-US" sz="1400" smtClean="0">
                <a:solidFill>
                  <a:srgbClr val="8B008B"/>
                </a:solidFill>
              </a:rPr>
              <a:t>dcterms:language</a:t>
            </a:r>
            <a:r>
              <a:rPr lang="en-US" sz="1400"/>
              <a:t> </a:t>
            </a:r>
            <a:r>
              <a:rPr lang="en-US" sz="1400">
                <a:solidFill>
                  <a:srgbClr val="0000FF"/>
                </a:solidFill>
              </a:rPr>
              <a:t>"en</a:t>
            </a:r>
            <a:r>
              <a:rPr lang="en-US" sz="1400" smtClean="0">
                <a:solidFill>
                  <a:srgbClr val="0000FF"/>
                </a:solidFill>
              </a:rPr>
              <a:t>"</a:t>
            </a:r>
            <a:r>
              <a:rPr lang="en-US" sz="1400" smtClean="0">
                <a:solidFill>
                  <a:srgbClr val="006400"/>
                </a:solidFill>
              </a:rPr>
              <a:t>;</a:t>
            </a:r>
            <a:r>
              <a:rPr lang="en-US" sz="1400"/>
              <a:t/>
            </a:r>
            <a:br>
              <a:rPr lang="en-US" sz="1400"/>
            </a:br>
            <a:r>
              <a:rPr lang="en-US" sz="1400"/>
              <a:t>                                            </a:t>
            </a:r>
            <a:r>
              <a:rPr lang="en-US" sz="1400" smtClean="0">
                <a:solidFill>
                  <a:srgbClr val="8B008B"/>
                </a:solidFill>
              </a:rPr>
              <a:t>dc:format</a:t>
            </a:r>
            <a:r>
              <a:rPr lang="en-US" sz="1400"/>
              <a:t> </a:t>
            </a:r>
            <a:r>
              <a:rPr lang="en-US" sz="1400" smtClean="0">
                <a:solidFill>
                  <a:srgbClr val="0000FF"/>
                </a:solidFill>
              </a:rPr>
              <a:t>"application/rdf+xml"</a:t>
            </a:r>
            <a:r>
              <a:rPr lang="en-US" sz="1400" smtClean="0">
                <a:solidFill>
                  <a:srgbClr val="006400"/>
                </a:solidFill>
              </a:rPr>
              <a:t>;</a:t>
            </a:r>
            <a:endParaRPr lang="en-US" sz="1400" smtClean="0">
              <a:solidFill>
                <a:srgbClr val="8B008B"/>
              </a:solidFill>
            </a:endParaRPr>
          </a:p>
          <a:p>
            <a:r>
              <a:rPr lang="en-US" sz="1400">
                <a:solidFill>
                  <a:srgbClr val="8B008B"/>
                </a:solidFill>
              </a:rPr>
              <a:t> </a:t>
            </a:r>
            <a:r>
              <a:rPr lang="en-US" sz="1400" smtClean="0">
                <a:solidFill>
                  <a:srgbClr val="8B008B"/>
                </a:solidFill>
              </a:rPr>
              <a:t>                                           dcterms:modified</a:t>
            </a:r>
            <a:r>
              <a:rPr lang="en-US" sz="1400"/>
              <a:t> </a:t>
            </a:r>
            <a:r>
              <a:rPr lang="en-US" sz="1400">
                <a:solidFill>
                  <a:srgbClr val="0000FF"/>
                </a:solidFill>
              </a:rPr>
              <a:t>"2015-05-22"</a:t>
            </a:r>
            <a:r>
              <a:rPr lang="en-US" sz="1400">
                <a:solidFill>
                  <a:srgbClr val="006400"/>
                </a:solidFill>
              </a:rPr>
              <a:t>;</a:t>
            </a:r>
            <a:r>
              <a:rPr lang="en-US" sz="1400"/>
              <a:t/>
            </a:r>
            <a:br>
              <a:rPr lang="en-US" sz="1400"/>
            </a:br>
            <a:r>
              <a:rPr lang="en-US" sz="1400"/>
              <a:t>                                            </a:t>
            </a:r>
            <a:r>
              <a:rPr lang="en-US" sz="1400">
                <a:solidFill>
                  <a:srgbClr val="8B008B"/>
                </a:solidFill>
              </a:rPr>
              <a:t>dcterms:references</a:t>
            </a:r>
            <a:r>
              <a:rPr lang="en-US" sz="1400"/>
              <a:t> </a:t>
            </a:r>
            <a:r>
              <a:rPr lang="en-US" sz="1400">
                <a:solidFill>
                  <a:srgbClr val="8B008B"/>
                </a:solidFill>
              </a:rPr>
              <a:t>&lt;http://bioimages.vanderbilt.edu</a:t>
            </a:r>
            <a:r>
              <a:rPr lang="en-US" sz="1400" smtClean="0">
                <a:solidFill>
                  <a:srgbClr val="8B008B"/>
                </a:solidFill>
              </a:rPr>
              <a:t>/&gt;</a:t>
            </a:r>
            <a:r>
              <a:rPr lang="en-US" sz="1400">
                <a:solidFill>
                  <a:srgbClr val="006400"/>
                </a:solidFill>
              </a:rPr>
              <a:t>.</a:t>
            </a:r>
            <a:r>
              <a:rPr lang="en-US" sz="1400"/>
              <a:t/>
            </a:r>
            <a:br>
              <a:rPr lang="en-US" sz="1400"/>
            </a:br>
            <a:endParaRPr 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135079" y="886690"/>
            <a:ext cx="8873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This description is online at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http://bioimages.vanderbilt.edu/index.rdf </a:t>
            </a:r>
            <a:r>
              <a:rPr lang="en-US" smtClean="0"/>
              <a:t>as RDF/XML (serialized here as Turtle).  I once hoped that the server could be set up to lead clients to this file via content negotiation for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http://bioimages.vanderbilt.edu/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6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02" y="457200"/>
            <a:ext cx="8210551" cy="1246909"/>
          </a:xfrm>
        </p:spPr>
        <p:txBody>
          <a:bodyPr>
            <a:normAutofit fontScale="90000"/>
          </a:bodyPr>
          <a:lstStyle/>
          <a:p>
            <a:r>
              <a:rPr lang="en-US" smtClean="0"/>
              <a:t>More stuff to put in the VoID description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9382" y="2216728"/>
            <a:ext cx="87145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data are available at a SPARQL endpoint:</a:t>
            </a:r>
          </a:p>
          <a:p>
            <a:endParaRPr lang="en-US" smtClean="0"/>
          </a:p>
          <a:p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&lt;http://bioimages.vanderbilt.edu/&gt; void:sparqlEndpoint &lt;http://rdf.library.vanderbilt.edu/sparql&gt;.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/>
              <a:t>The data are available </a:t>
            </a:r>
            <a:r>
              <a:rPr lang="en-US" sz="1600" smtClean="0"/>
              <a:t>as a data dump at:</a:t>
            </a:r>
            <a:endParaRPr lang="en-US" sz="1600"/>
          </a:p>
          <a:p>
            <a:endParaRPr lang="en-US" sz="1600"/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&lt;http://bioimages.vanderbilt.edu/&gt;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void:dataDump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&lt;https://github.com/baskaufs/Bioimages/raw/master/bioimages-rdf.zip&gt;.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95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2587626"/>
            <a:ext cx="7886700" cy="1325563"/>
          </a:xfrm>
        </p:spPr>
        <p:txBody>
          <a:bodyPr/>
          <a:lstStyle/>
          <a:p>
            <a:r>
              <a:rPr lang="en-US" smtClean="0"/>
              <a:t>Discovery of information about triplestores (SPARQL endpoints)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SPARQL 1.1 Service Description Recommendation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851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W3C Recommendation from 2013: </a:t>
            </a:r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www.w3.org/TR/sparql11-service-description/</a:t>
            </a:r>
            <a:endParaRPr lang="en-US" smtClean="0"/>
          </a:p>
          <a:p>
            <a:r>
              <a:rPr lang="en-US" smtClean="0"/>
              <a:t>Let's look at the description for http://rdf.library.vanderbilt.edu/sparql</a:t>
            </a:r>
            <a:r>
              <a:rPr lang="en-US"/>
              <a:t> </a:t>
            </a:r>
            <a:r>
              <a:rPr lang="en-US" smtClean="0"/>
              <a:t>using Postman</a:t>
            </a:r>
          </a:p>
          <a:p>
            <a:r>
              <a:rPr lang="en-US" smtClean="0"/>
              <a:t>Notice the properties from the service description vocabulary</a:t>
            </a:r>
          </a:p>
          <a:p>
            <a:r>
              <a:rPr lang="en-US"/>
              <a:t>Notice the instance of http</a:t>
            </a:r>
            <a:r>
              <a:rPr lang="en-US"/>
              <a:t>://</a:t>
            </a:r>
            <a:r>
              <a:rPr lang="en-US" smtClean="0"/>
              <a:t>www.w3.org/ns/ldp#RDFSource (more later)</a:t>
            </a:r>
            <a:endParaRPr lang="en-US"/>
          </a:p>
          <a:p>
            <a:r>
              <a:rPr lang="en-US" smtClean="0"/>
              <a:t>Try </a:t>
            </a:r>
            <a:r>
              <a:rPr lang="en-US"/>
              <a:t>http</a:t>
            </a:r>
            <a:r>
              <a:rPr lang="en-US"/>
              <a:t>://</a:t>
            </a:r>
            <a:r>
              <a:rPr lang="en-US" smtClean="0"/>
              <a:t>localhost:9999/blazegraph/sparql</a:t>
            </a:r>
          </a:p>
          <a:p>
            <a:r>
              <a:rPr lang="en-US" smtClean="0"/>
              <a:t>Notice this provides a ton of info on the default graph.</a:t>
            </a:r>
          </a:p>
          <a:p>
            <a:r>
              <a:rPr lang="en-US" smtClean="0"/>
              <a:t>How does one control what an endpoint reports?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39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8" y="457200"/>
            <a:ext cx="8492835" cy="1246909"/>
          </a:xfrm>
        </p:spPr>
        <p:txBody>
          <a:bodyPr>
            <a:noAutofit/>
          </a:bodyPr>
          <a:lstStyle/>
          <a:p>
            <a:r>
              <a:rPr lang="en-US" sz="3200" smtClean="0"/>
              <a:t>Existential question: What is </a:t>
            </a:r>
            <a:r>
              <a:rPr lang="en-US" sz="320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http://bioimages.vanderbilt.edu/ </a:t>
            </a:r>
            <a:r>
              <a:rPr lang="en-US" sz="3200" smtClean="0"/>
              <a:t>?</a:t>
            </a:r>
            <a:endParaRPr lang="en-US" sz="320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5773" y="1825327"/>
            <a:ext cx="8361724" cy="3882746"/>
          </a:xfrm>
        </p:spPr>
        <p:txBody>
          <a:bodyPr>
            <a:normAutofit fontScale="92500"/>
          </a:bodyPr>
          <a:lstStyle/>
          <a:p>
            <a:r>
              <a:rPr lang="en-US" smtClean="0"/>
              <a:t>a void:Dataset ? (must be RDF triples)</a:t>
            </a:r>
          </a:p>
          <a:p>
            <a:r>
              <a:rPr lang="en-US" smtClean="0"/>
              <a:t>a dcmitype:Dataset ? (can be a dataset in any form)</a:t>
            </a:r>
          </a:p>
          <a:p>
            <a:r>
              <a:rPr lang="en-US" smtClean="0"/>
              <a:t>a website ?</a:t>
            </a:r>
          </a:p>
          <a:p>
            <a:r>
              <a:rPr lang="en-US" smtClean="0"/>
              <a:t>the images in a website?</a:t>
            </a:r>
          </a:p>
          <a:p>
            <a:endParaRPr lang="en-US" smtClean="0"/>
          </a:p>
          <a:p>
            <a:pPr marL="0" indent="0">
              <a:buNone/>
            </a:pPr>
            <a:r>
              <a:rPr lang="en-US" smtClean="0"/>
              <a:t>More questions:</a:t>
            </a:r>
          </a:p>
          <a:p>
            <a:r>
              <a:rPr lang="en-US" smtClean="0"/>
              <a:t>Who owns it? (Copyright)</a:t>
            </a:r>
          </a:p>
          <a:p>
            <a:r>
              <a:rPr lang="en-US" smtClean="0"/>
              <a:t>What is the license for it? (CC0 for data, not for images)</a:t>
            </a:r>
          </a:p>
        </p:txBody>
      </p:sp>
    </p:spTree>
    <p:extLst>
      <p:ext uri="{BB962C8B-B14F-4D97-AF65-F5344CB8AC3E}">
        <p14:creationId xmlns:p14="http://schemas.microsoft.com/office/powerpoint/2010/main" val="30785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smtClean="0"/>
              <a:t>W3C Linked Data Platform (LDP)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100"/>
            <a:ext cx="7886700" cy="5460999"/>
          </a:xfrm>
        </p:spPr>
        <p:txBody>
          <a:bodyPr>
            <a:normAutofit/>
          </a:bodyPr>
          <a:lstStyle/>
          <a:p>
            <a:r>
              <a:rPr lang="en-US"/>
              <a:t>W3C Recommendation 2015 </a:t>
            </a:r>
            <a:r>
              <a:rPr lang="en-US">
                <a:hlinkClick r:id="rId2"/>
              </a:rPr>
              <a:t>https://www.w3.org/TR/ldp/</a:t>
            </a:r>
            <a:endParaRPr lang="en-US"/>
          </a:p>
          <a:p>
            <a:r>
              <a:rPr lang="en-US" smtClean="0"/>
              <a:t>Vocabulary </a:t>
            </a:r>
            <a:r>
              <a:rPr lang="en-US"/>
              <a:t>at </a:t>
            </a:r>
            <a:r>
              <a:rPr lang="en-US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www.w3.org/ns/ldp</a:t>
            </a:r>
            <a:endParaRPr lang="en-US" smtClean="0"/>
          </a:p>
          <a:p>
            <a:r>
              <a:rPr lang="en-US"/>
              <a:t>Primer at </a:t>
            </a:r>
            <a:r>
              <a:rPr lang="en-US">
                <a:hlinkClick r:id="rId4"/>
              </a:rPr>
              <a:t>https://</a:t>
            </a:r>
            <a:r>
              <a:rPr lang="en-US">
                <a:hlinkClick r:id="rId4"/>
              </a:rPr>
              <a:t>www.w3.org/TR/ldp-primer</a:t>
            </a:r>
            <a:r>
              <a:rPr lang="en-US" smtClean="0">
                <a:hlinkClick r:id="rId4"/>
              </a:rPr>
              <a:t>/</a:t>
            </a:r>
            <a:endParaRPr lang="en-US" smtClean="0"/>
          </a:p>
          <a:p>
            <a:r>
              <a:rPr lang="en-US"/>
              <a:t>Best practices at </a:t>
            </a:r>
            <a:r>
              <a:rPr lang="en-US">
                <a:hlinkClick r:id="rId5"/>
              </a:rPr>
              <a:t>https://</a:t>
            </a:r>
            <a:r>
              <a:rPr lang="en-US">
                <a:hlinkClick r:id="rId5"/>
              </a:rPr>
              <a:t>www.w3.org/TR/ldp-bp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  <a:p>
            <a:r>
              <a:rPr lang="en-US" smtClean="0"/>
              <a:t>Describes "containers"</a:t>
            </a:r>
          </a:p>
          <a:p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2" y="4189412"/>
            <a:ext cx="3571875" cy="2238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81" y="4189412"/>
            <a:ext cx="2714625" cy="1285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6058455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Images © W3C </a:t>
            </a:r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://www.w3.org/TR/ldp/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Things we would like to enable a "machine" to do with Linked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187804" cy="458882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smtClean="0">
                <a:solidFill>
                  <a:srgbClr val="FF0000"/>
                </a:solidFill>
              </a:rPr>
              <a:t>Acquire data from other sources, possibly by following links.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Merge those data with our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"Learn" things that weren't apparent before the data were merged.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Expose our data in a way that would allow others to use it.</a:t>
            </a:r>
          </a:p>
          <a:p>
            <a:endParaRPr lang="en-US"/>
          </a:p>
          <a:p>
            <a:pPr marL="0" indent="0">
              <a:buNone/>
            </a:pPr>
            <a:r>
              <a:rPr lang="en-US" smtClean="0"/>
              <a:t>The first three items are what we do with a Web browser and our brains via documents and the World Wide Web. In this group, we want to figure out how to do the same thing automatically with software.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W3C Linked Data Platform (LDP)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See Section 5.1 for description of containers: "There are multiple types of containers defined to support a variety of use cases, all that support a base set of capabilities. The contents of a container is defined by a set of triples in its representation (and state) called the </a:t>
            </a:r>
            <a:r>
              <a:rPr lang="en-US" b="1"/>
              <a:t>containment triples </a:t>
            </a:r>
            <a:r>
              <a:rPr lang="en-US"/>
              <a:t>that follow a fixed pattern. "</a:t>
            </a:r>
          </a:p>
          <a:p>
            <a:r>
              <a:rPr lang="en-US"/>
              <a:t>HTTP Link header used by servers to assert their support of LDP specification (more than a web server):</a:t>
            </a:r>
          </a:p>
          <a:p>
            <a:pPr marL="0" indent="0">
              <a:buNone/>
            </a:pPr>
            <a:r>
              <a:rPr lang="en-US"/>
              <a:t>see </a:t>
            </a:r>
            <a:r>
              <a:rPr lang="en-US">
                <a:hlinkClick r:id="rId2"/>
              </a:rPr>
              <a:t>https://www.w3.org/TR/ldp/#ldpc-container</a:t>
            </a:r>
            <a:endParaRPr lang="en-US"/>
          </a:p>
          <a:p>
            <a:r>
              <a:rPr lang="en-US"/>
              <a:t>Turtle required as a response type. JSON-LD must be supported if asked for.</a:t>
            </a:r>
          </a:p>
          <a:p>
            <a:r>
              <a:rPr lang="en-US"/>
              <a:t>Does anybody use this?  Where?  How?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13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smtClean="0"/>
              <a:t>W3C Data Catalog Vocabulary (DCAT) Recommendation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4163"/>
            <a:ext cx="8293100" cy="4851399"/>
          </a:xfrm>
        </p:spPr>
        <p:txBody>
          <a:bodyPr>
            <a:normAutofit/>
          </a:bodyPr>
          <a:lstStyle/>
          <a:p>
            <a:r>
              <a:rPr lang="en-US"/>
              <a:t>Recommendation in 2014 </a:t>
            </a:r>
            <a:r>
              <a:rPr lang="en-US">
                <a:hlinkClick r:id="rId2"/>
              </a:rPr>
              <a:t>https://</a:t>
            </a:r>
            <a:r>
              <a:rPr lang="en-US">
                <a:hlinkClick r:id="rId2"/>
              </a:rPr>
              <a:t>www.w3.org/TR/vocab-dcat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 smtClean="0"/>
              <a:t>A data catalog describes datasets and distributions</a:t>
            </a:r>
          </a:p>
          <a:p>
            <a:r>
              <a:rPr lang="en-US" smtClean="0"/>
              <a:t>A dataset is a collection of data from a single provider, available for access or download</a:t>
            </a:r>
          </a:p>
          <a:p>
            <a:r>
              <a:rPr lang="en-US" smtClean="0"/>
              <a:t>A distribution is a specific available form of a dataset (e.g. downloadable CSV, API, SPARQL endpoint)</a:t>
            </a:r>
          </a:p>
          <a:p>
            <a:r>
              <a:rPr lang="en-US" smtClean="0"/>
              <a:t>catalog-&gt; dataset -&gt; distribution -&gt; download URL/accessURL</a:t>
            </a:r>
          </a:p>
          <a:p>
            <a:r>
              <a:rPr lang="en-US" smtClean="0"/>
              <a:t>How many people actually use this? Where? How?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90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smtClean="0"/>
              <a:t>Compare DCAT model with FRBR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" y="1143001"/>
            <a:ext cx="5925214" cy="4092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13" y="2556391"/>
            <a:ext cx="2725737" cy="2725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73700" y="5282128"/>
            <a:ext cx="402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Functional Requirements for </a:t>
            </a:r>
            <a:r>
              <a:rPr lang="en-US"/>
              <a:t>Bibliographic </a:t>
            </a:r>
            <a:r>
              <a:rPr lang="en-US" smtClean="0"/>
              <a:t>Records (FRBR) </a:t>
            </a:r>
            <a:r>
              <a:rPr lang="en-US"/>
              <a:t>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50" y="5367330"/>
            <a:ext cx="43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W3C Data </a:t>
            </a:r>
            <a:r>
              <a:rPr lang="en-US"/>
              <a:t>Catalog Vocabulary (DCAT) model</a:t>
            </a:r>
          </a:p>
        </p:txBody>
      </p:sp>
    </p:spTree>
    <p:extLst>
      <p:ext uri="{BB962C8B-B14F-4D97-AF65-F5344CB8AC3E}">
        <p14:creationId xmlns:p14="http://schemas.microsoft.com/office/powerpoint/2010/main" val="232441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2587626"/>
            <a:ext cx="7886700" cy="1325563"/>
          </a:xfrm>
        </p:spPr>
        <p:txBody>
          <a:bodyPr/>
          <a:lstStyle/>
          <a:p>
            <a:r>
              <a:rPr lang="en-US" smtClean="0"/>
              <a:t>Discovery of information about individual resources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539095" cy="2308801"/>
          </a:xfrm>
        </p:spPr>
        <p:txBody>
          <a:bodyPr>
            <a:normAutofit fontScale="90000"/>
          </a:bodyPr>
          <a:lstStyle/>
          <a:p>
            <a:r>
              <a:rPr lang="en-US" smtClean="0"/>
              <a:t>Imagine we are a Linked Data client (software with access to the Web)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2989406"/>
            <a:ext cx="8187804" cy="3591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We discover this triple: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&lt;https://www.flickr.com/photos/30365320@N04/4108946604/&gt; foaf:depicts &lt;http://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lod.vanderbilt.edu/historyart/site/Lingyansi&gt;.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We would like to know what </a:t>
            </a: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lod.vanderbilt.edu/historyart/site/Lingyansi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denotes.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45" y="545667"/>
            <a:ext cx="2064328" cy="30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773"/>
            <a:ext cx="7886700" cy="249437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HTTP protocol 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z="2400"/>
              <a:t>Hypertext Transfer Protocol (HTTP</a:t>
            </a:r>
            <a:r>
              <a:rPr lang="en-US" sz="2400" smtClean="0"/>
              <a:t>), used to carry out an interaction across </a:t>
            </a:r>
            <a:r>
              <a:rPr lang="en-US" sz="2400"/>
              <a:t>the </a:t>
            </a:r>
            <a:r>
              <a:rPr lang="en-US" sz="2400" smtClean="0"/>
              <a:t>Internet. </a:t>
            </a:r>
            <a:r>
              <a:rPr lang="en-US" sz="2400"/>
              <a:t>mediated </a:t>
            </a:r>
            <a:r>
              <a:rPr lang="en-US" sz="2400" smtClean="0"/>
              <a:t>by.  Retrieving information using HTTP GET is called "dereferencing a URI". (People also say "resolving" a URI.)  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clipart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74" y="2812031"/>
            <a:ext cx="28956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2681" y="4983732"/>
            <a:ext cx="125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Image from Clipart Panda</a:t>
            </a:r>
            <a:endParaRPr lang="en-US" sz="8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0" name="Picture 6" descr="Web Server By Lyte   Web 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693" y="3312870"/>
            <a:ext cx="1575065" cy="188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34153" y="5199176"/>
            <a:ext cx="125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Image from Clipart Kid</a:t>
            </a:r>
            <a:endParaRPr lang="en-US" sz="8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762" y="5199176"/>
            <a:ext cx="29949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Client software</a:t>
            </a:r>
          </a:p>
          <a:p>
            <a:r>
              <a:rPr lang="en-US" sz="2400" smtClean="0"/>
              <a:t>(a.k.a. the "machine")</a:t>
            </a:r>
          </a:p>
          <a:p>
            <a:r>
              <a:rPr lang="en-US" smtClean="0"/>
              <a:t>In this case, the client is a web browser.  It displays the returned body as a web page.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71693" y="5568508"/>
            <a:ext cx="178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Web server</a:t>
            </a:r>
            <a:endParaRPr lang="en-US" sz="2400"/>
          </a:p>
        </p:txBody>
      </p:sp>
      <p:sp>
        <p:nvSpPr>
          <p:cNvPr id="5" name="Curved Down Arrow 4"/>
          <p:cNvSpPr/>
          <p:nvPr/>
        </p:nvSpPr>
        <p:spPr>
          <a:xfrm>
            <a:off x="3015049" y="2812032"/>
            <a:ext cx="4584355" cy="50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66888" y="3078075"/>
            <a:ext cx="370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 </a:t>
            </a:r>
            <a:r>
              <a:rPr lang="en-US" b="1" smtClean="0">
                <a:solidFill>
                  <a:srgbClr val="FF0000"/>
                </a:solidFill>
              </a:rPr>
              <a:t>GET</a:t>
            </a:r>
            <a:r>
              <a:rPr lang="en-US" smtClean="0"/>
              <a:t> http://dbpedia.org/resource/Bonobo</a:t>
            </a:r>
          </a:p>
          <a:p>
            <a:r>
              <a:rPr lang="en-US" b="1" smtClean="0">
                <a:solidFill>
                  <a:srgbClr val="FF0000"/>
                </a:solidFill>
              </a:rPr>
              <a:t>Accept: </a:t>
            </a:r>
            <a:r>
              <a:rPr lang="en-US" smtClean="0"/>
              <a:t>text/html</a:t>
            </a:r>
            <a:endParaRPr lang="en-US"/>
          </a:p>
        </p:txBody>
      </p:sp>
      <p:sp>
        <p:nvSpPr>
          <p:cNvPr id="14" name="Curved Down Arrow 13"/>
          <p:cNvSpPr/>
          <p:nvPr/>
        </p:nvSpPr>
        <p:spPr>
          <a:xfrm rot="10800000">
            <a:off x="2524877" y="4751298"/>
            <a:ext cx="4584355" cy="50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5730" y="5351936"/>
            <a:ext cx="37029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 </a:t>
            </a:r>
            <a:r>
              <a:rPr lang="en-US" b="1">
                <a:solidFill>
                  <a:srgbClr val="FF0000"/>
                </a:solidFill>
              </a:rPr>
              <a:t>S</a:t>
            </a:r>
            <a:r>
              <a:rPr lang="en-US" b="1" smtClean="0">
                <a:solidFill>
                  <a:srgbClr val="FF0000"/>
                </a:solidFill>
              </a:rPr>
              <a:t>tatus:</a:t>
            </a:r>
            <a:r>
              <a:rPr lang="en-US" smtClean="0"/>
              <a:t> 200 OK</a:t>
            </a:r>
          </a:p>
          <a:p>
            <a:r>
              <a:rPr lang="en-US" b="1" smtClean="0">
                <a:solidFill>
                  <a:srgbClr val="FF0000"/>
                </a:solidFill>
              </a:rPr>
              <a:t>Body: </a:t>
            </a:r>
            <a:endParaRPr lang="en-US" smtClean="0"/>
          </a:p>
          <a:p>
            <a:r>
              <a:rPr lang="en-US" sz="800" smtClean="0"/>
              <a:t>&lt;?xml version="1.0" encoding="UTF-8" ?&gt;&lt;!DOCTYPE html PUBLIC "-//W3C//DTD </a:t>
            </a:r>
            <a:r>
              <a:rPr lang="en-US" sz="800" err="1" smtClean="0"/>
              <a:t>XHTML+RDFa</a:t>
            </a:r>
            <a:r>
              <a:rPr lang="en-US" sz="800" smtClean="0"/>
              <a:t> 1.0//EN" "http://www.w3.org/MarkUp/DTD/xhtml-rdfa-1.dtd"&gt;&lt;html </a:t>
            </a:r>
            <a:r>
              <a:rPr lang="en-US" sz="800" err="1" smtClean="0"/>
              <a:t>xmlns</a:t>
            </a:r>
            <a:r>
              <a:rPr lang="en-US" sz="800" smtClean="0"/>
              <a:t>="http://www.w3.org/1999/xhtml"    </a:t>
            </a:r>
            <a:r>
              <a:rPr lang="en-US" sz="800" err="1" smtClean="0"/>
              <a:t>xmlns:dbpprop</a:t>
            </a:r>
            <a:r>
              <a:rPr lang="en-US" sz="800" smtClean="0"/>
              <a:t>="http://dbpedia.org/property/"    </a:t>
            </a:r>
          </a:p>
          <a:p>
            <a:r>
              <a:rPr lang="en-US" sz="800" smtClean="0"/>
              <a:t>…</a:t>
            </a:r>
            <a:endParaRPr lang="en-US" sz="800"/>
          </a:p>
        </p:txBody>
      </p:sp>
      <p:sp>
        <p:nvSpPr>
          <p:cNvPr id="17" name="TextBox 16"/>
          <p:cNvSpPr txBox="1"/>
          <p:nvPr/>
        </p:nvSpPr>
        <p:spPr>
          <a:xfrm>
            <a:off x="4291583" y="4437379"/>
            <a:ext cx="225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1"/>
                </a:solidFill>
              </a:rPr>
              <a:t>asking for a web page</a:t>
            </a:r>
            <a:endParaRPr lang="en-US" i="1">
              <a:solidFill>
                <a:schemeClr val="accent1"/>
              </a:solidFill>
            </a:endParaRP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H="1" flipV="1">
            <a:off x="4961206" y="3947118"/>
            <a:ext cx="459270" cy="4902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03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2250247"/>
          </a:xfrm>
        </p:spPr>
        <p:txBody>
          <a:bodyPr>
            <a:normAutofit/>
          </a:bodyPr>
          <a:lstStyle/>
          <a:p>
            <a:r>
              <a:rPr lang="en-US"/>
              <a:t>How can we see </a:t>
            </a:r>
            <a:r>
              <a:rPr lang="en-US" smtClean="0"/>
              <a:t>what's going on when </a:t>
            </a:r>
            <a:r>
              <a:rPr lang="en-US"/>
              <a:t>a </a:t>
            </a:r>
            <a:r>
              <a:rPr lang="en-US" smtClean="0"/>
              <a:t>client interacts with a server?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040" y="2185544"/>
            <a:ext cx="8105917" cy="187229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A user-friendly option is client called Postman, a Chrome extension (</a:t>
            </a:r>
            <a:r>
              <a:rPr lang="en-US" err="1" smtClean="0"/>
              <a:t>google</a:t>
            </a:r>
            <a:r>
              <a:rPr lang="en-US" smtClean="0"/>
              <a:t> "postman plugin").  Another is Advanced REST client (PC only).  Command line option: curl</a:t>
            </a:r>
          </a:p>
          <a:p>
            <a:r>
              <a:rPr lang="en-US" smtClean="0"/>
              <a:t>Postman carries out the entire dialog without interaction, Advanced REST client carries out each step one at a time.  Behavior of curl depends on selected options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3797" y="4057843"/>
            <a:ext cx="80566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 </a:t>
            </a:r>
            <a:r>
              <a:rPr lang="en-US" b="1" smtClean="0">
                <a:solidFill>
                  <a:srgbClr val="FF0000"/>
                </a:solidFill>
              </a:rPr>
              <a:t>GET</a:t>
            </a:r>
            <a:r>
              <a:rPr lang="en-US" smtClean="0"/>
              <a:t> http://vanderbilt.edu/</a:t>
            </a:r>
          </a:p>
          <a:p>
            <a:r>
              <a:rPr lang="en-US" b="1" smtClean="0">
                <a:solidFill>
                  <a:srgbClr val="FF0000"/>
                </a:solidFill>
              </a:rPr>
              <a:t>Accept: </a:t>
            </a:r>
            <a:r>
              <a:rPr lang="en-US" b="1" smtClean="0"/>
              <a:t>text/html</a:t>
            </a:r>
          </a:p>
          <a:p>
            <a:endParaRPr lang="en-US" b="1" smtClean="0"/>
          </a:p>
          <a:p>
            <a:r>
              <a:rPr lang="en-US" b="1" smtClean="0"/>
              <a:t>Using </a:t>
            </a:r>
            <a:r>
              <a:rPr lang="en-US" b="1"/>
              <a:t>curl: </a:t>
            </a:r>
            <a:r>
              <a:rPr lang="en-US"/>
              <a:t>curl -v -L -H "</a:t>
            </a:r>
            <a:r>
              <a:rPr lang="en-US" smtClean="0"/>
              <a:t>Accept:text/html" </a:t>
            </a:r>
            <a:r>
              <a:rPr lang="en-US"/>
              <a:t>http</a:t>
            </a:r>
            <a:r>
              <a:rPr lang="en-US" smtClean="0"/>
              <a:t>://vanderbilt.edu/</a:t>
            </a:r>
            <a:endParaRPr lang="en-US"/>
          </a:p>
          <a:p>
            <a:endParaRPr lang="en-US" b="1" smtClean="0"/>
          </a:p>
          <a:p>
            <a:r>
              <a:rPr lang="en-US"/>
              <a:t>HTTP </a:t>
            </a:r>
            <a:r>
              <a:rPr lang="en-US" b="1">
                <a:solidFill>
                  <a:srgbClr val="FF0000"/>
                </a:solidFill>
              </a:rPr>
              <a:t>GET</a:t>
            </a:r>
            <a:r>
              <a:rPr lang="en-US"/>
              <a:t> http://dbpedia.org/resource/Bonobo</a:t>
            </a:r>
          </a:p>
          <a:p>
            <a:r>
              <a:rPr lang="en-US" b="1">
                <a:solidFill>
                  <a:srgbClr val="FF0000"/>
                </a:solidFill>
              </a:rPr>
              <a:t>Accept: </a:t>
            </a:r>
            <a:r>
              <a:rPr lang="en-US" b="1"/>
              <a:t>text/html</a:t>
            </a:r>
            <a:r>
              <a:rPr lang="en-US"/>
              <a:t> or </a:t>
            </a:r>
            <a:r>
              <a:rPr lang="en-US" b="1"/>
              <a:t>text/turtle</a:t>
            </a:r>
          </a:p>
          <a:p>
            <a:endParaRPr lang="en-US" b="1"/>
          </a:p>
          <a:p>
            <a:r>
              <a:rPr lang="en-US" b="1"/>
              <a:t>Using curl: </a:t>
            </a:r>
            <a:r>
              <a:rPr lang="en-US"/>
              <a:t>curl -v -L -H "Accept:text/turtle" http://dbpedia.org/resource/Bonobo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571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6580"/>
            <a:ext cx="7886700" cy="729383"/>
          </a:xfrm>
        </p:spPr>
        <p:txBody>
          <a:bodyPr/>
          <a:lstStyle/>
          <a:p>
            <a:r>
              <a:rPr lang="en-US" smtClean="0"/>
              <a:t>Content negotiation</a:t>
            </a:r>
            <a:endParaRPr lang="en-US"/>
          </a:p>
        </p:txBody>
      </p:sp>
      <p:pic>
        <p:nvPicPr>
          <p:cNvPr id="2050" name="Picture 2" descr="https://2.bp.blogspot.com/-SRDphKs8ksA/WNar5XEin5I/AAAAAAAABVo/RM3aLYc9txAQSf-Sr1s-eLzIrcs7YDQwACLcB/s640/3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6" y="955963"/>
            <a:ext cx="7464425" cy="314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0216" y="4346773"/>
            <a:ext cx="84235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We dereference a URI for a </a:t>
            </a:r>
            <a:r>
              <a:rPr lang="en-US" sz="2000" b="1" smtClean="0">
                <a:solidFill>
                  <a:srgbClr val="FF0000"/>
                </a:solidFill>
              </a:rPr>
              <a:t>non-information</a:t>
            </a:r>
            <a:r>
              <a:rPr lang="en-US" sz="2000" smtClean="0"/>
              <a:t> resource (vase, temple, plant) and say whether we want a human-readable web page (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text/html</a:t>
            </a:r>
            <a:r>
              <a:rPr lang="en-US" sz="2000" smtClean="0"/>
              <a:t>) or machine-readable metadata (e.g.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text/turtle </a:t>
            </a:r>
            <a:r>
              <a:rPr lang="en-US" sz="2000" smtClean="0"/>
              <a:t>or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application/rdf+xml</a:t>
            </a:r>
            <a:r>
              <a:rPr lang="en-US" sz="2000" smtClean="0"/>
              <a:t>).  The server uses a 303 redirect to send us to the right URI for an </a:t>
            </a:r>
            <a:r>
              <a:rPr lang="en-US" sz="2000" b="1" smtClean="0">
                <a:solidFill>
                  <a:srgbClr val="FF0000"/>
                </a:solidFill>
              </a:rPr>
              <a:t>information</a:t>
            </a:r>
            <a:r>
              <a:rPr lang="en-US" sz="2000" smtClean="0"/>
              <a:t> resource </a:t>
            </a:r>
            <a:r>
              <a:rPr lang="en-US" sz="2000" b="1" smtClean="0">
                <a:solidFill>
                  <a:srgbClr val="FF0000"/>
                </a:solidFill>
              </a:rPr>
              <a:t>about</a:t>
            </a:r>
            <a:r>
              <a:rPr lang="en-US" sz="2000" smtClean="0"/>
              <a:t> the non-information resource.</a:t>
            </a:r>
          </a:p>
          <a:p>
            <a:endParaRPr lang="en-US" sz="2000"/>
          </a:p>
          <a:p>
            <a:r>
              <a:rPr lang="en-US" sz="2000" smtClean="0"/>
              <a:t>How can we make this happen????</a:t>
            </a:r>
          </a:p>
        </p:txBody>
      </p:sp>
    </p:spTree>
    <p:extLst>
      <p:ext uri="{BB962C8B-B14F-4D97-AF65-F5344CB8AC3E}">
        <p14:creationId xmlns:p14="http://schemas.microsoft.com/office/powerpoint/2010/main" val="21576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Guid-O-Matic web service with content negotiation</a:t>
            </a:r>
            <a:endParaRPr lang="en-US"/>
          </a:p>
        </p:txBody>
      </p:sp>
      <p:pic>
        <p:nvPicPr>
          <p:cNvPr id="3074" name="Picture 2" descr="https://4.bp.blogspot.com/-Wxpq-fmbaQI/WNZvbG5K5xI/AAAAAAAABVQ/WzXF9x-AGv4_tvHSDvECV0t3N5aoQixhQCLcB/s1600/gom-api-blog-fig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19072"/>
            <a:ext cx="7642514" cy="190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06556" y="4055228"/>
            <a:ext cx="8291079" cy="2510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New blog post at </a:t>
            </a:r>
            <a:r>
              <a:rPr lang="en-US">
                <a:hlinkClick r:id="rId3"/>
              </a:rPr>
              <a:t>http://</a:t>
            </a:r>
            <a:r>
              <a:rPr lang="en-US" smtClean="0">
                <a:hlinkClick r:id="rId3"/>
              </a:rPr>
              <a:t>baskauf.blogspot.com/2017/03/a-web-service-with-content-negotiation.html</a:t>
            </a:r>
            <a:endParaRPr lang="en-US" smtClean="0"/>
          </a:p>
          <a:p>
            <a:endParaRPr lang="en-US"/>
          </a:p>
          <a:p>
            <a:r>
              <a:rPr lang="en-US"/>
              <a:t>Runs on localhost (local computer), not on Internet (yet). </a:t>
            </a:r>
            <a:r>
              <a:rPr lang="en-US" smtClean="0"/>
              <a:t>URIs start with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http://localhost:8984/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2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246909"/>
          </a:xfrm>
        </p:spPr>
        <p:txBody>
          <a:bodyPr>
            <a:normAutofit/>
          </a:bodyPr>
          <a:lstStyle/>
          <a:p>
            <a:r>
              <a:rPr lang="en-US" smtClean="0"/>
              <a:t>Test G-O-M server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3700" y="1246909"/>
            <a:ext cx="80566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Browser: </a:t>
            </a:r>
            <a:r>
              <a:rPr lang="en-US" smtClean="0"/>
              <a:t>What does it ask for? </a:t>
            </a:r>
            <a:r>
              <a:rPr lang="en-US"/>
              <a:t>http://</a:t>
            </a:r>
            <a:r>
              <a:rPr lang="en-US" smtClean="0"/>
              <a:t>localhost:8984/header</a:t>
            </a:r>
            <a:endParaRPr lang="en-US"/>
          </a:p>
          <a:p>
            <a:r>
              <a:rPr lang="en-US" smtClean="0"/>
              <a:t>Turn on Developer tools and reload.</a:t>
            </a:r>
          </a:p>
          <a:p>
            <a:endParaRPr lang="en-US" smtClean="0"/>
          </a:p>
          <a:p>
            <a:r>
              <a:rPr lang="en-US" smtClean="0"/>
              <a:t>Test with curl or Advanced REST Client:</a:t>
            </a:r>
            <a:endParaRPr lang="en-US"/>
          </a:p>
          <a:p>
            <a:r>
              <a:rPr lang="en-US" smtClean="0"/>
              <a:t>http</a:t>
            </a:r>
            <a:r>
              <a:rPr lang="en-US"/>
              <a:t>://</a:t>
            </a:r>
            <a:r>
              <a:rPr lang="en-US" smtClean="0"/>
              <a:t>localhost:8984/Lingyansi</a:t>
            </a:r>
          </a:p>
          <a:p>
            <a:r>
              <a:rPr lang="en-US" b="1" smtClean="0">
                <a:solidFill>
                  <a:srgbClr val="FF0000"/>
                </a:solidFill>
              </a:rPr>
              <a:t>Accept: </a:t>
            </a:r>
            <a:r>
              <a:rPr lang="en-US" b="1" smtClean="0"/>
              <a:t>text/html</a:t>
            </a:r>
          </a:p>
          <a:p>
            <a:endParaRPr lang="en-US" b="1" smtClean="0"/>
          </a:p>
          <a:p>
            <a:r>
              <a:rPr lang="en-US" b="1" smtClean="0"/>
              <a:t>Using </a:t>
            </a:r>
            <a:r>
              <a:rPr lang="en-US" b="1"/>
              <a:t>curl: </a:t>
            </a:r>
            <a:r>
              <a:rPr lang="en-US"/>
              <a:t>curl -v </a:t>
            </a:r>
            <a:r>
              <a:rPr lang="en-US" smtClean="0"/>
              <a:t> </a:t>
            </a:r>
            <a:r>
              <a:rPr lang="en-US"/>
              <a:t>-H "</a:t>
            </a:r>
            <a:r>
              <a:rPr lang="en-US" smtClean="0"/>
              <a:t>Accept:text/html" </a:t>
            </a:r>
            <a:r>
              <a:rPr lang="en-US"/>
              <a:t>http://localhost:8984/Lingyansi</a:t>
            </a:r>
          </a:p>
          <a:p>
            <a:endParaRPr lang="en-US" b="1" smtClean="0"/>
          </a:p>
          <a:p>
            <a:r>
              <a:rPr lang="en-US" smtClean="0"/>
              <a:t>Let it follow it's nose:</a:t>
            </a:r>
            <a:endParaRPr lang="en-US" b="1"/>
          </a:p>
          <a:p>
            <a:endParaRPr lang="en-US" b="1"/>
          </a:p>
          <a:p>
            <a:r>
              <a:rPr lang="en-US" b="1"/>
              <a:t>Using curl: </a:t>
            </a:r>
            <a:r>
              <a:rPr lang="en-US"/>
              <a:t>curl -v -L -H "</a:t>
            </a:r>
            <a:r>
              <a:rPr lang="en-US" smtClean="0"/>
              <a:t>Accept:text/html" </a:t>
            </a:r>
            <a:r>
              <a:rPr lang="en-US"/>
              <a:t>http://localhost:8984/Lingyansi</a:t>
            </a:r>
          </a:p>
          <a:p>
            <a:endParaRPr lang="en-US" b="1" smtClean="0"/>
          </a:p>
          <a:p>
            <a:r>
              <a:rPr lang="en-US" smtClean="0"/>
              <a:t>Try machine-readable (turtle):</a:t>
            </a:r>
            <a:endParaRPr lang="en-US" b="1"/>
          </a:p>
          <a:p>
            <a:endParaRPr lang="en-US" b="1"/>
          </a:p>
          <a:p>
            <a:r>
              <a:rPr lang="en-US" b="1"/>
              <a:t>Using curl: </a:t>
            </a:r>
            <a:r>
              <a:rPr lang="en-US"/>
              <a:t>curl -v -L -H "</a:t>
            </a:r>
            <a:r>
              <a:rPr lang="en-US" smtClean="0"/>
              <a:t>Accept:text/turtle" </a:t>
            </a:r>
            <a:r>
              <a:rPr lang="en-US"/>
              <a:t>http://localhost:8984/Lingyansi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82704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1278</TotalTime>
  <Words>1369</Words>
  <Application>Microsoft Office PowerPoint</Application>
  <PresentationFormat>On-screen Show (4:3)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Discovering Linked Data</vt:lpstr>
      <vt:lpstr>Things we would like to enable a "machine" to do with Linked Data</vt:lpstr>
      <vt:lpstr>Discovery of information about individual resources</vt:lpstr>
      <vt:lpstr>Imagine we are a Linked Data client (software with access to the Web) </vt:lpstr>
      <vt:lpstr>HTTP protocol  Hypertext Transfer Protocol (HTTP), used to carry out an interaction across the Internet. mediated by.  Retrieving information using HTTP GET is called "dereferencing a URI". (People also say "resolving" a URI.)  </vt:lpstr>
      <vt:lpstr>How can we see what's going on when a client interacts with a server?</vt:lpstr>
      <vt:lpstr>Content negotiation</vt:lpstr>
      <vt:lpstr>Guid-O-Matic web service with content negotiation</vt:lpstr>
      <vt:lpstr>Test G-O-M server</vt:lpstr>
      <vt:lpstr>This is not what we want !?!</vt:lpstr>
      <vt:lpstr>Things we would like to enable a "machine" to do with Linked Data</vt:lpstr>
      <vt:lpstr>Discovery of information about RDF Datasets</vt:lpstr>
      <vt:lpstr>More nose following: VoID (Vocabulary of Interlinked Datasets)</vt:lpstr>
      <vt:lpstr>Example of a VoID description</vt:lpstr>
      <vt:lpstr>More stuff to put in the VoID description</vt:lpstr>
      <vt:lpstr>Discovery of information about triplestores (SPARQL endpoints)</vt:lpstr>
      <vt:lpstr>SPARQL 1.1 Service Description Recommendation</vt:lpstr>
      <vt:lpstr>Existential question: What is http://bioimages.vanderbilt.edu/ ?</vt:lpstr>
      <vt:lpstr>W3C Linked Data Platform (LDP)</vt:lpstr>
      <vt:lpstr>W3C Linked Data Platform (LDP) continued</vt:lpstr>
      <vt:lpstr>W3C Data Catalog Vocabulary (DCAT) Recommendation</vt:lpstr>
      <vt:lpstr>Compare DCAT model with FRBR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Data: Structured Data on the Web</dc:title>
  <dc:creator>Steve Baskauf</dc:creator>
  <cp:lastModifiedBy>Steve Baskauf</cp:lastModifiedBy>
  <cp:revision>86</cp:revision>
  <dcterms:created xsi:type="dcterms:W3CDTF">2016-09-12T00:56:04Z</dcterms:created>
  <dcterms:modified xsi:type="dcterms:W3CDTF">2017-04-03T18:17:05Z</dcterms:modified>
</cp:coreProperties>
</file>