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93" r:id="rId5"/>
    <p:sldId id="270" r:id="rId6"/>
    <p:sldId id="271" r:id="rId7"/>
    <p:sldId id="259" r:id="rId8"/>
    <p:sldId id="273" r:id="rId9"/>
    <p:sldId id="272" r:id="rId10"/>
    <p:sldId id="275" r:id="rId11"/>
    <p:sldId id="274" r:id="rId12"/>
    <p:sldId id="276" r:id="rId13"/>
    <p:sldId id="296" r:id="rId14"/>
    <p:sldId id="278" r:id="rId15"/>
    <p:sldId id="279" r:id="rId16"/>
    <p:sldId id="281" r:id="rId17"/>
    <p:sldId id="280" r:id="rId18"/>
    <p:sldId id="282" r:id="rId19"/>
    <p:sldId id="267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4" r:id="rId28"/>
    <p:sldId id="290" r:id="rId29"/>
    <p:sldId id="291" r:id="rId30"/>
    <p:sldId id="292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EC68-9F1C-49DA-B4FC-CB153AC9DA9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b.library.vanderbilt.edu/exist/apps/srophe/modules/d3sparql/index.html" TargetMode="External"/><Relationship Id="rId2" Type="http://schemas.openxmlformats.org/officeDocument/2006/relationships/hyperlink" Target="http://wwwb.library.vanderbilt.edu/exist/apps/srophe/spear/browse.html?view=rela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rdLibrary/semantic-web/blob/master/vase/scene-only/uuid.xlsx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rdLibrary/semantic-web/blob/master/vase/scene-cv/munge-vase.xq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rdf.library.vanderbilt.edu/sparql?view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rdLibrary/semantic-web/tree/master/2016-fall/tang-song" TargetMode="External"/><Relationship Id="rId2" Type="http://schemas.openxmlformats.org/officeDocument/2006/relationships/hyperlink" Target="http://bioimages.vanderbilt.edu/building-ma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Web Apps from RDF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Steve Baskauf  2017-04-10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1" y="126671"/>
            <a:ext cx="7727105" cy="67210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to insert map and markers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8" y="943696"/>
            <a:ext cx="6668431" cy="1886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3" y="2974830"/>
            <a:ext cx="7973538" cy="38581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21874" y="2256038"/>
            <a:ext cx="4151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whatever reason, this method doesn't work inside a </a:t>
            </a:r>
            <a:r>
              <a:rPr lang="en-US" b="1" dirty="0" err="1" smtClean="0">
                <a:solidFill>
                  <a:srgbClr val="FF0000"/>
                </a:solidFill>
              </a:rPr>
              <a:t>jQuery</a:t>
            </a:r>
            <a:r>
              <a:rPr lang="en-US" b="1" dirty="0" smtClean="0">
                <a:solidFill>
                  <a:srgbClr val="FF0000"/>
                </a:solidFill>
              </a:rPr>
              <a:t> function.  The "clear markers method doesn't either!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4421876" y="1886804"/>
            <a:ext cx="2075694" cy="36923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2608" y="5424593"/>
            <a:ext cx="415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Fortunately, the methods to insert a marker do.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3548418" y="4722125"/>
            <a:ext cx="3519886" cy="702468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569"/>
            <a:ext cx="9144000" cy="3914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357" y="133114"/>
            <a:ext cx="5567434" cy="808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button "waterfall"</a:t>
            </a:r>
            <a:endParaRPr lang="en-US" dirty="0"/>
          </a:p>
        </p:txBody>
      </p:sp>
      <p:cxnSp>
        <p:nvCxnSpPr>
          <p:cNvPr id="5" name="Straight Arrow Connector 4"/>
          <p:cNvCxnSpPr>
            <a:stCxn id="13" idx="2"/>
          </p:cNvCxnSpPr>
          <p:nvPr/>
        </p:nvCxnSpPr>
        <p:spPr>
          <a:xfrm>
            <a:off x="2330078" y="1195975"/>
            <a:ext cx="1750603" cy="113779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1737" y="779072"/>
            <a:ext cx="383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SPARQL queries to get data on each of the three buildings at the site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4353637" y="1425403"/>
            <a:ext cx="2424750" cy="127685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0336" y="5891580"/>
            <a:ext cx="38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Put the marker on the map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2436986" y="3491438"/>
            <a:ext cx="1411683" cy="240014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428" y="826643"/>
            <a:ext cx="38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SPARQL query to get buildings at site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2"/>
          </p:cNvCxnSpPr>
          <p:nvPr/>
        </p:nvCxnSpPr>
        <p:spPr>
          <a:xfrm flipH="1">
            <a:off x="4764205" y="1425403"/>
            <a:ext cx="2014182" cy="153616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213445" y="1425403"/>
            <a:ext cx="1564942" cy="169993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94579" y="5916305"/>
            <a:ext cx="430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Load the thumbnails for the Flickr images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4246728" y="4353637"/>
            <a:ext cx="2298080" cy="1562668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3385" y="6446179"/>
            <a:ext cx="804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So far I have failed to be able to clear the markers except by reloading the page! 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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3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677" y="2538484"/>
            <a:ext cx="7886700" cy="2250247"/>
          </a:xfrm>
        </p:spPr>
        <p:txBody>
          <a:bodyPr>
            <a:normAutofit/>
          </a:bodyPr>
          <a:lstStyle/>
          <a:p>
            <a:r>
              <a:rPr lang="en-US" dirty="0" smtClean="0"/>
              <a:t>2. Winona's 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Visualizations for Syriaca.org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wwwb.library.vanderbilt.edu/exist/apps/srophe/spear/browse.html?view=relations</a:t>
            </a:r>
            <a:endParaRPr lang="en-US" smtClean="0"/>
          </a:p>
          <a:p>
            <a:endParaRPr lang="en-US"/>
          </a:p>
          <a:p>
            <a:pPr marL="0" indent="0">
              <a:buNone/>
            </a:pPr>
            <a:r>
              <a:rPr lang="en-US">
                <a:hlinkClick r:id="rId3"/>
              </a:rPr>
              <a:t>http://wwwb.library.vanderbilt.edu/exist/apps/srophe/modules/d3sparql/index.html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573" y="2606723"/>
            <a:ext cx="7886700" cy="2250247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Munging</a:t>
            </a:r>
            <a:r>
              <a:rPr lang="en-US" dirty="0" smtClean="0"/>
              <a:t> the vase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48149" y="891241"/>
            <a:ext cx="302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Graph for Veronica's vase data</a:t>
            </a:r>
          </a:p>
        </p:txBody>
      </p:sp>
      <p:sp>
        <p:nvSpPr>
          <p:cNvPr id="19" name="Oval 18"/>
          <p:cNvSpPr/>
          <p:nvPr/>
        </p:nvSpPr>
        <p:spPr>
          <a:xfrm>
            <a:off x="3763348" y="2018455"/>
            <a:ext cx="1310184" cy="6831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40864" y="2193894"/>
            <a:ext cx="5551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vase</a:t>
            </a:r>
          </a:p>
        </p:txBody>
      </p:sp>
      <p:sp>
        <p:nvSpPr>
          <p:cNvPr id="48" name="Oval 47"/>
          <p:cNvSpPr/>
          <p:nvPr/>
        </p:nvSpPr>
        <p:spPr>
          <a:xfrm>
            <a:off x="2727724" y="3176068"/>
            <a:ext cx="1768425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9" idx="3"/>
            <a:endCxn id="48" idx="0"/>
          </p:cNvCxnSpPr>
          <p:nvPr/>
        </p:nvCxnSpPr>
        <p:spPr>
          <a:xfrm flipH="1">
            <a:off x="3611937" y="2601547"/>
            <a:ext cx="343283" cy="57452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759699" y="3176068"/>
            <a:ext cx="1655043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19" idx="5"/>
            <a:endCxn id="60" idx="0"/>
          </p:cNvCxnSpPr>
          <p:nvPr/>
        </p:nvCxnSpPr>
        <p:spPr>
          <a:xfrm>
            <a:off x="4881660" y="2601547"/>
            <a:ext cx="705561" cy="57452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78726" y="337672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side 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6978" y="3368034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side A</a:t>
            </a:r>
          </a:p>
        </p:txBody>
      </p:sp>
      <p:sp>
        <p:nvSpPr>
          <p:cNvPr id="64" name="Oval 63"/>
          <p:cNvSpPr/>
          <p:nvPr/>
        </p:nvSpPr>
        <p:spPr>
          <a:xfrm>
            <a:off x="4762719" y="4617085"/>
            <a:ext cx="1655043" cy="710450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4" idx="0"/>
            <a:endCxn id="60" idx="4"/>
          </p:cNvCxnSpPr>
          <p:nvPr/>
        </p:nvCxnSpPr>
        <p:spPr>
          <a:xfrm flipH="1" flipV="1">
            <a:off x="5587221" y="3886518"/>
            <a:ext cx="3020" cy="73056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78726" y="4801012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scene</a:t>
            </a:r>
          </a:p>
        </p:txBody>
      </p:sp>
      <p:sp>
        <p:nvSpPr>
          <p:cNvPr id="72" name="Oval 71"/>
          <p:cNvSpPr/>
          <p:nvPr/>
        </p:nvSpPr>
        <p:spPr>
          <a:xfrm>
            <a:off x="6846276" y="4617085"/>
            <a:ext cx="1655043" cy="710450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72" idx="1"/>
            <a:endCxn id="60" idx="5"/>
          </p:cNvCxnSpPr>
          <p:nvPr/>
        </p:nvCxnSpPr>
        <p:spPr>
          <a:xfrm flipH="1" flipV="1">
            <a:off x="6172367" y="3782475"/>
            <a:ext cx="916284" cy="93865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999888" y="4677901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possibly </a:t>
            </a:r>
          </a:p>
          <a:p>
            <a:r>
              <a:rPr lang="en-US" sz="1600" dirty="0" smtClean="0">
                <a:solidFill>
                  <a:schemeClr val="accent5"/>
                </a:solidFill>
              </a:rPr>
              <a:t>another scene</a:t>
            </a:r>
          </a:p>
        </p:txBody>
      </p:sp>
      <p:sp>
        <p:nvSpPr>
          <p:cNvPr id="80" name="Oval 79"/>
          <p:cNvSpPr/>
          <p:nvPr/>
        </p:nvSpPr>
        <p:spPr>
          <a:xfrm>
            <a:off x="2784415" y="4617085"/>
            <a:ext cx="1655043" cy="710450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80" idx="0"/>
            <a:endCxn id="48" idx="4"/>
          </p:cNvCxnSpPr>
          <p:nvPr/>
        </p:nvCxnSpPr>
        <p:spPr>
          <a:xfrm flipV="1">
            <a:off x="3611937" y="3886518"/>
            <a:ext cx="0" cy="73056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66064" y="4803033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scene</a:t>
            </a:r>
          </a:p>
        </p:txBody>
      </p:sp>
    </p:spTree>
    <p:extLst>
      <p:ext uri="{BB962C8B-B14F-4D97-AF65-F5344CB8AC3E}">
        <p14:creationId xmlns:p14="http://schemas.microsoft.com/office/powerpoint/2010/main" val="8135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6308" y="470771"/>
            <a:ext cx="5366528" cy="8124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418" y="2484061"/>
            <a:ext cx="6094307" cy="90286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971" y="596451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http://lod.vanderbilt.edu/vase/08-6q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87310" y="887480"/>
            <a:ext cx="2484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dcterms:PhysicalResource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2985" y="2947498"/>
            <a:ext cx="2657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crm:E46_Section_Definition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54715" y="261743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_:bnode1</a:t>
            </a:r>
          </a:p>
        </p:txBody>
      </p:sp>
      <p:cxnSp>
        <p:nvCxnSpPr>
          <p:cNvPr id="30" name="Straight Arrow Connector 29"/>
          <p:cNvCxnSpPr>
            <a:stCxn id="58" idx="0"/>
            <a:endCxn id="5" idx="4"/>
          </p:cNvCxnSpPr>
          <p:nvPr/>
        </p:nvCxnSpPr>
        <p:spPr>
          <a:xfrm flipV="1">
            <a:off x="3149572" y="3386930"/>
            <a:ext cx="0" cy="156706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08397" y="506643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_:bnode2</a:t>
            </a:r>
          </a:p>
        </p:txBody>
      </p:sp>
      <p:sp>
        <p:nvSpPr>
          <p:cNvPr id="58" name="Oval 57"/>
          <p:cNvSpPr/>
          <p:nvPr/>
        </p:nvSpPr>
        <p:spPr>
          <a:xfrm>
            <a:off x="220756" y="4953999"/>
            <a:ext cx="5857631" cy="90286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320354" y="5388246"/>
            <a:ext cx="1627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crm:E38_Image</a:t>
            </a:r>
          </a:p>
        </p:txBody>
      </p:sp>
      <p:cxnSp>
        <p:nvCxnSpPr>
          <p:cNvPr id="67" name="Straight Arrow Connector 66"/>
          <p:cNvCxnSpPr>
            <a:stCxn id="2" idx="4"/>
            <a:endCxn id="5" idx="0"/>
          </p:cNvCxnSpPr>
          <p:nvPr/>
        </p:nvCxnSpPr>
        <p:spPr>
          <a:xfrm>
            <a:off x="3149572" y="1283250"/>
            <a:ext cx="0" cy="120081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48311" y="3990454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geo:location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67172" y="168947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crm:P59_has_section</a:t>
            </a:r>
          </a:p>
        </p:txBody>
      </p:sp>
      <p:cxnSp>
        <p:nvCxnSpPr>
          <p:cNvPr id="48" name="Straight Arrow Connector 47"/>
          <p:cNvCxnSpPr>
            <a:stCxn id="58" idx="6"/>
          </p:cNvCxnSpPr>
          <p:nvPr/>
        </p:nvCxnSpPr>
        <p:spPr>
          <a:xfrm flipV="1">
            <a:off x="6078387" y="5400017"/>
            <a:ext cx="1185709" cy="541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385616" y="5207119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scene type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71539" y="548211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has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0029" y="518819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(scene)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0029" y="270758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(side)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0531" y="683711"/>
            <a:ext cx="7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(vase)</a:t>
            </a:r>
          </a:p>
        </p:txBody>
      </p:sp>
    </p:spTree>
    <p:extLst>
      <p:ext uri="{BB962C8B-B14F-4D97-AF65-F5344CB8AC3E}">
        <p14:creationId xmlns:p14="http://schemas.microsoft.com/office/powerpoint/2010/main" val="17897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251077" y="4010039"/>
            <a:ext cx="3209130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3" idx="6"/>
            <a:endCxn id="28" idx="2"/>
          </p:cNvCxnSpPr>
          <p:nvPr/>
        </p:nvCxnSpPr>
        <p:spPr>
          <a:xfrm flipV="1">
            <a:off x="2854306" y="4365264"/>
            <a:ext cx="2396771" cy="15835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41247" y="4323115"/>
            <a:ext cx="142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skos:Concept</a:t>
            </a:r>
          </a:p>
        </p:txBody>
      </p:sp>
      <p:sp>
        <p:nvSpPr>
          <p:cNvPr id="52" name="Oval 51"/>
          <p:cNvSpPr/>
          <p:nvPr/>
        </p:nvSpPr>
        <p:spPr>
          <a:xfrm>
            <a:off x="3330356" y="564849"/>
            <a:ext cx="3112713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056017" y="876611"/>
            <a:ext cx="142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skos:Concept</a:t>
            </a:r>
          </a:p>
        </p:txBody>
      </p:sp>
      <p:cxnSp>
        <p:nvCxnSpPr>
          <p:cNvPr id="57" name="Straight Arrow Connector 56"/>
          <p:cNvCxnSpPr>
            <a:stCxn id="28" idx="0"/>
            <a:endCxn id="52" idx="4"/>
          </p:cNvCxnSpPr>
          <p:nvPr/>
        </p:nvCxnSpPr>
        <p:spPr>
          <a:xfrm flipH="1" flipV="1">
            <a:off x="4886713" y="1275299"/>
            <a:ext cx="1968929" cy="273474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43941" y="3075698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skos:broader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169769" y="1244873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skos:prefLabel "Dionysiac"@en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74177" y="5593609"/>
            <a:ext cx="2380129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060195" y="4287003"/>
            <a:ext cx="16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cterms:subject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15547" y="4103333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apulianscene:DiningDionysiac</a:t>
            </a:r>
            <a:endParaRPr lang="en-US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4695412" y="4837258"/>
            <a:ext cx="4046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skos:prefLabel "</a:t>
            </a:r>
            <a:r>
              <a:rPr lang="en-US" dirty="0"/>
              <a:t>Dining (Dionysiac)</a:t>
            </a:r>
            <a:r>
              <a:rPr lang="en-US" dirty="0" smtClean="0"/>
              <a:t>"@en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145577" y="562178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_:bnode2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3131" y="5866651"/>
            <a:ext cx="1627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a crm:E38_Image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13153" y="645234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apulianscene:Dionysiac</a:t>
            </a:r>
          </a:p>
        </p:txBody>
      </p:sp>
      <p:sp>
        <p:nvSpPr>
          <p:cNvPr id="29" name="Oval 28"/>
          <p:cNvSpPr/>
          <p:nvPr/>
        </p:nvSpPr>
        <p:spPr>
          <a:xfrm>
            <a:off x="1181959" y="2248479"/>
            <a:ext cx="3704754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354061" y="2559532"/>
            <a:ext cx="142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skos:Concept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46429" y="2341773"/>
            <a:ext cx="337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apulianscene:processionDionysiac</a:t>
            </a:r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474177" y="3000177"/>
            <a:ext cx="433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skos:prefLabel "Procession </a:t>
            </a:r>
            <a:r>
              <a:rPr lang="en-US" dirty="0"/>
              <a:t>(Dionysiac)</a:t>
            </a:r>
            <a:r>
              <a:rPr lang="en-US" dirty="0" smtClean="0"/>
              <a:t>"@en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7"/>
            <a:endCxn id="52" idx="4"/>
          </p:cNvCxnSpPr>
          <p:nvPr/>
        </p:nvCxnSpPr>
        <p:spPr>
          <a:xfrm flipV="1">
            <a:off x="4344164" y="1275299"/>
            <a:ext cx="542549" cy="107722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08153" y="1629244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skos:broader</a:t>
            </a:r>
          </a:p>
        </p:txBody>
      </p:sp>
      <p:sp>
        <p:nvSpPr>
          <p:cNvPr id="25" name="Oval 24"/>
          <p:cNvSpPr/>
          <p:nvPr/>
        </p:nvSpPr>
        <p:spPr>
          <a:xfrm>
            <a:off x="5328492" y="5778275"/>
            <a:ext cx="3209130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84537" y="5948834"/>
            <a:ext cx="229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"DINING </a:t>
            </a:r>
            <a:r>
              <a:rPr lang="en-US" dirty="0"/>
              <a:t>(DIONYSIAC</a:t>
            </a:r>
            <a:r>
              <a:rPr lang="en-US" dirty="0" smtClean="0"/>
              <a:t>)"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3" idx="6"/>
            <a:endCxn id="25" idx="2"/>
          </p:cNvCxnSpPr>
          <p:nvPr/>
        </p:nvCxnSpPr>
        <p:spPr>
          <a:xfrm>
            <a:off x="2854306" y="5948834"/>
            <a:ext cx="2474186" cy="18466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40720" y="607596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dc:subject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327" y="622643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(scene)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421" y="218364"/>
            <a:ext cx="8564030" cy="4988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9212" y="5323359"/>
            <a:ext cx="8564030" cy="135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740" y="286651"/>
            <a:ext cx="2544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Controlled vocabulary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9740" y="5242498"/>
            <a:ext cx="2544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Dataset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884" y="3940678"/>
            <a:ext cx="2207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Cannot create link to a blank node in a separate file !!!!</a:t>
            </a:r>
          </a:p>
        </p:txBody>
      </p:sp>
    </p:spTree>
    <p:extLst>
      <p:ext uri="{BB962C8B-B14F-4D97-AF65-F5344CB8AC3E}">
        <p14:creationId xmlns:p14="http://schemas.microsoft.com/office/powerpoint/2010/main" val="265776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0757" y="481808"/>
            <a:ext cx="3941919" cy="8124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0757" y="2459357"/>
            <a:ext cx="3941919" cy="90286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714" y="607479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http://lod.vanderbilt.edu/vase/08-6q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45053" y="898508"/>
            <a:ext cx="2484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dcterms:PhysicalResource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763" y="2906664"/>
            <a:ext cx="2657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crm:E46_Section_Definition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54493" y="257660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_:bnode1</a:t>
            </a:r>
          </a:p>
        </p:txBody>
      </p:sp>
      <p:cxnSp>
        <p:nvCxnSpPr>
          <p:cNvPr id="30" name="Straight Arrow Connector 29"/>
          <p:cNvCxnSpPr>
            <a:stCxn id="58" idx="0"/>
            <a:endCxn id="5" idx="4"/>
          </p:cNvCxnSpPr>
          <p:nvPr/>
        </p:nvCxnSpPr>
        <p:spPr>
          <a:xfrm flipV="1">
            <a:off x="2191717" y="3362226"/>
            <a:ext cx="0" cy="159177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584014" y="506643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_:bnode2</a:t>
            </a:r>
          </a:p>
        </p:txBody>
      </p:sp>
      <p:sp>
        <p:nvSpPr>
          <p:cNvPr id="58" name="Oval 57"/>
          <p:cNvSpPr/>
          <p:nvPr/>
        </p:nvSpPr>
        <p:spPr>
          <a:xfrm>
            <a:off x="220757" y="4953999"/>
            <a:ext cx="3941919" cy="90286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295971" y="5388246"/>
            <a:ext cx="1627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crm:E38_Image</a:t>
            </a:r>
          </a:p>
        </p:txBody>
      </p:sp>
      <p:cxnSp>
        <p:nvCxnSpPr>
          <p:cNvPr id="67" name="Straight Arrow Connector 66"/>
          <p:cNvCxnSpPr>
            <a:stCxn id="2" idx="4"/>
            <a:endCxn id="5" idx="0"/>
          </p:cNvCxnSpPr>
          <p:nvPr/>
        </p:nvCxnSpPr>
        <p:spPr>
          <a:xfrm>
            <a:off x="2191717" y="1294287"/>
            <a:ext cx="0" cy="116507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48311" y="3990454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geo:location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67172" y="168947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crm:P59_has_section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628" y="57268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(scene)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628" y="329719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(side)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757" y="1168125"/>
            <a:ext cx="7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(vase)</a:t>
            </a:r>
          </a:p>
        </p:txBody>
      </p:sp>
      <p:sp>
        <p:nvSpPr>
          <p:cNvPr id="31" name="Oval 30"/>
          <p:cNvSpPr/>
          <p:nvPr/>
        </p:nvSpPr>
        <p:spPr>
          <a:xfrm>
            <a:off x="4760756" y="481808"/>
            <a:ext cx="3941919" cy="8124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02202" y="2484128"/>
            <a:ext cx="4051964" cy="90286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32074" y="607479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http://lod.vanderbilt.edu/vase/08-6q</a:t>
            </a:r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723413" y="898508"/>
            <a:ext cx="2484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dcterms:PhysicalResource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41122" y="2928640"/>
            <a:ext cx="2657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crm:E46_Section_Definition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52135" y="2671665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lod.vanderbilt.edu/vase/08-6q</a:t>
            </a:r>
            <a:r>
              <a:rPr lang="en-US" dirty="0" smtClean="0">
                <a:solidFill>
                  <a:srgbClr val="FF0000"/>
                </a:solidFill>
              </a:rPr>
              <a:t>#a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9" idx="0"/>
            <a:endCxn id="32" idx="4"/>
          </p:cNvCxnSpPr>
          <p:nvPr/>
        </p:nvCxnSpPr>
        <p:spPr>
          <a:xfrm flipH="1" flipV="1">
            <a:off x="6728184" y="3386997"/>
            <a:ext cx="3533" cy="154981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385076" y="4936811"/>
            <a:ext cx="4693281" cy="1027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846941" y="5562064"/>
            <a:ext cx="1627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crm:E38_Image</a:t>
            </a:r>
          </a:p>
        </p:txBody>
      </p:sp>
      <p:cxnSp>
        <p:nvCxnSpPr>
          <p:cNvPr id="41" name="Straight Arrow Connector 40"/>
          <p:cNvCxnSpPr>
            <a:stCxn id="31" idx="4"/>
            <a:endCxn id="32" idx="0"/>
          </p:cNvCxnSpPr>
          <p:nvPr/>
        </p:nvCxnSpPr>
        <p:spPr>
          <a:xfrm flipH="1">
            <a:off x="6728184" y="1294287"/>
            <a:ext cx="3532" cy="118984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6671" y="3990454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geo:location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5532" y="168947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crm:P59_has_section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5179" y="589376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(scene)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85988" y="329719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(side)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99117" y="1168125"/>
            <a:ext cx="7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(vase)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702201" y="5066439"/>
            <a:ext cx="4201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http://lod.vanderbilt.edu/scene/</a:t>
            </a:r>
            <a:r>
              <a:rPr lang="en-US" dirty="0">
                <a:solidFill>
                  <a:srgbClr val="FF0000"/>
                </a:solidFill>
              </a:rPr>
              <a:t>17b12dfd-7e0d-41d3-a3e9-e22ffc9b27c0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629836" y="3835021"/>
            <a:ext cx="1222299" cy="524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8164" y="6217931"/>
            <a:ext cx="8474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UUID generator: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://github.com/HeardLibrary/semantic-web/blob/master/vase/scene-only/uuid.xlsx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37" y="0"/>
            <a:ext cx="7886700" cy="955343"/>
          </a:xfrm>
        </p:spPr>
        <p:txBody>
          <a:bodyPr>
            <a:normAutofit/>
          </a:bodyPr>
          <a:lstStyle/>
          <a:p>
            <a:r>
              <a:rPr lang="en-US" dirty="0" smtClean="0"/>
              <a:t>What needs to be matched?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251" y="1048294"/>
            <a:ext cx="8488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&lt;http://lod.vanderbilt.edu/scene/2c7bca52-7bc6-4d9f-99b1-8d73aa067187&gt;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geo:location &lt;http://lod.vanderbilt.edu/vase/6-95#a&gt;;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dcterms:identifier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"2c7bca52-7bc6-4d9f-99b1-8d73aa067187";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dc:subject "DINING (DIONYSIAC), THEATER (?)"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dcterms:description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"A young satyr stands facing R holding 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oinochoe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kalathos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 reclining, torso-nude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youth ..."@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"A young satyr stands facing R holding 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oinochoe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kalathos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 reclining, torso-nude youth with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..."@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a crm:E38_Image.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251" y="863628"/>
            <a:ext cx="2544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Scene RDF/Turtle: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3823586"/>
            <a:ext cx="795664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&lt;http://lod.vanderbilt.edu/apulian/scene/DiningDionysiac&gt;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skos:inScheme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apulianscene:;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rdfs:isDefinedBy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apulianscene:;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"DINING (DIONYSIAC)";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skos:prefLabel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"DINING (DIONYSIAC)"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skos:hiddenLabel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"DINING(DIONYSIAC)"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skos:broader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apulianscene:Dining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skos:broader apulianscene:Dionysiac;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"At least one figure - usually male - reclining on a dining couch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Dionysiac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accoutrements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..."@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skos:definition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"At least one figure - usually male - reclining on a dining couch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Dionysiac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accoutrements ..."@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skos:Concept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251" y="3532793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Controlled vocabulary RDF/Turtle: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804" cy="45888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at how I hacked the Chinese temple web page to make a map of temple locations.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Hear from Winona </a:t>
            </a:r>
            <a:r>
              <a:rPr lang="en-US" dirty="0" err="1" smtClean="0"/>
              <a:t>Salesky</a:t>
            </a:r>
            <a:r>
              <a:rPr lang="en-US" dirty="0" smtClean="0"/>
              <a:t> about how she is using SPARQL results from Dave </a:t>
            </a:r>
            <a:r>
              <a:rPr lang="en-US" dirty="0" err="1" smtClean="0"/>
              <a:t>Michaelson's</a:t>
            </a:r>
            <a:r>
              <a:rPr lang="en-US" dirty="0" smtClean="0"/>
              <a:t> syriaca.org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 how I "</a:t>
            </a:r>
            <a:r>
              <a:rPr lang="en-US" dirty="0" err="1" smtClean="0"/>
              <a:t>munged</a:t>
            </a:r>
            <a:r>
              <a:rPr lang="en-US" dirty="0" smtClean="0"/>
              <a:t>" Veronica's data using </a:t>
            </a:r>
            <a:r>
              <a:rPr lang="en-US" dirty="0" err="1" smtClean="0"/>
              <a:t>Xquery</a:t>
            </a:r>
            <a:r>
              <a:rPr lang="en-US" dirty="0" smtClean="0"/>
              <a:t> to link the vase metadata to the scene controlled vocabulary that we created.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to hack the Chinese temple web page to retrieve vase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script to match and generate links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245" y="1943753"/>
            <a:ext cx="8775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https://github.com/HeardLibrary/semantic-web/blob/master/vase/scene-cv/munge-vase.xq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3899" y="2929425"/>
            <a:ext cx="8645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(: Read in the CSV files :)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metadataDoc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file:read-text('file:///c:/github/semantic-web/vase/vase-only/vase.csv')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csv:parse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metadataDoc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map { 'header' : true(),'separator' : ',' })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vaseMetadata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/record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metadataDoc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file:read-text('file:///c:/github/semantic-web/vase/scene-cv/scene.csv')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csv:parse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metadataDoc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map { 'header' : true(),'separator' : ',' })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/record</a:t>
            </a:r>
          </a:p>
        </p:txBody>
      </p:sp>
    </p:spTree>
    <p:extLst>
      <p:ext uri="{BB962C8B-B14F-4D97-AF65-F5344CB8AC3E}">
        <p14:creationId xmlns:p14="http://schemas.microsoft.com/office/powerpoint/2010/main" val="21310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77" y="174058"/>
            <a:ext cx="7886700" cy="781285"/>
          </a:xfrm>
        </p:spPr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script (cont.)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1069" y="955343"/>
            <a:ext cx="8645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(: Construct XML about the vase sides :)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$vases :=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for $vase in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vaseMetadata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return &lt;vase&gt;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&lt;vase-id&gt;{$vase/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local_unique_identifier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/text()}&lt;/vase-id&gt;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&lt;side&gt;{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&lt;side-id&gt;{$vase/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side_A_identifier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/text()}&lt;/side-id&gt;,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for $scene in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tokenize($vase/SCENE_TYPE_A/text(),',')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return (&lt;cv-string&gt;{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functx:trim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($scene)}&lt;/cv-string&gt;)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}&lt;/side&gt;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&lt;side&gt;{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&lt;side-id&gt;{$vase/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side_B_identifier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/text()}&lt;/side-id&gt;,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for $scene in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tokenize($vase/SCENE_TYPE_B/text(),',')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return &lt;cv-string&gt;{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functx:trim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($scene)}&lt;/cv-string&gt;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}&lt;/side&gt;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&lt;/vase&gt;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2137" y="4304017"/>
            <a:ext cx="7426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&lt;vase&gt;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&lt;vase-id&gt;01-1qq&lt;/vase-id&gt;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&lt;side&gt;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&lt;side-id&gt;ca767657-be1c-4488-aa1d-24602729a4ce&lt;/side-id&gt;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&lt;cv-string&gt;THEATER&lt;/cv-string&gt;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&lt;cv-string&gt;DIONYSOS&lt;/cv-string&gt;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&lt;/side&gt;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&lt;side&gt;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&lt;side-id&gt;1ef29793-f2c9-46d9-b139-fe57ec5e8e8e&lt;/side-id&gt;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&lt;cv-string&gt;PROCESSION (DIONYSIAC)&lt;/cv-string&gt;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&lt;/side&gt;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&lt;/vase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37" y="3999340"/>
            <a:ext cx="2544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Resulting XML: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77" y="174058"/>
            <a:ext cx="7886700" cy="781285"/>
          </a:xfrm>
        </p:spPr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script (cont.)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1069" y="955343"/>
            <a:ext cx="86458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(: Output a single string that is the Turtle (actually,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Ntriples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file. :)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file:write-text("c:\github\semantic-web\vase\scene-cv\cv-link.ttl",string-join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for $side in $vases//side, $cv in 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cvData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where $cv//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pref_label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/text() = $side//cv-string/text()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$cv//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/text() = $side//cv-string/text()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$cv//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hide_label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/text() = $side//cv-string/text()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("&lt;http://lod.vanderbilt.edu/scene/",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$side//side-id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/text(),"&gt; &lt;http://purl.org/dc/terms/subject&gt; &lt;http://lod.vanderbilt.edu/apulian/scene/",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$cv//local_name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/text(),'&gt;.&amp;#xa;')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069" y="4508734"/>
            <a:ext cx="88301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&lt;http://lod.vanderbilt.edu/scene/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9fd59d8c-e071-45b6-b921-54fb5fd0532a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&lt;http://purl.org/dc/terms/subject&gt; &lt;http://lod.vanderbilt.edu/apulian/scene/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Mythological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&lt;http://lod.vanderbilt.edu/scene/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9fd59d8c-e071-45b6-b921-54fb5fd0532a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&lt;http://purl.org/dc/terms/subject&gt; &lt;http://lod.vanderbilt.edu/apulian/scene/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ProcessionDionysiac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&lt;http://lod.vanderbilt.edu/scene/85f85fc0-d47a-4cb7-809f-c9bc3ad17475&gt; &lt;http://purl.org/dc/terms/subject&gt; &lt;http://lod.vanderbilt.edu/apulian/scene/Dining&gt;.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137" y="3999340"/>
            <a:ext cx="2544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Resulting RDF/</a:t>
            </a:r>
            <a:r>
              <a:rPr lang="en-US" b="1" dirty="0" err="1" smtClean="0">
                <a:solidFill>
                  <a:srgbClr val="00B0F0"/>
                </a:solidFill>
              </a:rPr>
              <a:t>Ntriples</a:t>
            </a:r>
            <a:r>
              <a:rPr lang="en-US" b="1" dirty="0" smtClean="0">
                <a:solidFill>
                  <a:srgbClr val="00B0F0"/>
                </a:solidFill>
              </a:rPr>
              <a:t>: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92" y="2579429"/>
            <a:ext cx="8133213" cy="846160"/>
          </a:xfrm>
        </p:spPr>
        <p:txBody>
          <a:bodyPr>
            <a:normAutofit/>
          </a:bodyPr>
          <a:lstStyle/>
          <a:p>
            <a:r>
              <a:rPr lang="en-US" dirty="0" smtClean="0"/>
              <a:t>4. Hack temple web page for vases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263701" y="5423132"/>
            <a:ext cx="3538599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153872" y="5736208"/>
            <a:ext cx="142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skos:Concept</a:t>
            </a:r>
          </a:p>
        </p:txBody>
      </p:sp>
      <p:sp>
        <p:nvSpPr>
          <p:cNvPr id="52" name="Oval 51"/>
          <p:cNvSpPr/>
          <p:nvPr/>
        </p:nvSpPr>
        <p:spPr>
          <a:xfrm>
            <a:off x="5460412" y="3017833"/>
            <a:ext cx="3112713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86073" y="3329595"/>
            <a:ext cx="142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skos:Concept</a:t>
            </a:r>
          </a:p>
        </p:txBody>
      </p:sp>
      <p:cxnSp>
        <p:nvCxnSpPr>
          <p:cNvPr id="57" name="Straight Arrow Connector 56"/>
          <p:cNvCxnSpPr>
            <a:stCxn id="28" idx="0"/>
            <a:endCxn id="52" idx="4"/>
          </p:cNvCxnSpPr>
          <p:nvPr/>
        </p:nvCxnSpPr>
        <p:spPr>
          <a:xfrm flipH="1" flipV="1">
            <a:off x="7016769" y="3728283"/>
            <a:ext cx="16232" cy="169484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10859" y="3868973"/>
            <a:ext cx="19589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skos:broader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(use skos:broader*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for property path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including zero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steps)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79562" y="5517253"/>
            <a:ext cx="3374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apulianscene:ProcessionDionysiac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43209" y="3098218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apulianscene:Dionysiac</a:t>
            </a:r>
          </a:p>
        </p:txBody>
      </p:sp>
      <p:cxnSp>
        <p:nvCxnSpPr>
          <p:cNvPr id="30" name="Straight Arrow Connector 29"/>
          <p:cNvCxnSpPr>
            <a:stCxn id="56" idx="6"/>
            <a:endCxn id="28" idx="2"/>
          </p:cNvCxnSpPr>
          <p:nvPr/>
        </p:nvCxnSpPr>
        <p:spPr>
          <a:xfrm>
            <a:off x="4146445" y="5772628"/>
            <a:ext cx="1117256" cy="572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44785" y="5127871"/>
            <a:ext cx="16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dcterms:subject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775" y="637121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(scene)</a:t>
            </a:r>
          </a:p>
        </p:txBody>
      </p:sp>
      <p:sp>
        <p:nvSpPr>
          <p:cNvPr id="44" name="Oval 43"/>
          <p:cNvSpPr/>
          <p:nvPr/>
        </p:nvSpPr>
        <p:spPr>
          <a:xfrm>
            <a:off x="220757" y="481808"/>
            <a:ext cx="3941919" cy="8124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0757" y="2912658"/>
            <a:ext cx="3941919" cy="90286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53714" y="607479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http://lod.vanderbilt.edu/vase/08-6q</a:t>
            </a:r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145053" y="898508"/>
            <a:ext cx="2484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dcterms:PhysicalResource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2763" y="3359965"/>
            <a:ext cx="2657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crm:E46_Section_Definition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3775" y="3111216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lod.vanderbilt.edu/vase/08-6q#a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6" idx="0"/>
            <a:endCxn id="45" idx="4"/>
          </p:cNvCxnSpPr>
          <p:nvPr/>
        </p:nvCxnSpPr>
        <p:spPr>
          <a:xfrm flipV="1">
            <a:off x="2175486" y="3815527"/>
            <a:ext cx="16231" cy="133415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17106" y="5382957"/>
            <a:ext cx="3676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/>
              <a:t>lod.vanderbilt.edu/scene/82672b9d-afb5-41bb-9967-2cb7cfef5e11</a:t>
            </a:r>
            <a:endParaRPr lang="en-US" dirty="0" smtClean="0"/>
          </a:p>
        </p:txBody>
      </p:sp>
      <p:sp>
        <p:nvSpPr>
          <p:cNvPr id="56" name="Oval 55"/>
          <p:cNvSpPr/>
          <p:nvPr/>
        </p:nvSpPr>
        <p:spPr>
          <a:xfrm>
            <a:off x="204526" y="5149686"/>
            <a:ext cx="3941919" cy="124588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49196" y="5938323"/>
            <a:ext cx="1627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crm:E38_Image</a:t>
            </a:r>
          </a:p>
        </p:txBody>
      </p:sp>
      <p:cxnSp>
        <p:nvCxnSpPr>
          <p:cNvPr id="61" name="Straight Arrow Connector 60"/>
          <p:cNvCxnSpPr>
            <a:stCxn id="44" idx="4"/>
            <a:endCxn id="45" idx="0"/>
          </p:cNvCxnSpPr>
          <p:nvPr/>
        </p:nvCxnSpPr>
        <p:spPr>
          <a:xfrm>
            <a:off x="2191717" y="1294287"/>
            <a:ext cx="0" cy="161837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11125" y="4226838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geo:location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" y="195481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crm:P59_has_section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7628" y="375049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(side)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757" y="1168125"/>
            <a:ext cx="7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(vase)</a:t>
            </a:r>
          </a:p>
        </p:txBody>
      </p:sp>
      <p:sp>
        <p:nvSpPr>
          <p:cNvPr id="68" name="Oval 67"/>
          <p:cNvSpPr/>
          <p:nvPr/>
        </p:nvSpPr>
        <p:spPr>
          <a:xfrm>
            <a:off x="5442378" y="523797"/>
            <a:ext cx="3112713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003932" y="804301"/>
            <a:ext cx="208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skos:ConceptScheme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258788" y="557599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apulianscene:</a:t>
            </a:r>
          </a:p>
        </p:txBody>
      </p:sp>
      <p:cxnSp>
        <p:nvCxnSpPr>
          <p:cNvPr id="74" name="Straight Arrow Connector 73"/>
          <p:cNvCxnSpPr>
            <a:stCxn id="68" idx="4"/>
            <a:endCxn id="52" idx="0"/>
          </p:cNvCxnSpPr>
          <p:nvPr/>
        </p:nvCxnSpPr>
        <p:spPr>
          <a:xfrm>
            <a:off x="6998735" y="1234247"/>
            <a:ext cx="18034" cy="178358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49667" y="1683635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skos:hasTopConcept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5739" y="1184766"/>
            <a:ext cx="127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(controlled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vocabulary)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53128" y="6048051"/>
            <a:ext cx="100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(specific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concept)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253128" y="3782222"/>
            <a:ext cx="100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(general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concept)</a:t>
            </a:r>
          </a:p>
        </p:txBody>
      </p:sp>
      <p:sp>
        <p:nvSpPr>
          <p:cNvPr id="80" name="Oval 79"/>
          <p:cNvSpPr/>
          <p:nvPr/>
        </p:nvSpPr>
        <p:spPr>
          <a:xfrm>
            <a:off x="2478981" y="1822264"/>
            <a:ext cx="3112713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040535" y="2102768"/>
            <a:ext cx="221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dcterms:PeriodOfTime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120176" y="1854157"/>
            <a:ext cx="187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_:1  (-375 to -350)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23982" y="2512238"/>
            <a:ext cx="132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(date range)</a:t>
            </a:r>
          </a:p>
        </p:txBody>
      </p:sp>
      <p:cxnSp>
        <p:nvCxnSpPr>
          <p:cNvPr id="84" name="Straight Arrow Connector 83"/>
          <p:cNvCxnSpPr>
            <a:stCxn id="44" idx="5"/>
            <a:endCxn id="80" idx="0"/>
          </p:cNvCxnSpPr>
          <p:nvPr/>
        </p:nvCxnSpPr>
        <p:spPr>
          <a:xfrm>
            <a:off x="3585395" y="1175302"/>
            <a:ext cx="449943" cy="64696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96549" y="1170790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dc:date</a:t>
            </a: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2630875" y="-149771"/>
            <a:ext cx="4322571" cy="8461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Vase graph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Run some queries at the Heard Library SPARQL endpoint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2241352"/>
            <a:ext cx="70413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&lt;http://www.w3.org/1999/02/22-rdf-syntax-ns#&gt;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&lt;http://www.w3.org/2000/01/rdf-schema#&gt;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&lt;http://www.w3.org/2001/XMLSchema#&gt;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&lt;http://www.w3.org/2004/02/skos/core#&gt;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dc: &lt;http://purl.org/dc/elements/1.1/&gt;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dcterms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&lt;http://purl.org/dc/terms/&gt;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schema: &lt;http://schema.org/&gt;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&lt;http://xmlns.com/foaf/0.1/&gt;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geo: &lt;http://www.w3.org/2003/01/geo/wgs84_pos#&gt;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&lt;http://www.cidoc-crm.org/cidoc-crm/&gt;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gvp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&lt;http://vocab.getty.edu/&gt;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&lt;http://rs.tdwg.org/dwc/terms/&gt;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apulianscene: &lt;http://lod.vanderbilt.edu/apulian/scene/&gt;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vase: &lt;http://lod.vanderbilt.edu/vase/&gt;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PREFIX scene: &lt;http://lod.vanderbilt.edu/scene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?class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vase:08-6q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?class.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 10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1595021"/>
            <a:ext cx="8187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Note: the Callimachus SPARQL endpoint "remembers" CURIE prefix abbreviations (namespaces).  Most endpoints don't.  Here's all of the ones we are likely to need: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225689"/>
            <a:ext cx="433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http://rdf.library.vanderbilt.edu/sparql?view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7862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What aspects of vases/scenes do we want to screen by and retrieve?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5058"/>
            <a:ext cx="7886700" cy="2609897"/>
          </a:xfrm>
        </p:spPr>
        <p:txBody>
          <a:bodyPr/>
          <a:lstStyle/>
          <a:p>
            <a:r>
              <a:rPr lang="en-US" dirty="0" smtClean="0"/>
              <a:t>Probably controlled vocabulary scene type terms</a:t>
            </a:r>
          </a:p>
          <a:p>
            <a:r>
              <a:rPr lang="en-US" dirty="0" smtClean="0"/>
              <a:t>Maybe some aspects of the vase? (creator, museum, dates)</a:t>
            </a:r>
          </a:p>
          <a:p>
            <a:r>
              <a:rPr lang="en-US" dirty="0" smtClean="0"/>
              <a:t>Retrieve </a:t>
            </a:r>
            <a:r>
              <a:rPr lang="en-US" dirty="0" err="1" smtClean="0"/>
              <a:t>Trendell</a:t>
            </a:r>
            <a:r>
              <a:rPr lang="en-US" dirty="0" smtClean="0"/>
              <a:t> ID, scene descriptions?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819"/>
            <a:ext cx="7886700" cy="6175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Compare query to graph model: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244" y="4826675"/>
            <a:ext cx="68034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?museum where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?subject skos:broader* apulianscene:Battle.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?scene dcterms:subject ?subject.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?scene geo:location ?side.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?vase crm:P59_has_section ?side.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?vase dwc:collectionCode ?museum.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7"/>
          <a:stretch/>
        </p:blipFill>
        <p:spPr>
          <a:xfrm>
            <a:off x="3292008" y="661729"/>
            <a:ext cx="5851992" cy="4226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18004" y="5645548"/>
            <a:ext cx="2414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Any variable in here can be replaced by a string in the </a:t>
            </a:r>
            <a:r>
              <a:rPr lang="en-US" b="1" dirty="0" err="1" smtClean="0">
                <a:solidFill>
                  <a:srgbClr val="00B0F0"/>
                </a:solidFill>
              </a:rPr>
              <a:t>javascript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708478" y="6107213"/>
            <a:ext cx="1509526" cy="279939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5199797" y="5365308"/>
            <a:ext cx="1018207" cy="74190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0817" y="2194939"/>
            <a:ext cx="2414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Each triple pattern in the query graph pattern represents one arrow in the graph model.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471" y="97265"/>
            <a:ext cx="5321774" cy="667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Hack the web page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6604" y="2599690"/>
            <a:ext cx="87891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class="form-group"&gt;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label for="box1" class="col-sm-4 control-label"&gt;Province/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省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class="col-sm-5"&gt;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provinceDropdown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id="box1" class="form-control"&gt;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option value='?province' selected='selected'&gt;Any province/</a:t>
            </a:r>
            <a:r>
              <a:rPr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任何省份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604" y="1242833"/>
            <a:ext cx="8502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The HTML page must be served from a http:// URL, not https:// (e.g. GitHub).  It can also be loaded in your browser as a local file.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604" y="2230358"/>
            <a:ext cx="457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Here's the HTML that sets up the dropdown: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69" y="4989621"/>
            <a:ext cx="650648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471" y="97265"/>
            <a:ext cx="6004162" cy="667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Hack the </a:t>
            </a:r>
            <a:r>
              <a:rPr lang="en-US" dirty="0" err="1" smtClean="0"/>
              <a:t>javascript</a:t>
            </a:r>
            <a:r>
              <a:rPr lang="en-US" dirty="0" smtClean="0"/>
              <a:t> (query)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8" y="947469"/>
            <a:ext cx="7588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Put in the SPARQL query that gets the dropdown options that you want: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995"/>
            <a:ext cx="8888742" cy="495539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36728" y="2838734"/>
            <a:ext cx="8570794" cy="159678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31" y="2429302"/>
            <a:ext cx="7886700" cy="2250247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Mapping the Chinese temples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" y="3807725"/>
            <a:ext cx="8583407" cy="2972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23" y="22474"/>
            <a:ext cx="6304413" cy="667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Hack the </a:t>
            </a:r>
            <a:r>
              <a:rPr lang="en-US" dirty="0" err="1" smtClean="0"/>
              <a:t>javascript</a:t>
            </a:r>
            <a:r>
              <a:rPr lang="en-US" dirty="0" smtClean="0"/>
              <a:t> (response)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8" y="653657"/>
            <a:ext cx="8270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XML is the only SPARQL response type supported by Callimachus.  JSON =simpler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18081" y="5294003"/>
            <a:ext cx="4409262" cy="41076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059628"/>
            <a:ext cx="4954138" cy="26748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62033" y="1546509"/>
            <a:ext cx="4327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The binding name has to match the variable used in the query, e.g. "?province"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162567" y="2192840"/>
            <a:ext cx="2763154" cy="3101163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2934269" y="1869675"/>
            <a:ext cx="1827764" cy="3231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29382" y="2847756"/>
            <a:ext cx="2414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The resource type has to match, e.g. "</a:t>
            </a:r>
            <a:r>
              <a:rPr lang="en-US" b="1" dirty="0" err="1" smtClean="0">
                <a:solidFill>
                  <a:srgbClr val="00B0F0"/>
                </a:solidFill>
              </a:rPr>
              <a:t>uri</a:t>
            </a:r>
            <a:r>
              <a:rPr lang="en-US" b="1" dirty="0" smtClean="0">
                <a:solidFill>
                  <a:srgbClr val="00B0F0"/>
                </a:solidFill>
              </a:rPr>
              <a:t>" or "literal"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4462818" y="3771086"/>
            <a:ext cx="3473873" cy="17426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 flipV="1">
            <a:off x="2019869" y="2442949"/>
            <a:ext cx="4709513" cy="86647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0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 developer tools, Console tab for errors.</a:t>
            </a:r>
          </a:p>
          <a:p>
            <a:r>
              <a:rPr lang="en-US" dirty="0" smtClean="0"/>
              <a:t>alert("string");     </a:t>
            </a:r>
            <a:r>
              <a:rPr lang="en-US" dirty="0" err="1" smtClean="0"/>
              <a:t>Javascript</a:t>
            </a:r>
            <a:r>
              <a:rPr lang="en-US" dirty="0" smtClean="0"/>
              <a:t> to make a popup</a:t>
            </a:r>
          </a:p>
          <a:p>
            <a:r>
              <a:rPr lang="en-US" dirty="0" err="1" smtClean="0"/>
              <a:t>Calamachus</a:t>
            </a:r>
            <a:r>
              <a:rPr lang="en-US" dirty="0" smtClean="0"/>
              <a:t> paste-in box to test </a:t>
            </a:r>
            <a:r>
              <a:rPr lang="en-US" dirty="0" err="1" smtClean="0"/>
              <a:t>Javascript</a:t>
            </a:r>
            <a:r>
              <a:rPr lang="en-US" dirty="0" smtClean="0"/>
              <a:t>-generated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web page and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01451" cy="4351338"/>
          </a:xfrm>
        </p:spPr>
        <p:txBody>
          <a:bodyPr/>
          <a:lstStyle/>
          <a:p>
            <a:r>
              <a:rPr lang="en-US" dirty="0" smtClean="0"/>
              <a:t>Run it at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bioimages.vanderbilt.edu/building-map.html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building-map.html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building-map.js</a:t>
            </a:r>
            <a:r>
              <a:rPr lang="en-US" dirty="0" smtClean="0"/>
              <a:t> from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github.com/HeardLibrary/semantic-web/tree/master/2016-fall/tang-song</a:t>
            </a:r>
            <a:endParaRPr lang="en-US" dirty="0" smtClean="0"/>
          </a:p>
          <a:p>
            <a:r>
              <a:rPr lang="en-US" dirty="0" smtClean="0"/>
              <a:t>Double-click to load into browser; load both files into text editor to hack.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>
            <a:off x="1048141" y="3373119"/>
            <a:ext cx="7673082" cy="2682240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69565" y="3536743"/>
            <a:ext cx="3756304" cy="8124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 flipH="1">
            <a:off x="4556016" y="4230237"/>
            <a:ext cx="219755" cy="107608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99997" y="5293894"/>
            <a:ext cx="4349579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3791" y="3691383"/>
            <a:ext cx="29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http://example.org/Lingyansi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9997" y="5397520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</a:rPr>
              <a:t>_:edbde6f9-62f0-4922-a1f3-e4bfa379303d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134" y="3969614"/>
            <a:ext cx="170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geo:SpatialThing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8966" y="5629581"/>
            <a:ext cx="221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 dcterms:PeriodOfTime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3383" y="4752088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"</a:t>
            </a:r>
            <a:r>
              <a:rPr lang="ja-JP" altLang="en-US" dirty="0" smtClean="0">
                <a:solidFill>
                  <a:schemeClr val="dk1"/>
                </a:solidFill>
              </a:rPr>
              <a:t>灵</a:t>
            </a:r>
            <a:r>
              <a:rPr lang="ja-JP" altLang="en-US" dirty="0">
                <a:solidFill>
                  <a:schemeClr val="dk1"/>
                </a:solidFill>
              </a:rPr>
              <a:t>岩</a:t>
            </a:r>
            <a:r>
              <a:rPr lang="ja-JP" altLang="en-US" dirty="0" smtClean="0">
                <a:solidFill>
                  <a:schemeClr val="dk1"/>
                </a:solidFill>
              </a:rPr>
              <a:t>寺</a:t>
            </a:r>
            <a:r>
              <a:rPr lang="en-US" altLang="ja-JP" dirty="0" smtClean="0">
                <a:solidFill>
                  <a:schemeClr val="dk1"/>
                </a:solidFill>
              </a:rPr>
              <a:t>"@zh-Hans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1668" y="4680698"/>
            <a:ext cx="2169404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4"/>
            <a:endCxn id="17" idx="0"/>
          </p:cNvCxnSpPr>
          <p:nvPr/>
        </p:nvCxnSpPr>
        <p:spPr>
          <a:xfrm flipH="1">
            <a:off x="2466370" y="4349222"/>
            <a:ext cx="981347" cy="33147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7843" y="429908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rdfs:label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8398" y="3602834"/>
            <a:ext cx="20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"Tang to Qing"@en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18398" y="3531792"/>
            <a:ext cx="2037689" cy="524398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7" idx="7"/>
            <a:endCxn id="21" idx="2"/>
          </p:cNvCxnSpPr>
          <p:nvPr/>
        </p:nvCxnSpPr>
        <p:spPr>
          <a:xfrm flipH="1" flipV="1">
            <a:off x="6537243" y="4056190"/>
            <a:ext cx="175352" cy="134174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74145" y="4214863"/>
            <a:ext cx="10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rdf:value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14048" y="2895398"/>
            <a:ext cx="446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sz="2800" b="1" dirty="0" smtClean="0">
                <a:solidFill>
                  <a:srgbClr val="FF0000"/>
                </a:solidFill>
              </a:rPr>
              <a:t>riple store (graph database)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88267" y="4756198"/>
            <a:ext cx="186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dcterms:temporal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32192" y="107332"/>
            <a:ext cx="242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Remote client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95988" y="-83085"/>
            <a:ext cx="3825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querying process (via HTTP)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6712595" y="2294089"/>
            <a:ext cx="1821805" cy="107903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"endpoint"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24586" y="1902770"/>
            <a:ext cx="110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"API"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199694"/>
            <a:ext cx="8926829" cy="4493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6206166"/>
            <a:ext cx="582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Application (Callimachus/</a:t>
            </a:r>
            <a:r>
              <a:rPr lang="en-US" sz="2800" b="1" dirty="0" err="1" smtClean="0">
                <a:solidFill>
                  <a:srgbClr val="FF0000"/>
                </a:solidFill>
              </a:rPr>
              <a:t>Blazegraph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8" name="Picture 2" descr="Image result for clipart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8" y="0"/>
            <a:ext cx="2657847" cy="19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28375" y="1993386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Panda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urved Down Arrow 29"/>
          <p:cNvSpPr/>
          <p:nvPr/>
        </p:nvSpPr>
        <p:spPr>
          <a:xfrm rot="1518684">
            <a:off x="2560760" y="1174392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 rot="12252297">
            <a:off x="2189692" y="1738389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7468" y="1095853"/>
            <a:ext cx="4273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</a:rPr>
              <a:t>GET http</a:t>
            </a:r>
            <a:r>
              <a:rPr lang="en-US" sz="1000" dirty="0">
                <a:solidFill>
                  <a:srgbClr val="00B0F0"/>
                </a:solidFill>
              </a:rPr>
              <a:t>://rdf.library.vanderbilt.edu/sparql?query=SELECT+%3Fplace+WHERE+%7B%0D%0A++++%3Fplace+a+geo%3ASpatialThing.%0D%0A+++++%</a:t>
            </a:r>
            <a:r>
              <a:rPr lang="en-US" sz="1000" dirty="0" smtClean="0">
                <a:solidFill>
                  <a:srgbClr val="00B0F0"/>
                </a:solidFill>
              </a:rPr>
              <a:t>7D%0D%0A</a:t>
            </a:r>
          </a:p>
          <a:p>
            <a:r>
              <a:rPr lang="en-US" sz="1000" dirty="0" smtClean="0">
                <a:solidFill>
                  <a:srgbClr val="00B0F0"/>
                </a:solidFill>
              </a:rPr>
              <a:t>ACCEPT: </a:t>
            </a:r>
            <a:r>
              <a:rPr lang="en-US" sz="1000" dirty="0">
                <a:solidFill>
                  <a:srgbClr val="00B0F0"/>
                </a:solidFill>
              </a:rPr>
              <a:t>application/</a:t>
            </a:r>
            <a:r>
              <a:rPr lang="en-US" sz="1000" dirty="0" err="1">
                <a:solidFill>
                  <a:srgbClr val="00B0F0"/>
                </a:solidFill>
              </a:rPr>
              <a:t>sparql-results+xml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90250" y="2945313"/>
            <a:ext cx="2574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http://rdf.library.vanderbilt.edu/sparql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44053" y="1602176"/>
            <a:ext cx="33707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&lt;?xml version='1.0' encoding='UTF-8'?&gt;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&lt;</a:t>
            </a:r>
            <a:r>
              <a:rPr lang="en-US" sz="800" dirty="0" err="1">
                <a:solidFill>
                  <a:srgbClr val="00B0F0"/>
                </a:solidFill>
              </a:rPr>
              <a:t>sparql</a:t>
            </a:r>
            <a:r>
              <a:rPr lang="en-US" sz="800" dirty="0">
                <a:solidFill>
                  <a:srgbClr val="00B0F0"/>
                </a:solidFill>
              </a:rPr>
              <a:t> </a:t>
            </a:r>
            <a:r>
              <a:rPr lang="en-US" sz="800" dirty="0" err="1">
                <a:solidFill>
                  <a:srgbClr val="00B0F0"/>
                </a:solidFill>
              </a:rPr>
              <a:t>xmlns</a:t>
            </a:r>
            <a:r>
              <a:rPr lang="en-US" sz="800" dirty="0">
                <a:solidFill>
                  <a:srgbClr val="00B0F0"/>
                </a:solidFill>
              </a:rPr>
              <a:t>='http://www.w3.org/2005/sparql-results#'&gt;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&lt;</a:t>
            </a:r>
            <a:r>
              <a:rPr lang="en-US" sz="800" dirty="0">
                <a:solidFill>
                  <a:srgbClr val="00B0F0"/>
                </a:solidFill>
              </a:rPr>
              <a:t>head&gt;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    &lt;</a:t>
            </a:r>
            <a:r>
              <a:rPr lang="en-US" sz="800" dirty="0">
                <a:solidFill>
                  <a:srgbClr val="00B0F0"/>
                </a:solidFill>
              </a:rPr>
              <a:t>variable name='place'/&gt;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&lt;/</a:t>
            </a:r>
            <a:r>
              <a:rPr lang="en-US" sz="800" dirty="0">
                <a:solidFill>
                  <a:srgbClr val="00B0F0"/>
                </a:solidFill>
              </a:rPr>
              <a:t>head&gt;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&lt;</a:t>
            </a:r>
            <a:r>
              <a:rPr lang="en-US" sz="800" dirty="0">
                <a:solidFill>
                  <a:srgbClr val="00B0F0"/>
                </a:solidFill>
              </a:rPr>
              <a:t>results&gt;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    &lt;</a:t>
            </a:r>
            <a:r>
              <a:rPr lang="en-US" sz="800" dirty="0">
                <a:solidFill>
                  <a:srgbClr val="00B0F0"/>
                </a:solidFill>
              </a:rPr>
              <a:t>result&gt;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        &lt;</a:t>
            </a:r>
            <a:r>
              <a:rPr lang="en-US" sz="800" dirty="0">
                <a:solidFill>
                  <a:srgbClr val="00B0F0"/>
                </a:solidFill>
              </a:rPr>
              <a:t>binding name='place'&gt;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            &lt;</a:t>
            </a:r>
            <a:r>
              <a:rPr lang="en-US" sz="800" dirty="0" err="1">
                <a:solidFill>
                  <a:srgbClr val="00B0F0"/>
                </a:solidFill>
              </a:rPr>
              <a:t>uri</a:t>
            </a:r>
            <a:r>
              <a:rPr lang="en-US" sz="800" dirty="0">
                <a:solidFill>
                  <a:srgbClr val="00B0F0"/>
                </a:solidFill>
              </a:rPr>
              <a:t>&gt;http://lod.vanderbilt.edu/historyart/site/Anchansi&lt;/uri&gt;</a:t>
            </a:r>
          </a:p>
          <a:p>
            <a:r>
              <a:rPr lang="en-US" sz="800" dirty="0" smtClean="0">
                <a:solidFill>
                  <a:srgbClr val="00B0F0"/>
                </a:solidFill>
              </a:rPr>
              <a:t>            &lt;/binding&gt;</a:t>
            </a:r>
          </a:p>
          <a:p>
            <a:r>
              <a:rPr lang="en-US" sz="800" dirty="0">
                <a:solidFill>
                  <a:srgbClr val="00B0F0"/>
                </a:solidFill>
              </a:rPr>
              <a:t> </a:t>
            </a:r>
            <a:r>
              <a:rPr lang="en-US" sz="800" dirty="0" smtClean="0">
                <a:solidFill>
                  <a:srgbClr val="00B0F0"/>
                </a:solidFill>
              </a:rPr>
              <a:t>       &lt;/result&gt;</a:t>
            </a:r>
          </a:p>
          <a:p>
            <a:r>
              <a:rPr lang="en-US" sz="800" dirty="0" smtClean="0"/>
              <a:t>…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69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503" y="126671"/>
            <a:ext cx="6302300" cy="672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up the HTML for leaflet.js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56"/>
          <a:stretch/>
        </p:blipFill>
        <p:spPr>
          <a:xfrm>
            <a:off x="5379383" y="835706"/>
            <a:ext cx="3239726" cy="1931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91"/>
          <a:stretch/>
        </p:blipFill>
        <p:spPr>
          <a:xfrm>
            <a:off x="171536" y="798775"/>
            <a:ext cx="4919079" cy="3100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6" y="3838506"/>
            <a:ext cx="8116433" cy="3029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44453" y="6332562"/>
            <a:ext cx="432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Need to sign up for a </a:t>
            </a:r>
            <a:r>
              <a:rPr lang="en-US" b="1" dirty="0" err="1" smtClean="0">
                <a:solidFill>
                  <a:srgbClr val="FF0000"/>
                </a:solidFill>
              </a:rPr>
              <a:t>Mapbox</a:t>
            </a:r>
            <a:r>
              <a:rPr lang="en-US" b="1" dirty="0" smtClean="0">
                <a:solidFill>
                  <a:srgbClr val="FF0000"/>
                </a:solidFill>
              </a:rPr>
              <a:t> access token.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09230" y="5964072"/>
            <a:ext cx="799630" cy="36849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87763" y="6134249"/>
            <a:ext cx="288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Pick a canned map tile style.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169994" y="5813946"/>
            <a:ext cx="461081" cy="32030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ipart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9" y="2822521"/>
            <a:ext cx="28956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2681" y="4983732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Panda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Web Server By Lyte  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93" y="3312870"/>
            <a:ext cx="1575065" cy="188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34153" y="5199176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Kid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762" y="5199176"/>
            <a:ext cx="2177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software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1693" y="5568508"/>
            <a:ext cx="178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Triple store</a:t>
            </a:r>
            <a:endParaRPr lang="en-US" sz="2400" dirty="0"/>
          </a:p>
        </p:txBody>
      </p:sp>
      <p:sp>
        <p:nvSpPr>
          <p:cNvPr id="5" name="Curved Down Arrow 4"/>
          <p:cNvSpPr/>
          <p:nvPr/>
        </p:nvSpPr>
        <p:spPr>
          <a:xfrm>
            <a:off x="2703449" y="2769543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8893" y="2907639"/>
            <a:ext cx="370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provinces are in the data?</a:t>
            </a:r>
            <a:endParaRPr lang="en-US" dirty="0"/>
          </a:p>
        </p:txBody>
      </p:sp>
      <p:sp>
        <p:nvSpPr>
          <p:cNvPr id="14" name="Curved Down Arrow 13"/>
          <p:cNvSpPr/>
          <p:nvPr/>
        </p:nvSpPr>
        <p:spPr>
          <a:xfrm rot="10800000">
            <a:off x="2617747" y="3453574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3773" y="3500851"/>
            <a:ext cx="3067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Fujian, Gansu, Guangdong, …</a:t>
            </a:r>
            <a:endParaRPr lang="en-US" sz="800" dirty="0" smtClean="0"/>
          </a:p>
          <a:p>
            <a:r>
              <a:rPr lang="en-US" sz="800" dirty="0" smtClean="0"/>
              <a:t>…</a:t>
            </a:r>
            <a:endParaRPr lang="en-US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7597" y="601711"/>
            <a:ext cx="7886700" cy="12614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Client/SPARQL endpoint interactions: menu setup</a:t>
            </a:r>
            <a:endParaRPr lang="en-US" dirty="0"/>
          </a:p>
        </p:txBody>
      </p:sp>
      <p:sp>
        <p:nvSpPr>
          <p:cNvPr id="16" name="Curved Down Arrow 15"/>
          <p:cNvSpPr/>
          <p:nvPr/>
        </p:nvSpPr>
        <p:spPr>
          <a:xfrm>
            <a:off x="2703449" y="4229751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4680" y="4408534"/>
            <a:ext cx="370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sites are in province, dynasty?</a:t>
            </a:r>
            <a:endParaRPr lang="en-US" dirty="0"/>
          </a:p>
        </p:txBody>
      </p:sp>
      <p:sp>
        <p:nvSpPr>
          <p:cNvPr id="20" name="Curved Down Arrow 19"/>
          <p:cNvSpPr/>
          <p:nvPr/>
        </p:nvSpPr>
        <p:spPr>
          <a:xfrm rot="10800000">
            <a:off x="2617747" y="4913782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0382" y="4883101"/>
            <a:ext cx="34937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Anchan</a:t>
            </a:r>
            <a:r>
              <a:rPr lang="en-US" dirty="0" smtClean="0"/>
              <a:t> Monastery, </a:t>
            </a:r>
            <a:r>
              <a:rPr lang="en-US" dirty="0" err="1" smtClean="0"/>
              <a:t>Baiyu</a:t>
            </a:r>
            <a:r>
              <a:rPr lang="en-US" dirty="0" smtClean="0"/>
              <a:t> Palace, …</a:t>
            </a:r>
            <a:endParaRPr lang="en-US" sz="800" dirty="0" smtClean="0"/>
          </a:p>
          <a:p>
            <a:r>
              <a:rPr lang="en-US" sz="800" dirty="0" smtClean="0"/>
              <a:t>…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340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 animBg="1"/>
      <p:bldP spid="15" grpId="0"/>
      <p:bldP spid="16" grpId="0" animBg="1"/>
      <p:bldP spid="19" grpId="0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357" y="133114"/>
            <a:ext cx="5567434" cy="808581"/>
          </a:xfrm>
        </p:spPr>
        <p:txBody>
          <a:bodyPr/>
          <a:lstStyle/>
          <a:p>
            <a:r>
              <a:rPr lang="en-US" dirty="0" smtClean="0"/>
              <a:t>Page load "waterfall"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012"/>
            <a:ext cx="9144000" cy="45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8160" y="941694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Load the map tiles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4040542" y="1311026"/>
            <a:ext cx="67434" cy="342474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109" y="6379488"/>
            <a:ext cx="38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SPARQL query to get province names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48516" y="5568287"/>
            <a:ext cx="590720" cy="81120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7189" y="6379488"/>
            <a:ext cx="383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SPARQL query to get site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012923" y="5773003"/>
            <a:ext cx="2068673" cy="60648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ipart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9" y="2822521"/>
            <a:ext cx="28956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2681" y="4983732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Panda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Web Server By Lyte  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93" y="3312870"/>
            <a:ext cx="1575065" cy="188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34153" y="5199176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from Clipart Kid</a:t>
            </a:r>
            <a:endParaRPr 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762" y="5199176"/>
            <a:ext cx="2177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software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1693" y="5568508"/>
            <a:ext cx="178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Triple store</a:t>
            </a:r>
            <a:endParaRPr lang="en-US" sz="2400" dirty="0"/>
          </a:p>
        </p:txBody>
      </p:sp>
      <p:sp>
        <p:nvSpPr>
          <p:cNvPr id="5" name="Curved Down Arrow 4"/>
          <p:cNvSpPr/>
          <p:nvPr/>
        </p:nvSpPr>
        <p:spPr>
          <a:xfrm>
            <a:off x="2703449" y="2507905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8893" y="2646001"/>
            <a:ext cx="370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buildings at site; give names, </a:t>
            </a:r>
            <a:r>
              <a:rPr lang="en-US" dirty="0" err="1" smtClean="0"/>
              <a:t>lat</a:t>
            </a:r>
            <a:r>
              <a:rPr lang="en-US" dirty="0" smtClean="0"/>
              <a:t>/long</a:t>
            </a:r>
            <a:endParaRPr lang="en-US" dirty="0"/>
          </a:p>
        </p:txBody>
      </p:sp>
      <p:sp>
        <p:nvSpPr>
          <p:cNvPr id="14" name="Curved Down Arrow 13"/>
          <p:cNvSpPr/>
          <p:nvPr/>
        </p:nvSpPr>
        <p:spPr>
          <a:xfrm rot="10800000">
            <a:off x="2606107" y="5982896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2133" y="6030173"/>
            <a:ext cx="3067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Hall, Mountain Gate, …</a:t>
            </a:r>
            <a:endParaRPr lang="en-US" sz="800" dirty="0" smtClean="0"/>
          </a:p>
          <a:p>
            <a:r>
              <a:rPr lang="en-US" sz="800" dirty="0" smtClean="0"/>
              <a:t>…</a:t>
            </a:r>
            <a:endParaRPr lang="en-US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7597" y="601711"/>
            <a:ext cx="7886700" cy="12614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Client/SPARQL endpoint interactions: Search button click</a:t>
            </a:r>
            <a:endParaRPr lang="en-US" dirty="0"/>
          </a:p>
        </p:txBody>
      </p:sp>
      <p:sp>
        <p:nvSpPr>
          <p:cNvPr id="16" name="Curved Down Arrow 15"/>
          <p:cNvSpPr/>
          <p:nvPr/>
        </p:nvSpPr>
        <p:spPr>
          <a:xfrm>
            <a:off x="2676053" y="4299604"/>
            <a:ext cx="4584355" cy="500838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7744" y="4478387"/>
            <a:ext cx="407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images are there for that building?</a:t>
            </a:r>
            <a:endParaRPr lang="en-US" dirty="0"/>
          </a:p>
        </p:txBody>
      </p:sp>
      <p:sp>
        <p:nvSpPr>
          <p:cNvPr id="20" name="Curved Down Arrow 19"/>
          <p:cNvSpPr/>
          <p:nvPr/>
        </p:nvSpPr>
        <p:spPr>
          <a:xfrm rot="10800000">
            <a:off x="2617747" y="5159202"/>
            <a:ext cx="4584355" cy="500838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0382" y="5128521"/>
            <a:ext cx="34937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4831068639_b3110fc98a_b.jpg, </a:t>
            </a:r>
            <a:r>
              <a:rPr lang="en-US" dirty="0" smtClean="0"/>
              <a:t>…</a:t>
            </a:r>
            <a:endParaRPr lang="en-US" sz="800" dirty="0" smtClean="0"/>
          </a:p>
          <a:p>
            <a:r>
              <a:rPr lang="en-US" sz="800" dirty="0" smtClean="0"/>
              <a:t>…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3479979" y="4785514"/>
            <a:ext cx="283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Retrieve thumbs from Flickr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7484" y="3247618"/>
            <a:ext cx="3476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List names.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Retrieve Google maps for </a:t>
            </a:r>
            <a:r>
              <a:rPr lang="en-US" b="1" dirty="0" err="1" smtClean="0">
                <a:solidFill>
                  <a:srgbClr val="00B0F0"/>
                </a:solidFill>
              </a:rPr>
              <a:t>lat</a:t>
            </a:r>
            <a:r>
              <a:rPr lang="en-US" b="1" dirty="0" smtClean="0">
                <a:solidFill>
                  <a:srgbClr val="00B0F0"/>
                </a:solidFill>
              </a:rPr>
              <a:t>/long.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6222" y="3812751"/>
            <a:ext cx="220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Put drop pin on map.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 animBg="1"/>
      <p:bldP spid="15" grpId="0"/>
      <p:bldP spid="16" grpId="0" animBg="1"/>
      <p:bldP spid="19" grpId="0"/>
      <p:bldP spid="20" grpId="0" animBg="1"/>
      <p:bldP spid="21" grpId="0"/>
      <p:bldP spid="2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1872</TotalTime>
  <Words>1919</Words>
  <Application>Microsoft Office PowerPoint</Application>
  <PresentationFormat>On-screen Show (4:3)</PresentationFormat>
  <Paragraphs>334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Courier New</vt:lpstr>
      <vt:lpstr>Wingdings</vt:lpstr>
      <vt:lpstr>Office Theme</vt:lpstr>
      <vt:lpstr>Building Web Apps from RDF Data</vt:lpstr>
      <vt:lpstr>Today:</vt:lpstr>
      <vt:lpstr>1. Mapping the Chinese temples</vt:lpstr>
      <vt:lpstr>Accessing the web page and script</vt:lpstr>
      <vt:lpstr>PowerPoint Presentation</vt:lpstr>
      <vt:lpstr>Set up the HTML for leaflet.js</vt:lpstr>
      <vt:lpstr>Client/SPARQL endpoint interactions: menu setup</vt:lpstr>
      <vt:lpstr>Page load "waterfall"</vt:lpstr>
      <vt:lpstr>Client/SPARQL endpoint interactions: Search button click</vt:lpstr>
      <vt:lpstr>Javascript to insert map and markers</vt:lpstr>
      <vt:lpstr>Search button "waterfall"</vt:lpstr>
      <vt:lpstr>2. Winona's turn</vt:lpstr>
      <vt:lpstr>Visualizations for Syriaca.org</vt:lpstr>
      <vt:lpstr>3. Munging the vase data</vt:lpstr>
      <vt:lpstr>PowerPoint Presentation</vt:lpstr>
      <vt:lpstr>PowerPoint Presentation</vt:lpstr>
      <vt:lpstr>PowerPoint Presentation</vt:lpstr>
      <vt:lpstr>PowerPoint Presentation</vt:lpstr>
      <vt:lpstr>What needs to be matched?</vt:lpstr>
      <vt:lpstr>Xquery script to match and generate links</vt:lpstr>
      <vt:lpstr>Xquery script (cont.)</vt:lpstr>
      <vt:lpstr>Xquery script (cont.)</vt:lpstr>
      <vt:lpstr>4. Hack temple web page for vases</vt:lpstr>
      <vt:lpstr>Vase graph model</vt:lpstr>
      <vt:lpstr>Run some queries at the Heard Library SPARQL endpoint</vt:lpstr>
      <vt:lpstr>What aspects of vases/scenes do we want to screen by and retrieve?</vt:lpstr>
      <vt:lpstr>Compare query to graph model:</vt:lpstr>
      <vt:lpstr>Hack the web page</vt:lpstr>
      <vt:lpstr>Hack the javascript (query)</vt:lpstr>
      <vt:lpstr>Hack the javascript (response)</vt:lpstr>
      <vt:lpstr>Hacking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Data: Structured Data on the Web</dc:title>
  <dc:creator>Steve Baskauf</dc:creator>
  <cp:lastModifiedBy>Steve Baskauf</cp:lastModifiedBy>
  <cp:revision>83</cp:revision>
  <dcterms:created xsi:type="dcterms:W3CDTF">2016-09-12T00:56:04Z</dcterms:created>
  <dcterms:modified xsi:type="dcterms:W3CDTF">2017-04-10T19:17:06Z</dcterms:modified>
</cp:coreProperties>
</file>