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75" r:id="rId5"/>
    <p:sldId id="279" r:id="rId6"/>
    <p:sldId id="282" r:id="rId7"/>
    <p:sldId id="283" r:id="rId8"/>
    <p:sldId id="274" r:id="rId9"/>
    <p:sldId id="277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skauf.blogspot.com/2017/02/sparql-weirdness-of-unnamed-graph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SPARQL tests of vase data and named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smtClean="0"/>
              <a:t>Steve Baskauf  </a:t>
            </a:r>
            <a:r>
              <a:rPr lang="en-US" smtClean="0"/>
              <a:t>2017-03-27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68" y="0"/>
            <a:ext cx="7886700" cy="1325563"/>
          </a:xfrm>
        </p:spPr>
        <p:txBody>
          <a:bodyPr/>
          <a:lstStyle/>
          <a:p>
            <a:r>
              <a:rPr lang="en-US" smtClean="0"/>
              <a:t>Querying named graphs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068" y="1191491"/>
            <a:ext cx="8024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 to find out what named graphs are in a triple store:</a:t>
            </a:r>
          </a:p>
          <a:p>
            <a:endParaRPr lang="en-US" smtClean="0"/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distinct ?graph where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GRAPH ?graph{?s ?p ?o.}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  <a:p>
            <a:r>
              <a:rPr lang="en-US" smtClean="0"/>
              <a:t>Query to find out what states are in the default dataset:</a:t>
            </a:r>
          </a:p>
          <a:p>
            <a:endParaRPr lang="en-US" smtClean="0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dwc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&lt;http://rs.tdwg.org/dwc/terms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?state WHERE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?s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dwc:stateProvince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?state.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mtClean="0"/>
          </a:p>
          <a:p>
            <a:r>
              <a:rPr lang="en-US" smtClean="0"/>
              <a:t>Restrict graph pattern to a particular named graph:</a:t>
            </a:r>
          </a:p>
          <a:p>
            <a:endParaRPr lang="en-US"/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dwc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&lt;http://rs.tdwg.org/dwc/terms/&gt;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DISTINCT ?state WHERE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&lt;http://bioimages.vanderbilt.edu/&gt; {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dwc:stateProvince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?state.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1611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68" y="0"/>
            <a:ext cx="7886700" cy="1325563"/>
          </a:xfrm>
        </p:spPr>
        <p:txBody>
          <a:bodyPr/>
          <a:lstStyle/>
          <a:p>
            <a:r>
              <a:rPr lang="en-US" smtClean="0"/>
              <a:t>Querying named graphs (cont.)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068" y="1191491"/>
            <a:ext cx="81689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Specify what graphs should constitute the default graph (applies to all triple patterns):</a:t>
            </a:r>
          </a:p>
          <a:p>
            <a:endParaRPr lang="en-US" smtClean="0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dwc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&lt;http://rs.tdwg.org/dwc/terms/&gt;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SELECT DISTINCT ?state </a:t>
            </a: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&lt;http://bioimages.vanderbilt.edu/&gt;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?s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dwc:stateProvince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?state.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/>
          </a:p>
          <a:p>
            <a:r>
              <a:rPr lang="en-US" smtClean="0"/>
              <a:t>FROM NAMED keywords include a named graph in the default graph only when that graph is explicitly specified.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7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ultidocument 2"/>
          <p:cNvSpPr/>
          <p:nvPr/>
        </p:nvSpPr>
        <p:spPr>
          <a:xfrm>
            <a:off x="415881" y="60269"/>
            <a:ext cx="3870505" cy="302434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ex:Lingyansi</a:t>
            </a:r>
          </a:p>
          <a:p>
            <a:r>
              <a:rPr lang="en-US" sz="1100">
                <a:solidFill>
                  <a:schemeClr val="tx1"/>
                </a:solidFill>
              </a:rPr>
              <a:t>     rdfs:label </a:t>
            </a:r>
            <a:r>
              <a:rPr lang="en-US" altLang="ja-JP" sz="1100">
                <a:solidFill>
                  <a:schemeClr val="tx1"/>
                </a:solidFill>
              </a:rPr>
              <a:t>"</a:t>
            </a:r>
            <a:r>
              <a:rPr lang="ja-JP" altLang="en-US" sz="1100">
                <a:solidFill>
                  <a:schemeClr val="tx1"/>
                </a:solidFill>
              </a:rPr>
              <a:t>灵岩寺</a:t>
            </a:r>
            <a:r>
              <a:rPr lang="en-US" altLang="ja-JP" sz="1100">
                <a:solidFill>
                  <a:schemeClr val="tx1"/>
                </a:solidFill>
              </a:rPr>
              <a:t>"@</a:t>
            </a:r>
            <a:r>
              <a:rPr lang="en-US" sz="1100" smtClean="0">
                <a:solidFill>
                  <a:schemeClr val="tx1"/>
                </a:solidFill>
              </a:rPr>
              <a:t>zh-Hans;</a:t>
            </a:r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     dcterms:temporal _:2 ;</a:t>
            </a:r>
          </a:p>
          <a:p>
            <a:r>
              <a:rPr lang="en-US" sz="1100">
                <a:solidFill>
                  <a:schemeClr val="tx1"/>
                </a:solidFill>
              </a:rPr>
              <a:t>     a geo:SpatialThing.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_:2  rdf:value "Tang Dynasty to Ching Dynasty"@en;</a:t>
            </a:r>
          </a:p>
          <a:p>
            <a:r>
              <a:rPr lang="en-US" sz="1100">
                <a:solidFill>
                  <a:schemeClr val="tx1"/>
                </a:solidFill>
              </a:rPr>
              <a:t>     a dcterms:PeriodOfTime.</a:t>
            </a:r>
          </a:p>
        </p:txBody>
      </p:sp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dk1"/>
                </a:solidFill>
              </a:rPr>
              <a:t>"</a:t>
            </a:r>
            <a:r>
              <a:rPr lang="ja-JP" altLang="en-US" smtClean="0">
                <a:solidFill>
                  <a:schemeClr val="dk1"/>
                </a:solidFill>
              </a:rPr>
              <a:t>灵</a:t>
            </a:r>
            <a:r>
              <a:rPr lang="ja-JP" altLang="en-US">
                <a:solidFill>
                  <a:schemeClr val="dk1"/>
                </a:solidFill>
              </a:rPr>
              <a:t>岩</a:t>
            </a:r>
            <a:r>
              <a:rPr lang="ja-JP" altLang="en-US" smtClean="0">
                <a:solidFill>
                  <a:schemeClr val="dk1"/>
                </a:solidFill>
              </a:rPr>
              <a:t>寺</a:t>
            </a:r>
            <a:r>
              <a:rPr lang="en-US" altLang="ja-JP" smtClean="0">
                <a:solidFill>
                  <a:schemeClr val="dk1"/>
                </a:solidFill>
              </a:rPr>
              <a:t>"@zh-Hans</a:t>
            </a: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dk1"/>
                </a:solidFill>
              </a:rPr>
              <a:t>"Tang to Qing"@en</a:t>
            </a: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69224" y="6170471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</a:t>
            </a:r>
            <a:r>
              <a:rPr lang="en-US" sz="2800" b="1" smtClean="0">
                <a:solidFill>
                  <a:srgbClr val="FF0000"/>
                </a:solidFill>
              </a:rPr>
              <a:t>riple store (graph database)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8267" y="263264"/>
            <a:ext cx="4432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text document (serialized as RDF/Turtle)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3624813">
            <a:off x="4164412" y="1830749"/>
            <a:ext cx="2101698" cy="1113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65420" y="1648669"/>
            <a:ext cx="1843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</a:rPr>
              <a:t>loading process</a:t>
            </a:r>
            <a:endParaRPr 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two files into </a:t>
            </a:r>
            <a:r>
              <a:rPr lang="en-US" err="1" smtClean="0"/>
              <a:t>Blazegraph</a:t>
            </a:r>
            <a:r>
              <a:rPr lang="en-US" smtClean="0"/>
              <a:t> using the GUI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vase.ttl</a:t>
            </a:r>
            <a:endParaRPr lang="en-US" smtClean="0"/>
          </a:p>
          <a:p>
            <a:r>
              <a:rPr lang="en-US" smtClean="0"/>
              <a:t>scene-</a:t>
            </a:r>
            <a:r>
              <a:rPr lang="en-US" err="1" smtClean="0"/>
              <a:t>cv.ttl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dk1"/>
                </a:solidFill>
              </a:rPr>
              <a:t>"</a:t>
            </a:r>
            <a:r>
              <a:rPr lang="ja-JP" altLang="en-US" smtClean="0">
                <a:solidFill>
                  <a:schemeClr val="dk1"/>
                </a:solidFill>
              </a:rPr>
              <a:t>灵</a:t>
            </a:r>
            <a:r>
              <a:rPr lang="ja-JP" altLang="en-US">
                <a:solidFill>
                  <a:schemeClr val="dk1"/>
                </a:solidFill>
              </a:rPr>
              <a:t>岩</a:t>
            </a:r>
            <a:r>
              <a:rPr lang="ja-JP" altLang="en-US" smtClean="0">
                <a:solidFill>
                  <a:schemeClr val="dk1"/>
                </a:solidFill>
              </a:rPr>
              <a:t>寺</a:t>
            </a:r>
            <a:r>
              <a:rPr lang="en-US" altLang="ja-JP" smtClean="0">
                <a:solidFill>
                  <a:schemeClr val="dk1"/>
                </a:solidFill>
              </a:rPr>
              <a:t>"@zh-Hans</a:t>
            </a: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dk1"/>
                </a:solidFill>
              </a:rPr>
              <a:t>"Tang to Qing"@en</a:t>
            </a: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14048" y="2895398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</a:t>
            </a:r>
            <a:r>
              <a:rPr lang="en-US" sz="2800" b="1" smtClean="0">
                <a:solidFill>
                  <a:srgbClr val="FF0000"/>
                </a:solidFill>
              </a:rPr>
              <a:t>riple store (graph database)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2192" y="107332"/>
            <a:ext cx="242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Remote client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5988" y="-83085"/>
            <a:ext cx="382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</a:rPr>
              <a:t>querying process (via HTTP)</a:t>
            </a:r>
            <a:endParaRPr 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712595" y="2294089"/>
            <a:ext cx="1821805" cy="107903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"endpoint"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4586" y="1902770"/>
            <a:ext cx="110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"API"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199694"/>
            <a:ext cx="8926829" cy="449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206166"/>
            <a:ext cx="843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Server application (Callimachus/</a:t>
            </a:r>
            <a:r>
              <a:rPr lang="en-US" sz="2800" b="1" err="1" smtClean="0">
                <a:solidFill>
                  <a:srgbClr val="FF0000"/>
                </a:solidFill>
              </a:rPr>
              <a:t>Blazegraph</a:t>
            </a:r>
            <a:r>
              <a:rPr lang="en-US" sz="2800" b="1" smtClean="0">
                <a:solidFill>
                  <a:srgbClr val="FF0000"/>
                </a:solidFill>
              </a:rPr>
              <a:t>)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28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8" y="0"/>
            <a:ext cx="2657847" cy="19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8375" y="199338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Image from Clipart Panda</a:t>
            </a:r>
            <a:endParaRPr lang="en-US" sz="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rved Down Arrow 29"/>
          <p:cNvSpPr/>
          <p:nvPr/>
        </p:nvSpPr>
        <p:spPr>
          <a:xfrm rot="1518684">
            <a:off x="2560760" y="117439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2252297">
            <a:off x="2189692" y="1738389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468" y="1095853"/>
            <a:ext cx="427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GET http</a:t>
            </a:r>
            <a:r>
              <a:rPr lang="en-US" sz="1000"/>
              <a:t>://rdf.library.vanderbilt.edu/sparql?query=SELECT+%3Fplace+WHERE+%7B%0D%0A++++%3Fplace+a+geo%3ASpatialThing.%0D%0A+++++%</a:t>
            </a:r>
            <a:r>
              <a:rPr lang="en-US" sz="1000" smtClean="0"/>
              <a:t>7D%0D%0A</a:t>
            </a:r>
          </a:p>
          <a:p>
            <a:r>
              <a:rPr lang="en-US" sz="1000" smtClean="0"/>
              <a:t>ACCEPT: </a:t>
            </a:r>
            <a:r>
              <a:rPr lang="en-US" sz="1000"/>
              <a:t>application/</a:t>
            </a:r>
            <a:r>
              <a:rPr lang="en-US" sz="1000" err="1"/>
              <a:t>sparql-results+xml</a:t>
            </a:r>
            <a:endParaRPr lang="en-US" sz="1000"/>
          </a:p>
        </p:txBody>
      </p:sp>
      <p:sp>
        <p:nvSpPr>
          <p:cNvPr id="14" name="Rectangle 13"/>
          <p:cNvSpPr/>
          <p:nvPr/>
        </p:nvSpPr>
        <p:spPr>
          <a:xfrm>
            <a:off x="6390250" y="2945313"/>
            <a:ext cx="2574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http://rdf.library.vanderbilt.edu/sparql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4053" y="1602176"/>
            <a:ext cx="3370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00B0F0"/>
                </a:solidFill>
              </a:rPr>
              <a:t>&lt;?xml version='1.0' encoding='UTF-8'?&gt;</a:t>
            </a:r>
          </a:p>
          <a:p>
            <a:r>
              <a:rPr lang="en-US" sz="800">
                <a:solidFill>
                  <a:srgbClr val="00B0F0"/>
                </a:solidFill>
              </a:rPr>
              <a:t>&lt;</a:t>
            </a:r>
            <a:r>
              <a:rPr lang="en-US" sz="800" err="1">
                <a:solidFill>
                  <a:srgbClr val="00B0F0"/>
                </a:solidFill>
              </a:rPr>
              <a:t>sparql</a:t>
            </a:r>
            <a:r>
              <a:rPr lang="en-US" sz="800">
                <a:solidFill>
                  <a:srgbClr val="00B0F0"/>
                </a:solidFill>
              </a:rPr>
              <a:t> </a:t>
            </a:r>
            <a:r>
              <a:rPr lang="en-US" sz="800" err="1">
                <a:solidFill>
                  <a:srgbClr val="00B0F0"/>
                </a:solidFill>
              </a:rPr>
              <a:t>xmlns</a:t>
            </a:r>
            <a:r>
              <a:rPr lang="en-US" sz="800">
                <a:solidFill>
                  <a:srgbClr val="00B0F0"/>
                </a:solidFill>
              </a:rPr>
              <a:t>='http://www.w3.org/2005/sparql-results#'&gt;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&lt;</a:t>
            </a:r>
            <a:r>
              <a:rPr lang="en-US" sz="800">
                <a:solidFill>
                  <a:srgbClr val="00B0F0"/>
                </a:solidFill>
              </a:rPr>
              <a:t>head&gt;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    &lt;</a:t>
            </a:r>
            <a:r>
              <a:rPr lang="en-US" sz="800">
                <a:solidFill>
                  <a:srgbClr val="00B0F0"/>
                </a:solidFill>
              </a:rPr>
              <a:t>variable name='place'/&gt;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&lt;/</a:t>
            </a:r>
            <a:r>
              <a:rPr lang="en-US" sz="800">
                <a:solidFill>
                  <a:srgbClr val="00B0F0"/>
                </a:solidFill>
              </a:rPr>
              <a:t>head&gt;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&lt;</a:t>
            </a:r>
            <a:r>
              <a:rPr lang="en-US" sz="800">
                <a:solidFill>
                  <a:srgbClr val="00B0F0"/>
                </a:solidFill>
              </a:rPr>
              <a:t>results&gt;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    &lt;</a:t>
            </a:r>
            <a:r>
              <a:rPr lang="en-US" sz="800">
                <a:solidFill>
                  <a:srgbClr val="00B0F0"/>
                </a:solidFill>
              </a:rPr>
              <a:t>result&gt;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        &lt;</a:t>
            </a:r>
            <a:r>
              <a:rPr lang="en-US" sz="800">
                <a:solidFill>
                  <a:srgbClr val="00B0F0"/>
                </a:solidFill>
              </a:rPr>
              <a:t>binding name='place'&gt;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            &lt;</a:t>
            </a:r>
            <a:r>
              <a:rPr lang="en-US" sz="800" err="1">
                <a:solidFill>
                  <a:srgbClr val="00B0F0"/>
                </a:solidFill>
              </a:rPr>
              <a:t>uri</a:t>
            </a:r>
            <a:r>
              <a:rPr lang="en-US" sz="800">
                <a:solidFill>
                  <a:srgbClr val="00B0F0"/>
                </a:solidFill>
              </a:rPr>
              <a:t>&gt;http://lod.vanderbilt.edu/historyart/site/Anchansi&lt;/uri&gt;</a:t>
            </a:r>
          </a:p>
          <a:p>
            <a:r>
              <a:rPr lang="en-US" sz="800" smtClean="0">
                <a:solidFill>
                  <a:srgbClr val="00B0F0"/>
                </a:solidFill>
              </a:rPr>
              <a:t>            &lt;/binding&gt;</a:t>
            </a:r>
          </a:p>
          <a:p>
            <a:r>
              <a:rPr lang="en-US" sz="800">
                <a:solidFill>
                  <a:srgbClr val="00B0F0"/>
                </a:solidFill>
              </a:rPr>
              <a:t> </a:t>
            </a:r>
            <a:r>
              <a:rPr lang="en-US" sz="800" smtClean="0">
                <a:solidFill>
                  <a:srgbClr val="00B0F0"/>
                </a:solidFill>
              </a:rPr>
              <a:t>       &lt;/result&gt;</a:t>
            </a:r>
          </a:p>
          <a:p>
            <a:r>
              <a:rPr lang="en-US" sz="800" smtClean="0"/>
              <a:t>…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78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68" y="0"/>
            <a:ext cx="7886700" cy="1325563"/>
          </a:xfrm>
        </p:spPr>
        <p:txBody>
          <a:bodyPr/>
          <a:lstStyle/>
          <a:p>
            <a:r>
              <a:rPr lang="en-US" smtClean="0"/>
              <a:t>Explore the scene controlled vocabulary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068" y="1537855"/>
            <a:ext cx="79608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to find out what scene concepts are broader than </a:t>
            </a:r>
            <a:r>
              <a:rPr lang="en-US" err="1"/>
              <a:t>AdornmentNuptial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&lt;http://lod.vanderbilt.edu/apulian/scene/&gt;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skos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&lt;http://www.w3.org/2004/02/skos/core#&gt;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broaderConcept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apulianscene:AdornmentNuptial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skos:broader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broaderConcept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/>
          </a:p>
          <a:p>
            <a:endParaRPr lang="en-US"/>
          </a:p>
          <a:p>
            <a:r>
              <a:rPr lang="en-US" smtClean="0"/>
              <a:t>Query to find out what scenes have Adornment as a broader concept:</a:t>
            </a:r>
          </a:p>
          <a:p>
            <a:endParaRPr lang="en-US" smtClean="0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&lt;http://lod.vanderbilt.edu/apulian/scene/&gt;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skos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&lt;http://www.w3.org/2004/02/skos/core#&gt;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narrowConcept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narrowConcept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skos:broader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apulianscene:Adornment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/>
          </a:p>
          <a:p>
            <a:endParaRPr lang="en-US" smtClean="0"/>
          </a:p>
          <a:p>
            <a:r>
              <a:rPr lang="en-US" smtClean="0"/>
              <a:t>Property paths: add a star after </a:t>
            </a:r>
            <a:r>
              <a:rPr lang="en-US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skos:broader</a:t>
            </a:r>
            <a:r>
              <a:rPr lang="en-US" smtClean="0"/>
              <a:t> to include 0 steps.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68" y="1"/>
            <a:ext cx="7886700" cy="706582"/>
          </a:xfrm>
        </p:spPr>
        <p:txBody>
          <a:bodyPr/>
          <a:lstStyle/>
          <a:p>
            <a:r>
              <a:rPr lang="en-US" smtClean="0"/>
              <a:t>Explore the vases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001" y="706582"/>
            <a:ext cx="7960834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 </a:t>
            </a:r>
            <a:r>
              <a:rPr lang="en-US" smtClean="0"/>
              <a:t>find some scenes:</a:t>
            </a:r>
            <a:endParaRPr lang="en-US"/>
          </a:p>
          <a:p>
            <a:endParaRPr lang="en-US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&lt;http://lod.vanderbilt.edu/apulian/scene/&gt;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skos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://www.w3.org/2004/02/skos/core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 dc: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&lt;http://purl.org/dc/elements/1.1/&gt;</a:t>
            </a: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</a:t>
            </a: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 vase: &lt;http://lod.Vanderbilt.edu/vase/&gt;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geo: &lt;http://www.w3.org/2003/01/geo/wgs84_pos#&gt;</a:t>
            </a: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&lt;http://www.cidoc-crm.org/cidoc-crm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PREFIX rdfs: &lt;http://www.w3.org/2000/01/rdf-schema#&gt;</a:t>
            </a: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sceneDescription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?scene a crm:E38_Image.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?scene 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dcterms:description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sceneDescription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  <a:p>
            <a:r>
              <a:rPr lang="en-US" smtClean="0"/>
              <a:t>Query to find scenes with </a:t>
            </a:r>
            <a:r>
              <a:rPr lang="en-US" err="1" smtClean="0"/>
              <a:t>dc:subject</a:t>
            </a:r>
            <a:r>
              <a:rPr lang="en-US" smtClean="0"/>
              <a:t> of “MANTLE FIGRUES”:</a:t>
            </a:r>
          </a:p>
          <a:p>
            <a:endParaRPr lang="en-US" smtClean="0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sceneDescription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a crm:E38_Image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?scene 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dc:subject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"MANTLE FIGURES".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dcterms:description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sceneDescription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68" y="0"/>
            <a:ext cx="7886700" cy="886691"/>
          </a:xfrm>
        </p:spPr>
        <p:txBody>
          <a:bodyPr/>
          <a:lstStyle/>
          <a:p>
            <a:r>
              <a:rPr lang="en-US" smtClean="0"/>
              <a:t>Explore the vases (cont.)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068" y="983674"/>
            <a:ext cx="78867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 to find vases with scenes on either side with </a:t>
            </a:r>
            <a:r>
              <a:rPr lang="en-US" err="1" smtClean="0"/>
              <a:t>dc:subject</a:t>
            </a:r>
            <a:r>
              <a:rPr lang="en-US" smtClean="0"/>
              <a:t> of “MANTLE FIGRUES”:</a:t>
            </a:r>
          </a:p>
          <a:p>
            <a:endParaRPr lang="en-US" smtClean="0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?trendallID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a crm:E38_Image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?scene </a:t>
            </a:r>
            <a:r>
              <a:rPr lang="en-US" sz="16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dc:subject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"MANTLE FIGURES".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geo:location ?side.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vase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crm:P59_has_section ?side.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?vase dcterms:identifier ?trendallID.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/>
          </a:p>
          <a:p>
            <a:r>
              <a:rPr lang="en-US" smtClean="0"/>
              <a:t>Use regular expressions to find scene CV terms whose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mtClean="0"/>
              <a:t> is included within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dc:subject </a:t>
            </a:r>
            <a:r>
              <a:rPr lang="en-US" smtClean="0"/>
              <a:t>string of a scene on a vase:</a:t>
            </a:r>
          </a:p>
          <a:p>
            <a:endParaRPr lang="en-US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?vaseSubject ?cvTerm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a crm:E38_Image.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?scene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dc:subject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?vaseSubject.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?cvTerm rdfs:label ?label.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FILTER regex(?vaseSubject, ?label)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249382" y="374073"/>
            <a:ext cx="8471841" cy="5681286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218" y="6164602"/>
            <a:ext cx="81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Named graphs in the graph database (triple store)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74" y="449210"/>
            <a:ext cx="3300160" cy="2127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90" y="3156679"/>
            <a:ext cx="4068464" cy="244363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58374" y="449210"/>
            <a:ext cx="3405058" cy="2127735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80244" y="3031988"/>
            <a:ext cx="4228210" cy="2568328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9380" y="2652082"/>
            <a:ext cx="332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http://lod.vanderbilt.edu/apulian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28931" y="5643171"/>
            <a:ext cx="32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http://lod.vanderbilt.edu/temple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named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5"/>
            <a:ext cx="8141277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Blog post discusses setting up, loading, and querying named graphs in 3 kinds of </a:t>
            </a:r>
            <a:r>
              <a:rPr lang="en-US" err="1" smtClean="0"/>
              <a:t>triplestores</a:t>
            </a:r>
            <a:endParaRPr lang="en-US" smtClean="0"/>
          </a:p>
          <a:p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baskauf.blogspot.com/2017/02/sparql-weirdness-of-unnamed-graphs.html</a:t>
            </a:r>
            <a:endParaRPr lang="en-US" smtClean="0"/>
          </a:p>
          <a:p>
            <a:r>
              <a:rPr lang="en-US" smtClean="0"/>
              <a:t>SPARQL query is for reading from a </a:t>
            </a:r>
            <a:r>
              <a:rPr lang="en-US" err="1" smtClean="0"/>
              <a:t>triplestore</a:t>
            </a:r>
            <a:r>
              <a:rPr lang="en-US" smtClean="0"/>
              <a:t>.</a:t>
            </a:r>
          </a:p>
          <a:p>
            <a:r>
              <a:rPr lang="en-US" smtClean="0"/>
              <a:t>SPARQL update is for writing to a </a:t>
            </a:r>
            <a:r>
              <a:rPr lang="en-US" err="1" smtClean="0"/>
              <a:t>triplestore</a:t>
            </a:r>
            <a:r>
              <a:rPr lang="en-US" smtClean="0"/>
              <a:t>. (GUI is another option.)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LOAD &lt;file:///c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:/test/rdf/tang-song/tang-song.ttl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INTO GRAPH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tang-song/&gt;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LOAD &lt;file:///c:/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test/rdf/bioimages/organisms.rdf&gt;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INTO GRAPH &lt;http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://bioimages.vanderbilt.edu/&gt;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3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867</Words>
  <Application>Microsoft Office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Office Theme</vt:lpstr>
      <vt:lpstr>SPARQL tests of vase data and named graphs</vt:lpstr>
      <vt:lpstr>PowerPoint Presentation</vt:lpstr>
      <vt:lpstr>Load two files into Blazegraph using the GUI interface</vt:lpstr>
      <vt:lpstr>PowerPoint Presentation</vt:lpstr>
      <vt:lpstr>Explore the scene controlled vocabulary</vt:lpstr>
      <vt:lpstr>Explore the vases</vt:lpstr>
      <vt:lpstr>Explore the vases (cont.)</vt:lpstr>
      <vt:lpstr>PowerPoint Presentation</vt:lpstr>
      <vt:lpstr>Loading named graphs</vt:lpstr>
      <vt:lpstr>Querying named graphs</vt:lpstr>
      <vt:lpstr>Querying named graphs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Steve Baskauf</cp:lastModifiedBy>
  <cp:revision>72</cp:revision>
  <dcterms:created xsi:type="dcterms:W3CDTF">2016-09-12T00:56:04Z</dcterms:created>
  <dcterms:modified xsi:type="dcterms:W3CDTF">2017-03-27T18:32:26Z</dcterms:modified>
</cp:coreProperties>
</file>