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44" r:id="rId3"/>
    <p:sldId id="338" r:id="rId4"/>
    <p:sldId id="343" r:id="rId5"/>
    <p:sldId id="347" r:id="rId6"/>
    <p:sldId id="348" r:id="rId7"/>
    <p:sldId id="349" r:id="rId8"/>
    <p:sldId id="351" r:id="rId9"/>
    <p:sldId id="352" r:id="rId10"/>
    <p:sldId id="35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1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66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-60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45394-0CF3-411A-B747-9D2B24FE9991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4B27-216C-48DF-8A11-0E7500F03F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D4B27-216C-48DF-8A11-0E7500F03F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44BE-9486-475C-BD74-B568AA6636B7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02B0-6D5E-4BC8-A9F7-71F2DF727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w3.org/RDF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www.w3.org/2001/sw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askaufs/609978f931b96c610f86" TargetMode="External"/><Relationship Id="rId2" Type="http://schemas.openxmlformats.org/officeDocument/2006/relationships/hyperlink" Target="http://www.w3.org/RDF/Valid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013" y="1447038"/>
            <a:ext cx="50063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I have a dream</a:t>
            </a:r>
            <a:r>
              <a:rPr lang="en-US" sz="1350" dirty="0">
                <a:solidFill>
                  <a:schemeClr val="accent5"/>
                </a:solidFill>
              </a:rPr>
              <a:t> </a:t>
            </a:r>
          </a:p>
          <a:p>
            <a:r>
              <a:rPr lang="en-US" dirty="0"/>
              <a:t>for the Web [in which computers] become capable of </a:t>
            </a:r>
            <a:r>
              <a:rPr lang="en-US" b="1" dirty="0">
                <a:solidFill>
                  <a:srgbClr val="FF0000"/>
                </a:solidFill>
              </a:rPr>
              <a:t>analyzing</a:t>
            </a:r>
            <a:r>
              <a:rPr lang="en-US" dirty="0"/>
              <a:t> all the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Web – the content, links, and transactions between people and computers. A </a:t>
            </a:r>
            <a:r>
              <a:rPr lang="en-US" sz="2700" dirty="0">
                <a:solidFill>
                  <a:srgbClr val="FF0000"/>
                </a:solidFill>
              </a:rPr>
              <a:t>"Semantic Web"</a:t>
            </a:r>
            <a:r>
              <a:rPr lang="en-US" dirty="0"/>
              <a:t>, which makes this possible, has yet to emerge, but when it does, the day-to-day mechanisms of trade, bureaucracy and our daily lives will be handled by </a:t>
            </a:r>
            <a:r>
              <a:rPr lang="en-US" b="1" dirty="0">
                <a:solidFill>
                  <a:srgbClr val="FF0000"/>
                </a:solidFill>
              </a:rPr>
              <a:t>machines talking to machines</a:t>
            </a:r>
            <a:r>
              <a:rPr lang="en-US" dirty="0"/>
              <a:t>. The "intelligent agents" people have touted for ages will finally materialize.</a:t>
            </a:r>
          </a:p>
          <a:p>
            <a:endParaRPr lang="en-US" sz="1350" dirty="0"/>
          </a:p>
          <a:p>
            <a:r>
              <a:rPr lang="en-US" sz="1350" dirty="0"/>
              <a:t>Tim Berners-Lee 1999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628" y="1344311"/>
            <a:ext cx="2669831" cy="39980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628" y="5575554"/>
            <a:ext cx="2937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 by Paul Clarke, Wikimedia Commons, CC-BY</a:t>
            </a:r>
          </a:p>
        </p:txBody>
      </p:sp>
    </p:spTree>
    <p:extLst>
      <p:ext uri="{BB962C8B-B14F-4D97-AF65-F5344CB8AC3E}">
        <p14:creationId xmlns:p14="http://schemas.microsoft.com/office/powerpoint/2010/main" val="3638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0" y="579317"/>
            <a:ext cx="8140434" cy="15016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5541"/>
            <a:ext cx="7477125" cy="3476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4124" y="5934670"/>
            <a:ext cx="2474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nformation resource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(web page;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deliverable via Internet)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40" y="2198498"/>
            <a:ext cx="263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non-information resource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(a painting;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 deliverable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via Internet)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70667" y="3398827"/>
            <a:ext cx="0" cy="28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953128" y="5699576"/>
            <a:ext cx="1047994" cy="235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5272" y="161201"/>
            <a:ext cx="3202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simple literal (denotes a string of characters with NO meaning)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4124" y="915253"/>
            <a:ext cx="222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IRI (denotes the person,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Vincent van Gogh)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96130" y="915253"/>
            <a:ext cx="1047994" cy="235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4987636" y="453589"/>
            <a:ext cx="1057636" cy="157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9551"/>
            <a:ext cx="7886700" cy="447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"It is not easy to build a robot, and only very clever boys should try it</a:t>
            </a:r>
            <a:r>
              <a:rPr lang="en-US" b="1" dirty="0" smtClean="0"/>
              <a:t>."</a:t>
            </a:r>
          </a:p>
          <a:p>
            <a:pPr marL="0" indent="0">
              <a:buNone/>
            </a:pPr>
            <a:r>
              <a:rPr lang="en-US" dirty="0"/>
              <a:t>Carol Ryrie Brink (1966)  </a:t>
            </a:r>
            <a:r>
              <a:rPr lang="en-US" i="1" dirty="0"/>
              <a:t>Andy Buckram's Tin Men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How cool would it be to make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intelligent agents come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into existence ?!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ecx.images-amazon.com/images/I/51-jXz7nISL._SY344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42" y="2629694"/>
            <a:ext cx="19240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866" y="2781036"/>
            <a:ext cx="6858000" cy="76518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/>
                </a:solidFill>
              </a:rPr>
              <a:t>The Baskauf Rule for Technology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48" y="3723155"/>
            <a:ext cx="7065818" cy="111591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Adopting new technology requires that it do something better than the old technology</a:t>
            </a:r>
            <a:endParaRPr lang="en-US" sz="2800" b="1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36" y="1082993"/>
            <a:ext cx="780041" cy="846147"/>
          </a:xfrm>
          <a:prstGeom prst="rect">
            <a:avLst/>
          </a:prstGeom>
        </p:spPr>
      </p:pic>
      <p:pic>
        <p:nvPicPr>
          <p:cNvPr id="8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57" y="1404814"/>
            <a:ext cx="2632552" cy="52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15578" y="5690970"/>
            <a:ext cx="4857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W3C Semantic Web Activity </a:t>
            </a:r>
            <a:r>
              <a:rPr lang="en-US" sz="900" dirty="0">
                <a:hlinkClick r:id="rId4"/>
              </a:rPr>
              <a:t>http://www.w3.org/2001/sw/</a:t>
            </a:r>
            <a:r>
              <a:rPr lang="en-US" sz="900" dirty="0"/>
              <a:t> logos used according to usage guidelines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5578" y="5483221"/>
            <a:ext cx="3204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W3C Resource Description Framework </a:t>
            </a:r>
            <a:r>
              <a:rPr lang="en-US" sz="900" dirty="0">
                <a:hlinkClick r:id="rId2"/>
              </a:rPr>
              <a:t>http://www.w3.org/RDF/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12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2518353"/>
            <a:ext cx="7886700" cy="134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What does RDF and SPARQL do better than traditional databases and SQL?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450" y="3893129"/>
            <a:ext cx="710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answer is "nothing", then we shouldn't waste our time using it!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91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65968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RDF is an abstract, graph-based model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Triples are represented in text as serializations.</a:t>
            </a:r>
          </a:p>
          <a:p>
            <a:r>
              <a:rPr lang="en-US" dirty="0" smtClean="0"/>
              <a:t>Two serializations are W3C Recommendations:</a:t>
            </a:r>
          </a:p>
          <a:p>
            <a:pPr lvl="1"/>
            <a:r>
              <a:rPr lang="en-US" dirty="0" smtClean="0"/>
              <a:t>XML (media type: application/</a:t>
            </a:r>
            <a:r>
              <a:rPr lang="en-US" dirty="0" err="1" smtClean="0"/>
              <a:t>rdf+xml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Turtle (media type: text/turtle)</a:t>
            </a:r>
          </a:p>
          <a:p>
            <a:pPr lvl="1"/>
            <a:r>
              <a:rPr lang="en-US" dirty="0" smtClean="0"/>
              <a:t>also </a:t>
            </a:r>
            <a:r>
              <a:rPr lang="en-US" dirty="0" err="1" smtClean="0"/>
              <a:t>RDFa</a:t>
            </a:r>
            <a:r>
              <a:rPr lang="en-US" dirty="0" smtClean="0"/>
              <a:t> and JSON-LD (but we won't look at </a:t>
            </a:r>
            <a:r>
              <a:rPr lang="en-US" smtClean="0"/>
              <a:t>these today)</a:t>
            </a:r>
            <a:endParaRPr lang="en-US" dirty="0"/>
          </a:p>
          <a:p>
            <a:r>
              <a:rPr lang="en-US" dirty="0" smtClean="0"/>
              <a:t>RDF/XML plays well with XML tools like XSLT and </a:t>
            </a:r>
            <a:r>
              <a:rPr lang="en-US" dirty="0" err="1" smtClean="0"/>
              <a:t>Xquery</a:t>
            </a:r>
            <a:r>
              <a:rPr lang="en-US" dirty="0" smtClean="0"/>
              <a:t>, but isn't very readable</a:t>
            </a:r>
          </a:p>
          <a:p>
            <a:r>
              <a:rPr lang="en-US" dirty="0" smtClean="0"/>
              <a:t>RDF/Turtle is easier for humans to read.</a:t>
            </a:r>
          </a:p>
          <a:p>
            <a:r>
              <a:rPr lang="en-US" dirty="0" smtClean="0"/>
              <a:t>SPARQL is based on Turtle syntax.</a:t>
            </a:r>
          </a:p>
        </p:txBody>
      </p:sp>
    </p:spTree>
    <p:extLst>
      <p:ext uri="{BB962C8B-B14F-4D97-AF65-F5344CB8AC3E}">
        <p14:creationId xmlns:p14="http://schemas.microsoft.com/office/powerpoint/2010/main" val="3621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744"/>
            <a:ext cx="7886700" cy="1477529"/>
          </a:xfrm>
        </p:spPr>
        <p:txBody>
          <a:bodyPr>
            <a:normAutofit/>
          </a:bodyPr>
          <a:lstStyle/>
          <a:p>
            <a:r>
              <a:rPr lang="en-US" dirty="0" smtClean="0"/>
              <a:t>W3C RDF/XML </a:t>
            </a:r>
            <a:r>
              <a:rPr lang="en-US" dirty="0"/>
              <a:t>Validation/visualization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437"/>
            <a:ext cx="7886700" cy="14685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http://www.w3.org/RDF/Validator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Load RDF/XML file from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https://gist.github.com/baskaufs/609978f931b96c610f86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8"/>
          <a:stretch/>
        </p:blipFill>
        <p:spPr>
          <a:xfrm>
            <a:off x="0" y="2959966"/>
            <a:ext cx="9144000" cy="3302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5346" y="6349234"/>
            <a:ext cx="475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IRIs=ovals, literals=rectangles, predicates=arrows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5486" y="3408218"/>
            <a:ext cx="365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Graph model of data in van-</a:t>
            </a:r>
            <a:r>
              <a:rPr lang="en-US" b="1" dirty="0" err="1" smtClean="0">
                <a:solidFill>
                  <a:srgbClr val="FF0000"/>
                </a:solidFill>
              </a:rPr>
              <a:t>gogh.rdf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29600"/>
            <a:ext cx="7886700" cy="798656"/>
          </a:xfrm>
        </p:spPr>
        <p:txBody>
          <a:bodyPr/>
          <a:lstStyle/>
          <a:p>
            <a:r>
              <a:rPr lang="en-US" dirty="0" smtClean="0"/>
              <a:t>Serializations of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54"/>
            <a:ext cx="5799859" cy="53519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3" y="1794803"/>
            <a:ext cx="5381644" cy="4256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929" y="2050473"/>
            <a:ext cx="1459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Namespace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abbreviations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2835" y="3415105"/>
            <a:ext cx="1307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abbreviated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IRIs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4835236" y="3255818"/>
            <a:ext cx="501400" cy="159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835236" y="4061436"/>
            <a:ext cx="501400" cy="220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2886" y="47254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085936" y="4876120"/>
            <a:ext cx="558512" cy="34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58356" y="5240611"/>
            <a:ext cx="260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blank (anonymous) node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79096" y="5361709"/>
            <a:ext cx="415156" cy="63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133302" y="5425277"/>
            <a:ext cx="325054" cy="60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04109" y="97141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0437" y="964719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Turtle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594673"/>
              </p:ext>
            </p:extLst>
          </p:nvPr>
        </p:nvGraphicFramePr>
        <p:xfrm>
          <a:off x="579005" y="559089"/>
          <a:ext cx="78867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painting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painter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Starry 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Vincent van Gogh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r>
                        <a:rPr lang="en-US" baseline="0" dirty="0" smtClean="0"/>
                        <a:t> of Venus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Sandro</a:t>
                      </a:r>
                      <a:r>
                        <a:rPr lang="en-US" dirty="0" smtClean="0"/>
                        <a:t> Botticelli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5000" y="1917700"/>
            <a:ext cx="346838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&lt;table&gt;</a:t>
            </a:r>
          </a:p>
          <a:p>
            <a:r>
              <a:rPr lang="en-US" sz="1600" dirty="0"/>
              <a:t> &lt;record&gt;</a:t>
            </a:r>
          </a:p>
          <a:p>
            <a:r>
              <a:rPr lang="en-US" sz="1600" dirty="0"/>
              <a:t>  &lt;painting&gt;The Starry Night&lt;/painting&gt;</a:t>
            </a:r>
          </a:p>
          <a:p>
            <a:r>
              <a:rPr lang="en-US" sz="1600" dirty="0"/>
              <a:t>  &lt;painter&gt;Vincent van Gogh&lt;/painter&gt;</a:t>
            </a:r>
          </a:p>
          <a:p>
            <a:r>
              <a:rPr lang="en-US" sz="1600" dirty="0"/>
              <a:t>  &lt;year&gt;1889&lt;/year&gt;</a:t>
            </a:r>
          </a:p>
          <a:p>
            <a:r>
              <a:rPr lang="en-US" sz="1600" dirty="0"/>
              <a:t> &lt;/record&gt;</a:t>
            </a:r>
          </a:p>
          <a:p>
            <a:r>
              <a:rPr lang="en-US" sz="1600" dirty="0"/>
              <a:t> &lt;record&gt;</a:t>
            </a:r>
          </a:p>
          <a:p>
            <a:r>
              <a:rPr lang="en-US" sz="1600" dirty="0"/>
              <a:t>  &lt;painting&gt;Birth of Venus&lt;/painting&gt;</a:t>
            </a:r>
          </a:p>
          <a:p>
            <a:r>
              <a:rPr lang="en-US" sz="1600" dirty="0"/>
              <a:t>  &lt;painter&gt;</a:t>
            </a:r>
            <a:r>
              <a:rPr lang="en-US" sz="1600" dirty="0" err="1"/>
              <a:t>Sandro</a:t>
            </a:r>
            <a:r>
              <a:rPr lang="en-US" sz="1600" dirty="0"/>
              <a:t> Botticelli&lt;/painter&gt;</a:t>
            </a:r>
          </a:p>
          <a:p>
            <a:r>
              <a:rPr lang="en-US" sz="1600" dirty="0"/>
              <a:t>  &lt;year&gt;1485&lt;/year&gt;</a:t>
            </a:r>
          </a:p>
          <a:p>
            <a:r>
              <a:rPr lang="en-US" sz="1600" dirty="0"/>
              <a:t> &lt;/record&gt;</a:t>
            </a:r>
          </a:p>
          <a:p>
            <a:r>
              <a:rPr lang="en-US" sz="1600" dirty="0"/>
              <a:t>&lt;/table&gt;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5473700"/>
            <a:ext cx="8172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dbres:The_Starry_Night</a:t>
            </a:r>
            <a:r>
              <a:rPr lang="en-US" sz="1600" dirty="0"/>
              <a:t> </a:t>
            </a:r>
            <a:r>
              <a:rPr lang="en-US" sz="1600" dirty="0" err="1"/>
              <a:t>dcterms:creator</a:t>
            </a:r>
            <a:r>
              <a:rPr lang="en-US" sz="1600" dirty="0"/>
              <a:t> viaf:9854560;</a:t>
            </a:r>
            <a:br>
              <a:rPr lang="en-US" sz="1600" dirty="0"/>
            </a:br>
            <a:r>
              <a:rPr lang="en-US" sz="1600" dirty="0"/>
              <a:t>                       </a:t>
            </a:r>
            <a:r>
              <a:rPr lang="en-US" sz="1600" dirty="0" err="1"/>
              <a:t>dcterms:created</a:t>
            </a:r>
            <a:r>
              <a:rPr lang="en-US" sz="1600" dirty="0"/>
              <a:t> "1889</a:t>
            </a:r>
            <a:r>
              <a:rPr lang="en-US" sz="1600" dirty="0" smtClean="0"/>
              <a:t>"^^</a:t>
            </a:r>
            <a:r>
              <a:rPr lang="en-US" sz="1600" dirty="0" err="1" smtClean="0"/>
              <a:t>xsd:gYear</a:t>
            </a:r>
            <a:r>
              <a:rPr lang="en-US" sz="16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&lt;http://dbpedia.org/resource/The_Birth_of_Venus_(Botticelli)&gt; </a:t>
            </a:r>
            <a:r>
              <a:rPr lang="en-US" sz="1600" dirty="0" err="1"/>
              <a:t>dcterms:creator</a:t>
            </a:r>
            <a:r>
              <a:rPr lang="en-US" sz="1600" dirty="0"/>
              <a:t> viaf:19686406;</a:t>
            </a:r>
            <a:br>
              <a:rPr lang="en-US" sz="1600" dirty="0"/>
            </a:br>
            <a:r>
              <a:rPr lang="en-US" sz="1600" dirty="0"/>
              <a:t>                                                              </a:t>
            </a:r>
            <a:r>
              <a:rPr lang="en-US" sz="1600" dirty="0" err="1"/>
              <a:t>dcterms:created</a:t>
            </a:r>
            <a:r>
              <a:rPr lang="en-US" sz="1600" dirty="0"/>
              <a:t> "1485</a:t>
            </a:r>
            <a:r>
              <a:rPr lang="en-US" sz="1600" dirty="0" smtClean="0"/>
              <a:t>"^^</a:t>
            </a:r>
            <a:r>
              <a:rPr lang="en-US" sz="1600" dirty="0" err="1" smtClean="0"/>
              <a:t>xsd:gYear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10411" y="127000"/>
            <a:ext cx="15859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Database 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6911" y="1917700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XML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9052" y="5057021"/>
            <a:ext cx="24743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RDF (Turtle serialization)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2487" y="4388197"/>
            <a:ext cx="4311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</a:t>
            </a:r>
            <a:r>
              <a:rPr lang="en-US" dirty="0" smtClean="0">
                <a:solidFill>
                  <a:srgbClr val="FF0000"/>
                </a:solidFill>
              </a:rPr>
              <a:t>denote</a:t>
            </a:r>
            <a:r>
              <a:rPr lang="en-US" dirty="0" smtClean="0"/>
              <a:t> resources.</a:t>
            </a:r>
          </a:p>
          <a:p>
            <a:r>
              <a:rPr lang="en-US" dirty="0" smtClean="0"/>
              <a:t>The resource that is denoted is the </a:t>
            </a:r>
            <a:r>
              <a:rPr lang="en-US" dirty="0" smtClean="0">
                <a:solidFill>
                  <a:srgbClr val="FF0000"/>
                </a:solidFill>
              </a:rPr>
              <a:t>referent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2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0" y="403226"/>
            <a:ext cx="6140450" cy="1325563"/>
          </a:xfrm>
        </p:spPr>
        <p:txBody>
          <a:bodyPr/>
          <a:lstStyle/>
          <a:p>
            <a:r>
              <a:rPr lang="en-US" dirty="0" smtClean="0"/>
              <a:t>RDF "means" something.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74215" y="2409825"/>
            <a:ext cx="699556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 err="1"/>
              <a:t>dbres:The_Starry_Night</a:t>
            </a:r>
            <a:r>
              <a:rPr lang="en-US" sz="2400" dirty="0"/>
              <a:t> </a:t>
            </a:r>
            <a:r>
              <a:rPr lang="en-US" sz="2400" dirty="0" err="1"/>
              <a:t>dcterms:creator</a:t>
            </a:r>
            <a:r>
              <a:rPr lang="en-US" sz="2400" dirty="0"/>
              <a:t> </a:t>
            </a:r>
            <a:r>
              <a:rPr lang="en-US" sz="2400" dirty="0" smtClean="0"/>
              <a:t>viaf:9854560.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00" y="3753533"/>
            <a:ext cx="280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denotes the actual painting </a:t>
            </a:r>
          </a:p>
          <a:p>
            <a:r>
              <a:rPr lang="en-US" dirty="0" smtClean="0"/>
              <a:t>entitled "The Starry Night"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3400" y="3766234"/>
            <a:ext cx="335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denotes the actual person whose </a:t>
            </a:r>
          </a:p>
          <a:p>
            <a:r>
              <a:rPr lang="en-US" dirty="0" smtClean="0"/>
              <a:t>name was "Vincent van Gogh"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5941" y="5022276"/>
            <a:ext cx="309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denotes the relationship of a subject resource having a maker who is the object agent.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92675" y="2843195"/>
            <a:ext cx="0" cy="19574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7150608" y="2834557"/>
            <a:ext cx="140463" cy="9316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42194" y="2843195"/>
            <a:ext cx="497502" cy="859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7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9982</TotalTime>
  <Words>437</Words>
  <Application>Microsoft Office PowerPoint</Application>
  <PresentationFormat>On-screen Show (4:3)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Baskauf Rule for Technology</vt:lpstr>
      <vt:lpstr>PowerPoint Presentation</vt:lpstr>
      <vt:lpstr>RDF is an abstract, graph-based model</vt:lpstr>
      <vt:lpstr>W3C RDF/XML Validation/visualization Service</vt:lpstr>
      <vt:lpstr>Serializations of the data</vt:lpstr>
      <vt:lpstr>PowerPoint Presentation</vt:lpstr>
      <vt:lpstr>RDF "means" something.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316</cp:revision>
  <dcterms:created xsi:type="dcterms:W3CDTF">2013-10-13T01:19:03Z</dcterms:created>
  <dcterms:modified xsi:type="dcterms:W3CDTF">2015-10-13T00:05:48Z</dcterms:modified>
</cp:coreProperties>
</file>