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79" d="100"/>
          <a:sy n="79" d="100"/>
        </p:scale>
        <p:origin x="102"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3DCA30-B74B-4E71-B890-E91AD6A0706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143900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DCA30-B74B-4E71-B890-E91AD6A0706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27976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DCA30-B74B-4E71-B890-E91AD6A0706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363992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DCA30-B74B-4E71-B890-E91AD6A0706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291112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3DCA30-B74B-4E71-B890-E91AD6A0706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87450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3DCA30-B74B-4E71-B890-E91AD6A0706A}"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983577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3DCA30-B74B-4E71-B890-E91AD6A0706A}"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270780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DCA30-B74B-4E71-B890-E91AD6A0706A}"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375547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DCA30-B74B-4E71-B890-E91AD6A0706A}"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331564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3DCA30-B74B-4E71-B890-E91AD6A0706A}"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297337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3DCA30-B74B-4E71-B890-E91AD6A0706A}"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7E4C5-F407-41E9-96BF-4CDEA0957BE7}" type="slidenum">
              <a:rPr lang="en-US" smtClean="0"/>
              <a:t>‹#›</a:t>
            </a:fld>
            <a:endParaRPr lang="en-US"/>
          </a:p>
        </p:txBody>
      </p:sp>
    </p:spTree>
    <p:extLst>
      <p:ext uri="{BB962C8B-B14F-4D97-AF65-F5344CB8AC3E}">
        <p14:creationId xmlns:p14="http://schemas.microsoft.com/office/powerpoint/2010/main" val="60122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DCA30-B74B-4E71-B890-E91AD6A0706A}" type="datetimeFigureOut">
              <a:rPr lang="en-US" smtClean="0"/>
              <a:t>4/4/2016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7E4C5-F407-41E9-96BF-4CDEA0957BE7}" type="slidenum">
              <a:rPr lang="en-US" smtClean="0"/>
              <a:t>‹#›</a:t>
            </a:fld>
            <a:endParaRPr lang="en-US"/>
          </a:p>
        </p:txBody>
      </p:sp>
    </p:spTree>
    <p:extLst>
      <p:ext uri="{BB962C8B-B14F-4D97-AF65-F5344CB8AC3E}">
        <p14:creationId xmlns:p14="http://schemas.microsoft.com/office/powerpoint/2010/main" val="2562456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Chapter 10:</a:t>
            </a:r>
            <a:br>
              <a:rPr lang="en-US" smtClean="0"/>
            </a:br>
            <a:r>
              <a:rPr lang="en-US" smtClean="0"/>
              <a:t>Simple </a:t>
            </a:r>
            <a:r>
              <a:rPr lang="en-US" dirty="0" smtClean="0"/>
              <a:t>Knowledge Organization System (SKOS)</a:t>
            </a:r>
            <a:endParaRPr lang="en-US" dirty="0"/>
          </a:p>
        </p:txBody>
      </p:sp>
      <p:sp>
        <p:nvSpPr>
          <p:cNvPr id="3" name="Subtitle 2"/>
          <p:cNvSpPr>
            <a:spLocks noGrp="1"/>
          </p:cNvSpPr>
          <p:nvPr>
            <p:ph type="subTitle" idx="1"/>
          </p:nvPr>
        </p:nvSpPr>
        <p:spPr/>
        <p:txBody>
          <a:bodyPr/>
          <a:lstStyle/>
          <a:p>
            <a:r>
              <a:rPr lang="en-US" dirty="0" smtClean="0"/>
              <a:t>A W3C Recommendation for organizing </a:t>
            </a:r>
            <a:r>
              <a:rPr lang="en-US" dirty="0" err="1" smtClean="0"/>
              <a:t>thesaruri</a:t>
            </a:r>
            <a:r>
              <a:rPr lang="en-US" dirty="0" smtClean="0"/>
              <a:t> and other similar things</a:t>
            </a:r>
            <a:endParaRPr lang="en-US" dirty="0"/>
          </a:p>
        </p:txBody>
      </p:sp>
    </p:spTree>
    <p:extLst>
      <p:ext uri="{BB962C8B-B14F-4D97-AF65-F5344CB8AC3E}">
        <p14:creationId xmlns:p14="http://schemas.microsoft.com/office/powerpoint/2010/main" val="1227059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difference between</a:t>
            </a:r>
            <a:r>
              <a:rPr lang="en-US" dirty="0"/>
              <a:t> an </a:t>
            </a:r>
            <a:r>
              <a:rPr lang="en-US" dirty="0" smtClean="0"/>
              <a:t>ontology and a thesaurus?</a:t>
            </a:r>
            <a:endParaRPr lang="en-US" dirty="0"/>
          </a:p>
        </p:txBody>
      </p:sp>
      <p:sp>
        <p:nvSpPr>
          <p:cNvPr id="3" name="Content Placeholder 2"/>
          <p:cNvSpPr>
            <a:spLocks noGrp="1"/>
          </p:cNvSpPr>
          <p:nvPr>
            <p:ph idx="1"/>
          </p:nvPr>
        </p:nvSpPr>
        <p:spPr>
          <a:xfrm>
            <a:off x="628650" y="1825624"/>
            <a:ext cx="7886700" cy="4758056"/>
          </a:xfrm>
        </p:spPr>
        <p:txBody>
          <a:bodyPr>
            <a:normAutofit/>
          </a:bodyPr>
          <a:lstStyle/>
          <a:p>
            <a:r>
              <a:rPr lang="en-US" dirty="0" smtClean="0"/>
              <a:t>An </a:t>
            </a:r>
            <a:r>
              <a:rPr lang="en-US" dirty="0"/>
              <a:t>ontology is mostly for </a:t>
            </a:r>
            <a:r>
              <a:rPr lang="en-US" dirty="0" smtClean="0"/>
              <a:t>machines, while a thesaurus is mostly for people.</a:t>
            </a:r>
          </a:p>
          <a:p>
            <a:r>
              <a:rPr lang="en-US" dirty="0" smtClean="0"/>
              <a:t>Ontologies deal with classes and properties.  Thesauri deal with concepts.</a:t>
            </a:r>
          </a:p>
          <a:p>
            <a:r>
              <a:rPr lang="en-US" dirty="0" smtClean="0"/>
              <a:t>The purpose of an ontology is to set out a formalized representation of the world.  The purpose of an ontology is to help an indexer and a searcher choose the same term for the same concept.</a:t>
            </a:r>
          </a:p>
          <a:p>
            <a:r>
              <a:rPr lang="en-US" dirty="0" smtClean="0"/>
              <a:t>Ontologies can be about real stuff; thesauri are about what’s in our heads.</a:t>
            </a:r>
            <a:endParaRPr lang="en-US" dirty="0"/>
          </a:p>
        </p:txBody>
      </p:sp>
    </p:spTree>
    <p:extLst>
      <p:ext uri="{BB962C8B-B14F-4D97-AF65-F5344CB8AC3E}">
        <p14:creationId xmlns:p14="http://schemas.microsoft.com/office/powerpoint/2010/main" val="140567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8272" y="365126"/>
            <a:ext cx="1625600" cy="2438400"/>
          </a:xfrm>
        </p:spPr>
      </p:pic>
      <p:sp>
        <p:nvSpPr>
          <p:cNvPr id="5" name="TextBox 4"/>
          <p:cNvSpPr txBox="1"/>
          <p:nvPr/>
        </p:nvSpPr>
        <p:spPr>
          <a:xfrm>
            <a:off x="344720" y="3104961"/>
            <a:ext cx="8454559" cy="1292662"/>
          </a:xfrm>
          <a:prstGeom prst="rect">
            <a:avLst/>
          </a:prstGeom>
          <a:noFill/>
        </p:spPr>
        <p:txBody>
          <a:bodyPr wrap="none" rtlCol="0">
            <a:spAutoFit/>
          </a:bodyPr>
          <a:lstStyle/>
          <a:p>
            <a:r>
              <a:rPr lang="en-US" dirty="0" smtClean="0"/>
              <a:t>An ontology might say “it’s a still image”</a:t>
            </a:r>
          </a:p>
          <a:p>
            <a:r>
              <a:rPr lang="en-US" sz="1400" dirty="0" smtClean="0">
                <a:latin typeface="Courier New" panose="02070309020205020404" pitchFamily="49" charset="0"/>
                <a:cs typeface="Courier New" panose="02070309020205020404" pitchFamily="49" charset="0"/>
              </a:rPr>
              <a:t>&lt;http</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bioimages.vanderbilt.edu/baskauf/13155&gt; </a:t>
            </a:r>
            <a:r>
              <a:rPr lang="en-US" sz="1400" dirty="0" err="1" smtClean="0">
                <a:latin typeface="Courier New" panose="02070309020205020404" pitchFamily="49" charset="0"/>
                <a:cs typeface="Courier New" panose="02070309020205020404" pitchFamily="49" charset="0"/>
              </a:rPr>
              <a:t>rdf:type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dcmitype:StillImage</a:t>
            </a:r>
            <a:r>
              <a:rPr lang="en-US" sz="1400"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or</a:t>
            </a:r>
          </a:p>
          <a:p>
            <a:r>
              <a:rPr lang="en-US" sz="1400" dirty="0">
                <a:latin typeface="Courier New" panose="02070309020205020404" pitchFamily="49" charset="0"/>
                <a:cs typeface="Courier New" panose="02070309020205020404" pitchFamily="49" charset="0"/>
              </a:rPr>
              <a:t>&lt;http://bioimages.vanderbilt.edu/baskauf/13155&gt; </a:t>
            </a:r>
            <a:r>
              <a:rPr lang="en-US" sz="1400" dirty="0" smtClean="0">
                <a:latin typeface="Courier New" panose="02070309020205020404" pitchFamily="49" charset="0"/>
                <a:cs typeface="Courier New" panose="02070309020205020404" pitchFamily="49" charset="0"/>
              </a:rPr>
              <a:t>a </a:t>
            </a:r>
            <a:r>
              <a:rPr lang="en-US" sz="1400" dirty="0" err="1">
                <a:latin typeface="Courier New" panose="02070309020205020404" pitchFamily="49" charset="0"/>
                <a:cs typeface="Courier New" panose="02070309020205020404" pitchFamily="49" charset="0"/>
              </a:rPr>
              <a:t>dcmitype:StillImage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6" name="TextBox 5"/>
          <p:cNvSpPr txBox="1"/>
          <p:nvPr/>
        </p:nvSpPr>
        <p:spPr>
          <a:xfrm>
            <a:off x="152436" y="4710616"/>
            <a:ext cx="8991564" cy="584775"/>
          </a:xfrm>
          <a:prstGeom prst="rect">
            <a:avLst/>
          </a:prstGeom>
          <a:noFill/>
        </p:spPr>
        <p:txBody>
          <a:bodyPr wrap="none" rtlCol="0">
            <a:spAutoFit/>
          </a:bodyPr>
          <a:lstStyle/>
          <a:p>
            <a:r>
              <a:rPr lang="en-US" dirty="0" smtClean="0"/>
              <a:t>A thesaurus might say “it’s a picture of an axillary bud”</a:t>
            </a:r>
          </a:p>
          <a:p>
            <a:r>
              <a:rPr lang="en-US" sz="1400" dirty="0" smtClean="0">
                <a:latin typeface="Courier New" panose="02070309020205020404" pitchFamily="49" charset="0"/>
                <a:cs typeface="Courier New" panose="02070309020205020404" pitchFamily="49" charset="0"/>
              </a:rPr>
              <a:t>&lt;http</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bioimages.vanderbilt.edu/baskauf/13155</a:t>
            </a:r>
            <a:r>
              <a:rPr lang="en-US" sz="1400" dirty="0">
                <a:latin typeface="Courier New" panose="02070309020205020404" pitchFamily="49" charset="0"/>
                <a:cs typeface="Courier New" panose="02070309020205020404" pitchFamily="49" charset="0"/>
              </a:rPr>
              <a:t>&gt; Iptc4xmpExt:CVterm </a:t>
            </a:r>
            <a:r>
              <a:rPr lang="en-US" sz="1400" dirty="0" smtClean="0">
                <a:latin typeface="Courier New" panose="02070309020205020404" pitchFamily="49" charset="0"/>
                <a:cs typeface="Courier New" panose="02070309020205020404" pitchFamily="49" charset="0"/>
              </a:rPr>
              <a:t>stdview:010303.</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0882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categories described in ontologies and thesauri?</a:t>
            </a:r>
            <a:endParaRPr lang="en-US" dirty="0"/>
          </a:p>
        </p:txBody>
      </p:sp>
      <p:sp>
        <p:nvSpPr>
          <p:cNvPr id="3" name="Content Placeholder 2"/>
          <p:cNvSpPr>
            <a:spLocks noGrp="1"/>
          </p:cNvSpPr>
          <p:nvPr>
            <p:ph idx="1"/>
          </p:nvPr>
        </p:nvSpPr>
        <p:spPr>
          <a:xfrm>
            <a:off x="628650" y="1825625"/>
            <a:ext cx="7886700" cy="4636135"/>
          </a:xfrm>
        </p:spPr>
        <p:txBody>
          <a:bodyPr>
            <a:normAutofit lnSpcReduction="10000"/>
          </a:bodyPr>
          <a:lstStyle/>
          <a:p>
            <a:pPr marL="0" indent="0">
              <a:spcBef>
                <a:spcPts val="0"/>
              </a:spcBef>
              <a:buNone/>
            </a:pPr>
            <a:r>
              <a:rPr lang="en-US" sz="1800" dirty="0" smtClean="0">
                <a:cs typeface="Courier New" panose="02070309020205020404" pitchFamily="49" charset="0"/>
              </a:rPr>
              <a:t>The type (value of </a:t>
            </a:r>
            <a:r>
              <a:rPr lang="en-US" sz="1800" dirty="0" err="1" smtClean="0">
                <a:latin typeface="Courier New" panose="02070309020205020404" pitchFamily="49" charset="0"/>
                <a:cs typeface="Courier New" panose="02070309020205020404" pitchFamily="49" charset="0"/>
              </a:rPr>
              <a:t>rdf:type</a:t>
            </a:r>
            <a:r>
              <a:rPr lang="en-US" sz="1800" dirty="0" smtClean="0">
                <a:cs typeface="Courier New" panose="02070309020205020404" pitchFamily="49" charset="0"/>
              </a:rPr>
              <a:t>; defined in an ontology):</a:t>
            </a:r>
          </a:p>
          <a:p>
            <a:pPr marL="0" indent="0">
              <a:spcBef>
                <a:spcPts val="0"/>
              </a:spcBef>
              <a:buNone/>
            </a:pPr>
            <a:endParaRPr lang="en-US" sz="1400" dirty="0" smtClean="0">
              <a:latin typeface="Courier New" panose="02070309020205020404" pitchFamily="49" charset="0"/>
              <a:cs typeface="Courier New" panose="02070309020205020404" pitchFamily="49" charset="0"/>
            </a:endParaRPr>
          </a:p>
          <a:p>
            <a:pPr marL="0" indent="0">
              <a:spcBef>
                <a:spcPts val="0"/>
              </a:spcBef>
              <a:buNone/>
            </a:pPr>
            <a:r>
              <a:rPr lang="en-US" sz="1400" dirty="0" err="1" smtClean="0">
                <a:latin typeface="Courier New" panose="02070309020205020404" pitchFamily="49" charset="0"/>
                <a:cs typeface="Courier New" panose="02070309020205020404" pitchFamily="49" charset="0"/>
              </a:rPr>
              <a:t>dcmitype:StillImage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dcterms:description</a:t>
            </a:r>
            <a:r>
              <a:rPr lang="en-US" sz="1400" dirty="0">
                <a:latin typeface="Courier New" panose="02070309020205020404" pitchFamily="49" charset="0"/>
                <a:cs typeface="Courier New" panose="02070309020205020404" pitchFamily="49" charset="0"/>
              </a:rPr>
              <a:t> "Examples include paintings, drawings, graphic designs, plans and maps. Recommended best practice is to assign the type Text to images of textual materials. Instances of the type Still Image must also be describable as instances of the broader type Image."@</a:t>
            </a:r>
            <a:r>
              <a:rPr lang="en-US" sz="1400" dirty="0" err="1">
                <a:latin typeface="Courier New" panose="02070309020205020404" pitchFamily="49" charset="0"/>
                <a:cs typeface="Courier New" panose="02070309020205020404" pitchFamily="49" charset="0"/>
              </a:rPr>
              <a:t>en</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rdfs:comment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static visual representation."@</a:t>
            </a:r>
            <a:r>
              <a:rPr lang="en-US" sz="1400" dirty="0" err="1">
                <a:latin typeface="Courier New" panose="02070309020205020404" pitchFamily="49" charset="0"/>
                <a:cs typeface="Courier New" panose="02070309020205020404" pitchFamily="49" charset="0"/>
              </a:rPr>
              <a:t>en</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rdfs:label</a:t>
            </a:r>
            <a:r>
              <a:rPr lang="en-US" sz="1400" dirty="0">
                <a:latin typeface="Courier New" panose="02070309020205020404" pitchFamily="49" charset="0"/>
                <a:cs typeface="Courier New" panose="02070309020205020404" pitchFamily="49" charset="0"/>
              </a:rPr>
              <a:t> "Still Image"@</a:t>
            </a:r>
            <a:r>
              <a:rPr lang="en-US" sz="1400" dirty="0" err="1">
                <a:latin typeface="Courier New" panose="02070309020205020404" pitchFamily="49" charset="0"/>
                <a:cs typeface="Courier New" panose="02070309020205020404" pitchFamily="49" charset="0"/>
              </a:rPr>
              <a:t>en</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b="1" dirty="0" err="1" smtClean="0">
                <a:solidFill>
                  <a:srgbClr val="FF0000"/>
                </a:solidFill>
                <a:latin typeface="Courier New" panose="02070309020205020404" pitchFamily="49" charset="0"/>
                <a:cs typeface="Courier New" panose="02070309020205020404" pitchFamily="49" charset="0"/>
              </a:rPr>
              <a:t>rdfs:subClassOf</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dcmitype:Image</a:t>
            </a:r>
            <a:r>
              <a:rPr lang="en-US" sz="1400" dirty="0" smtClean="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 </a:t>
            </a:r>
            <a:r>
              <a:rPr lang="en-US" sz="1400" b="1" dirty="0" err="1" smtClean="0">
                <a:solidFill>
                  <a:srgbClr val="FF0000"/>
                </a:solidFill>
                <a:latin typeface="Courier New" panose="02070309020205020404" pitchFamily="49" charset="0"/>
                <a:cs typeface="Courier New" panose="02070309020205020404" pitchFamily="49" charset="0"/>
              </a:rPr>
              <a:t>rdfs:Class</a:t>
            </a:r>
            <a:r>
              <a:rPr lang="en-US" sz="1400" dirty="0" smtClean="0">
                <a:latin typeface="Courier New" panose="02070309020205020404" pitchFamily="49" charset="0"/>
                <a:cs typeface="Courier New" panose="02070309020205020404" pitchFamily="49" charset="0"/>
              </a:rPr>
              <a:t>.</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800" dirty="0" smtClean="0">
              <a:cs typeface="Courier New" panose="02070309020205020404" pitchFamily="49" charset="0"/>
            </a:endParaRPr>
          </a:p>
          <a:p>
            <a:pPr marL="0" indent="0">
              <a:spcBef>
                <a:spcPts val="0"/>
              </a:spcBef>
              <a:buNone/>
            </a:pPr>
            <a:r>
              <a:rPr lang="en-US" sz="1800" dirty="0" smtClean="0">
                <a:cs typeface="Courier New" panose="02070309020205020404" pitchFamily="49" charset="0"/>
              </a:rPr>
              <a:t>The controlled value term (value </a:t>
            </a:r>
            <a:r>
              <a:rPr lang="en-US" sz="1800" dirty="0">
                <a:cs typeface="Courier New" panose="02070309020205020404" pitchFamily="49" charset="0"/>
              </a:rPr>
              <a:t>of </a:t>
            </a:r>
            <a:r>
              <a:rPr lang="en-US" sz="1800" dirty="0" smtClean="0">
                <a:latin typeface="Courier New" panose="02070309020205020404" pitchFamily="49" charset="0"/>
                <a:cs typeface="Courier New" panose="02070309020205020404" pitchFamily="49" charset="0"/>
              </a:rPr>
              <a:t>Iptc4xmpExt:CVterm</a:t>
            </a:r>
            <a:r>
              <a:rPr lang="en-US" sz="1800" dirty="0" smtClean="0">
                <a:cs typeface="Courier New" panose="02070309020205020404" pitchFamily="49" charset="0"/>
              </a:rPr>
              <a:t>; defined </a:t>
            </a:r>
            <a:r>
              <a:rPr lang="en-US" sz="1800" dirty="0">
                <a:cs typeface="Courier New" panose="02070309020205020404" pitchFamily="49" charset="0"/>
              </a:rPr>
              <a:t>in </a:t>
            </a:r>
            <a:r>
              <a:rPr lang="en-US" sz="1800" dirty="0" smtClean="0">
                <a:cs typeface="Courier New" panose="02070309020205020404" pitchFamily="49" charset="0"/>
              </a:rPr>
              <a:t>a thesaurus):</a:t>
            </a:r>
            <a:endParaRPr lang="en-US" sz="1800" dirty="0" smtClean="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smtClean="0">
                <a:latin typeface="Courier New" panose="02070309020205020404" pitchFamily="49" charset="0"/>
                <a:cs typeface="Courier New" panose="02070309020205020404" pitchFamily="49" charset="0"/>
              </a:rPr>
              <a:t>stdview:010303 </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skos:definition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"I.C.3. close-up of winter twig showing leaf scar and lateral bud (vertical orientation)"@</a:t>
            </a:r>
            <a:r>
              <a:rPr lang="en-US" sz="1400" dirty="0" err="1">
                <a:latin typeface="Courier New" panose="02070309020205020404" pitchFamily="49" charset="0"/>
                <a:cs typeface="Courier New" panose="02070309020205020404" pitchFamily="49" charset="0"/>
              </a:rPr>
              <a:t>en</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skos:prefLabel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"close-up of winter twig showing leaf scar/bud "@</a:t>
            </a:r>
            <a:r>
              <a:rPr lang="en-US" sz="1400" dirty="0" err="1">
                <a:latin typeface="Courier New" panose="02070309020205020404" pitchFamily="49" charset="0"/>
                <a:cs typeface="Courier New" panose="02070309020205020404" pitchFamily="49" charset="0"/>
              </a:rPr>
              <a:t>en</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skos:inScheme</a:t>
            </a:r>
            <a:r>
              <a:rPr lang="en-US" sz="1400" dirty="0" smtClean="0">
                <a:latin typeface="Courier New" panose="02070309020205020404" pitchFamily="49" charset="0"/>
                <a:cs typeface="Courier New" panose="02070309020205020404" pitchFamily="49" charset="0"/>
              </a:rPr>
              <a:t> stdview:01;</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skos:broader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stdview:0103;</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a:t>
            </a:r>
            <a:r>
              <a:rPr lang="en-US" sz="1400" b="1" dirty="0" err="1" smtClean="0">
                <a:solidFill>
                  <a:srgbClr val="FF0000"/>
                </a:solidFill>
                <a:latin typeface="Courier New" panose="02070309020205020404" pitchFamily="49" charset="0"/>
                <a:cs typeface="Courier New" panose="02070309020205020404" pitchFamily="49" charset="0"/>
              </a:rPr>
              <a:t>skos:Concept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3296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4552950" cy="1829434"/>
          </a:xfrm>
        </p:spPr>
        <p:txBody>
          <a:bodyPr>
            <a:normAutofit fontScale="90000"/>
          </a:bodyPr>
          <a:lstStyle/>
          <a:p>
            <a:r>
              <a:rPr lang="en-US" dirty="0" smtClean="0"/>
              <a:t>Entailments</a:t>
            </a:r>
            <a:br>
              <a:rPr lang="en-US" dirty="0" smtClean="0"/>
            </a:br>
            <a:r>
              <a:rPr lang="en-US" dirty="0" smtClean="0"/>
              <a:t>(RDFS and OWL </a:t>
            </a:r>
            <a:br>
              <a:rPr lang="en-US" dirty="0" smtClean="0"/>
            </a:br>
            <a:r>
              <a:rPr lang="en-US" dirty="0" smtClean="0"/>
              <a:t>vs. SKOS) </a:t>
            </a:r>
            <a:endParaRPr lang="en-US" dirty="0"/>
          </a:p>
        </p:txBody>
      </p:sp>
      <p:sp>
        <p:nvSpPr>
          <p:cNvPr id="4" name="TextBox 3"/>
          <p:cNvSpPr txBox="1"/>
          <p:nvPr/>
        </p:nvSpPr>
        <p:spPr>
          <a:xfrm>
            <a:off x="344720" y="3104961"/>
            <a:ext cx="7702750" cy="1508105"/>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http://bioimages.vanderbilt.edu/baskauf/13155&gt; </a:t>
            </a:r>
            <a:r>
              <a:rPr lang="en-US" sz="1400" dirty="0" smtClean="0">
                <a:latin typeface="Courier New" panose="02070309020205020404" pitchFamily="49" charset="0"/>
                <a:cs typeface="Courier New" panose="02070309020205020404" pitchFamily="49" charset="0"/>
              </a:rPr>
              <a:t>a </a:t>
            </a:r>
            <a:r>
              <a:rPr lang="en-US" sz="1400" dirty="0" err="1">
                <a:latin typeface="Courier New" panose="02070309020205020404" pitchFamily="49" charset="0"/>
                <a:cs typeface="Courier New" panose="02070309020205020404" pitchFamily="49" charset="0"/>
              </a:rPr>
              <a:t>dcmitype:StillImage</a:t>
            </a:r>
            <a:r>
              <a:rPr lang="en-US" sz="1400"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entails</a:t>
            </a:r>
            <a:endParaRPr lang="en-US" dirty="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&lt;http://bioimages.vanderbilt.edu/baskauf/13155&gt; a </a:t>
            </a:r>
            <a:r>
              <a:rPr lang="en-US" sz="1400" dirty="0" err="1" smtClean="0">
                <a:latin typeface="Courier New" panose="02070309020205020404" pitchFamily="49" charset="0"/>
                <a:cs typeface="Courier New" panose="02070309020205020404" pitchFamily="49" charset="0"/>
              </a:rPr>
              <a:t>dcmitype:Image</a:t>
            </a:r>
            <a:r>
              <a:rPr lang="en-US" sz="1400" dirty="0">
                <a:latin typeface="Courier New" panose="02070309020205020404" pitchFamily="49" charset="0"/>
                <a:cs typeface="Courier New" panose="02070309020205020404" pitchFamily="49" charset="0"/>
              </a:rPr>
              <a:t>.</a:t>
            </a:r>
          </a:p>
          <a:p>
            <a:r>
              <a:rPr lang="en-US" dirty="0"/>
              <a:t>b</a:t>
            </a:r>
            <a:r>
              <a:rPr lang="en-US" dirty="0" smtClean="0"/>
              <a:t>ecause</a:t>
            </a:r>
            <a:r>
              <a:rPr lang="en-US" sz="1400" dirty="0" smtClean="0"/>
              <a:t> </a:t>
            </a:r>
          </a:p>
          <a:p>
            <a:r>
              <a:rPr lang="en-US" sz="1400" dirty="0" err="1" smtClean="0">
                <a:latin typeface="Courier New" panose="02070309020205020404" pitchFamily="49" charset="0"/>
                <a:cs typeface="Courier New" panose="02070309020205020404" pitchFamily="49" charset="0"/>
              </a:rPr>
              <a:t>dcmitype:StillImage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rdfs:subclassOf</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dcmitype:Image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p:txBody>
      </p:sp>
      <p:sp>
        <p:nvSpPr>
          <p:cNvPr id="5" name="TextBox 4"/>
          <p:cNvSpPr txBox="1"/>
          <p:nvPr/>
        </p:nvSpPr>
        <p:spPr>
          <a:xfrm>
            <a:off x="152436" y="4710616"/>
            <a:ext cx="8991564" cy="2031325"/>
          </a:xfrm>
          <a:prstGeom prst="rect">
            <a:avLst/>
          </a:prstGeom>
          <a:noFill/>
        </p:spPr>
        <p:txBody>
          <a:bodyPr wrap="none" rtlCol="0">
            <a:spAutoFit/>
          </a:bodyPr>
          <a:lstStyle/>
          <a:p>
            <a:r>
              <a:rPr lang="en-US" dirty="0" smtClean="0"/>
              <a:t>“picture of an axillary bud”</a:t>
            </a:r>
          </a:p>
          <a:p>
            <a:r>
              <a:rPr lang="en-US" sz="1400" dirty="0" smtClean="0">
                <a:latin typeface="Courier New" panose="02070309020205020404" pitchFamily="49" charset="0"/>
                <a:cs typeface="Courier New" panose="02070309020205020404" pitchFamily="49" charset="0"/>
              </a:rPr>
              <a:t>&lt;http</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bioimages.vanderbilt.edu/baskauf/13155</a:t>
            </a:r>
            <a:r>
              <a:rPr lang="en-US" sz="1400" dirty="0">
                <a:latin typeface="Courier New" panose="02070309020205020404" pitchFamily="49" charset="0"/>
                <a:cs typeface="Courier New" panose="02070309020205020404" pitchFamily="49" charset="0"/>
              </a:rPr>
              <a:t>&gt; Iptc4xmpExt:CVterm </a:t>
            </a:r>
            <a:r>
              <a:rPr lang="en-US" sz="1400" dirty="0" smtClean="0">
                <a:latin typeface="Courier New" panose="02070309020205020404" pitchFamily="49" charset="0"/>
                <a:cs typeface="Courier New" panose="02070309020205020404" pitchFamily="49" charset="0"/>
              </a:rPr>
              <a:t>stdview:010303.</a:t>
            </a:r>
          </a:p>
          <a:p>
            <a:r>
              <a:rPr lang="en-US" dirty="0">
                <a:cs typeface="Courier New" panose="02070309020205020404" pitchFamily="49" charset="0"/>
              </a:rPr>
              <a:t>d</a:t>
            </a:r>
            <a:r>
              <a:rPr lang="en-US" dirty="0" smtClean="0">
                <a:cs typeface="Courier New" panose="02070309020205020404" pitchFamily="49" charset="0"/>
              </a:rPr>
              <a:t>oes not entail </a:t>
            </a:r>
            <a:r>
              <a:rPr lang="en-US" dirty="0" smtClean="0"/>
              <a:t>“twig”</a:t>
            </a:r>
            <a:endParaRPr lang="en-US" dirty="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&lt;http://bioimages.vanderbilt.edu/baskauf/13155&gt; Iptc4xmpExt:CVterm </a:t>
            </a:r>
            <a:r>
              <a:rPr lang="en-US" sz="1400" dirty="0" smtClean="0">
                <a:latin typeface="Courier New" panose="02070309020205020404" pitchFamily="49" charset="0"/>
                <a:cs typeface="Courier New" panose="02070309020205020404" pitchFamily="49" charset="0"/>
              </a:rPr>
              <a:t>stdview:0103.</a:t>
            </a:r>
            <a:endParaRPr lang="en-US" sz="1400" dirty="0">
              <a:latin typeface="Courier New" panose="02070309020205020404" pitchFamily="49" charset="0"/>
              <a:cs typeface="Courier New" panose="02070309020205020404" pitchFamily="49" charset="0"/>
            </a:endParaRPr>
          </a:p>
          <a:p>
            <a:r>
              <a:rPr lang="en-US" dirty="0" smtClean="0"/>
              <a:t>even though</a:t>
            </a:r>
          </a:p>
          <a:p>
            <a:r>
              <a:rPr lang="en-US" sz="1400" dirty="0" smtClean="0">
                <a:latin typeface="Courier New" panose="02070309020205020404" pitchFamily="49" charset="0"/>
                <a:cs typeface="Courier New" panose="02070309020205020404" pitchFamily="49" charset="0"/>
              </a:rPr>
              <a:t>stdview:010303 </a:t>
            </a:r>
            <a:r>
              <a:rPr lang="en-US" sz="1400" dirty="0" err="1" smtClean="0">
                <a:latin typeface="Courier New" panose="02070309020205020404" pitchFamily="49" charset="0"/>
                <a:cs typeface="Courier New" panose="02070309020205020404" pitchFamily="49" charset="0"/>
              </a:rPr>
              <a:t>skos:broader</a:t>
            </a:r>
            <a:r>
              <a:rPr lang="en-US" sz="1400" dirty="0" smtClean="0">
                <a:latin typeface="Courier New" panose="02070309020205020404" pitchFamily="49" charset="0"/>
                <a:cs typeface="Courier New" panose="02070309020205020404" pitchFamily="49" charset="0"/>
              </a:rPr>
              <a:t> stdview:0103.</a:t>
            </a:r>
          </a:p>
          <a:p>
            <a:endParaRPr lang="en-US" sz="1400" dirty="0">
              <a:latin typeface="Courier New" panose="02070309020205020404" pitchFamily="49" charset="0"/>
              <a:cs typeface="Courier New" panose="02070309020205020404" pitchFamily="49" charset="0"/>
            </a:endParaRPr>
          </a:p>
          <a:p>
            <a:r>
              <a:rPr lang="en-US" sz="1600" dirty="0" smtClean="0"/>
              <a:t>But it suggests to you gently that the broader category  might also be a good category for your picture.</a:t>
            </a:r>
            <a:endParaRPr lang="en-US" sz="1600"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8272" y="365126"/>
            <a:ext cx="1625600" cy="2438400"/>
          </a:xfrm>
        </p:spPr>
      </p:pic>
    </p:spTree>
    <p:extLst>
      <p:ext uri="{BB962C8B-B14F-4D97-AF65-F5344CB8AC3E}">
        <p14:creationId xmlns:p14="http://schemas.microsoft.com/office/powerpoint/2010/main" val="503737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5357622" cy="1695322"/>
          </a:xfrm>
        </p:spPr>
        <p:txBody>
          <a:bodyPr>
            <a:normAutofit fontScale="90000"/>
          </a:bodyPr>
          <a:lstStyle/>
          <a:p>
            <a:r>
              <a:rPr lang="en-US" dirty="0" smtClean="0"/>
              <a:t>Getty Thesaurus of Geographic Names (TGN) vs. </a:t>
            </a:r>
            <a:r>
              <a:rPr lang="en-US" dirty="0" err="1" smtClean="0"/>
              <a:t>GeoNames</a:t>
            </a:r>
            <a:endParaRPr lang="en-US" dirty="0"/>
          </a:p>
        </p:txBody>
      </p:sp>
      <p:sp>
        <p:nvSpPr>
          <p:cNvPr id="3" name="Content Placeholder 2"/>
          <p:cNvSpPr>
            <a:spLocks noGrp="1"/>
          </p:cNvSpPr>
          <p:nvPr>
            <p:ph idx="1"/>
          </p:nvPr>
        </p:nvSpPr>
        <p:spPr>
          <a:xfrm>
            <a:off x="628650" y="2304287"/>
            <a:ext cx="7886700" cy="4230625"/>
          </a:xfrm>
        </p:spPr>
        <p:txBody>
          <a:bodyPr>
            <a:normAutofit lnSpcReduction="10000"/>
          </a:bodyPr>
          <a:lstStyle/>
          <a:p>
            <a:r>
              <a:rPr lang="en-US" dirty="0" smtClean="0"/>
              <a:t>TGN defines </a:t>
            </a:r>
            <a:r>
              <a:rPr lang="en-US" b="1" dirty="0" err="1" smtClean="0">
                <a:latin typeface="Courier New" panose="02070309020205020404" pitchFamily="49" charset="0"/>
                <a:cs typeface="Courier New" panose="02070309020205020404" pitchFamily="49" charset="0"/>
              </a:rPr>
              <a:t>skos:Concept</a:t>
            </a:r>
            <a:r>
              <a:rPr lang="en-US" dirty="0" smtClean="0"/>
              <a:t> instances; </a:t>
            </a:r>
            <a:r>
              <a:rPr lang="en-US" dirty="0" err="1" smtClean="0"/>
              <a:t>GeoNames</a:t>
            </a:r>
            <a:r>
              <a:rPr lang="en-US" dirty="0" smtClean="0"/>
              <a:t> defines </a:t>
            </a:r>
            <a:r>
              <a:rPr lang="en-US" b="1" dirty="0" err="1" smtClean="0"/>
              <a:t>gn:Feature</a:t>
            </a:r>
            <a:r>
              <a:rPr lang="en-US" dirty="0" smtClean="0"/>
              <a:t> instances.</a:t>
            </a:r>
          </a:p>
          <a:p>
            <a:endParaRPr lang="en-US" dirty="0"/>
          </a:p>
          <a:p>
            <a:r>
              <a:rPr lang="en-US" dirty="0" smtClean="0"/>
              <a:t>tgn:7001725 is </a:t>
            </a:r>
            <a:r>
              <a:rPr lang="en-US" b="1" dirty="0" smtClean="0">
                <a:solidFill>
                  <a:srgbClr val="FF0000"/>
                </a:solidFill>
              </a:rPr>
              <a:t>a concept about </a:t>
            </a:r>
            <a:r>
              <a:rPr lang="en-US" dirty="0" smtClean="0"/>
              <a:t>Swaziland (or maybe Swaziland’s name).</a:t>
            </a:r>
          </a:p>
          <a:p>
            <a:r>
              <a:rPr lang="en-US" dirty="0" smtClean="0"/>
              <a:t>geon:934841 </a:t>
            </a:r>
            <a:r>
              <a:rPr lang="en-US" b="1" dirty="0" smtClean="0">
                <a:solidFill>
                  <a:srgbClr val="FF0000"/>
                </a:solidFill>
              </a:rPr>
              <a:t>is</a:t>
            </a:r>
            <a:r>
              <a:rPr lang="en-US" dirty="0" smtClean="0"/>
              <a:t> the Kingdom of Swaziland (or maybe its location).</a:t>
            </a:r>
          </a:p>
          <a:p>
            <a:r>
              <a:rPr lang="en-US" dirty="0" smtClean="0"/>
              <a:t>A SKOS concept can be linked to the thing it’s about using a property from the FOAF vocabulary:</a:t>
            </a:r>
          </a:p>
          <a:p>
            <a:pPr marL="0" indent="0">
              <a:buNone/>
            </a:pPr>
            <a:r>
              <a:rPr lang="en-US" b="1" dirty="0" smtClean="0">
                <a:latin typeface="Courier New" panose="02070309020205020404" pitchFamily="49" charset="0"/>
                <a:cs typeface="Courier New" panose="02070309020205020404" pitchFamily="49" charset="0"/>
              </a:rPr>
              <a:t>tgn:7001725 </a:t>
            </a:r>
            <a:r>
              <a:rPr lang="en-US" b="1" dirty="0" err="1" smtClean="0">
                <a:latin typeface="Courier New" panose="02070309020205020404" pitchFamily="49" charset="0"/>
                <a:cs typeface="Courier New" panose="02070309020205020404" pitchFamily="49" charset="0"/>
              </a:rPr>
              <a:t>foaf:focus</a:t>
            </a:r>
            <a:r>
              <a:rPr lang="en-US" b="1" dirty="0" smtClean="0">
                <a:latin typeface="Courier New" panose="02070309020205020404" pitchFamily="49" charset="0"/>
                <a:cs typeface="Courier New" panose="02070309020205020404" pitchFamily="49" charset="0"/>
              </a:rPr>
              <a:t> geon:934841.</a:t>
            </a:r>
            <a:endParaRPr lang="en-US" b="1"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953" y="450787"/>
            <a:ext cx="2647950" cy="1524000"/>
          </a:xfrm>
          <a:prstGeom prst="rect">
            <a:avLst/>
          </a:prstGeom>
        </p:spPr>
      </p:pic>
    </p:spTree>
    <p:extLst>
      <p:ext uri="{BB962C8B-B14F-4D97-AF65-F5344CB8AC3E}">
        <p14:creationId xmlns:p14="http://schemas.microsoft.com/office/powerpoint/2010/main" val="3883614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91616" y="2478538"/>
            <a:ext cx="1950720" cy="61569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tgn:7001242</a:t>
            </a:r>
          </a:p>
        </p:txBody>
      </p:sp>
      <p:sp>
        <p:nvSpPr>
          <p:cNvPr id="3" name="Oval 2"/>
          <p:cNvSpPr/>
          <p:nvPr/>
        </p:nvSpPr>
        <p:spPr>
          <a:xfrm>
            <a:off x="1120196" y="4545876"/>
            <a:ext cx="3139440" cy="61569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tgn:7001725</a:t>
            </a:r>
          </a:p>
        </p:txBody>
      </p:sp>
      <p:sp>
        <p:nvSpPr>
          <p:cNvPr id="4" name="Oval 3"/>
          <p:cNvSpPr/>
          <p:nvPr/>
        </p:nvSpPr>
        <p:spPr>
          <a:xfrm>
            <a:off x="5784860" y="3319642"/>
            <a:ext cx="3139440" cy="61569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dirty="0" err="1" smtClean="0">
                <a:solidFill>
                  <a:schemeClr val="tx1"/>
                </a:solidFill>
              </a:rPr>
              <a:t>kos:Concept</a:t>
            </a:r>
            <a:endParaRPr lang="en-US" dirty="0">
              <a:solidFill>
                <a:schemeClr val="tx1"/>
              </a:solidFill>
            </a:endParaRPr>
          </a:p>
        </p:txBody>
      </p:sp>
      <p:sp>
        <p:nvSpPr>
          <p:cNvPr id="5" name="Oval 4"/>
          <p:cNvSpPr/>
          <p:nvPr/>
        </p:nvSpPr>
        <p:spPr>
          <a:xfrm>
            <a:off x="521896" y="633474"/>
            <a:ext cx="3139440" cy="61569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a:t>
            </a:r>
            <a:r>
              <a:rPr lang="en-US" dirty="0" err="1" smtClean="0">
                <a:solidFill>
                  <a:schemeClr val="tx1"/>
                </a:solidFill>
              </a:rPr>
              <a:t>gn</a:t>
            </a:r>
            <a:r>
              <a:rPr lang="en-US" dirty="0" smtClean="0">
                <a:solidFill>
                  <a:schemeClr val="tx1"/>
                </a:solidFill>
              </a:rPr>
              <a:t>:</a:t>
            </a:r>
            <a:endParaRPr lang="en-US" dirty="0">
              <a:solidFill>
                <a:schemeClr val="tx1"/>
              </a:solidFill>
            </a:endParaRPr>
          </a:p>
        </p:txBody>
      </p:sp>
      <p:cxnSp>
        <p:nvCxnSpPr>
          <p:cNvPr id="9" name="Straight Arrow Connector 8"/>
          <p:cNvCxnSpPr>
            <a:stCxn id="3" idx="5"/>
            <a:endCxn id="33" idx="0"/>
          </p:cNvCxnSpPr>
          <p:nvPr/>
        </p:nvCxnSpPr>
        <p:spPr>
          <a:xfrm>
            <a:off x="3799876" y="5071405"/>
            <a:ext cx="3512032" cy="113988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4"/>
            <a:endCxn id="31" idx="0"/>
          </p:cNvCxnSpPr>
          <p:nvPr/>
        </p:nvCxnSpPr>
        <p:spPr>
          <a:xfrm>
            <a:off x="2689916" y="5161572"/>
            <a:ext cx="1527194" cy="104971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a:endCxn id="25" idx="0"/>
          </p:cNvCxnSpPr>
          <p:nvPr/>
        </p:nvCxnSpPr>
        <p:spPr>
          <a:xfrm flipH="1">
            <a:off x="1429986" y="5071405"/>
            <a:ext cx="149970" cy="113988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1"/>
            <a:endCxn id="5" idx="4"/>
          </p:cNvCxnSpPr>
          <p:nvPr/>
        </p:nvCxnSpPr>
        <p:spPr>
          <a:xfrm flipH="1" flipV="1">
            <a:off x="2091616" y="1249170"/>
            <a:ext cx="285676" cy="131953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7"/>
            <a:endCxn id="4" idx="3"/>
          </p:cNvCxnSpPr>
          <p:nvPr/>
        </p:nvCxnSpPr>
        <p:spPr>
          <a:xfrm flipV="1">
            <a:off x="3799876" y="3845171"/>
            <a:ext cx="2444744" cy="79087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0"/>
            <a:endCxn id="2" idx="3"/>
          </p:cNvCxnSpPr>
          <p:nvPr/>
        </p:nvCxnSpPr>
        <p:spPr>
          <a:xfrm flipH="1" flipV="1">
            <a:off x="2377292" y="3004067"/>
            <a:ext cx="312624" cy="154180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70056" y="6211285"/>
            <a:ext cx="2519860" cy="496824"/>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smtClean="0">
                <a:solidFill>
                  <a:schemeClr val="tx1"/>
                </a:solidFill>
              </a:rPr>
              <a:t>Swaziland</a:t>
            </a:r>
            <a:r>
              <a:rPr lang="en-US" dirty="0">
                <a:solidFill>
                  <a:schemeClr val="tx1"/>
                </a:solidFill>
              </a:rPr>
              <a:t>"@</a:t>
            </a:r>
            <a:r>
              <a:rPr lang="en-US" dirty="0" err="1">
                <a:solidFill>
                  <a:schemeClr val="tx1"/>
                </a:solidFill>
              </a:rPr>
              <a:t>en</a:t>
            </a:r>
            <a:endParaRPr lang="en-US" dirty="0">
              <a:solidFill>
                <a:schemeClr val="tx1"/>
              </a:solidFill>
            </a:endParaRPr>
          </a:p>
        </p:txBody>
      </p:sp>
      <p:sp>
        <p:nvSpPr>
          <p:cNvPr id="31" name="Rectangle 30"/>
          <p:cNvSpPr/>
          <p:nvPr/>
        </p:nvSpPr>
        <p:spPr>
          <a:xfrm>
            <a:off x="2957180" y="6211285"/>
            <a:ext cx="2519860" cy="496824"/>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Cyrl-AZ" dirty="0">
                <a:solidFill>
                  <a:schemeClr val="tx1"/>
                </a:solidFill>
              </a:rPr>
              <a:t>"Свазиленд"@</a:t>
            </a:r>
            <a:r>
              <a:rPr lang="en-US" dirty="0" err="1">
                <a:solidFill>
                  <a:schemeClr val="tx1"/>
                </a:solidFill>
              </a:rPr>
              <a:t>ru</a:t>
            </a:r>
            <a:endParaRPr lang="en-US" dirty="0">
              <a:solidFill>
                <a:schemeClr val="tx1"/>
              </a:solidFill>
            </a:endParaRPr>
          </a:p>
        </p:txBody>
      </p:sp>
      <p:sp>
        <p:nvSpPr>
          <p:cNvPr id="33" name="Rectangle 32"/>
          <p:cNvSpPr/>
          <p:nvPr/>
        </p:nvSpPr>
        <p:spPr>
          <a:xfrm>
            <a:off x="5784860" y="6211285"/>
            <a:ext cx="3054096" cy="496824"/>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"Kingdom of Swaziland"@</a:t>
            </a:r>
            <a:r>
              <a:rPr lang="en-US" dirty="0" err="1">
                <a:solidFill>
                  <a:schemeClr val="tx1"/>
                </a:solidFill>
              </a:rPr>
              <a:t>en</a:t>
            </a:r>
            <a:endParaRPr lang="en-US" dirty="0">
              <a:solidFill>
                <a:schemeClr val="tx1"/>
              </a:solidFill>
            </a:endParaRPr>
          </a:p>
        </p:txBody>
      </p:sp>
      <p:sp>
        <p:nvSpPr>
          <p:cNvPr id="38" name="Rectangle 37"/>
          <p:cNvSpPr/>
          <p:nvPr/>
        </p:nvSpPr>
        <p:spPr>
          <a:xfrm>
            <a:off x="-512326" y="5144521"/>
            <a:ext cx="2519860"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dirty="0" err="1" smtClean="0">
                <a:solidFill>
                  <a:schemeClr val="tx1"/>
                </a:solidFill>
              </a:rPr>
              <a:t>kos:prefLabel</a:t>
            </a:r>
            <a:endParaRPr lang="en-US" dirty="0">
              <a:solidFill>
                <a:schemeClr val="tx1"/>
              </a:solidFill>
            </a:endParaRPr>
          </a:p>
        </p:txBody>
      </p:sp>
      <p:sp>
        <p:nvSpPr>
          <p:cNvPr id="46" name="Rectangle 45"/>
          <p:cNvSpPr/>
          <p:nvPr/>
        </p:nvSpPr>
        <p:spPr>
          <a:xfrm>
            <a:off x="1429986" y="5546257"/>
            <a:ext cx="2519860"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dirty="0" err="1" smtClean="0">
                <a:solidFill>
                  <a:schemeClr val="tx1"/>
                </a:solidFill>
              </a:rPr>
              <a:t>kos:prefLabel</a:t>
            </a:r>
            <a:endParaRPr lang="en-US" dirty="0">
              <a:solidFill>
                <a:schemeClr val="tx1"/>
              </a:solidFill>
            </a:endParaRPr>
          </a:p>
        </p:txBody>
      </p:sp>
      <p:sp>
        <p:nvSpPr>
          <p:cNvPr id="47" name="Rectangle 46"/>
          <p:cNvSpPr/>
          <p:nvPr/>
        </p:nvSpPr>
        <p:spPr>
          <a:xfrm>
            <a:off x="5060423" y="5266853"/>
            <a:ext cx="2519860"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skos:altLabel</a:t>
            </a:r>
            <a:endParaRPr lang="en-US" dirty="0">
              <a:solidFill>
                <a:schemeClr val="tx1"/>
              </a:solidFill>
            </a:endParaRPr>
          </a:p>
        </p:txBody>
      </p:sp>
      <p:cxnSp>
        <p:nvCxnSpPr>
          <p:cNvPr id="64" name="Straight Arrow Connector 63"/>
          <p:cNvCxnSpPr>
            <a:stCxn id="2" idx="6"/>
            <a:endCxn id="4" idx="2"/>
          </p:cNvCxnSpPr>
          <p:nvPr/>
        </p:nvCxnSpPr>
        <p:spPr>
          <a:xfrm>
            <a:off x="4042336" y="2786386"/>
            <a:ext cx="1742524" cy="8411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950969" y="4114611"/>
            <a:ext cx="1376760"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a:t>
            </a:r>
            <a:r>
              <a:rPr lang="en-US" dirty="0" err="1" smtClean="0">
                <a:solidFill>
                  <a:schemeClr val="tx1"/>
                </a:solidFill>
              </a:rPr>
              <a:t>df:type</a:t>
            </a:r>
            <a:endParaRPr lang="en-US" dirty="0">
              <a:solidFill>
                <a:schemeClr val="tx1"/>
              </a:solidFill>
            </a:endParaRPr>
          </a:p>
        </p:txBody>
      </p:sp>
      <p:sp>
        <p:nvSpPr>
          <p:cNvPr id="68" name="Rectangle 67"/>
          <p:cNvSpPr/>
          <p:nvPr/>
        </p:nvSpPr>
        <p:spPr>
          <a:xfrm>
            <a:off x="4152780" y="3230700"/>
            <a:ext cx="1376760"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a:t>
            </a:r>
            <a:r>
              <a:rPr lang="en-US" dirty="0" err="1" smtClean="0">
                <a:solidFill>
                  <a:schemeClr val="tx1"/>
                </a:solidFill>
              </a:rPr>
              <a:t>df:type</a:t>
            </a:r>
            <a:endParaRPr lang="en-US" dirty="0">
              <a:solidFill>
                <a:schemeClr val="tx1"/>
              </a:solidFill>
            </a:endParaRPr>
          </a:p>
        </p:txBody>
      </p:sp>
      <p:sp>
        <p:nvSpPr>
          <p:cNvPr id="69" name="Oval 68"/>
          <p:cNvSpPr/>
          <p:nvPr/>
        </p:nvSpPr>
        <p:spPr>
          <a:xfrm>
            <a:off x="4841160" y="450438"/>
            <a:ext cx="3139440" cy="61569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skos:ConceptScheme</a:t>
            </a:r>
            <a:endParaRPr lang="en-US" dirty="0">
              <a:solidFill>
                <a:schemeClr val="tx1"/>
              </a:solidFill>
            </a:endParaRPr>
          </a:p>
        </p:txBody>
      </p:sp>
      <p:cxnSp>
        <p:nvCxnSpPr>
          <p:cNvPr id="70" name="Straight Arrow Connector 69"/>
          <p:cNvCxnSpPr>
            <a:stCxn id="5" idx="6"/>
            <a:endCxn id="69" idx="2"/>
          </p:cNvCxnSpPr>
          <p:nvPr/>
        </p:nvCxnSpPr>
        <p:spPr>
          <a:xfrm flipV="1">
            <a:off x="3661336" y="758286"/>
            <a:ext cx="1179824" cy="18303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572258" y="813512"/>
            <a:ext cx="1376760"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a:t>
            </a:r>
            <a:r>
              <a:rPr lang="en-US" dirty="0" err="1" smtClean="0">
                <a:solidFill>
                  <a:schemeClr val="tx1"/>
                </a:solidFill>
              </a:rPr>
              <a:t>df:type</a:t>
            </a:r>
            <a:endParaRPr lang="en-US" dirty="0">
              <a:solidFill>
                <a:schemeClr val="tx1"/>
              </a:solidFill>
            </a:endParaRPr>
          </a:p>
        </p:txBody>
      </p:sp>
      <p:sp>
        <p:nvSpPr>
          <p:cNvPr id="74" name="Rectangle 73"/>
          <p:cNvSpPr/>
          <p:nvPr/>
        </p:nvSpPr>
        <p:spPr>
          <a:xfrm>
            <a:off x="2262404" y="1534140"/>
            <a:ext cx="1633498"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skos:inScheme</a:t>
            </a:r>
            <a:endParaRPr lang="en-US" dirty="0">
              <a:solidFill>
                <a:schemeClr val="tx1"/>
              </a:solidFill>
            </a:endParaRPr>
          </a:p>
        </p:txBody>
      </p:sp>
      <p:sp>
        <p:nvSpPr>
          <p:cNvPr id="75" name="Rectangle 74"/>
          <p:cNvSpPr/>
          <p:nvPr/>
        </p:nvSpPr>
        <p:spPr>
          <a:xfrm>
            <a:off x="3880110" y="-46946"/>
            <a:ext cx="4190994"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a:t>
            </a:r>
            <a:r>
              <a:rPr lang="en-US" dirty="0" err="1" smtClean="0">
                <a:solidFill>
                  <a:schemeClr val="tx1"/>
                </a:solidFill>
              </a:rPr>
              <a:t>gn</a:t>
            </a:r>
            <a:r>
              <a:rPr lang="en-US" dirty="0" smtClean="0">
                <a:solidFill>
                  <a:schemeClr val="tx1"/>
                </a:solidFill>
              </a:rPr>
              <a:t>: = </a:t>
            </a:r>
            <a:r>
              <a:rPr lang="en-US" dirty="0">
                <a:solidFill>
                  <a:schemeClr val="tx1"/>
                </a:solidFill>
              </a:rPr>
              <a:t>&lt;http://vocab.getty.edu/tgn/&gt;</a:t>
            </a:r>
          </a:p>
        </p:txBody>
      </p:sp>
      <p:cxnSp>
        <p:nvCxnSpPr>
          <p:cNvPr id="76" name="Straight Arrow Connector 75"/>
          <p:cNvCxnSpPr>
            <a:stCxn id="3" idx="1"/>
            <a:endCxn id="5" idx="3"/>
          </p:cNvCxnSpPr>
          <p:nvPr/>
        </p:nvCxnSpPr>
        <p:spPr>
          <a:xfrm flipH="1" flipV="1">
            <a:off x="981656" y="1159003"/>
            <a:ext cx="598300" cy="347704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428147" y="3458889"/>
            <a:ext cx="1633498"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skos:broader</a:t>
            </a:r>
            <a:endParaRPr lang="en-US" dirty="0">
              <a:solidFill>
                <a:schemeClr val="tx1"/>
              </a:solidFill>
            </a:endParaRPr>
          </a:p>
        </p:txBody>
      </p:sp>
      <p:sp>
        <p:nvSpPr>
          <p:cNvPr id="80" name="Rectangle 79"/>
          <p:cNvSpPr/>
          <p:nvPr/>
        </p:nvSpPr>
        <p:spPr>
          <a:xfrm>
            <a:off x="6141377" y="1709120"/>
            <a:ext cx="2519860" cy="496824"/>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“Africa"@</a:t>
            </a:r>
            <a:r>
              <a:rPr lang="en-US" dirty="0" err="1">
                <a:solidFill>
                  <a:schemeClr val="tx1"/>
                </a:solidFill>
              </a:rPr>
              <a:t>en</a:t>
            </a:r>
            <a:endParaRPr lang="en-US" dirty="0">
              <a:solidFill>
                <a:schemeClr val="tx1"/>
              </a:solidFill>
            </a:endParaRPr>
          </a:p>
        </p:txBody>
      </p:sp>
      <p:sp>
        <p:nvSpPr>
          <p:cNvPr id="83" name="Rectangle 82"/>
          <p:cNvSpPr/>
          <p:nvPr/>
        </p:nvSpPr>
        <p:spPr>
          <a:xfrm>
            <a:off x="4152780" y="2149237"/>
            <a:ext cx="2519860"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dirty="0" err="1" smtClean="0">
                <a:solidFill>
                  <a:schemeClr val="tx1"/>
                </a:solidFill>
              </a:rPr>
              <a:t>kos:prefLabel</a:t>
            </a:r>
            <a:endParaRPr lang="en-US" dirty="0">
              <a:solidFill>
                <a:schemeClr val="tx1"/>
              </a:solidFill>
            </a:endParaRPr>
          </a:p>
        </p:txBody>
      </p:sp>
      <p:cxnSp>
        <p:nvCxnSpPr>
          <p:cNvPr id="84" name="Straight Arrow Connector 83"/>
          <p:cNvCxnSpPr>
            <a:stCxn id="2" idx="7"/>
            <a:endCxn id="80" idx="1"/>
          </p:cNvCxnSpPr>
          <p:nvPr/>
        </p:nvCxnSpPr>
        <p:spPr>
          <a:xfrm flipV="1">
            <a:off x="3756660" y="1957532"/>
            <a:ext cx="2384717" cy="61117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134417" y="3247751"/>
            <a:ext cx="1633498" cy="496824"/>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skos:inScheme</a:t>
            </a:r>
            <a:endParaRPr lang="en-US" dirty="0">
              <a:solidFill>
                <a:schemeClr val="tx1"/>
              </a:solidFill>
            </a:endParaRPr>
          </a:p>
        </p:txBody>
      </p:sp>
    </p:spTree>
    <p:extLst>
      <p:ext uri="{BB962C8B-B14F-4D97-AF65-F5344CB8AC3E}">
        <p14:creationId xmlns:p14="http://schemas.microsoft.com/office/powerpoint/2010/main" val="2931286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p:txBody>
          <a:bodyPr/>
          <a:lstStyle/>
          <a:p>
            <a:r>
              <a:rPr lang="en-US" dirty="0" err="1" smtClean="0"/>
              <a:t>skos:hiddenLabel</a:t>
            </a:r>
            <a:r>
              <a:rPr lang="en-US" dirty="0" smtClean="0"/>
              <a:t> (when the label is “bad”)</a:t>
            </a:r>
          </a:p>
          <a:p>
            <a:r>
              <a:rPr lang="en-US" dirty="0" err="1" smtClean="0"/>
              <a:t>skos:equivalentConcept</a:t>
            </a:r>
            <a:r>
              <a:rPr lang="en-US" dirty="0" smtClean="0"/>
              <a:t> (to relate the same concepts from different schemes)</a:t>
            </a:r>
          </a:p>
          <a:p>
            <a:r>
              <a:rPr lang="en-US" dirty="0" err="1"/>
              <a:t>s</a:t>
            </a:r>
            <a:r>
              <a:rPr lang="en-US" dirty="0" err="1" smtClean="0"/>
              <a:t>kos:closeMatch</a:t>
            </a:r>
            <a:r>
              <a:rPr lang="en-US" dirty="0" smtClean="0"/>
              <a:t> (to relate similar concepts)</a:t>
            </a:r>
          </a:p>
          <a:p>
            <a:r>
              <a:rPr lang="en-US" dirty="0" smtClean="0"/>
              <a:t>Subclass relationships between SKOS labels and </a:t>
            </a:r>
            <a:r>
              <a:rPr lang="en-US" dirty="0" err="1" smtClean="0"/>
              <a:t>rdfs:label</a:t>
            </a:r>
            <a:endParaRPr lang="en-US" dirty="0" smtClean="0"/>
          </a:p>
          <a:p>
            <a:r>
              <a:rPr lang="en-US" dirty="0" smtClean="0"/>
              <a:t>Semantic entailments among concept relations</a:t>
            </a:r>
          </a:p>
          <a:p>
            <a:r>
              <a:rPr lang="en-US" dirty="0" smtClean="0"/>
              <a:t>Disjoint class declarations and other messy stuff</a:t>
            </a:r>
          </a:p>
          <a:p>
            <a:r>
              <a:rPr lang="en-US" dirty="0" smtClean="0"/>
              <a:t>SKOSXL for provenance plus complex semantics</a:t>
            </a:r>
            <a:endParaRPr lang="en-US" dirty="0"/>
          </a:p>
        </p:txBody>
      </p:sp>
    </p:spTree>
    <p:extLst>
      <p:ext uri="{BB962C8B-B14F-4D97-AF65-F5344CB8AC3E}">
        <p14:creationId xmlns:p14="http://schemas.microsoft.com/office/powerpoint/2010/main" val="1131266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556</Words>
  <Application>Microsoft Office PowerPoint</Application>
  <PresentationFormat>On-screen Show (4:3)</PresentationFormat>
  <Paragraphs>82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Chapter 10: Simple Knowledge Organization System (SKOS)</vt:lpstr>
      <vt:lpstr>What’s the difference between an ontology and a thesaurus?</vt:lpstr>
      <vt:lpstr>What’s this?</vt:lpstr>
      <vt:lpstr>How are categories described in ontologies and thesauri?</vt:lpstr>
      <vt:lpstr>Entailments (RDFS and OWL  vs. SKOS) </vt:lpstr>
      <vt:lpstr>Getty Thesaurus of Geographic Names (TGN) vs. GeoNames</vt:lpstr>
      <vt:lpstr>PowerPoint Presentation</vt:lpstr>
      <vt:lpstr>Other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Knowledge Organization System (SKOS)</dc:title>
  <dc:creator>Baskauf, Steven James</dc:creator>
  <cp:lastModifiedBy>Baskauf, Steven James</cp:lastModifiedBy>
  <cp:revision>12</cp:revision>
  <dcterms:created xsi:type="dcterms:W3CDTF">2016-04-04T15:07:57Z</dcterms:created>
  <dcterms:modified xsi:type="dcterms:W3CDTF">2016-04-04T16:40:58Z</dcterms:modified>
</cp:coreProperties>
</file>