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74" d="100"/>
          <a:sy n="74" d="100"/>
        </p:scale>
        <p:origin x="1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2EB6B7-CA51-40C2-A905-467199E3814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417371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B6B7-CA51-40C2-A905-467199E3814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1233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B6B7-CA51-40C2-A905-467199E3814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1778401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EB6B7-CA51-40C2-A905-467199E3814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097935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2EB6B7-CA51-40C2-A905-467199E38145}" type="datetimeFigureOut">
              <a:rPr lang="en-US" smtClean="0"/>
              <a:t>4/10/2018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152378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2EB6B7-CA51-40C2-A905-467199E3814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106000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2EB6B7-CA51-40C2-A905-467199E38145}" type="datetimeFigureOut">
              <a:rPr lang="en-US" smtClean="0"/>
              <a:t>4/10/2018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47608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2EB6B7-CA51-40C2-A905-467199E38145}" type="datetimeFigureOut">
              <a:rPr lang="en-US" smtClean="0"/>
              <a:t>4/10/2018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57862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2EB6B7-CA51-40C2-A905-467199E38145}" type="datetimeFigureOut">
              <a:rPr lang="en-US" smtClean="0"/>
              <a:t>4/10/2018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170818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2EB6B7-CA51-40C2-A905-467199E3814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0901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2EB6B7-CA51-40C2-A905-467199E38145}" type="datetimeFigureOut">
              <a:rPr lang="en-US" smtClean="0"/>
              <a:t>4/10/2018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E485A-DC5A-4A14-AA98-9D35564E6708}" type="slidenum">
              <a:rPr lang="en-US" smtClean="0"/>
              <a:t>‹#›</a:t>
            </a:fld>
            <a:endParaRPr lang="en-US"/>
          </a:p>
        </p:txBody>
      </p:sp>
    </p:spTree>
    <p:extLst>
      <p:ext uri="{BB962C8B-B14F-4D97-AF65-F5344CB8AC3E}">
        <p14:creationId xmlns:p14="http://schemas.microsoft.com/office/powerpoint/2010/main" val="3279091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EB6B7-CA51-40C2-A905-467199E38145}" type="datetimeFigureOut">
              <a:rPr lang="en-US" smtClean="0"/>
              <a:t>4/10/2018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E485A-DC5A-4A14-AA98-9D35564E6708}" type="slidenum">
              <a:rPr lang="en-US" smtClean="0"/>
              <a:t>‹#›</a:t>
            </a:fld>
            <a:endParaRPr lang="en-US"/>
          </a:p>
        </p:txBody>
      </p:sp>
    </p:spTree>
    <p:extLst>
      <p:ext uri="{BB962C8B-B14F-4D97-AF65-F5344CB8AC3E}">
        <p14:creationId xmlns:p14="http://schemas.microsoft.com/office/powerpoint/2010/main" val="2776915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FB209022-ADBD-48FF-833C-CBD16E8EB849}"/>
              </a:ext>
            </a:extLst>
          </p:cNvPr>
          <p:cNvSpPr/>
          <p:nvPr/>
        </p:nvSpPr>
        <p:spPr>
          <a:xfrm>
            <a:off x="69011" y="69011"/>
            <a:ext cx="9005978" cy="53483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3.png">
            <a:extLst>
              <a:ext uri="{FF2B5EF4-FFF2-40B4-BE49-F238E27FC236}">
                <a16:creationId xmlns="" xmlns:a16="http://schemas.microsoft.com/office/drawing/2014/main" id="{EE5F00C3-379A-484F-9DBC-6C76D4A1AAAD}"/>
              </a:ext>
            </a:extLst>
          </p:cNvPr>
          <p:cNvPicPr/>
          <p:nvPr/>
        </p:nvPicPr>
        <p:blipFill>
          <a:blip r:embed="rId2"/>
          <a:srcRect/>
          <a:stretch>
            <a:fillRect/>
          </a:stretch>
        </p:blipFill>
        <p:spPr>
          <a:xfrm>
            <a:off x="95205" y="89948"/>
            <a:ext cx="492964" cy="492964"/>
          </a:xfrm>
          <a:prstGeom prst="rect">
            <a:avLst/>
          </a:prstGeom>
          <a:ln/>
        </p:spPr>
      </p:pic>
      <p:pic>
        <p:nvPicPr>
          <p:cNvPr id="6" name="image8.png">
            <a:extLst>
              <a:ext uri="{FF2B5EF4-FFF2-40B4-BE49-F238E27FC236}">
                <a16:creationId xmlns="" xmlns:a16="http://schemas.microsoft.com/office/drawing/2014/main" id="{46D49A58-DE77-4116-A856-BE0D927EA487}"/>
              </a:ext>
            </a:extLst>
          </p:cNvPr>
          <p:cNvPicPr/>
          <p:nvPr/>
        </p:nvPicPr>
        <p:blipFill>
          <a:blip r:embed="rId3"/>
          <a:srcRect/>
          <a:stretch>
            <a:fillRect/>
          </a:stretch>
        </p:blipFill>
        <p:spPr>
          <a:xfrm>
            <a:off x="8246269" y="89949"/>
            <a:ext cx="802526" cy="492964"/>
          </a:xfrm>
          <a:prstGeom prst="rect">
            <a:avLst/>
          </a:prstGeom>
          <a:ln/>
        </p:spPr>
      </p:pic>
      <p:sp>
        <p:nvSpPr>
          <p:cNvPr id="7" name="TextBox 6">
            <a:extLst>
              <a:ext uri="{FF2B5EF4-FFF2-40B4-BE49-F238E27FC236}">
                <a16:creationId xmlns="" xmlns:a16="http://schemas.microsoft.com/office/drawing/2014/main" id="{58CFACF7-A342-4411-9ED1-192C1D25E09E}"/>
              </a:ext>
            </a:extLst>
          </p:cNvPr>
          <p:cNvSpPr txBox="1"/>
          <p:nvPr/>
        </p:nvSpPr>
        <p:spPr>
          <a:xfrm>
            <a:off x="767751" y="89948"/>
            <a:ext cx="7203057" cy="369332"/>
          </a:xfrm>
          <a:prstGeom prst="rect">
            <a:avLst/>
          </a:prstGeom>
          <a:noFill/>
        </p:spPr>
        <p:txBody>
          <a:bodyPr wrap="square" rtlCol="0">
            <a:spAutoFit/>
          </a:bodyPr>
          <a:lstStyle/>
          <a:p>
            <a:pPr algn="ctr"/>
            <a:r>
              <a:rPr lang="en-US" dirty="0">
                <a:solidFill>
                  <a:schemeClr val="bg1"/>
                </a:solidFill>
                <a:latin typeface="Bahnschrift" panose="020B0502040204020203" pitchFamily="34" charset="0"/>
              </a:rPr>
              <a:t>Team GVSU Chemistry: Chemical Buffer Solutions Simulation</a:t>
            </a:r>
          </a:p>
        </p:txBody>
      </p:sp>
      <p:sp>
        <p:nvSpPr>
          <p:cNvPr id="8" name="Rectangle 7">
            <a:extLst>
              <a:ext uri="{FF2B5EF4-FFF2-40B4-BE49-F238E27FC236}">
                <a16:creationId xmlns="" xmlns:a16="http://schemas.microsoft.com/office/drawing/2014/main" id="{940D031E-E5E6-4567-ADBF-A27A4169464E}"/>
              </a:ext>
            </a:extLst>
          </p:cNvPr>
          <p:cNvSpPr/>
          <p:nvPr/>
        </p:nvSpPr>
        <p:spPr>
          <a:xfrm>
            <a:off x="69012" y="724618"/>
            <a:ext cx="2898475" cy="1193651"/>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7CD949C5-2405-4207-9D3A-56AA74BEB802}"/>
              </a:ext>
            </a:extLst>
          </p:cNvPr>
          <p:cNvSpPr/>
          <p:nvPr/>
        </p:nvSpPr>
        <p:spPr>
          <a:xfrm>
            <a:off x="69011" y="724619"/>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 xmlns:a16="http://schemas.microsoft.com/office/drawing/2014/main" id="{06EE3097-7F4C-4072-B831-4B246418CDE3}"/>
              </a:ext>
            </a:extLst>
          </p:cNvPr>
          <p:cNvSpPr txBox="1"/>
          <p:nvPr/>
        </p:nvSpPr>
        <p:spPr>
          <a:xfrm>
            <a:off x="69011" y="703682"/>
            <a:ext cx="2898475" cy="307777"/>
          </a:xfrm>
          <a:prstGeom prst="rect">
            <a:avLst/>
          </a:prstGeom>
          <a:noFill/>
        </p:spPr>
        <p:txBody>
          <a:bodyPr wrap="square" rtlCol="0">
            <a:spAutoFit/>
          </a:bodyPr>
          <a:lstStyle/>
          <a:p>
            <a:pPr algn="ctr"/>
            <a:r>
              <a:rPr lang="en-US" sz="1400" dirty="0">
                <a:solidFill>
                  <a:schemeClr val="bg1"/>
                </a:solidFill>
              </a:rPr>
              <a:t>Overview</a:t>
            </a:r>
          </a:p>
        </p:txBody>
      </p:sp>
      <p:sp>
        <p:nvSpPr>
          <p:cNvPr id="11" name="TextBox 10">
            <a:extLst>
              <a:ext uri="{FF2B5EF4-FFF2-40B4-BE49-F238E27FC236}">
                <a16:creationId xmlns="" xmlns:a16="http://schemas.microsoft.com/office/drawing/2014/main" id="{825ED85C-6E6F-4E97-8FEC-0F9E04EF1726}"/>
              </a:ext>
            </a:extLst>
          </p:cNvPr>
          <p:cNvSpPr txBox="1"/>
          <p:nvPr/>
        </p:nvSpPr>
        <p:spPr>
          <a:xfrm>
            <a:off x="95206" y="1011459"/>
            <a:ext cx="2840744" cy="738664"/>
          </a:xfrm>
          <a:prstGeom prst="rect">
            <a:avLst/>
          </a:prstGeom>
          <a:noFill/>
        </p:spPr>
        <p:txBody>
          <a:bodyPr wrap="square" rtlCol="0">
            <a:spAutoFit/>
          </a:bodyPr>
          <a:lstStyle/>
          <a:p>
            <a:r>
              <a:rPr lang="en-US" sz="1200" b="1" dirty="0"/>
              <a:t>Goal</a:t>
            </a:r>
            <a:r>
              <a:rPr lang="en-US" sz="1200" dirty="0"/>
              <a:t>:</a:t>
            </a:r>
          </a:p>
          <a:p>
            <a:r>
              <a:rPr lang="en-US" sz="1000" dirty="0"/>
              <a:t>    - Develop a web application that will allow users to simulate a </a:t>
            </a:r>
            <a:r>
              <a:rPr lang="en-US" sz="1000" dirty="0" smtClean="0"/>
              <a:t>buffer solution </a:t>
            </a:r>
            <a:r>
              <a:rPr lang="en-US" sz="1000" dirty="0"/>
              <a:t>that will help visualize many core mechanics regarding acids and bases. </a:t>
            </a:r>
          </a:p>
        </p:txBody>
      </p:sp>
      <p:sp>
        <p:nvSpPr>
          <p:cNvPr id="20" name="Rectangle 19">
            <a:extLst>
              <a:ext uri="{FF2B5EF4-FFF2-40B4-BE49-F238E27FC236}">
                <a16:creationId xmlns="" xmlns:a16="http://schemas.microsoft.com/office/drawing/2014/main" id="{3D2D1170-9DE6-4793-B64E-AED7507FE39A}"/>
              </a:ext>
            </a:extLst>
          </p:cNvPr>
          <p:cNvSpPr/>
          <p:nvPr/>
        </p:nvSpPr>
        <p:spPr>
          <a:xfrm>
            <a:off x="3109663" y="4656171"/>
            <a:ext cx="5929561" cy="203091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 xmlns:a16="http://schemas.microsoft.com/office/drawing/2014/main" id="{03770EB3-4032-43B0-B9E4-968162DB243F}"/>
              </a:ext>
            </a:extLst>
          </p:cNvPr>
          <p:cNvSpPr/>
          <p:nvPr/>
        </p:nvSpPr>
        <p:spPr>
          <a:xfrm>
            <a:off x="3109663" y="4656172"/>
            <a:ext cx="590759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 xmlns:a16="http://schemas.microsoft.com/office/drawing/2014/main" id="{5973EEE4-7E4B-4976-9E72-8E7F408030E5}"/>
              </a:ext>
            </a:extLst>
          </p:cNvPr>
          <p:cNvSpPr txBox="1"/>
          <p:nvPr/>
        </p:nvSpPr>
        <p:spPr>
          <a:xfrm>
            <a:off x="3106991" y="4625312"/>
            <a:ext cx="5932233" cy="307777"/>
          </a:xfrm>
          <a:prstGeom prst="rect">
            <a:avLst/>
          </a:prstGeom>
          <a:noFill/>
        </p:spPr>
        <p:txBody>
          <a:bodyPr wrap="square" rtlCol="0">
            <a:spAutoFit/>
          </a:bodyPr>
          <a:lstStyle/>
          <a:p>
            <a:pPr algn="ctr"/>
            <a:r>
              <a:rPr lang="en-US" sz="1400" dirty="0" smtClean="0">
                <a:solidFill>
                  <a:schemeClr val="bg1"/>
                </a:solidFill>
              </a:rPr>
              <a:t>Results of Reactions</a:t>
            </a:r>
            <a:endParaRPr lang="en-US" sz="1400" dirty="0">
              <a:solidFill>
                <a:schemeClr val="bg1"/>
              </a:solidFill>
            </a:endParaRPr>
          </a:p>
        </p:txBody>
      </p:sp>
      <p:sp>
        <p:nvSpPr>
          <p:cNvPr id="23" name="TextBox 22">
            <a:extLst>
              <a:ext uri="{FF2B5EF4-FFF2-40B4-BE49-F238E27FC236}">
                <a16:creationId xmlns="" xmlns:a16="http://schemas.microsoft.com/office/drawing/2014/main" id="{70AB071F-7EA9-4661-B329-7107DDA4A780}"/>
              </a:ext>
            </a:extLst>
          </p:cNvPr>
          <p:cNvSpPr txBox="1"/>
          <p:nvPr/>
        </p:nvSpPr>
        <p:spPr>
          <a:xfrm>
            <a:off x="3158066" y="4854874"/>
            <a:ext cx="5881400" cy="1354217"/>
          </a:xfrm>
          <a:prstGeom prst="rect">
            <a:avLst/>
          </a:prstGeom>
          <a:noFill/>
        </p:spPr>
        <p:txBody>
          <a:bodyPr wrap="square" rtlCol="0">
            <a:spAutoFit/>
          </a:bodyPr>
          <a:lstStyle/>
          <a:p>
            <a:r>
              <a:rPr lang="en-US" sz="1200" b="1" dirty="0"/>
              <a:t>Problem</a:t>
            </a:r>
            <a:r>
              <a:rPr lang="en-US" sz="1200" dirty="0"/>
              <a:t>: </a:t>
            </a:r>
          </a:p>
          <a:p>
            <a:r>
              <a:rPr lang="en-US" sz="1000" dirty="0"/>
              <a:t>Mathematic trends can be difficult to follow when titrating.</a:t>
            </a:r>
          </a:p>
          <a:p>
            <a:r>
              <a:rPr lang="en-US" sz="1200" b="1" dirty="0"/>
              <a:t>Solution</a:t>
            </a:r>
            <a:r>
              <a:rPr lang="en-US" sz="1200" dirty="0"/>
              <a:t>: </a:t>
            </a:r>
          </a:p>
          <a:p>
            <a:r>
              <a:rPr lang="en-US" sz="1000" dirty="0"/>
              <a:t>-Accurate calculations displayed every step of the </a:t>
            </a:r>
            <a:r>
              <a:rPr lang="en-US" sz="1000" dirty="0" smtClean="0"/>
              <a:t>simulation.</a:t>
            </a:r>
            <a:endParaRPr lang="en-US" sz="1000" dirty="0"/>
          </a:p>
          <a:p>
            <a:r>
              <a:rPr lang="en-US" sz="1000" dirty="0"/>
              <a:t>-Line graph allows users to see a correlation between milliliters of titrant added and change in pH</a:t>
            </a:r>
          </a:p>
          <a:p>
            <a:endParaRPr lang="en-US" sz="1000" dirty="0"/>
          </a:p>
          <a:p>
            <a:r>
              <a:rPr lang="en-US" sz="800" b="1" dirty="0"/>
              <a:t>Figure </a:t>
            </a:r>
            <a:r>
              <a:rPr lang="en-US" sz="800" b="1" dirty="0" smtClean="0"/>
              <a:t>4:</a:t>
            </a:r>
            <a:r>
              <a:rPr lang="en-US" sz="800" dirty="0" smtClean="0"/>
              <a:t> </a:t>
            </a:r>
            <a:r>
              <a:rPr lang="en-US" sz="800" dirty="0"/>
              <a:t>Results section with various calculations and units.</a:t>
            </a:r>
          </a:p>
          <a:p>
            <a:endParaRPr lang="en-US" sz="1000" dirty="0"/>
          </a:p>
        </p:txBody>
      </p:sp>
      <p:sp>
        <p:nvSpPr>
          <p:cNvPr id="28" name="TextBox 27">
            <a:extLst>
              <a:ext uri="{FF2B5EF4-FFF2-40B4-BE49-F238E27FC236}">
                <a16:creationId xmlns="" xmlns:a16="http://schemas.microsoft.com/office/drawing/2014/main" id="{801C1198-DC0F-49A8-B054-BCDF88C06412}"/>
              </a:ext>
            </a:extLst>
          </p:cNvPr>
          <p:cNvSpPr txBox="1"/>
          <p:nvPr/>
        </p:nvSpPr>
        <p:spPr>
          <a:xfrm>
            <a:off x="1173192" y="391355"/>
            <a:ext cx="2855343" cy="230832"/>
          </a:xfrm>
          <a:prstGeom prst="rect">
            <a:avLst/>
          </a:prstGeom>
          <a:noFill/>
        </p:spPr>
        <p:txBody>
          <a:bodyPr wrap="square" rtlCol="0">
            <a:spAutoFit/>
          </a:bodyPr>
          <a:lstStyle/>
          <a:p>
            <a:pPr algn="ctr"/>
            <a:r>
              <a:rPr lang="en-US" sz="900" dirty="0">
                <a:solidFill>
                  <a:schemeClr val="bg1"/>
                </a:solidFill>
              </a:rPr>
              <a:t>Adam Stewart, Brendan Dent, Colin Smith, Connor Butch</a:t>
            </a:r>
          </a:p>
        </p:txBody>
      </p:sp>
      <p:sp>
        <p:nvSpPr>
          <p:cNvPr id="29" name="TextBox 28">
            <a:extLst>
              <a:ext uri="{FF2B5EF4-FFF2-40B4-BE49-F238E27FC236}">
                <a16:creationId xmlns="" xmlns:a16="http://schemas.microsoft.com/office/drawing/2014/main" id="{DE55FE68-6367-4241-BED5-85C4F5347206}"/>
              </a:ext>
            </a:extLst>
          </p:cNvPr>
          <p:cNvSpPr txBox="1"/>
          <p:nvPr/>
        </p:nvSpPr>
        <p:spPr>
          <a:xfrm>
            <a:off x="4369279" y="391355"/>
            <a:ext cx="3297961" cy="230832"/>
          </a:xfrm>
          <a:prstGeom prst="rect">
            <a:avLst/>
          </a:prstGeom>
          <a:noFill/>
        </p:spPr>
        <p:txBody>
          <a:bodyPr wrap="square" rtlCol="0">
            <a:spAutoFit/>
          </a:bodyPr>
          <a:lstStyle/>
          <a:p>
            <a:pPr algn="ctr"/>
            <a:r>
              <a:rPr lang="en-US" sz="900" dirty="0">
                <a:solidFill>
                  <a:schemeClr val="bg1"/>
                </a:solidFill>
              </a:rPr>
              <a:t>Client: GVSU Department of Chemistry (Prof. Jessica </a:t>
            </a:r>
            <a:r>
              <a:rPr lang="en-US" sz="900" dirty="0" err="1">
                <a:solidFill>
                  <a:schemeClr val="bg1"/>
                </a:solidFill>
              </a:rPr>
              <a:t>VandenPlas</a:t>
            </a:r>
            <a:r>
              <a:rPr lang="en-US" sz="900" dirty="0">
                <a:solidFill>
                  <a:schemeClr val="bg1"/>
                </a:solidFill>
              </a:rPr>
              <a:t>)</a:t>
            </a:r>
          </a:p>
        </p:txBody>
      </p:sp>
      <p:sp>
        <p:nvSpPr>
          <p:cNvPr id="30" name="Rectangle 29">
            <a:extLst>
              <a:ext uri="{FF2B5EF4-FFF2-40B4-BE49-F238E27FC236}">
                <a16:creationId xmlns="" xmlns:a16="http://schemas.microsoft.com/office/drawing/2014/main" id="{A65BA5B0-3FA2-4B5C-A901-3B02E4029913}"/>
              </a:ext>
            </a:extLst>
          </p:cNvPr>
          <p:cNvSpPr/>
          <p:nvPr/>
        </p:nvSpPr>
        <p:spPr>
          <a:xfrm>
            <a:off x="69012" y="2000342"/>
            <a:ext cx="2898475" cy="4686746"/>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 xmlns:a16="http://schemas.microsoft.com/office/drawing/2014/main" id="{3E61875D-37B4-4DFE-B6DC-4085608373B0}"/>
              </a:ext>
            </a:extLst>
          </p:cNvPr>
          <p:cNvSpPr/>
          <p:nvPr/>
        </p:nvSpPr>
        <p:spPr>
          <a:xfrm>
            <a:off x="69011" y="2000342"/>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 xmlns:a16="http://schemas.microsoft.com/office/drawing/2014/main" id="{7BA9A236-CA38-45D1-A58D-844CE8D3FDA7}"/>
              </a:ext>
            </a:extLst>
          </p:cNvPr>
          <p:cNvSpPr txBox="1"/>
          <p:nvPr/>
        </p:nvSpPr>
        <p:spPr>
          <a:xfrm>
            <a:off x="69011" y="1979405"/>
            <a:ext cx="2898475" cy="307777"/>
          </a:xfrm>
          <a:prstGeom prst="rect">
            <a:avLst/>
          </a:prstGeom>
          <a:noFill/>
        </p:spPr>
        <p:txBody>
          <a:bodyPr wrap="square" rtlCol="0">
            <a:spAutoFit/>
          </a:bodyPr>
          <a:lstStyle/>
          <a:p>
            <a:pPr algn="ctr"/>
            <a:r>
              <a:rPr lang="en-US" sz="1400" dirty="0" smtClean="0">
                <a:solidFill>
                  <a:schemeClr val="bg1"/>
                </a:solidFill>
              </a:rPr>
              <a:t>Chemical Visualization</a:t>
            </a:r>
            <a:endParaRPr lang="en-US" sz="1400" dirty="0">
              <a:solidFill>
                <a:schemeClr val="bg1"/>
              </a:solidFill>
            </a:endParaRPr>
          </a:p>
        </p:txBody>
      </p:sp>
      <p:sp>
        <p:nvSpPr>
          <p:cNvPr id="33" name="TextBox 32">
            <a:extLst>
              <a:ext uri="{FF2B5EF4-FFF2-40B4-BE49-F238E27FC236}">
                <a16:creationId xmlns="" xmlns:a16="http://schemas.microsoft.com/office/drawing/2014/main" id="{9254486D-6D3A-4919-8BB6-F5E28D222EA0}"/>
              </a:ext>
            </a:extLst>
          </p:cNvPr>
          <p:cNvSpPr txBox="1"/>
          <p:nvPr/>
        </p:nvSpPr>
        <p:spPr>
          <a:xfrm>
            <a:off x="95205" y="3728264"/>
            <a:ext cx="2840744" cy="1849224"/>
          </a:xfrm>
          <a:prstGeom prst="rect">
            <a:avLst/>
          </a:prstGeom>
          <a:noFill/>
        </p:spPr>
        <p:txBody>
          <a:bodyPr wrap="square" rtlCol="0">
            <a:spAutoFit/>
          </a:bodyPr>
          <a:lstStyle/>
          <a:p>
            <a:r>
              <a:rPr lang="en-US" sz="1200" b="1" dirty="0"/>
              <a:t>Problem: </a:t>
            </a:r>
          </a:p>
          <a:p>
            <a:pPr>
              <a:spcAft>
                <a:spcPts val="500"/>
              </a:spcAft>
            </a:pPr>
            <a:r>
              <a:rPr lang="en-US" sz="900" dirty="0"/>
              <a:t>Chemical interactions can be </a:t>
            </a:r>
            <a:r>
              <a:rPr lang="en-US" sz="900" dirty="0" smtClean="0"/>
              <a:t>impossible </a:t>
            </a:r>
            <a:r>
              <a:rPr lang="en-US" sz="900" smtClean="0"/>
              <a:t>to observe.  </a:t>
            </a:r>
            <a:r>
              <a:rPr lang="en-US" sz="900" dirty="0"/>
              <a:t>It is also difficult to show the pH levels when these reactions occur.</a:t>
            </a:r>
          </a:p>
          <a:p>
            <a:pPr>
              <a:spcAft>
                <a:spcPts val="200"/>
              </a:spcAft>
            </a:pPr>
            <a:r>
              <a:rPr lang="en-US" sz="1200" b="1" dirty="0" smtClean="0"/>
              <a:t>Solution:</a:t>
            </a:r>
            <a:endParaRPr lang="en-US" sz="1200" dirty="0" smtClean="0"/>
          </a:p>
          <a:p>
            <a:pPr>
              <a:spcAft>
                <a:spcPts val="200"/>
              </a:spcAft>
            </a:pPr>
            <a:r>
              <a:rPr lang="en-US" sz="900" dirty="0"/>
              <a:t>- Present students with a virtual “beaker</a:t>
            </a:r>
            <a:r>
              <a:rPr lang="en-US" sz="900" dirty="0" smtClean="0"/>
              <a:t>”.</a:t>
            </a:r>
            <a:endParaRPr lang="en-US" sz="900" dirty="0"/>
          </a:p>
          <a:p>
            <a:pPr>
              <a:spcAft>
                <a:spcPts val="200"/>
              </a:spcAft>
            </a:pPr>
            <a:r>
              <a:rPr lang="en-US" sz="900" dirty="0"/>
              <a:t>- Add molecules to the solution in consistent ratios when students elect to add </a:t>
            </a:r>
            <a:r>
              <a:rPr lang="en-US" sz="900" dirty="0" smtClean="0"/>
              <a:t>chemicals.</a:t>
            </a:r>
            <a:endParaRPr lang="en-US" sz="900" dirty="0"/>
          </a:p>
          <a:p>
            <a:pPr>
              <a:spcAft>
                <a:spcPts val="200"/>
              </a:spcAft>
            </a:pPr>
            <a:r>
              <a:rPr lang="en-US" sz="900" dirty="0"/>
              <a:t>- Allow users the ability to have the simulation pause when a reaction occurs, as well as to manually pause at any </a:t>
            </a:r>
            <a:r>
              <a:rPr lang="en-US" sz="900" dirty="0" smtClean="0"/>
              <a:t>time.</a:t>
            </a:r>
            <a:endParaRPr lang="en-US" sz="900" dirty="0"/>
          </a:p>
        </p:txBody>
      </p:sp>
      <p:pic>
        <p:nvPicPr>
          <p:cNvPr id="34" name="image12.png">
            <a:extLst>
              <a:ext uri="{FF2B5EF4-FFF2-40B4-BE49-F238E27FC236}">
                <a16:creationId xmlns="" xmlns:a16="http://schemas.microsoft.com/office/drawing/2014/main" id="{3E70293E-9682-482E-9F97-E64D2F11F6C1}"/>
              </a:ext>
            </a:extLst>
          </p:cNvPr>
          <p:cNvPicPr/>
          <p:nvPr/>
        </p:nvPicPr>
        <p:blipFill>
          <a:blip r:embed="rId4"/>
          <a:srcRect/>
          <a:stretch>
            <a:fillRect/>
          </a:stretch>
        </p:blipFill>
        <p:spPr>
          <a:xfrm>
            <a:off x="95205" y="2287182"/>
            <a:ext cx="2840745" cy="1260176"/>
          </a:xfrm>
          <a:prstGeom prst="rect">
            <a:avLst/>
          </a:prstGeom>
          <a:ln/>
        </p:spPr>
      </p:pic>
      <p:sp>
        <p:nvSpPr>
          <p:cNvPr id="36" name="Rectangle 35">
            <a:extLst>
              <a:ext uri="{FF2B5EF4-FFF2-40B4-BE49-F238E27FC236}">
                <a16:creationId xmlns="" xmlns:a16="http://schemas.microsoft.com/office/drawing/2014/main" id="{5DF1EFFE-9871-4AFE-B5D7-EE8001FB869B}"/>
              </a:ext>
            </a:extLst>
          </p:cNvPr>
          <p:cNvSpPr/>
          <p:nvPr/>
        </p:nvSpPr>
        <p:spPr>
          <a:xfrm>
            <a:off x="95205" y="3502287"/>
            <a:ext cx="2898159" cy="338554"/>
          </a:xfrm>
          <a:prstGeom prst="rect">
            <a:avLst/>
          </a:prstGeom>
        </p:spPr>
        <p:txBody>
          <a:bodyPr wrap="square">
            <a:spAutoFit/>
          </a:bodyPr>
          <a:lstStyle/>
          <a:p>
            <a:r>
              <a:rPr lang="en-US" sz="800" b="1" dirty="0"/>
              <a:t>Figure 1:</a:t>
            </a:r>
            <a:r>
              <a:rPr lang="en-US" sz="800" dirty="0"/>
              <a:t> </a:t>
            </a:r>
            <a:r>
              <a:rPr lang="en-US" sz="800" i="1" dirty="0"/>
              <a:t>Left</a:t>
            </a:r>
            <a:r>
              <a:rPr lang="en-US" sz="800" dirty="0"/>
              <a:t> - Molecules bouncing in a </a:t>
            </a:r>
            <a:r>
              <a:rPr lang="en-US" sz="800" dirty="0" smtClean="0"/>
              <a:t>beaker. </a:t>
            </a:r>
            <a:endParaRPr lang="en-US" sz="800" dirty="0"/>
          </a:p>
          <a:p>
            <a:r>
              <a:rPr lang="en-US" sz="800" i="1" dirty="0"/>
              <a:t>Right</a:t>
            </a:r>
            <a:r>
              <a:rPr lang="en-US" sz="800" dirty="0"/>
              <a:t> - Molarity representation of each </a:t>
            </a:r>
            <a:r>
              <a:rPr lang="en-US" sz="800" dirty="0" smtClean="0"/>
              <a:t>chemical.</a:t>
            </a:r>
            <a:endParaRPr lang="en-US" sz="800" dirty="0"/>
          </a:p>
        </p:txBody>
      </p:sp>
      <p:pic>
        <p:nvPicPr>
          <p:cNvPr id="38" name="image10.png">
            <a:extLst>
              <a:ext uri="{FF2B5EF4-FFF2-40B4-BE49-F238E27FC236}">
                <a16:creationId xmlns="" xmlns:a16="http://schemas.microsoft.com/office/drawing/2014/main" id="{D63F84E3-EF51-48A5-9B14-B1B8E3C55BBF}"/>
              </a:ext>
            </a:extLst>
          </p:cNvPr>
          <p:cNvPicPr/>
          <p:nvPr/>
        </p:nvPicPr>
        <p:blipFill>
          <a:blip r:embed="rId5"/>
          <a:srcRect/>
          <a:stretch>
            <a:fillRect/>
          </a:stretch>
        </p:blipFill>
        <p:spPr>
          <a:xfrm>
            <a:off x="3158066" y="6048581"/>
            <a:ext cx="5808117" cy="547689"/>
          </a:xfrm>
          <a:prstGeom prst="rect">
            <a:avLst/>
          </a:prstGeom>
          <a:ln/>
        </p:spPr>
      </p:pic>
      <p:sp>
        <p:nvSpPr>
          <p:cNvPr id="39" name="Rectangle 38">
            <a:extLst>
              <a:ext uri="{FF2B5EF4-FFF2-40B4-BE49-F238E27FC236}">
                <a16:creationId xmlns="" xmlns:a16="http://schemas.microsoft.com/office/drawing/2014/main" id="{2C9B2F61-3B6A-416C-94F3-4D2F9C37D3A9}"/>
              </a:ext>
            </a:extLst>
          </p:cNvPr>
          <p:cNvSpPr/>
          <p:nvPr/>
        </p:nvSpPr>
        <p:spPr>
          <a:xfrm>
            <a:off x="3109664" y="725459"/>
            <a:ext cx="2898475" cy="386317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 xmlns:a16="http://schemas.microsoft.com/office/drawing/2014/main" id="{0673E921-0BD0-4FBA-9F5E-2A1BBB0AF483}"/>
              </a:ext>
            </a:extLst>
          </p:cNvPr>
          <p:cNvSpPr/>
          <p:nvPr/>
        </p:nvSpPr>
        <p:spPr>
          <a:xfrm>
            <a:off x="3109663" y="725460"/>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 xmlns:a16="http://schemas.microsoft.com/office/drawing/2014/main" id="{B1F2CD5F-E109-4FC3-9C00-EE30BD6CEA31}"/>
              </a:ext>
            </a:extLst>
          </p:cNvPr>
          <p:cNvSpPr txBox="1"/>
          <p:nvPr/>
        </p:nvSpPr>
        <p:spPr>
          <a:xfrm>
            <a:off x="3109663" y="704523"/>
            <a:ext cx="2898475" cy="307777"/>
          </a:xfrm>
          <a:prstGeom prst="rect">
            <a:avLst/>
          </a:prstGeom>
          <a:noFill/>
        </p:spPr>
        <p:txBody>
          <a:bodyPr wrap="square" rtlCol="0">
            <a:spAutoFit/>
          </a:bodyPr>
          <a:lstStyle/>
          <a:p>
            <a:pPr algn="ctr"/>
            <a:r>
              <a:rPr lang="en-US" sz="1400" dirty="0" smtClean="0">
                <a:solidFill>
                  <a:schemeClr val="bg1"/>
                </a:solidFill>
              </a:rPr>
              <a:t>User Interaction</a:t>
            </a:r>
            <a:endParaRPr lang="en-US" sz="1400" dirty="0">
              <a:solidFill>
                <a:schemeClr val="bg1"/>
              </a:solidFill>
            </a:endParaRPr>
          </a:p>
        </p:txBody>
      </p:sp>
      <p:sp>
        <p:nvSpPr>
          <p:cNvPr id="42" name="TextBox 41">
            <a:extLst>
              <a:ext uri="{FF2B5EF4-FFF2-40B4-BE49-F238E27FC236}">
                <a16:creationId xmlns="" xmlns:a16="http://schemas.microsoft.com/office/drawing/2014/main" id="{4E1E05B3-BEA9-423D-B8F9-280084F7F347}"/>
              </a:ext>
            </a:extLst>
          </p:cNvPr>
          <p:cNvSpPr txBox="1"/>
          <p:nvPr/>
        </p:nvSpPr>
        <p:spPr>
          <a:xfrm>
            <a:off x="3135858" y="1012300"/>
            <a:ext cx="1883211" cy="2180084"/>
          </a:xfrm>
          <a:prstGeom prst="rect">
            <a:avLst/>
          </a:prstGeom>
          <a:noFill/>
        </p:spPr>
        <p:txBody>
          <a:bodyPr wrap="square" rtlCol="0">
            <a:spAutoFit/>
          </a:bodyPr>
          <a:lstStyle/>
          <a:p>
            <a:r>
              <a:rPr lang="en-US" sz="1200" b="1" dirty="0"/>
              <a:t>Problem</a:t>
            </a:r>
            <a:r>
              <a:rPr lang="en-US" sz="1200" dirty="0"/>
              <a:t>: </a:t>
            </a:r>
          </a:p>
          <a:p>
            <a:pPr>
              <a:spcAft>
                <a:spcPts val="200"/>
              </a:spcAft>
            </a:pPr>
            <a:r>
              <a:rPr lang="en-US" sz="1000" dirty="0"/>
              <a:t>The user must be able to select which chemicals to be inserted, in varying amounts, and clearly identify those molecules.</a:t>
            </a:r>
          </a:p>
          <a:p>
            <a:r>
              <a:rPr lang="en-US" sz="1200" b="1" dirty="0" smtClean="0"/>
              <a:t>Solution</a:t>
            </a:r>
            <a:r>
              <a:rPr lang="en-US" sz="1000" dirty="0"/>
              <a:t>: </a:t>
            </a:r>
          </a:p>
          <a:p>
            <a:r>
              <a:rPr lang="en-US" sz="1000" dirty="0"/>
              <a:t>-Easy bullet selection for types of chemicals </a:t>
            </a:r>
          </a:p>
          <a:p>
            <a:r>
              <a:rPr lang="en-US" sz="1000" dirty="0"/>
              <a:t>-Clear user commands through </a:t>
            </a:r>
            <a:r>
              <a:rPr lang="en-US" sz="1000" dirty="0" smtClean="0"/>
              <a:t>color-coded </a:t>
            </a:r>
            <a:r>
              <a:rPr lang="en-US" sz="1000" dirty="0"/>
              <a:t>buttons</a:t>
            </a:r>
          </a:p>
          <a:p>
            <a:r>
              <a:rPr lang="en-US" sz="1000" dirty="0"/>
              <a:t>-Molecule legend that can be seen at all times</a:t>
            </a:r>
          </a:p>
          <a:p>
            <a:endParaRPr lang="en-US" sz="1000" dirty="0"/>
          </a:p>
        </p:txBody>
      </p:sp>
      <p:sp>
        <p:nvSpPr>
          <p:cNvPr id="45" name="Rectangle 44">
            <a:extLst>
              <a:ext uri="{FF2B5EF4-FFF2-40B4-BE49-F238E27FC236}">
                <a16:creationId xmlns="" xmlns:a16="http://schemas.microsoft.com/office/drawing/2014/main" id="{66F08023-3BE7-4C4B-8C3F-3B5C60DA827D}"/>
              </a:ext>
            </a:extLst>
          </p:cNvPr>
          <p:cNvSpPr/>
          <p:nvPr/>
        </p:nvSpPr>
        <p:spPr>
          <a:xfrm>
            <a:off x="6124440" y="2000342"/>
            <a:ext cx="2898475" cy="1302504"/>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 xmlns:a16="http://schemas.microsoft.com/office/drawing/2014/main" id="{BC2D8175-3664-429C-89B2-53159B8D4728}"/>
              </a:ext>
            </a:extLst>
          </p:cNvPr>
          <p:cNvSpPr/>
          <p:nvPr/>
        </p:nvSpPr>
        <p:spPr>
          <a:xfrm>
            <a:off x="6124439" y="2000342"/>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0C74E14F-4893-4ABA-8268-E49CA3FE7435}"/>
              </a:ext>
            </a:extLst>
          </p:cNvPr>
          <p:cNvSpPr txBox="1"/>
          <p:nvPr/>
        </p:nvSpPr>
        <p:spPr>
          <a:xfrm>
            <a:off x="6124439" y="1979405"/>
            <a:ext cx="2898475" cy="307777"/>
          </a:xfrm>
          <a:prstGeom prst="rect">
            <a:avLst/>
          </a:prstGeom>
          <a:noFill/>
        </p:spPr>
        <p:txBody>
          <a:bodyPr wrap="square" rtlCol="0">
            <a:spAutoFit/>
          </a:bodyPr>
          <a:lstStyle/>
          <a:p>
            <a:pPr algn="ctr"/>
            <a:r>
              <a:rPr lang="en-US" sz="1400" dirty="0">
                <a:solidFill>
                  <a:schemeClr val="bg1"/>
                </a:solidFill>
              </a:rPr>
              <a:t>Future Work</a:t>
            </a:r>
          </a:p>
        </p:txBody>
      </p:sp>
      <p:sp>
        <p:nvSpPr>
          <p:cNvPr id="48" name="TextBox 47">
            <a:extLst>
              <a:ext uri="{FF2B5EF4-FFF2-40B4-BE49-F238E27FC236}">
                <a16:creationId xmlns="" xmlns:a16="http://schemas.microsoft.com/office/drawing/2014/main" id="{2D366F0F-9995-4963-BD59-134F0472549B}"/>
              </a:ext>
            </a:extLst>
          </p:cNvPr>
          <p:cNvSpPr txBox="1"/>
          <p:nvPr/>
        </p:nvSpPr>
        <p:spPr>
          <a:xfrm>
            <a:off x="6150634" y="2287182"/>
            <a:ext cx="2840744" cy="1015663"/>
          </a:xfrm>
          <a:prstGeom prst="rect">
            <a:avLst/>
          </a:prstGeom>
          <a:noFill/>
        </p:spPr>
        <p:txBody>
          <a:bodyPr wrap="square" rtlCol="0">
            <a:spAutoFit/>
          </a:bodyPr>
          <a:lstStyle/>
          <a:p>
            <a:r>
              <a:rPr lang="en-US" sz="1000" dirty="0"/>
              <a:t>Having established a strong framework for both visualizing and performing calculations pertaining to common types of chemical reactions, we hope to have enabled others to expand upon our simulation for other modes of titration, or entirely different types of chemical interactions.</a:t>
            </a:r>
          </a:p>
        </p:txBody>
      </p:sp>
      <p:sp>
        <p:nvSpPr>
          <p:cNvPr id="50" name="Rectangle 49">
            <a:extLst>
              <a:ext uri="{FF2B5EF4-FFF2-40B4-BE49-F238E27FC236}">
                <a16:creationId xmlns="" xmlns:a16="http://schemas.microsoft.com/office/drawing/2014/main" id="{E655997A-2947-437B-88D6-F8236503543A}"/>
              </a:ext>
            </a:extLst>
          </p:cNvPr>
          <p:cNvSpPr/>
          <p:nvPr/>
        </p:nvSpPr>
        <p:spPr>
          <a:xfrm>
            <a:off x="6124440" y="3410121"/>
            <a:ext cx="2898475" cy="1170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 xmlns:a16="http://schemas.microsoft.com/office/drawing/2014/main" id="{24031D39-0EAA-47F0-B7E7-3AB0909078F5}"/>
              </a:ext>
            </a:extLst>
          </p:cNvPr>
          <p:cNvSpPr/>
          <p:nvPr/>
        </p:nvSpPr>
        <p:spPr>
          <a:xfrm>
            <a:off x="6124439" y="3410121"/>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 xmlns:a16="http://schemas.microsoft.com/office/drawing/2014/main" id="{9580C533-741A-4FAF-9C51-5A3C577C42F8}"/>
              </a:ext>
            </a:extLst>
          </p:cNvPr>
          <p:cNvSpPr txBox="1"/>
          <p:nvPr/>
        </p:nvSpPr>
        <p:spPr>
          <a:xfrm>
            <a:off x="6124439" y="3389184"/>
            <a:ext cx="2898475" cy="307777"/>
          </a:xfrm>
          <a:prstGeom prst="rect">
            <a:avLst/>
          </a:prstGeom>
          <a:noFill/>
        </p:spPr>
        <p:txBody>
          <a:bodyPr wrap="square" rtlCol="0">
            <a:spAutoFit/>
          </a:bodyPr>
          <a:lstStyle/>
          <a:p>
            <a:pPr algn="ctr"/>
            <a:r>
              <a:rPr lang="en-US" sz="1400" dirty="0">
                <a:solidFill>
                  <a:schemeClr val="bg1"/>
                </a:solidFill>
              </a:rPr>
              <a:t>Acknowledgements</a:t>
            </a:r>
          </a:p>
        </p:txBody>
      </p:sp>
      <p:sp>
        <p:nvSpPr>
          <p:cNvPr id="53" name="TextBox 52">
            <a:extLst>
              <a:ext uri="{FF2B5EF4-FFF2-40B4-BE49-F238E27FC236}">
                <a16:creationId xmlns="" xmlns:a16="http://schemas.microsoft.com/office/drawing/2014/main" id="{150A0BB2-D3C9-4335-82DF-AA99ED67505F}"/>
              </a:ext>
            </a:extLst>
          </p:cNvPr>
          <p:cNvSpPr txBox="1"/>
          <p:nvPr/>
        </p:nvSpPr>
        <p:spPr>
          <a:xfrm>
            <a:off x="6150634" y="3668384"/>
            <a:ext cx="2872280" cy="923330"/>
          </a:xfrm>
          <a:prstGeom prst="rect">
            <a:avLst/>
          </a:prstGeom>
          <a:noFill/>
        </p:spPr>
        <p:txBody>
          <a:bodyPr wrap="square" rtlCol="0">
            <a:spAutoFit/>
          </a:bodyPr>
          <a:lstStyle/>
          <a:p>
            <a:r>
              <a:rPr lang="en-US" sz="900" dirty="0"/>
              <a:t>We’d like to formally thank the entire Chemistry Department at Grand Valley, especially Dr. Jessica </a:t>
            </a:r>
            <a:r>
              <a:rPr lang="en-US" sz="900" dirty="0" err="1" smtClean="0"/>
              <a:t>VandenPlas</a:t>
            </a:r>
            <a:r>
              <a:rPr lang="en-US" sz="900" dirty="0" smtClean="0"/>
              <a:t>. They </a:t>
            </a:r>
            <a:r>
              <a:rPr lang="en-US" sz="900" dirty="0"/>
              <a:t>were patient when teaching us new concepts from chemistry (with which we had limited/no prior experience) and helped to make this undertaking fun as well.</a:t>
            </a:r>
          </a:p>
        </p:txBody>
      </p:sp>
      <p:pic>
        <p:nvPicPr>
          <p:cNvPr id="56" name="image11.png">
            <a:extLst>
              <a:ext uri="{FF2B5EF4-FFF2-40B4-BE49-F238E27FC236}">
                <a16:creationId xmlns="" xmlns:a16="http://schemas.microsoft.com/office/drawing/2014/main" id="{18AF7399-7174-45F1-BEE6-BD9F70455136}"/>
              </a:ext>
            </a:extLst>
          </p:cNvPr>
          <p:cNvPicPr/>
          <p:nvPr/>
        </p:nvPicPr>
        <p:blipFill>
          <a:blip r:embed="rId6"/>
          <a:srcRect/>
          <a:stretch>
            <a:fillRect/>
          </a:stretch>
        </p:blipFill>
        <p:spPr>
          <a:xfrm>
            <a:off x="1544284" y="5424859"/>
            <a:ext cx="1298431" cy="1171411"/>
          </a:xfrm>
          <a:prstGeom prst="rect">
            <a:avLst/>
          </a:prstGeom>
          <a:ln/>
        </p:spPr>
      </p:pic>
      <p:sp>
        <p:nvSpPr>
          <p:cNvPr id="57" name="Rectangle 56">
            <a:extLst>
              <a:ext uri="{FF2B5EF4-FFF2-40B4-BE49-F238E27FC236}">
                <a16:creationId xmlns="" xmlns:a16="http://schemas.microsoft.com/office/drawing/2014/main" id="{1908B006-E64C-4D3D-BE6A-57A8CBD8965D}"/>
              </a:ext>
            </a:extLst>
          </p:cNvPr>
          <p:cNvSpPr/>
          <p:nvPr/>
        </p:nvSpPr>
        <p:spPr>
          <a:xfrm>
            <a:off x="95205" y="5885926"/>
            <a:ext cx="1449079" cy="707886"/>
          </a:xfrm>
          <a:prstGeom prst="rect">
            <a:avLst/>
          </a:prstGeom>
        </p:spPr>
        <p:txBody>
          <a:bodyPr wrap="square">
            <a:spAutoFit/>
          </a:bodyPr>
          <a:lstStyle/>
          <a:p>
            <a:r>
              <a:rPr lang="en-US" sz="800" b="1" dirty="0">
                <a:latin typeface="Arial" panose="020B0604020202020204" pitchFamily="34" charset="0"/>
                <a:ea typeface="Arial" panose="020B0604020202020204" pitchFamily="34" charset="0"/>
              </a:rPr>
              <a:t>Figure 2: </a:t>
            </a:r>
            <a:r>
              <a:rPr lang="en-US" sz="800" dirty="0">
                <a:latin typeface="Arial" panose="020B0604020202020204" pitchFamily="34" charset="0"/>
                <a:ea typeface="Arial" panose="020B0604020202020204" pitchFamily="34" charset="0"/>
              </a:rPr>
              <a:t>Visual representation of what happens when a weak acid (HF 0.10M) is titrated with a strong base (</a:t>
            </a:r>
            <a:r>
              <a:rPr lang="en-US" sz="800" dirty="0" err="1">
                <a:latin typeface="Arial" panose="020B0604020202020204" pitchFamily="34" charset="0"/>
                <a:ea typeface="Arial" panose="020B0604020202020204" pitchFamily="34" charset="0"/>
              </a:rPr>
              <a:t>NaOH</a:t>
            </a:r>
            <a:r>
              <a:rPr lang="en-US" sz="800" dirty="0">
                <a:latin typeface="Arial" panose="020B0604020202020204" pitchFamily="34" charset="0"/>
                <a:ea typeface="Arial" panose="020B0604020202020204" pitchFamily="34" charset="0"/>
              </a:rPr>
              <a:t> 0.10M).</a:t>
            </a:r>
            <a:endParaRPr lang="en-US" sz="800" dirty="0"/>
          </a:p>
        </p:txBody>
      </p:sp>
      <p:pic>
        <p:nvPicPr>
          <p:cNvPr id="58" name="image13.png">
            <a:extLst>
              <a:ext uri="{FF2B5EF4-FFF2-40B4-BE49-F238E27FC236}">
                <a16:creationId xmlns="" xmlns:a16="http://schemas.microsoft.com/office/drawing/2014/main" id="{D21A7E32-9F27-4D5D-80BB-9BF95E10DAA7}"/>
              </a:ext>
            </a:extLst>
          </p:cNvPr>
          <p:cNvPicPr/>
          <p:nvPr/>
        </p:nvPicPr>
        <p:blipFill>
          <a:blip r:embed="rId7"/>
          <a:srcRect/>
          <a:stretch>
            <a:fillRect/>
          </a:stretch>
        </p:blipFill>
        <p:spPr>
          <a:xfrm>
            <a:off x="5019069" y="1101106"/>
            <a:ext cx="957532" cy="3397885"/>
          </a:xfrm>
          <a:prstGeom prst="rect">
            <a:avLst/>
          </a:prstGeom>
          <a:ln/>
        </p:spPr>
      </p:pic>
      <p:sp>
        <p:nvSpPr>
          <p:cNvPr id="59" name="Rectangle 58">
            <a:extLst>
              <a:ext uri="{FF2B5EF4-FFF2-40B4-BE49-F238E27FC236}">
                <a16:creationId xmlns="" xmlns:a16="http://schemas.microsoft.com/office/drawing/2014/main" id="{0E820E83-ED43-4F20-A165-5B3EE3F21B38}"/>
              </a:ext>
            </a:extLst>
          </p:cNvPr>
          <p:cNvSpPr/>
          <p:nvPr/>
        </p:nvSpPr>
        <p:spPr>
          <a:xfrm>
            <a:off x="3124255" y="3557480"/>
            <a:ext cx="1894814" cy="707886"/>
          </a:xfrm>
          <a:prstGeom prst="rect">
            <a:avLst/>
          </a:prstGeom>
        </p:spPr>
        <p:txBody>
          <a:bodyPr wrap="square">
            <a:spAutoFit/>
          </a:bodyPr>
          <a:lstStyle/>
          <a:p>
            <a:r>
              <a:rPr lang="en-US" sz="800" b="1" dirty="0"/>
              <a:t>Figure </a:t>
            </a:r>
            <a:r>
              <a:rPr lang="en-US" sz="800" b="1" dirty="0" smtClean="0"/>
              <a:t>3:</a:t>
            </a:r>
            <a:r>
              <a:rPr lang="en-US" sz="800" dirty="0" smtClean="0"/>
              <a:t> </a:t>
            </a:r>
            <a:r>
              <a:rPr lang="en-US" sz="800" dirty="0"/>
              <a:t>Area for users to choose a titration mode, chemicals to insert, how much of each the chosen chemical, pausing features, and a key for reference.</a:t>
            </a:r>
          </a:p>
        </p:txBody>
      </p:sp>
      <p:sp>
        <p:nvSpPr>
          <p:cNvPr id="60" name="Rectangle 59">
            <a:extLst>
              <a:ext uri="{FF2B5EF4-FFF2-40B4-BE49-F238E27FC236}">
                <a16:creationId xmlns="" xmlns:a16="http://schemas.microsoft.com/office/drawing/2014/main" id="{E8BA89DF-F8B5-4A9A-A4F0-9ACD32696B16}"/>
              </a:ext>
            </a:extLst>
          </p:cNvPr>
          <p:cNvSpPr/>
          <p:nvPr/>
        </p:nvSpPr>
        <p:spPr>
          <a:xfrm>
            <a:off x="6121094" y="728287"/>
            <a:ext cx="2898475" cy="1200707"/>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 xmlns:a16="http://schemas.microsoft.com/office/drawing/2014/main" id="{61789185-CB22-4E05-AF3C-F0B3ED260E60}"/>
              </a:ext>
            </a:extLst>
          </p:cNvPr>
          <p:cNvSpPr/>
          <p:nvPr/>
        </p:nvSpPr>
        <p:spPr>
          <a:xfrm>
            <a:off x="6121093" y="728287"/>
            <a:ext cx="2898475" cy="2501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 xmlns:a16="http://schemas.microsoft.com/office/drawing/2014/main" id="{5E69B56C-6989-447C-AD93-1BC13F3D0BA8}"/>
              </a:ext>
            </a:extLst>
          </p:cNvPr>
          <p:cNvSpPr txBox="1"/>
          <p:nvPr/>
        </p:nvSpPr>
        <p:spPr>
          <a:xfrm>
            <a:off x="6121093" y="707350"/>
            <a:ext cx="2898475" cy="307777"/>
          </a:xfrm>
          <a:prstGeom prst="rect">
            <a:avLst/>
          </a:prstGeom>
          <a:noFill/>
        </p:spPr>
        <p:txBody>
          <a:bodyPr wrap="square" rtlCol="0">
            <a:spAutoFit/>
          </a:bodyPr>
          <a:lstStyle/>
          <a:p>
            <a:pPr algn="ctr"/>
            <a:r>
              <a:rPr lang="en-US" sz="1400" dirty="0">
                <a:solidFill>
                  <a:schemeClr val="bg1"/>
                </a:solidFill>
              </a:rPr>
              <a:t>Technical Details</a:t>
            </a:r>
          </a:p>
        </p:txBody>
      </p:sp>
      <p:sp>
        <p:nvSpPr>
          <p:cNvPr id="63" name="TextBox 62">
            <a:extLst>
              <a:ext uri="{FF2B5EF4-FFF2-40B4-BE49-F238E27FC236}">
                <a16:creationId xmlns="" xmlns:a16="http://schemas.microsoft.com/office/drawing/2014/main" id="{221DC95C-D371-4369-9989-9CAA3D37BC29}"/>
              </a:ext>
            </a:extLst>
          </p:cNvPr>
          <p:cNvSpPr txBox="1"/>
          <p:nvPr/>
        </p:nvSpPr>
        <p:spPr>
          <a:xfrm>
            <a:off x="6147288" y="1015127"/>
            <a:ext cx="2840744" cy="892552"/>
          </a:xfrm>
          <a:prstGeom prst="rect">
            <a:avLst/>
          </a:prstGeom>
          <a:noFill/>
        </p:spPr>
        <p:txBody>
          <a:bodyPr wrap="square" rtlCol="0">
            <a:spAutoFit/>
          </a:bodyPr>
          <a:lstStyle/>
          <a:p>
            <a:r>
              <a:rPr lang="en-US" sz="1200" b="1" dirty="0"/>
              <a:t>Technical Details</a:t>
            </a:r>
            <a:r>
              <a:rPr lang="en-US" sz="1200" dirty="0"/>
              <a:t>: </a:t>
            </a:r>
          </a:p>
          <a:p>
            <a:r>
              <a:rPr lang="en-US" sz="1000" dirty="0"/>
              <a:t>- WebGL framework named Pixi.js</a:t>
            </a:r>
          </a:p>
          <a:p>
            <a:r>
              <a:rPr lang="en-US" sz="1000" dirty="0"/>
              <a:t>- Chart.js for bar and line graphs</a:t>
            </a:r>
          </a:p>
          <a:p>
            <a:r>
              <a:rPr lang="en-US" sz="1000" dirty="0"/>
              <a:t>- HTML/CSS for styling/framework</a:t>
            </a:r>
          </a:p>
          <a:p>
            <a:r>
              <a:rPr lang="en-US" sz="1000" dirty="0"/>
              <a:t>- Loads of chemistry</a:t>
            </a:r>
          </a:p>
        </p:txBody>
      </p:sp>
    </p:spTree>
    <p:extLst>
      <p:ext uri="{BB962C8B-B14F-4D97-AF65-F5344CB8AC3E}">
        <p14:creationId xmlns:p14="http://schemas.microsoft.com/office/powerpoint/2010/main" val="2105405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TotalTime>
  <Words>447</Words>
  <Application>Microsoft Office PowerPoint</Application>
  <PresentationFormat>On-screen Show (4:3)</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Bahnschrift</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Smith</dc:creator>
  <cp:lastModifiedBy>Colin Smith</cp:lastModifiedBy>
  <cp:revision>17</cp:revision>
  <dcterms:created xsi:type="dcterms:W3CDTF">2018-04-09T21:36:47Z</dcterms:created>
  <dcterms:modified xsi:type="dcterms:W3CDTF">2018-04-10T15:43:52Z</dcterms:modified>
</cp:coreProperties>
</file>