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9" r:id="rId11"/>
    <p:sldId id="264" r:id="rId12"/>
    <p:sldId id="270" r:id="rId13"/>
    <p:sldId id="271" r:id="rId14"/>
    <p:sldId id="265" r:id="rId15"/>
    <p:sldId id="272" r:id="rId16"/>
    <p:sldId id="273" r:id="rId17"/>
    <p:sldId id="266" r:id="rId18"/>
    <p:sldId id="274" r:id="rId19"/>
    <p:sldId id="275" r:id="rId20"/>
    <p:sldId id="276" r:id="rId21"/>
    <p:sldId id="277" r:id="rId22"/>
    <p:sldId id="27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E4671-6EBB-4DA3-A76C-72573119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76" y="2833904"/>
            <a:ext cx="8144134" cy="1373070"/>
          </a:xfrm>
        </p:spPr>
        <p:txBody>
          <a:bodyPr/>
          <a:lstStyle/>
          <a:p>
            <a:r>
              <a:rPr lang="pl-PL" sz="3600" i="1" dirty="0"/>
              <a:t>Projekt elastycznej aplikacji do zarządzania urządzeniami </a:t>
            </a:r>
            <a:r>
              <a:rPr lang="pl-PL" sz="3600" i="1" dirty="0" err="1"/>
              <a:t>IoT</a:t>
            </a:r>
            <a:r>
              <a:rPr lang="pl-PL" sz="3600" i="1" dirty="0"/>
              <a:t> w oparciu o bibliotekę QT</a:t>
            </a:r>
            <a:endParaRPr lang="pl-PL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CD4743-DA0D-4BAB-A53D-74C4BAF36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76" y="4385801"/>
            <a:ext cx="8144134" cy="1117687"/>
          </a:xfrm>
        </p:spPr>
        <p:txBody>
          <a:bodyPr/>
          <a:lstStyle/>
          <a:p>
            <a:r>
              <a:rPr lang="pl-PL" dirty="0"/>
              <a:t>Projekt zgłoszony przez firmę </a:t>
            </a:r>
            <a:r>
              <a:rPr lang="pl-PL" dirty="0" err="1"/>
              <a:t>InterElecom</a:t>
            </a:r>
            <a:endParaRPr lang="pl-PL" dirty="0"/>
          </a:p>
          <a:p>
            <a:r>
              <a:rPr lang="pl-PL" dirty="0"/>
              <a:t>Prowadzący: Dr inż. Jan Nikodem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CC04C04-A738-448B-B7DB-CB3AC30A3680}"/>
              </a:ext>
            </a:extLst>
          </p:cNvPr>
          <p:cNvSpPr txBox="1"/>
          <p:nvPr/>
        </p:nvSpPr>
        <p:spPr>
          <a:xfrm>
            <a:off x="9160476" y="2631126"/>
            <a:ext cx="3031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Wykonał: Adam Krizar</a:t>
            </a:r>
          </a:p>
          <a:p>
            <a:r>
              <a:rPr lang="pl-PL" sz="1400" dirty="0"/>
              <a:t>Sprawdziła: Katarzyna Czajkowska</a:t>
            </a:r>
          </a:p>
          <a:p>
            <a:r>
              <a:rPr lang="pl-PL" sz="1400" dirty="0"/>
              <a:t>Zatwierdził: Mateusz </a:t>
            </a:r>
            <a:r>
              <a:rPr lang="pl-PL" sz="1400"/>
              <a:t>Gurrski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157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FEBA9D-BA9F-4A49-9899-5F12168F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Android Studio</a:t>
            </a:r>
          </a:p>
        </p:txBody>
      </p:sp>
      <p:pic>
        <p:nvPicPr>
          <p:cNvPr id="5" name="Symbol zastępczy zawartości 4" descr="Obraz zawierający zrzut ekranu, monitor, sprzęt elektroniczny, komputer&#10;&#10;Opis wygenerowany automatycznie">
            <a:extLst>
              <a:ext uri="{FF2B5EF4-FFF2-40B4-BE49-F238E27FC236}">
                <a16:creationId xmlns:a16="http://schemas.microsoft.com/office/drawing/2014/main" id="{0A48FF11-FADF-43BC-862F-D32B4CC92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52" y="2216031"/>
            <a:ext cx="6801695" cy="3888741"/>
          </a:xfrm>
        </p:spPr>
      </p:pic>
    </p:spTree>
    <p:extLst>
      <p:ext uri="{BB962C8B-B14F-4D97-AF65-F5344CB8AC3E}">
        <p14:creationId xmlns:p14="http://schemas.microsoft.com/office/powerpoint/2010/main" val="231073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48F54A-88BE-4C0B-86A5-79F390D3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Mikrokontrolery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FBB798-A2A5-4BB5-B904-30A7CBA0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94" y="5310210"/>
            <a:ext cx="5644361" cy="4672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2800" dirty="0" err="1"/>
              <a:t>Arduino</a:t>
            </a:r>
            <a:r>
              <a:rPr lang="pl-PL" sz="2800" dirty="0"/>
              <a:t> Nano</a:t>
            </a:r>
          </a:p>
        </p:txBody>
      </p:sp>
      <p:pic>
        <p:nvPicPr>
          <p:cNvPr id="7" name="Obraz 6" descr="Obraz zawierający obwód, sprzęt elektroniczny&#10;&#10;Opis wygenerowany automatycznie">
            <a:extLst>
              <a:ext uri="{FF2B5EF4-FFF2-40B4-BE49-F238E27FC236}">
                <a16:creationId xmlns:a16="http://schemas.microsoft.com/office/drawing/2014/main" id="{FE7F094A-8CA4-4D45-972B-46AEC269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00" y="2223292"/>
            <a:ext cx="3810351" cy="2857763"/>
          </a:xfrm>
          <a:prstGeom prst="rect">
            <a:avLst/>
          </a:prstGeom>
        </p:spPr>
      </p:pic>
      <p:pic>
        <p:nvPicPr>
          <p:cNvPr id="9" name="Obraz 8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88B1E253-985E-4761-BA84-725C24DA4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978" y="2232815"/>
            <a:ext cx="2856473" cy="2856473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E84C6E6-5555-4A7D-9C42-913EB51D4941}"/>
              </a:ext>
            </a:extLst>
          </p:cNvPr>
          <p:cNvSpPr txBox="1"/>
          <p:nvPr/>
        </p:nvSpPr>
        <p:spPr>
          <a:xfrm>
            <a:off x="7360149" y="5254288"/>
            <a:ext cx="216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Arduino</a:t>
            </a:r>
            <a:r>
              <a:rPr lang="pl-PL" sz="2800" dirty="0"/>
              <a:t> Uno</a:t>
            </a:r>
          </a:p>
        </p:txBody>
      </p:sp>
    </p:spTree>
    <p:extLst>
      <p:ext uri="{BB962C8B-B14F-4D97-AF65-F5344CB8AC3E}">
        <p14:creationId xmlns:p14="http://schemas.microsoft.com/office/powerpoint/2010/main" val="217508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C246BA-79EA-4E8F-B04A-254B8D09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Mikrokontrolery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CCA5341-A051-4E86-BBD9-AAA95CD78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431" y="2564594"/>
            <a:ext cx="3821873" cy="275660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A6C94EB-A468-4580-BD5D-9BA6B2E519F4}"/>
              </a:ext>
            </a:extLst>
          </p:cNvPr>
          <p:cNvSpPr txBox="1"/>
          <p:nvPr/>
        </p:nvSpPr>
        <p:spPr>
          <a:xfrm>
            <a:off x="2252741" y="5581552"/>
            <a:ext cx="306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ESP8266</a:t>
            </a:r>
          </a:p>
        </p:txBody>
      </p:sp>
      <p:pic>
        <p:nvPicPr>
          <p:cNvPr id="7" name="Obraz 6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55CBAD94-9686-4D7B-A0C2-0443D9A76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315" y="2564594"/>
            <a:ext cx="2756608" cy="275660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B0C46DC2-B809-4978-B172-8B29CC3B605D}"/>
              </a:ext>
            </a:extLst>
          </p:cNvPr>
          <p:cNvSpPr txBox="1"/>
          <p:nvPr/>
        </p:nvSpPr>
        <p:spPr>
          <a:xfrm>
            <a:off x="7021236" y="5528410"/>
            <a:ext cx="314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236389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776CD2-899A-4263-BB7E-C0065E69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mikrokontrolera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094A9-3A96-4045-BAAE-DE674BA2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515608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dirty="0"/>
              <a:t>ESP8266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Możliwości wszystkich kontrolerów są zbliżone, jednak tylko urządzenia ESP posiadają wbudowaną kartę </a:t>
            </a:r>
            <a:r>
              <a:rPr lang="pl-PL" dirty="0" err="1"/>
              <a:t>WiFi</a:t>
            </a:r>
            <a:r>
              <a:rPr lang="pl-PL" dirty="0"/>
              <a:t>. Ponieważ układy nie będą wymagać dużej mocy obliczeniowej, ani nie potrzebują dużo pamięci (RAM oraz </a:t>
            </a:r>
            <a:r>
              <a:rPr lang="pl-PL" dirty="0" err="1"/>
              <a:t>flash</a:t>
            </a:r>
            <a:r>
              <a:rPr lang="pl-PL" dirty="0"/>
              <a:t>), w tym przypadku wybór sprowadza się więc do porównania ceny między nimi.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FA39A1F-7AC8-4C9D-BC86-C98F3371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21" y="2758227"/>
            <a:ext cx="3821873" cy="27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5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E09B4-6F21-4F6F-AF0C-ABEE66C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Czujniki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849F78C-A2D8-4F29-A71C-980AF0C0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44" y="2457573"/>
            <a:ext cx="2857500" cy="2857500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C4697CE-9B18-4EFB-845D-991E52678A0F}"/>
              </a:ext>
            </a:extLst>
          </p:cNvPr>
          <p:cNvSpPr txBox="1"/>
          <p:nvPr/>
        </p:nvSpPr>
        <p:spPr>
          <a:xfrm>
            <a:off x="885269" y="5552610"/>
            <a:ext cx="210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DHT11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09AD15A-FDA6-47A1-9AAD-40CF6D5A4FF7}"/>
              </a:ext>
            </a:extLst>
          </p:cNvPr>
          <p:cNvSpPr txBox="1"/>
          <p:nvPr/>
        </p:nvSpPr>
        <p:spPr>
          <a:xfrm>
            <a:off x="4826935" y="5529368"/>
            <a:ext cx="187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DHT22</a:t>
            </a:r>
          </a:p>
        </p:txBody>
      </p:sp>
      <p:pic>
        <p:nvPicPr>
          <p:cNvPr id="10" name="Obraz 9" descr="DHT11 i DHT22 odczytywanie temperatury i wilgotności | Blog ...">
            <a:extLst>
              <a:ext uri="{FF2B5EF4-FFF2-40B4-BE49-F238E27FC236}">
                <a16:creationId xmlns:a16="http://schemas.microsoft.com/office/drawing/2014/main" id="{9C47D12F-500E-4183-83F8-D5DFE424300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6" t="17049" r="21462" b="22105"/>
          <a:stretch/>
        </p:blipFill>
        <p:spPr bwMode="auto">
          <a:xfrm rot="5400000">
            <a:off x="4672579" y="2215248"/>
            <a:ext cx="2186940" cy="33051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Obraz 10" descr="Sunrobotics DHT21 AM2301 Temperature Humidity Module hight quality ...">
            <a:extLst>
              <a:ext uri="{FF2B5EF4-FFF2-40B4-BE49-F238E27FC236}">
                <a16:creationId xmlns:a16="http://schemas.microsoft.com/office/drawing/2014/main" id="{8AAF0C34-C010-4176-B68B-1B133759D2C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2600" r="16000" b="24400"/>
          <a:stretch/>
        </p:blipFill>
        <p:spPr bwMode="auto">
          <a:xfrm>
            <a:off x="8491887" y="2674930"/>
            <a:ext cx="2857500" cy="24227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5F89CEB7-85C3-43F5-978F-A7C1C10CFE7E}"/>
              </a:ext>
            </a:extLst>
          </p:cNvPr>
          <p:cNvSpPr txBox="1"/>
          <p:nvPr/>
        </p:nvSpPr>
        <p:spPr>
          <a:xfrm>
            <a:off x="8729876" y="5529368"/>
            <a:ext cx="238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DHT21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7793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8B2A7-31B6-401F-B0DC-110EB934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czujnika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328C50-49B5-4BA6-9969-F2AE101E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40" y="2211038"/>
            <a:ext cx="7104662" cy="42233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dirty="0"/>
              <a:t>DHT11</a:t>
            </a:r>
          </a:p>
          <a:p>
            <a:pPr marL="0" indent="0">
              <a:buNone/>
            </a:pPr>
            <a:r>
              <a:rPr lang="pl-PL" dirty="0"/>
              <a:t>Jedyne parametry które mogą rozróżniać te czujniki od siebie to zakres badanej wartości, jej dokładność oraz cena. Nie posiadając dokładnych wymagań klienta, a w szczególności takich mówiących o wyżej wymienionych czynnikach, uznaliśmy, że najbardziej kluczowym parametrem będzie cena.</a:t>
            </a:r>
          </a:p>
          <a:p>
            <a:pPr marL="0" indent="0">
              <a:buNone/>
            </a:pPr>
            <a:r>
              <a:rPr lang="pl-PL" dirty="0"/>
              <a:t>Alternatywnie można wykorzystać czujnik: DHT22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735EE96B-DBD2-4A61-A1DD-FAA8D254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15" y="2419142"/>
            <a:ext cx="3254192" cy="32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8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D30765-FF80-4C3C-AC3E-EB11DCB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Desktopowa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FBE106-86F7-412D-8AF1-526716AB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Wymagania:</a:t>
            </a:r>
          </a:p>
          <a:p>
            <a:r>
              <a:rPr lang="pl-PL" dirty="0"/>
              <a:t>Wsparcie </a:t>
            </a:r>
            <a:r>
              <a:rPr lang="pl-PL" dirty="0" err="1"/>
              <a:t>Qt</a:t>
            </a:r>
            <a:r>
              <a:rPr lang="pl-PL" dirty="0"/>
              <a:t> w wersji minimum 5.8.</a:t>
            </a:r>
          </a:p>
          <a:p>
            <a:r>
              <a:rPr lang="pl-PL" dirty="0"/>
              <a:t>Możliwość odczytywania danych z podłączonych czujników.</a:t>
            </a:r>
          </a:p>
          <a:p>
            <a:r>
              <a:rPr lang="pl-PL" dirty="0"/>
              <a:t>Możliwość nazywania podłączonych urządzeń </a:t>
            </a:r>
            <a:r>
              <a:rPr lang="pl-PL" dirty="0" err="1"/>
              <a:t>np</a:t>
            </a:r>
            <a:r>
              <a:rPr lang="pl-PL" dirty="0"/>
              <a:t>: temepatura-hala1.</a:t>
            </a:r>
          </a:p>
          <a:p>
            <a:r>
              <a:rPr lang="pl-PL" dirty="0"/>
              <a:t>Możliwość dodawania i usuwania połączonych urządzeń.</a:t>
            </a:r>
          </a:p>
          <a:p>
            <a:r>
              <a:rPr lang="pl-PL" dirty="0"/>
              <a:t>Tryb administratora umożliwiający testowanie systemu.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615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B8F4B-9F20-45EE-A788-685583AF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Prototyp interfejsu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6976626B-4FFF-43FD-8F10-FEA172703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041" y="2151974"/>
            <a:ext cx="7597917" cy="4271743"/>
          </a:xfrm>
        </p:spPr>
      </p:pic>
    </p:spTree>
    <p:extLst>
      <p:ext uri="{BB962C8B-B14F-4D97-AF65-F5344CB8AC3E}">
        <p14:creationId xmlns:p14="http://schemas.microsoft.com/office/powerpoint/2010/main" val="423801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4E6FB1-798D-4982-9AB0-9CF8168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Gotowy interfejs</a:t>
            </a:r>
          </a:p>
        </p:txBody>
      </p:sp>
      <p:pic>
        <p:nvPicPr>
          <p:cNvPr id="5" name="Symbol zastępczy zawartości 4" descr="Obraz zawierający zrzut ekranu, monitor, ekran, komputer&#10;&#10;Opis wygenerowany automatycznie">
            <a:extLst>
              <a:ext uri="{FF2B5EF4-FFF2-40B4-BE49-F238E27FC236}">
                <a16:creationId xmlns:a16="http://schemas.microsoft.com/office/drawing/2014/main" id="{316519A3-A569-472A-9E65-0DEF9D67F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56" y="2421030"/>
            <a:ext cx="4596342" cy="3598863"/>
          </a:xfrm>
        </p:spPr>
      </p:pic>
      <p:pic>
        <p:nvPicPr>
          <p:cNvPr id="7" name="Obraz 6" descr="Obraz zawierający zrzut ekranu, monitor, ekran, telewizja&#10;&#10;Opis wygenerowany automatycznie">
            <a:extLst>
              <a:ext uri="{FF2B5EF4-FFF2-40B4-BE49-F238E27FC236}">
                <a16:creationId xmlns:a16="http://schemas.microsoft.com/office/drawing/2014/main" id="{3E76DD78-3F57-4066-8085-C7FF89B49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51" y="2421031"/>
            <a:ext cx="455516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9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502E1B-1BC5-44F6-9229-82C5E990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na system Android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17CC8C-EB11-4D99-AA55-57868CAE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Aplikacja posiada tą samą funkcjonalność jak wersja na system Linux.</a:t>
            </a:r>
          </a:p>
          <a:p>
            <a:pPr marL="0" indent="0">
              <a:buNone/>
            </a:pPr>
            <a:r>
              <a:rPr lang="pl-PL" dirty="0"/>
              <a:t>Wsparcie:</a:t>
            </a:r>
          </a:p>
          <a:p>
            <a:r>
              <a:rPr lang="pl-PL" dirty="0"/>
              <a:t>Wymagany android od wersji 7 w wzwyż. (Powyżej API 24)</a:t>
            </a:r>
          </a:p>
          <a:p>
            <a:r>
              <a:rPr lang="pl-PL" dirty="0"/>
              <a:t>Urządzenie musi posiadać możliwość podłączenia do sieci (poprzez </a:t>
            </a:r>
            <a:r>
              <a:rPr lang="pl-PL" dirty="0" err="1"/>
              <a:t>WiFi</a:t>
            </a:r>
            <a:r>
              <a:rPr lang="pl-PL" dirty="0"/>
              <a:t> lub kablem Ethernet)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804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908A15-FB6D-45C6-BF94-D86BE52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2B6283-1560-4605-982E-3604E8D6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3200" dirty="0"/>
              <a:t>Adam Krizar: Dokumentacja, prezentacja, Interfejs Android oraz Linux oraz zarządzanie zespołem.</a:t>
            </a:r>
          </a:p>
          <a:p>
            <a:r>
              <a:rPr lang="pl-PL" sz="3200" dirty="0"/>
              <a:t>Katarzyna Czajkowska: Kontrola dokumentacji, interfejs aplikacji Linux oraz obsługa protokołu MQTT.</a:t>
            </a:r>
          </a:p>
          <a:p>
            <a:r>
              <a:rPr lang="pl-PL" sz="3200" dirty="0"/>
              <a:t>Mateusz </a:t>
            </a:r>
            <a:r>
              <a:rPr lang="pl-PL" sz="3200" dirty="0" err="1"/>
              <a:t>Gurski</a:t>
            </a:r>
            <a:r>
              <a:rPr lang="pl-PL" sz="3200" dirty="0"/>
              <a:t>: Obsługa protokołu HTTP, </a:t>
            </a:r>
            <a:r>
              <a:rPr lang="pl-PL" sz="3200" dirty="0" err="1"/>
              <a:t>aplikacjka</a:t>
            </a:r>
            <a:r>
              <a:rPr lang="pl-PL" sz="3200" dirty="0"/>
              <a:t> Linux i aplikacja android oraz oprogramowanie urządzeń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142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20F8B4-77AC-4DCF-A0CE-924E1392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Prototyp </a:t>
            </a:r>
            <a:r>
              <a:rPr lang="pl-PL" dirty="0" err="1"/>
              <a:t>intefejsu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4C26BD5-5A6A-4010-AF55-9329E6760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368" y="2170022"/>
            <a:ext cx="2425623" cy="424668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8B3D010-3DFB-4843-BB0D-2174032F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65" y="2170023"/>
            <a:ext cx="2425623" cy="42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2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2D38C8-6768-4794-9FBB-210BE94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Gotowy Interfejs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B871338A-55AA-4187-BC6F-8DEFFA623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817" y="2227470"/>
            <a:ext cx="2309041" cy="4173795"/>
          </a:xfrm>
        </p:spPr>
      </p:pic>
      <p:pic>
        <p:nvPicPr>
          <p:cNvPr id="11" name="Obraz 10" descr="Obraz zawierający zrzut ekranu, rysunek&#10;&#10;Opis wygenerowany automatycznie">
            <a:extLst>
              <a:ext uri="{FF2B5EF4-FFF2-40B4-BE49-F238E27FC236}">
                <a16:creationId xmlns:a16="http://schemas.microsoft.com/office/drawing/2014/main" id="{EEADE10B-3D27-485C-9AE9-54992B46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144" y="2227469"/>
            <a:ext cx="2264897" cy="41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D8681D-B74D-4894-8F66-568E8595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Gotowy Interfejs</a:t>
            </a:r>
          </a:p>
        </p:txBody>
      </p:sp>
      <p:pic>
        <p:nvPicPr>
          <p:cNvPr id="5" name="Symbol zastępczy zawartości 4" descr="Obraz zawierający rysunek&#10;&#10;Opis wygenerowany automatycznie">
            <a:extLst>
              <a:ext uri="{FF2B5EF4-FFF2-40B4-BE49-F238E27FC236}">
                <a16:creationId xmlns:a16="http://schemas.microsoft.com/office/drawing/2014/main" id="{55AA9CB3-C72D-4DD4-955A-F5B122FC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131" y="2171773"/>
            <a:ext cx="2455472" cy="4466306"/>
          </a:xfrm>
        </p:spPr>
      </p:pic>
      <p:pic>
        <p:nvPicPr>
          <p:cNvPr id="7" name="Obraz 6" descr="Obraz zawierający zrzut ekranu&#10;&#10;Opis wygenerowany automatycznie">
            <a:extLst>
              <a:ext uri="{FF2B5EF4-FFF2-40B4-BE49-F238E27FC236}">
                <a16:creationId xmlns:a16="http://schemas.microsoft.com/office/drawing/2014/main" id="{5BBA04C4-B0A1-44A7-9895-338EC5455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99" y="2171773"/>
            <a:ext cx="2434367" cy="44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95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F8C8F3B-C015-4A44-BA47-2F03169761BD}"/>
              </a:ext>
            </a:extLst>
          </p:cNvPr>
          <p:cNvSpPr/>
          <p:nvPr/>
        </p:nvSpPr>
        <p:spPr>
          <a:xfrm>
            <a:off x="2654994" y="2852005"/>
            <a:ext cx="6882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228575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43F4B7-11F3-4515-BAB1-8781C7C3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3B1EC3-E40A-45C5-9459-A16870C3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Arkadiusz Cichy: Obsługa protokołu HTTP, Obsługa protokołu MQTT oraz oprogramowanie urządzenia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  <a:p>
            <a:r>
              <a:rPr lang="pl-PL" sz="3200" dirty="0"/>
              <a:t>Szymon Cichy: Obsługa protokołu HTTP, Obsługa protokołu MQTT, oprogramowanie urządzenia </a:t>
            </a:r>
            <a:r>
              <a:rPr lang="pl-PL" sz="3200" dirty="0" err="1"/>
              <a:t>IoT</a:t>
            </a:r>
            <a:r>
              <a:rPr lang="pl-PL" sz="3200" dirty="0"/>
              <a:t>, aplikacja android.</a:t>
            </a:r>
          </a:p>
          <a:p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13865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12E436-6E04-4B2A-BEDC-227BFFF1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/>
              <a:t>Wykorzystanie biblioteki </a:t>
            </a:r>
            <a:r>
              <a:rPr lang="pl-PL" sz="2800" dirty="0" err="1"/>
              <a:t>Qt</a:t>
            </a:r>
            <a:r>
              <a:rPr lang="pl-PL" sz="2800" dirty="0"/>
              <a:t> (aplikacja desktopowa)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Stworzenie aplikacji na dwie platformy (PC: Linux, Android)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Implementacja dwóch protokołów komunikacji: HTTP i MQTT.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Przygotowanie przykładowego systemu wykorzystującego naszą aplikację.</a:t>
            </a:r>
          </a:p>
        </p:txBody>
      </p:sp>
    </p:spTree>
    <p:extLst>
      <p:ext uri="{BB962C8B-B14F-4D97-AF65-F5344CB8AC3E}">
        <p14:creationId xmlns:p14="http://schemas.microsoft.com/office/powerpoint/2010/main" val="7589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4C84B-0955-4630-8756-24C6D0CD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środowiska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775EE8FD-62DB-4BFA-9121-D6120FA4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783" y="2443932"/>
            <a:ext cx="5007042" cy="3169014"/>
          </a:xfrm>
        </p:spPr>
      </p:pic>
      <p:pic>
        <p:nvPicPr>
          <p:cNvPr id="7" name="Obraz 6" descr="Obraz zawierający zrzut ekranu, monitor, telefon, ekran&#10;&#10;Opis wygenerowany automatycznie">
            <a:extLst>
              <a:ext uri="{FF2B5EF4-FFF2-40B4-BE49-F238E27FC236}">
                <a16:creationId xmlns:a16="http://schemas.microsoft.com/office/drawing/2014/main" id="{8FAEA2A5-D556-4CB1-B340-48B4710A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55" y="2785620"/>
            <a:ext cx="4835010" cy="27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10F86E-4915-4077-BCCA-F068EEC5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środowiska</a:t>
            </a:r>
          </a:p>
        </p:txBody>
      </p:sp>
      <p:pic>
        <p:nvPicPr>
          <p:cNvPr id="5" name="Symbol zastępczy zawartości 4" descr="Obraz zawierający zrzut ekranu, telefon&#10;&#10;Opis wygenerowany automatycznie">
            <a:extLst>
              <a:ext uri="{FF2B5EF4-FFF2-40B4-BE49-F238E27FC236}">
                <a16:creationId xmlns:a16="http://schemas.microsoft.com/office/drawing/2014/main" id="{66F1A036-4CBB-4C07-8BD1-7C07A7F42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405" y="2312086"/>
            <a:ext cx="5731190" cy="3598863"/>
          </a:xfrm>
        </p:spPr>
      </p:pic>
    </p:spTree>
    <p:extLst>
      <p:ext uri="{BB962C8B-B14F-4D97-AF65-F5344CB8AC3E}">
        <p14:creationId xmlns:p14="http://schemas.microsoft.com/office/powerpoint/2010/main" val="21476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502D6-B33D-4D9A-846D-E22E3303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QT </a:t>
            </a:r>
            <a:r>
              <a:rPr lang="pl-PL" dirty="0" err="1"/>
              <a:t>Creator</a:t>
            </a:r>
            <a:endParaRPr lang="pl-PL" dirty="0"/>
          </a:p>
        </p:txBody>
      </p:sp>
      <p:pic>
        <p:nvPicPr>
          <p:cNvPr id="5" name="Symbol zastępczy zawartości 4" descr="Obraz zawierający zrzut ekranu, monitor, komputer, ekran&#10;&#10;Opis wygenerowany automatycznie">
            <a:extLst>
              <a:ext uri="{FF2B5EF4-FFF2-40B4-BE49-F238E27FC236}">
                <a16:creationId xmlns:a16="http://schemas.microsoft.com/office/drawing/2014/main" id="{9A9998A1-144C-4AF8-8F08-5FC64302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509" y="2064426"/>
            <a:ext cx="8234982" cy="4705704"/>
          </a:xfrm>
        </p:spPr>
      </p:pic>
    </p:spTree>
    <p:extLst>
      <p:ext uri="{BB962C8B-B14F-4D97-AF65-F5344CB8AC3E}">
        <p14:creationId xmlns:p14="http://schemas.microsoft.com/office/powerpoint/2010/main" val="100449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781182-2684-4A1A-ACBA-A4FC4E1A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Qt</a:t>
            </a:r>
            <a:r>
              <a:rPr lang="pl-PL" dirty="0"/>
              <a:t> Designer</a:t>
            </a:r>
          </a:p>
        </p:txBody>
      </p:sp>
      <p:pic>
        <p:nvPicPr>
          <p:cNvPr id="5" name="Symbol zastępczy zawartości 4" descr="Obraz zawierający zrzut ekranu, monitor, sprzęt elektroniczny, ekran&#10;&#10;Opis wygenerowany automatycznie">
            <a:extLst>
              <a:ext uri="{FF2B5EF4-FFF2-40B4-BE49-F238E27FC236}">
                <a16:creationId xmlns:a16="http://schemas.microsoft.com/office/drawing/2014/main" id="{36DD2F8B-AE72-411F-9A84-7A5984C1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107" y="2076168"/>
            <a:ext cx="8091785" cy="4623877"/>
          </a:xfrm>
        </p:spPr>
      </p:pic>
    </p:spTree>
    <p:extLst>
      <p:ext uri="{BB962C8B-B14F-4D97-AF65-F5344CB8AC3E}">
        <p14:creationId xmlns:p14="http://schemas.microsoft.com/office/powerpoint/2010/main" val="157173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9AA28-20D1-451F-A6A0-BE007C54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Arduino</a:t>
            </a:r>
            <a:r>
              <a:rPr lang="pl-PL" dirty="0"/>
              <a:t> IDE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C5F2B9F7-F41F-4080-BFBD-FB7B723FC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216" y="2147415"/>
            <a:ext cx="7967568" cy="4552896"/>
          </a:xfrm>
        </p:spPr>
      </p:pic>
    </p:spTree>
    <p:extLst>
      <p:ext uri="{BB962C8B-B14F-4D97-AF65-F5344CB8AC3E}">
        <p14:creationId xmlns:p14="http://schemas.microsoft.com/office/powerpoint/2010/main" val="20900305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{87BD4D80-8360-43EB-BBA4-9EC3D44865E8}tf04033917</Template>
  <TotalTime>220</TotalTime>
  <Words>381</Words>
  <Application>Microsoft Office PowerPoint</Application>
  <PresentationFormat>Panoramiczny</PresentationFormat>
  <Paragraphs>59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6" baseType="lpstr">
      <vt:lpstr>Arial</vt:lpstr>
      <vt:lpstr>Trebuchet MS</vt:lpstr>
      <vt:lpstr>Berlin</vt:lpstr>
      <vt:lpstr>Projekt elastycznej aplikacji do zarządzania urządzeniami IoT w oparciu o bibliotekę QT</vt:lpstr>
      <vt:lpstr>Członkowie grupy projektowej</vt:lpstr>
      <vt:lpstr>Członkowie grupy projektowej</vt:lpstr>
      <vt:lpstr>Cele projektu</vt:lpstr>
      <vt:lpstr>Wybrane środowiska</vt:lpstr>
      <vt:lpstr>Wybrane środowiska</vt:lpstr>
      <vt:lpstr>QT Creator</vt:lpstr>
      <vt:lpstr>Qt Designer</vt:lpstr>
      <vt:lpstr>Arduino IDE</vt:lpstr>
      <vt:lpstr>Android Studio</vt:lpstr>
      <vt:lpstr>Mikrokontrolery</vt:lpstr>
      <vt:lpstr>Mikrokontrolery</vt:lpstr>
      <vt:lpstr>Wybór mikrokontrolera</vt:lpstr>
      <vt:lpstr>Czujniki</vt:lpstr>
      <vt:lpstr>Wybór czujnika</vt:lpstr>
      <vt:lpstr>Aplikacja Desktopowa</vt:lpstr>
      <vt:lpstr>Prototyp interfejsu</vt:lpstr>
      <vt:lpstr>Gotowy interfejs</vt:lpstr>
      <vt:lpstr>Aplikacja na system Android</vt:lpstr>
      <vt:lpstr>Prototyp intefejsu</vt:lpstr>
      <vt:lpstr>Gotowy Interfejs</vt:lpstr>
      <vt:lpstr>Gotowy Interfejs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elastycznej aplikacji do zarządzania urządzeniami IoT w oparciu o bibliotekę QT</dc:title>
  <dc:creator>Adam Krizar</dc:creator>
  <cp:lastModifiedBy>Adam Krizar</cp:lastModifiedBy>
  <cp:revision>41</cp:revision>
  <dcterms:created xsi:type="dcterms:W3CDTF">2020-03-09T20:21:31Z</dcterms:created>
  <dcterms:modified xsi:type="dcterms:W3CDTF">2020-05-17T15:15:19Z</dcterms:modified>
</cp:coreProperties>
</file>