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86" r:id="rId5"/>
    <p:sldId id="260" r:id="rId6"/>
    <p:sldId id="274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427" y="2902643"/>
            <a:ext cx="8606676" cy="1052713"/>
          </a:xfrm>
        </p:spPr>
        <p:txBody>
          <a:bodyPr/>
          <a:lstStyle/>
          <a:p>
            <a:r>
              <a:rPr lang="pl-PL" sz="3600" i="1" dirty="0"/>
              <a:t>Elastyczna aplikacja do zarządzania urządzeniami </a:t>
            </a:r>
            <a:r>
              <a:rPr lang="pl-PL" sz="3600" i="1" dirty="0" err="1"/>
              <a:t>IoT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49130"/>
            <a:ext cx="8144134" cy="708870"/>
          </a:xfrm>
        </p:spPr>
        <p:txBody>
          <a:bodyPr>
            <a:normAutofit lnSpcReduction="10000"/>
          </a:bodyPr>
          <a:lstStyle/>
          <a:p>
            <a:pPr algn="l"/>
            <a:r>
              <a:rPr lang="pl-PL" dirty="0"/>
              <a:t>Projekt zgłoszony przez firmę </a:t>
            </a:r>
            <a:r>
              <a:rPr lang="pl-PL" dirty="0" err="1"/>
              <a:t>InterElcom</a:t>
            </a:r>
            <a:endParaRPr lang="pl-PL" dirty="0"/>
          </a:p>
          <a:p>
            <a:pPr algn="l"/>
            <a:r>
              <a:rPr lang="pl-PL" dirty="0"/>
              <a:t>Prowadzący: Dr inż. Jan Nikodem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1BC2D9D-880E-4AF6-A02B-84BF1B9B6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325" y="1200325"/>
            <a:ext cx="2381075" cy="23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444BEB3-B501-4B7E-A605-ACD18432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4" y="152223"/>
            <a:ext cx="1559574" cy="226922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088FBA3-0DDB-4A12-9611-4DDA8911933C}"/>
              </a:ext>
            </a:extLst>
          </p:cNvPr>
          <p:cNvSpPr txBox="1"/>
          <p:nvPr/>
        </p:nvSpPr>
        <p:spPr>
          <a:xfrm>
            <a:off x="9088073" y="4983061"/>
            <a:ext cx="310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Grupa: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Adam Krizar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Arkadiusz Cichy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Katarzyna Czajkowska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Mateusz </a:t>
            </a:r>
            <a:r>
              <a:rPr lang="pl-PL" dirty="0" err="1"/>
              <a:t>Gurski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Szymon Cichy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4098600-F94D-4083-8C2B-22B1CA5636FB}"/>
              </a:ext>
            </a:extLst>
          </p:cNvPr>
          <p:cNvSpPr txBox="1"/>
          <p:nvPr/>
        </p:nvSpPr>
        <p:spPr>
          <a:xfrm>
            <a:off x="9088073" y="2658070"/>
            <a:ext cx="286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Wydział: Elektronika</a:t>
            </a:r>
          </a:p>
          <a:p>
            <a:r>
              <a:rPr lang="pl-PL" dirty="0"/>
              <a:t>Kierunek: Informatyka</a:t>
            </a:r>
          </a:p>
          <a:p>
            <a:r>
              <a:rPr lang="pl-PL" dirty="0"/>
              <a:t>Projekt zespołowy</a:t>
            </a:r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, zegar&#10;&#10;Opis wygenerowany automatycznie">
            <a:extLst>
              <a:ext uri="{FF2B5EF4-FFF2-40B4-BE49-F238E27FC236}">
                <a16:creationId xmlns:a16="http://schemas.microsoft.com/office/drawing/2014/main" id="{1F078DD3-E0CD-4B38-8AD4-A0734B9DC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8384" y="0"/>
            <a:ext cx="3165230" cy="6858000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E1BFBBC-32CD-4B22-AB61-0CC554DF32B5}"/>
              </a:ext>
            </a:extLst>
          </p:cNvPr>
          <p:cNvSpPr txBox="1"/>
          <p:nvPr/>
        </p:nvSpPr>
        <p:spPr>
          <a:xfrm>
            <a:off x="11367083" y="6488668"/>
            <a:ext cx="86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279524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EE4DCDC3-42C3-49EB-B85E-F14E660E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8384" y="0"/>
            <a:ext cx="3165230" cy="6858000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14D116A-1CB5-4429-92DF-38606077B1E1}"/>
              </a:ext>
            </a:extLst>
          </p:cNvPr>
          <p:cNvSpPr txBox="1"/>
          <p:nvPr/>
        </p:nvSpPr>
        <p:spPr>
          <a:xfrm>
            <a:off x="11367083" y="6488668"/>
            <a:ext cx="86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194845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, rysunek, mikrofalówka&#10;&#10;Opis wygenerowany automatycznie">
            <a:extLst>
              <a:ext uri="{FF2B5EF4-FFF2-40B4-BE49-F238E27FC236}">
                <a16:creationId xmlns:a16="http://schemas.microsoft.com/office/drawing/2014/main" id="{95F17CB6-6783-4C52-B754-5F7F9CF40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5991" y="-10367"/>
            <a:ext cx="3170015" cy="6868367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5FB483C-DD0C-4E46-AE0F-FE9CBC57AA46}"/>
              </a:ext>
            </a:extLst>
          </p:cNvPr>
          <p:cNvSpPr txBox="1"/>
          <p:nvPr/>
        </p:nvSpPr>
        <p:spPr>
          <a:xfrm>
            <a:off x="11367083" y="6488668"/>
            <a:ext cx="86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36689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 dirty="0">
                <a:solidFill>
                  <a:srgbClr val="FFFFFF"/>
                </a:solidFill>
              </a:rPr>
              <a:t>Aplikacja Android</a:t>
            </a:r>
          </a:p>
        </p:txBody>
      </p:sp>
      <p:pic>
        <p:nvPicPr>
          <p:cNvPr id="5" name="Symbol zastępczy zawartości 4" descr="Obraz zawierający zrzut ekranu, rysunek&#10;&#10;Opis wygenerowany automatycznie">
            <a:extLst>
              <a:ext uri="{FF2B5EF4-FFF2-40B4-BE49-F238E27FC236}">
                <a16:creationId xmlns:a16="http://schemas.microsoft.com/office/drawing/2014/main" id="{CE942DEC-B810-4C4D-817B-F9938F0B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38029" y="0"/>
            <a:ext cx="3165940" cy="6859538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7418869-89C2-4082-B967-3CABD2195CD1}"/>
              </a:ext>
            </a:extLst>
          </p:cNvPr>
          <p:cNvSpPr txBox="1"/>
          <p:nvPr/>
        </p:nvSpPr>
        <p:spPr>
          <a:xfrm>
            <a:off x="11367083" y="6488668"/>
            <a:ext cx="86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280258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776CD2-899A-4263-BB7E-C0065E69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</a:t>
            </a:r>
            <a:r>
              <a:rPr lang="pl-PL" dirty="0" err="1"/>
              <a:t>IoT</a:t>
            </a:r>
            <a:r>
              <a:rPr lang="pl-PL" dirty="0"/>
              <a:t> - Mikrokontroler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094A9-3A96-4045-BAAE-DE674BA2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7649"/>
            <a:ext cx="3531765" cy="422609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pl-PL" sz="2900" b="1" dirty="0"/>
              <a:t>Komunikacja </a:t>
            </a:r>
            <a:r>
              <a:rPr lang="pl-PL" sz="2900" b="1" dirty="0" err="1"/>
              <a:t>WiFi</a:t>
            </a:r>
            <a:r>
              <a:rPr lang="pl-PL" sz="2900" b="1" dirty="0"/>
              <a:t>:</a:t>
            </a:r>
            <a:endParaRPr lang="pl-PL" sz="2900" dirty="0"/>
          </a:p>
          <a:p>
            <a:pPr marL="0" indent="0">
              <a:buNone/>
            </a:pPr>
            <a:r>
              <a:rPr lang="pl-PL" sz="2900" dirty="0"/>
              <a:t>- standard 802.11 b/g/n 2,4 GHz,</a:t>
            </a:r>
            <a:br>
              <a:rPr lang="pl-PL" sz="2900" dirty="0"/>
            </a:br>
            <a:r>
              <a:rPr lang="pl-PL" sz="2900" dirty="0"/>
              <a:t>- prędkość transmisji do 72,2 </a:t>
            </a:r>
            <a:r>
              <a:rPr lang="pl-PL" sz="2900" dirty="0" err="1"/>
              <a:t>Mb</a:t>
            </a:r>
            <a:r>
              <a:rPr lang="pl-PL" sz="2900" dirty="0"/>
              <a:t>/s,</a:t>
            </a:r>
            <a:br>
              <a:rPr lang="pl-PL" sz="2900" dirty="0"/>
            </a:br>
            <a:r>
              <a:rPr lang="pl-PL" sz="2900" dirty="0"/>
              <a:t>- zabezpieczenia: WPA/WPA2,</a:t>
            </a:r>
            <a:br>
              <a:rPr lang="pl-PL" sz="2900" dirty="0"/>
            </a:br>
            <a:r>
              <a:rPr lang="pl-PL" sz="2900" dirty="0"/>
              <a:t>- szyfrowanie: WEP/TKIP/AES,</a:t>
            </a:r>
            <a:br>
              <a:rPr lang="pl-PL" sz="2900" dirty="0"/>
            </a:br>
            <a:r>
              <a:rPr lang="pl-PL" sz="2900" dirty="0"/>
              <a:t>- protokoły: IPv4, TCP/UDP/HTTP.</a:t>
            </a:r>
          </a:p>
          <a:p>
            <a:pPr lvl="0"/>
            <a:r>
              <a:rPr lang="pl-PL" sz="2900" b="1" dirty="0"/>
              <a:t>Zasilanie</a:t>
            </a:r>
            <a:r>
              <a:rPr lang="pl-PL" sz="2900" dirty="0"/>
              <a:t>:</a:t>
            </a:r>
          </a:p>
          <a:p>
            <a:pPr marL="0" indent="0">
              <a:buNone/>
            </a:pPr>
            <a:r>
              <a:rPr lang="pl-PL" sz="2900" dirty="0"/>
              <a:t>- napięcie pracy: 2,5 – 3,6 V,</a:t>
            </a:r>
            <a:br>
              <a:rPr lang="pl-PL" sz="2900" dirty="0"/>
            </a:br>
            <a:r>
              <a:rPr lang="pl-PL" sz="2900" dirty="0"/>
              <a:t>- napięcie zasilania: 4,8 – 12 V,</a:t>
            </a:r>
            <a:br>
              <a:rPr lang="pl-PL" sz="2900" dirty="0"/>
            </a:br>
            <a:r>
              <a:rPr lang="pl-PL" sz="2900" dirty="0"/>
              <a:t>- średni pobór prądu: 80 </a:t>
            </a:r>
            <a:r>
              <a:rPr lang="pl-PL" sz="2900" dirty="0" err="1"/>
              <a:t>mA</a:t>
            </a:r>
            <a:r>
              <a:rPr lang="pl-PL" sz="2900" dirty="0"/>
              <a:t>,</a:t>
            </a:r>
            <a:br>
              <a:rPr lang="pl-PL" sz="2900" dirty="0"/>
            </a:br>
            <a:r>
              <a:rPr lang="pl-PL" sz="2900" dirty="0"/>
              <a:t>- maksymalny pobór prądu: 800 </a:t>
            </a:r>
            <a:r>
              <a:rPr lang="pl-PL" sz="2900" dirty="0" err="1"/>
              <a:t>mA</a:t>
            </a:r>
            <a:r>
              <a:rPr lang="pl-PL" sz="2900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A39A1F-7AC8-4C9D-BC86-C98F3371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70" y="2733060"/>
            <a:ext cx="3821873" cy="275660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8D0C849-E0DE-45B0-818D-74E9C197FDD3}"/>
              </a:ext>
            </a:extLst>
          </p:cNvPr>
          <p:cNvSpPr txBox="1"/>
          <p:nvPr/>
        </p:nvSpPr>
        <p:spPr>
          <a:xfrm>
            <a:off x="3791824" y="2289871"/>
            <a:ext cx="3984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Aktualizacja</a:t>
            </a:r>
            <a:r>
              <a:rPr lang="pl-PL" sz="2000" dirty="0"/>
              <a:t> </a:t>
            </a:r>
            <a:r>
              <a:rPr lang="pl-PL" sz="2000" b="1" dirty="0"/>
              <a:t>oprogramowania</a:t>
            </a:r>
            <a:r>
              <a:rPr lang="pl-PL" sz="2000" dirty="0"/>
              <a:t>:</a:t>
            </a:r>
          </a:p>
          <a:p>
            <a:r>
              <a:rPr lang="pl-PL" dirty="0"/>
              <a:t>- UART,</a:t>
            </a:r>
            <a:br>
              <a:rPr lang="pl-PL" dirty="0"/>
            </a:br>
            <a:r>
              <a:rPr lang="pl-PL" dirty="0"/>
              <a:t>- OTA.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CPU</a:t>
            </a:r>
            <a:r>
              <a:rPr lang="pl-PL" sz="2000" dirty="0"/>
              <a:t>:</a:t>
            </a:r>
          </a:p>
          <a:p>
            <a:r>
              <a:rPr lang="pl-PL" dirty="0"/>
              <a:t>- </a:t>
            </a:r>
            <a:r>
              <a:rPr lang="pl-PL" dirty="0" err="1"/>
              <a:t>Tensilica</a:t>
            </a:r>
            <a:r>
              <a:rPr lang="pl-PL" dirty="0"/>
              <a:t> L106 32-bit 80 MHz,</a:t>
            </a:r>
            <a:br>
              <a:rPr lang="pl-PL" dirty="0"/>
            </a:br>
            <a:r>
              <a:rPr lang="pl-PL" dirty="0"/>
              <a:t>- obudowa: QFN32-pin (5 mm × 5 mm),</a:t>
            </a:r>
            <a:br>
              <a:rPr lang="pl-PL" dirty="0"/>
            </a:br>
            <a:r>
              <a:rPr lang="pl-PL" dirty="0"/>
              <a:t>- interfejsy: UART/SDIO/SPI/I2C/I2S/IR (zdalne sterowanie),</a:t>
            </a:r>
            <a:br>
              <a:rPr lang="pl-PL" dirty="0"/>
            </a:br>
            <a:r>
              <a:rPr lang="pl-PL" dirty="0"/>
              <a:t>- dostępne 10 GPIO,</a:t>
            </a:r>
            <a:br>
              <a:rPr lang="pl-PL" dirty="0"/>
            </a:br>
            <a:r>
              <a:rPr lang="pl-PL" dirty="0"/>
              <a:t>- 1 wyprowadzenie ADC (0 – 3,3 V).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7E4428D-8D3B-46F2-B3F1-472FC28956EF}"/>
              </a:ext>
            </a:extLst>
          </p:cNvPr>
          <p:cNvSpPr txBox="1"/>
          <p:nvPr/>
        </p:nvSpPr>
        <p:spPr>
          <a:xfrm>
            <a:off x="9047458" y="5489668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Nodemcu</a:t>
            </a:r>
            <a:r>
              <a:rPr lang="pl-PL" dirty="0"/>
              <a:t> v3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219D1C8-5D1B-471F-91B7-8BD03346DB0A}"/>
              </a:ext>
            </a:extLst>
          </p:cNvPr>
          <p:cNvSpPr txBox="1"/>
          <p:nvPr/>
        </p:nvSpPr>
        <p:spPr>
          <a:xfrm>
            <a:off x="11367083" y="6488668"/>
            <a:ext cx="86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159875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8B2A7-31B6-401F-B0DC-110EB934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</a:t>
            </a:r>
            <a:r>
              <a:rPr lang="pl-PL" dirty="0" err="1"/>
              <a:t>IoT</a:t>
            </a:r>
            <a:r>
              <a:rPr lang="pl-PL" dirty="0"/>
              <a:t> - Czujnik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328C50-49B5-4BA6-9969-F2AE101E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40" y="2211038"/>
            <a:ext cx="7104662" cy="4223318"/>
          </a:xfrm>
        </p:spPr>
        <p:txBody>
          <a:bodyPr>
            <a:normAutofit/>
          </a:bodyPr>
          <a:lstStyle/>
          <a:p>
            <a:pPr lvl="0"/>
            <a:r>
              <a:rPr lang="pl-PL" sz="2000" b="1" dirty="0"/>
              <a:t>Ogólne</a:t>
            </a:r>
            <a:r>
              <a:rPr lang="pl-PL" sz="2000" dirty="0"/>
              <a:t>:</a:t>
            </a:r>
          </a:p>
          <a:p>
            <a:pPr marL="0" indent="0">
              <a:buNone/>
            </a:pPr>
            <a:r>
              <a:rPr lang="pl-PL" sz="1800" dirty="0"/>
              <a:t>- Napięcie zasilania: 3 V do 5,5 V</a:t>
            </a:r>
            <a:br>
              <a:rPr lang="pl-PL" sz="1800" dirty="0"/>
            </a:br>
            <a:r>
              <a:rPr lang="pl-PL" sz="1800" dirty="0"/>
              <a:t>- Pobór prądu: 0,2 </a:t>
            </a:r>
            <a:r>
              <a:rPr lang="pl-PL" sz="1800" dirty="0" err="1"/>
              <a:t>mA</a:t>
            </a:r>
            <a:br>
              <a:rPr lang="pl-PL" sz="1800" dirty="0"/>
            </a:br>
            <a:r>
              <a:rPr lang="pl-PL" sz="1800" dirty="0"/>
              <a:t>- Częstotliwość próbkowania: 1Hz</a:t>
            </a:r>
          </a:p>
          <a:p>
            <a:pPr lvl="0"/>
            <a:r>
              <a:rPr lang="pl-PL" sz="2000" b="1" dirty="0"/>
              <a:t>Wbudowany</a:t>
            </a:r>
            <a:r>
              <a:rPr lang="pl-PL" dirty="0"/>
              <a:t> </a:t>
            </a:r>
            <a:r>
              <a:rPr lang="pl-PL" b="1" dirty="0"/>
              <a:t>termometr</a:t>
            </a:r>
            <a:endParaRPr lang="pl-PL" dirty="0"/>
          </a:p>
          <a:p>
            <a:pPr marL="0" indent="0">
              <a:buNone/>
            </a:pPr>
            <a:r>
              <a:rPr lang="pl-PL" sz="1800" dirty="0"/>
              <a:t>- Zakres pomiarowy: 0 - 50 °C</a:t>
            </a:r>
            <a:br>
              <a:rPr lang="pl-PL" sz="1800" dirty="0"/>
            </a:br>
            <a:r>
              <a:rPr lang="pl-PL" sz="1800" dirty="0"/>
              <a:t>- Dokładność: ±2°C</a:t>
            </a:r>
          </a:p>
          <a:p>
            <a:pPr lvl="0"/>
            <a:r>
              <a:rPr lang="pl-PL" sz="2000" b="1" dirty="0"/>
              <a:t>Czujnik</a:t>
            </a:r>
            <a:r>
              <a:rPr lang="pl-PL" dirty="0"/>
              <a:t> </a:t>
            </a:r>
            <a:r>
              <a:rPr lang="pl-PL" b="1" dirty="0"/>
              <a:t>wilgotności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sz="1800" dirty="0"/>
              <a:t>- Zakres pomiarowy: 20 - 95%RH</a:t>
            </a:r>
            <a:br>
              <a:rPr lang="pl-PL" sz="1800" dirty="0"/>
            </a:br>
            <a:r>
              <a:rPr lang="pl-PL" sz="1800" dirty="0"/>
              <a:t>- Dokładność: ±5%RH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35EE96B-DBD2-4A61-A1DD-FAA8D254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15" y="2419142"/>
            <a:ext cx="3254192" cy="325419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6ABFC37-E0D9-4FEA-AB9C-E99E47A04F1B}"/>
              </a:ext>
            </a:extLst>
          </p:cNvPr>
          <p:cNvSpPr txBox="1"/>
          <p:nvPr/>
        </p:nvSpPr>
        <p:spPr>
          <a:xfrm>
            <a:off x="9344238" y="5805182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DHT11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244F708-8D79-4ACF-87AA-60DD96D8DC89}"/>
              </a:ext>
            </a:extLst>
          </p:cNvPr>
          <p:cNvSpPr txBox="1"/>
          <p:nvPr/>
        </p:nvSpPr>
        <p:spPr>
          <a:xfrm>
            <a:off x="11367083" y="6488668"/>
            <a:ext cx="86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397408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F8C8F3B-C015-4A44-BA47-2F03169761BD}"/>
              </a:ext>
            </a:extLst>
          </p:cNvPr>
          <p:cNvSpPr/>
          <p:nvPr/>
        </p:nvSpPr>
        <p:spPr>
          <a:xfrm>
            <a:off x="2654994" y="3280601"/>
            <a:ext cx="6882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Dziękujemy za uwagę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C0FF6FB-C741-4C14-87AF-E5012947393B}"/>
              </a:ext>
            </a:extLst>
          </p:cNvPr>
          <p:cNvSpPr txBox="1"/>
          <p:nvPr/>
        </p:nvSpPr>
        <p:spPr>
          <a:xfrm>
            <a:off x="743824" y="352149"/>
            <a:ext cx="10704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i="1" dirty="0"/>
              <a:t>Elastyczna aplikacja do zarządzania urządzeniami </a:t>
            </a:r>
            <a:r>
              <a:rPr lang="pl-PL" sz="5400" i="1" dirty="0" err="1"/>
              <a:t>IoT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228575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 Projektowa</a:t>
            </a:r>
          </a:p>
        </p:txBody>
      </p:sp>
      <p:pic>
        <p:nvPicPr>
          <p:cNvPr id="5" name="Symbol zastępczy zawartości 4" descr="Obraz zawierający osoba, wewnątrz, mężczyzna, trzymający&#10;&#10;Opis wygenerowany automatycznie">
            <a:extLst>
              <a:ext uri="{FF2B5EF4-FFF2-40B4-BE49-F238E27FC236}">
                <a16:creationId xmlns:a16="http://schemas.microsoft.com/office/drawing/2014/main" id="{4FD64394-73B5-44E4-9F2B-543B1E1B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7336" y="2744813"/>
            <a:ext cx="2603433" cy="1954611"/>
          </a:xfrm>
        </p:spPr>
      </p:pic>
      <p:pic>
        <p:nvPicPr>
          <p:cNvPr id="7" name="Obraz 6" descr="Obraz zawierający osoba, mężczyzna, wewnątrz, siedzi&#10;&#10;Opis wygenerowany automatycznie">
            <a:extLst>
              <a:ext uri="{FF2B5EF4-FFF2-40B4-BE49-F238E27FC236}">
                <a16:creationId xmlns:a16="http://schemas.microsoft.com/office/drawing/2014/main" id="{0843BC53-2BD9-41A7-B0D4-5CB8FEF8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8" y="2420402"/>
            <a:ext cx="2762264" cy="26034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94319ED-C00E-453D-81CD-C19BA90F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42" y="2420402"/>
            <a:ext cx="2025980" cy="26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0D9EB90-ED71-400C-AD3D-96DBCA4D6307}"/>
              </a:ext>
            </a:extLst>
          </p:cNvPr>
          <p:cNvSpPr txBox="1"/>
          <p:nvPr/>
        </p:nvSpPr>
        <p:spPr>
          <a:xfrm>
            <a:off x="391747" y="5362514"/>
            <a:ext cx="1129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   Adam Krizar	     	    Arkadiusz Cichy	   Katarzyna Czajkowska      Mateusz </a:t>
            </a:r>
            <a:r>
              <a:rPr lang="pl-PL" dirty="0" err="1"/>
              <a:t>Gurski</a:t>
            </a:r>
            <a:r>
              <a:rPr lang="pl-PL" dirty="0"/>
              <a:t>		 Szymon Cichy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B124B-25C3-4D24-9230-07CD5934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427" y="2420401"/>
            <a:ext cx="2082746" cy="26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6F3697F-764A-4BA5-A3EF-9954C6EF1C3D}"/>
              </a:ext>
            </a:extLst>
          </p:cNvPr>
          <p:cNvSpPr txBox="1"/>
          <p:nvPr/>
        </p:nvSpPr>
        <p:spPr>
          <a:xfrm>
            <a:off x="11455601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>
                <a:solidFill>
                  <a:srgbClr val="FFFFFF"/>
                </a:solidFill>
              </a:rPr>
              <a:t>Nasze cele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rgbClr val="FFFFFF"/>
                </a:solidFill>
              </a:rPr>
              <a:t>Cele opracowane na podstawie wymagań złożonych przez firmę </a:t>
            </a:r>
            <a:r>
              <a:rPr lang="pl-PL" sz="2000" dirty="0" err="1">
                <a:solidFill>
                  <a:srgbClr val="FFFFFF"/>
                </a:solidFill>
              </a:rPr>
              <a:t>InterElcom</a:t>
            </a:r>
            <a:r>
              <a:rPr lang="pl-PL" sz="2000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Stworzenie elastycznej aplikacji.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Początkowa implementacja HTTP i MQTT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Wsparcie dwóch różnych platform.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Przygotowanie przykładowego systemu wykorzystującego naszą aplikację.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>
                <a:solidFill>
                  <a:srgbClr val="FFFFFF"/>
                </a:solidFill>
              </a:rPr>
              <a:t>Wykorzystanie </a:t>
            </a:r>
            <a:r>
              <a:rPr lang="pl-PL" sz="2000" dirty="0" err="1">
                <a:solidFill>
                  <a:srgbClr val="FFFFFF"/>
                </a:solidFill>
              </a:rPr>
              <a:t>frameworku</a:t>
            </a:r>
            <a:r>
              <a:rPr lang="pl-PL" sz="2000" dirty="0">
                <a:solidFill>
                  <a:srgbClr val="FFFFFF"/>
                </a:solidFill>
              </a:rPr>
              <a:t> </a:t>
            </a:r>
            <a:r>
              <a:rPr lang="pl-PL" sz="2000" dirty="0" err="1">
                <a:solidFill>
                  <a:srgbClr val="FFFFFF"/>
                </a:solidFill>
              </a:rPr>
              <a:t>Qt</a:t>
            </a:r>
            <a:endParaRPr lang="pl-PL" sz="2000" dirty="0">
              <a:solidFill>
                <a:srgbClr val="FFFFFF"/>
              </a:solidFill>
            </a:endParaRPr>
          </a:p>
        </p:txBody>
      </p:sp>
      <p:pic>
        <p:nvPicPr>
          <p:cNvPr id="5" name="Obraz 4" descr="Obraz zawierający rysunek, znak&#10;&#10;Opis wygenerowany automatycznie">
            <a:extLst>
              <a:ext uri="{FF2B5EF4-FFF2-40B4-BE49-F238E27FC236}">
                <a16:creationId xmlns:a16="http://schemas.microsoft.com/office/drawing/2014/main" id="{12478950-DF06-4471-8761-52F33C72A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239" y="315707"/>
            <a:ext cx="6184127" cy="114285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3924CD-ABAB-4F9D-860E-B2DCD076D797}"/>
              </a:ext>
            </a:extLst>
          </p:cNvPr>
          <p:cNvSpPr txBox="1"/>
          <p:nvPr/>
        </p:nvSpPr>
        <p:spPr>
          <a:xfrm>
            <a:off x="11425684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1E51D8-C7D0-4342-99D2-FC159A94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B0A805-D296-4F61-B7C9-AE553381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2AD0F31-5ECE-4A46-8C55-D14CB3C22D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30" y="2011187"/>
            <a:ext cx="8185939" cy="46082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889F738-911D-47EA-8BAD-86682B2E93A1}"/>
              </a:ext>
            </a:extLst>
          </p:cNvPr>
          <p:cNvSpPr txBox="1"/>
          <p:nvPr/>
        </p:nvSpPr>
        <p:spPr>
          <a:xfrm>
            <a:off x="11455601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66939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161" y="191780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73" y="3922242"/>
            <a:ext cx="4835010" cy="2716298"/>
          </a:xfrm>
          <a:prstGeom prst="rect">
            <a:avLst/>
          </a:prstGeom>
        </p:spPr>
      </p:pic>
      <p:pic>
        <p:nvPicPr>
          <p:cNvPr id="6" name="Symbol zastępczy zawartości 4" descr="Obraz zawierający zrzut ekranu, telefon&#10;&#10;Opis wygenerowany automatycznie">
            <a:extLst>
              <a:ext uri="{FF2B5EF4-FFF2-40B4-BE49-F238E27FC236}">
                <a16:creationId xmlns:a16="http://schemas.microsoft.com/office/drawing/2014/main" id="{B4DD47A8-7F73-4EA3-9E7C-C7D3BB1A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1" y="2148753"/>
            <a:ext cx="4835010" cy="303611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9F6A66F-E5F2-4BB0-B9D9-04E0D345E8FA}"/>
              </a:ext>
            </a:extLst>
          </p:cNvPr>
          <p:cNvSpPr txBox="1"/>
          <p:nvPr/>
        </p:nvSpPr>
        <p:spPr>
          <a:xfrm>
            <a:off x="11455601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E6FB1-798D-4982-9AB0-9CF8168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- interfejs</a:t>
            </a:r>
          </a:p>
        </p:txBody>
      </p:sp>
      <p:pic>
        <p:nvPicPr>
          <p:cNvPr id="5" name="Symbol zastępczy zawartości 4" descr="Obraz zawierający zrzut ekranu, monitor, ekran, komputer&#10;&#10;Opis wygenerowany automatycznie">
            <a:extLst>
              <a:ext uri="{FF2B5EF4-FFF2-40B4-BE49-F238E27FC236}">
                <a16:creationId xmlns:a16="http://schemas.microsoft.com/office/drawing/2014/main" id="{316519A3-A569-472A-9E65-0DEF9D67F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9" y="2101898"/>
            <a:ext cx="5903482" cy="462233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4E69113-E3AC-4406-ACC8-E0165BB6AB05}"/>
              </a:ext>
            </a:extLst>
          </p:cNvPr>
          <p:cNvSpPr txBox="1"/>
          <p:nvPr/>
        </p:nvSpPr>
        <p:spPr>
          <a:xfrm>
            <a:off x="11455601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351339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DD8F44-CCB0-432F-87EE-93253D84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- funkcjonalność</a:t>
            </a:r>
          </a:p>
        </p:txBody>
      </p:sp>
      <p:pic>
        <p:nvPicPr>
          <p:cNvPr id="5" name="Symbol zastępczy zawartości 4" descr="Obraz zawierający zrzut ekranu, monitor&#10;&#10;Opis wygenerowany automatycznie">
            <a:extLst>
              <a:ext uri="{FF2B5EF4-FFF2-40B4-BE49-F238E27FC236}">
                <a16:creationId xmlns:a16="http://schemas.microsoft.com/office/drawing/2014/main" id="{8F676CA9-40AC-49D9-B4B4-D59F4FE6E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766" y="2078383"/>
            <a:ext cx="5830467" cy="4593919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A6D0785-A8DC-4A63-A096-4BBB42CC02D8}"/>
              </a:ext>
            </a:extLst>
          </p:cNvPr>
          <p:cNvSpPr txBox="1"/>
          <p:nvPr/>
        </p:nvSpPr>
        <p:spPr>
          <a:xfrm>
            <a:off x="11455601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8890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44DB64-5DCF-4FAF-BE97-BC43917E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- funkcjonalność</a:t>
            </a:r>
          </a:p>
        </p:txBody>
      </p:sp>
      <p:pic>
        <p:nvPicPr>
          <p:cNvPr id="5" name="Symbol zastępczy zawartości 4" descr="Obraz zawierający zrzut ekranu, monitor, ekran, czarny&#10;&#10;Opis wygenerowany automatycznie">
            <a:extLst>
              <a:ext uri="{FF2B5EF4-FFF2-40B4-BE49-F238E27FC236}">
                <a16:creationId xmlns:a16="http://schemas.microsoft.com/office/drawing/2014/main" id="{26BBCBF4-D489-4E54-AACD-112326294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1" y="2088322"/>
            <a:ext cx="5914777" cy="4660348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328C310-A6B5-457F-8082-1694DA66FDE3}"/>
              </a:ext>
            </a:extLst>
          </p:cNvPr>
          <p:cNvSpPr txBox="1"/>
          <p:nvPr/>
        </p:nvSpPr>
        <p:spPr>
          <a:xfrm>
            <a:off x="11455601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120880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D8E08C-CF7D-4B8E-8349-2660E8C0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Desktopowa – tryb administratora</a:t>
            </a:r>
          </a:p>
        </p:txBody>
      </p:sp>
      <p:pic>
        <p:nvPicPr>
          <p:cNvPr id="5" name="Symbol zastępczy zawartości 4" descr="Obraz zawierający zrzut ekranu, monitor, ekran, komputer&#10;&#10;Opis wygenerowany automatycznie">
            <a:extLst>
              <a:ext uri="{FF2B5EF4-FFF2-40B4-BE49-F238E27FC236}">
                <a16:creationId xmlns:a16="http://schemas.microsoft.com/office/drawing/2014/main" id="{7C86CF07-65A4-4FEF-9C7D-F96CDD598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527" y="1988930"/>
            <a:ext cx="6078946" cy="4789700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2E3AAE0-0BE2-48D1-BA26-BD20FF7AD593}"/>
              </a:ext>
            </a:extLst>
          </p:cNvPr>
          <p:cNvSpPr txBox="1"/>
          <p:nvPr/>
        </p:nvSpPr>
        <p:spPr>
          <a:xfrm>
            <a:off x="11455601" y="6488668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53260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382</Words>
  <Application>Microsoft Office PowerPoint</Application>
  <PresentationFormat>Panoramiczny</PresentationFormat>
  <Paragraphs>65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Elastyczna aplikacja do zarządzania urządzeniami IoT</vt:lpstr>
      <vt:lpstr>Grupa Projektowa</vt:lpstr>
      <vt:lpstr>Nasze cele</vt:lpstr>
      <vt:lpstr>Schemat projektu</vt:lpstr>
      <vt:lpstr>Wybrane środowiska</vt:lpstr>
      <vt:lpstr>Aplikacja Desktopowa - interfejs</vt:lpstr>
      <vt:lpstr>Aplikacja Desktopowa - funkcjonalność</vt:lpstr>
      <vt:lpstr>Aplikacja Desktopowa - funkcjonalność</vt:lpstr>
      <vt:lpstr>Aplikacja Desktopowa – tryb administratora</vt:lpstr>
      <vt:lpstr>Aplikacja Android</vt:lpstr>
      <vt:lpstr>Aplikacja Android</vt:lpstr>
      <vt:lpstr>Aplikacja Android</vt:lpstr>
      <vt:lpstr>Aplikacja Android</vt:lpstr>
      <vt:lpstr>Przykładowe IoT - Mikrokontroler</vt:lpstr>
      <vt:lpstr>Przykładowe IoT - Czujnik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Elastyczna aplikacja do zarządzania urządzeniami IoT</dc:title>
  <dc:creator>Adam Krizar</dc:creator>
  <cp:lastModifiedBy>Adam Krizar</cp:lastModifiedBy>
  <cp:revision>6</cp:revision>
  <dcterms:created xsi:type="dcterms:W3CDTF">2020-06-02T16:19:49Z</dcterms:created>
  <dcterms:modified xsi:type="dcterms:W3CDTF">2020-06-04T08:47:54Z</dcterms:modified>
</cp:coreProperties>
</file>