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427" y="2902643"/>
            <a:ext cx="8606676" cy="1052713"/>
          </a:xfrm>
        </p:spPr>
        <p:txBody>
          <a:bodyPr/>
          <a:lstStyle/>
          <a:p>
            <a:r>
              <a:rPr lang="pl-PL" sz="3600" i="1" dirty="0"/>
              <a:t>Elastyczna aplikacja do zarządzania urządzeniami </a:t>
            </a:r>
            <a:r>
              <a:rPr lang="pl-PL" sz="3600" i="1" dirty="0" err="1"/>
              <a:t>IoT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1BC2D9D-880E-4AF6-A02B-84BF1B9B6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325" y="1200325"/>
            <a:ext cx="2381075" cy="23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444BEB3-B501-4B7E-A605-ACD18432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4" y="152223"/>
            <a:ext cx="1559574" cy="2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EE4DCDC3-42C3-49EB-B85E-F14E660E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384" y="0"/>
            <a:ext cx="3165230" cy="6858000"/>
          </a:xfrm>
        </p:spPr>
      </p:pic>
    </p:spTree>
    <p:extLst>
      <p:ext uri="{BB962C8B-B14F-4D97-AF65-F5344CB8AC3E}">
        <p14:creationId xmlns:p14="http://schemas.microsoft.com/office/powerpoint/2010/main" val="194845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rysunek, mikrofalówka&#10;&#10;Opis wygenerowany automatycznie">
            <a:extLst>
              <a:ext uri="{FF2B5EF4-FFF2-40B4-BE49-F238E27FC236}">
                <a16:creationId xmlns:a16="http://schemas.microsoft.com/office/drawing/2014/main" id="{95F17CB6-6783-4C52-B754-5F7F9CF4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5991" y="-10367"/>
            <a:ext cx="3170015" cy="6868367"/>
          </a:xfrm>
        </p:spPr>
      </p:pic>
    </p:spTree>
    <p:extLst>
      <p:ext uri="{BB962C8B-B14F-4D97-AF65-F5344CB8AC3E}">
        <p14:creationId xmlns:p14="http://schemas.microsoft.com/office/powerpoint/2010/main" val="366890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rysunek&#10;&#10;Opis wygenerowany automatycznie">
            <a:extLst>
              <a:ext uri="{FF2B5EF4-FFF2-40B4-BE49-F238E27FC236}">
                <a16:creationId xmlns:a16="http://schemas.microsoft.com/office/drawing/2014/main" id="{CE942DEC-B810-4C4D-817B-F9938F0B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029" y="0"/>
            <a:ext cx="3165940" cy="6859538"/>
          </a:xfrm>
        </p:spPr>
      </p:pic>
    </p:spTree>
    <p:extLst>
      <p:ext uri="{BB962C8B-B14F-4D97-AF65-F5344CB8AC3E}">
        <p14:creationId xmlns:p14="http://schemas.microsoft.com/office/powerpoint/2010/main" val="280258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76CD2-899A-4263-BB7E-C0065E6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</a:t>
            </a:r>
            <a:r>
              <a:rPr lang="pl-PL" dirty="0" err="1"/>
              <a:t>IoT</a:t>
            </a:r>
            <a:r>
              <a:rPr lang="pl-PL" dirty="0"/>
              <a:t> - Mikrokontroler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094A9-3A96-4045-BAAE-DE674BA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649"/>
            <a:ext cx="3531765" cy="422609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pl-PL" sz="2900" b="1" dirty="0"/>
              <a:t>Komunikacja </a:t>
            </a:r>
            <a:r>
              <a:rPr lang="pl-PL" sz="2900" b="1" dirty="0" err="1"/>
              <a:t>WiFi</a:t>
            </a:r>
            <a:r>
              <a:rPr lang="pl-PL" sz="2900" b="1" dirty="0"/>
              <a:t>:</a:t>
            </a:r>
            <a:endParaRPr lang="pl-PL" sz="2900" dirty="0"/>
          </a:p>
          <a:p>
            <a:pPr marL="0" indent="0">
              <a:buNone/>
            </a:pPr>
            <a:r>
              <a:rPr lang="pl-PL" sz="2900" dirty="0"/>
              <a:t>- standard 802.11 b/g/n 2,4 GHz,</a:t>
            </a:r>
            <a:br>
              <a:rPr lang="pl-PL" sz="2900" dirty="0"/>
            </a:br>
            <a:r>
              <a:rPr lang="pl-PL" sz="2900" dirty="0"/>
              <a:t>- prędkość transmisji do 72,2 </a:t>
            </a:r>
            <a:r>
              <a:rPr lang="pl-PL" sz="2900" dirty="0" err="1"/>
              <a:t>Mb</a:t>
            </a:r>
            <a:r>
              <a:rPr lang="pl-PL" sz="2900" dirty="0"/>
              <a:t>/s,</a:t>
            </a:r>
            <a:br>
              <a:rPr lang="pl-PL" sz="2900" dirty="0"/>
            </a:br>
            <a:r>
              <a:rPr lang="pl-PL" sz="2900" dirty="0"/>
              <a:t>- zabezpieczenia: WPA/WPA2,</a:t>
            </a:r>
            <a:br>
              <a:rPr lang="pl-PL" sz="2900" dirty="0"/>
            </a:br>
            <a:r>
              <a:rPr lang="pl-PL" sz="2900" dirty="0"/>
              <a:t>- szyfrowanie: WEP/TKIP/AES,</a:t>
            </a:r>
            <a:br>
              <a:rPr lang="pl-PL" sz="2900" dirty="0"/>
            </a:br>
            <a:r>
              <a:rPr lang="pl-PL" sz="2900" dirty="0"/>
              <a:t>- protokoły: IPv4, TCP/UDP/HTTP.</a:t>
            </a:r>
          </a:p>
          <a:p>
            <a:pPr lvl="0"/>
            <a:r>
              <a:rPr lang="pl-PL" sz="2900" b="1" dirty="0"/>
              <a:t>Zasilanie</a:t>
            </a:r>
            <a:r>
              <a:rPr lang="pl-PL" sz="2900" dirty="0"/>
              <a:t>:</a:t>
            </a:r>
          </a:p>
          <a:p>
            <a:pPr marL="0" indent="0">
              <a:buNone/>
            </a:pPr>
            <a:r>
              <a:rPr lang="pl-PL" sz="2900" dirty="0"/>
              <a:t>- napięcie pracy: 2,5 – 3,6 V,</a:t>
            </a:r>
            <a:br>
              <a:rPr lang="pl-PL" sz="2900" dirty="0"/>
            </a:br>
            <a:r>
              <a:rPr lang="pl-PL" sz="2900" dirty="0"/>
              <a:t>- napięcie zasilania: 4,8 – 12 V,</a:t>
            </a:r>
            <a:br>
              <a:rPr lang="pl-PL" sz="2900" dirty="0"/>
            </a:br>
            <a:r>
              <a:rPr lang="pl-PL" sz="2900" dirty="0"/>
              <a:t>- średni pobór prądu: 80 </a:t>
            </a:r>
            <a:r>
              <a:rPr lang="pl-PL" sz="2900" dirty="0" err="1"/>
              <a:t>mA</a:t>
            </a:r>
            <a:r>
              <a:rPr lang="pl-PL" sz="2900" dirty="0"/>
              <a:t>,</a:t>
            </a:r>
            <a:br>
              <a:rPr lang="pl-PL" sz="2900" dirty="0"/>
            </a:br>
            <a:r>
              <a:rPr lang="pl-PL" sz="2900" dirty="0"/>
              <a:t>- maksymalny pobór prądu: 800 </a:t>
            </a:r>
            <a:r>
              <a:rPr lang="pl-PL" sz="2900" dirty="0" err="1"/>
              <a:t>mA</a:t>
            </a:r>
            <a:r>
              <a:rPr lang="pl-PL" sz="2900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A39A1F-7AC8-4C9D-BC86-C98F3371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70" y="2733060"/>
            <a:ext cx="3821873" cy="27566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8D0C849-E0DE-45B0-818D-74E9C197FDD3}"/>
              </a:ext>
            </a:extLst>
          </p:cNvPr>
          <p:cNvSpPr txBox="1"/>
          <p:nvPr/>
        </p:nvSpPr>
        <p:spPr>
          <a:xfrm>
            <a:off x="3791824" y="2289871"/>
            <a:ext cx="3984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Aktualizacja</a:t>
            </a:r>
            <a:r>
              <a:rPr lang="pl-PL" sz="2000" dirty="0"/>
              <a:t> </a:t>
            </a:r>
            <a:r>
              <a:rPr lang="pl-PL" sz="2000" b="1" dirty="0"/>
              <a:t>oprogramowania</a:t>
            </a:r>
            <a:r>
              <a:rPr lang="pl-PL" sz="2000" dirty="0"/>
              <a:t>:</a:t>
            </a:r>
          </a:p>
          <a:p>
            <a:r>
              <a:rPr lang="pl-PL" dirty="0"/>
              <a:t>- UART,</a:t>
            </a:r>
            <a:br>
              <a:rPr lang="pl-PL" dirty="0"/>
            </a:br>
            <a:r>
              <a:rPr lang="pl-PL" dirty="0"/>
              <a:t>- OTA.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CPU</a:t>
            </a:r>
            <a:r>
              <a:rPr lang="pl-PL" sz="2000" dirty="0"/>
              <a:t>:</a:t>
            </a:r>
          </a:p>
          <a:p>
            <a:r>
              <a:rPr lang="pl-PL" dirty="0"/>
              <a:t>- </a:t>
            </a:r>
            <a:r>
              <a:rPr lang="pl-PL" dirty="0" err="1"/>
              <a:t>Tensilica</a:t>
            </a:r>
            <a:r>
              <a:rPr lang="pl-PL" dirty="0"/>
              <a:t> L106 32-bit 80 MHz,</a:t>
            </a:r>
            <a:br>
              <a:rPr lang="pl-PL" dirty="0"/>
            </a:br>
            <a:r>
              <a:rPr lang="pl-PL" dirty="0"/>
              <a:t>- obudowa: QFN32-pin (5 mm × 5 mm),</a:t>
            </a:r>
            <a:br>
              <a:rPr lang="pl-PL" dirty="0"/>
            </a:br>
            <a:r>
              <a:rPr lang="pl-PL" dirty="0"/>
              <a:t>- interfejsy: UART/SDIO/SPI/I2C/I2S/IR (zdalne sterowanie),</a:t>
            </a:r>
            <a:br>
              <a:rPr lang="pl-PL" dirty="0"/>
            </a:br>
            <a:r>
              <a:rPr lang="pl-PL" dirty="0"/>
              <a:t>- dostępne 10 GPIO,</a:t>
            </a:r>
            <a:br>
              <a:rPr lang="pl-PL" dirty="0"/>
            </a:br>
            <a:r>
              <a:rPr lang="pl-PL" dirty="0"/>
              <a:t>- 1 wyprowadzenie ADC (0 – 3,3 V).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7E4428D-8D3B-46F2-B3F1-472FC28956EF}"/>
              </a:ext>
            </a:extLst>
          </p:cNvPr>
          <p:cNvSpPr txBox="1"/>
          <p:nvPr/>
        </p:nvSpPr>
        <p:spPr>
          <a:xfrm>
            <a:off x="9047458" y="5489668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Nodemcu</a:t>
            </a:r>
            <a:r>
              <a:rPr lang="pl-PL" dirty="0"/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159875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8B2A7-31B6-401F-B0DC-110EB93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</a:t>
            </a:r>
            <a:r>
              <a:rPr lang="pl-PL" dirty="0" err="1"/>
              <a:t>IoT</a:t>
            </a:r>
            <a:r>
              <a:rPr lang="pl-PL" dirty="0"/>
              <a:t> - Czujnik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28C50-49B5-4BA6-9969-F2AE101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40" y="2211038"/>
            <a:ext cx="7104662" cy="4223318"/>
          </a:xfrm>
        </p:spPr>
        <p:txBody>
          <a:bodyPr>
            <a:normAutofit/>
          </a:bodyPr>
          <a:lstStyle/>
          <a:p>
            <a:pPr lvl="0"/>
            <a:r>
              <a:rPr lang="pl-PL" sz="2000" b="1" dirty="0"/>
              <a:t>Ogólne</a:t>
            </a:r>
            <a:r>
              <a:rPr lang="pl-PL" sz="2000" dirty="0"/>
              <a:t>:</a:t>
            </a:r>
          </a:p>
          <a:p>
            <a:pPr marL="0" indent="0">
              <a:buNone/>
            </a:pPr>
            <a:r>
              <a:rPr lang="pl-PL" sz="1800" dirty="0"/>
              <a:t>- Napięcie zasilania: 3 V do 5,5 V</a:t>
            </a:r>
            <a:br>
              <a:rPr lang="pl-PL" sz="1800" dirty="0"/>
            </a:br>
            <a:r>
              <a:rPr lang="pl-PL" sz="1800" dirty="0"/>
              <a:t>- Pobór prądu: 0,2 </a:t>
            </a:r>
            <a:r>
              <a:rPr lang="pl-PL" sz="1800" dirty="0" err="1"/>
              <a:t>mA</a:t>
            </a:r>
            <a:br>
              <a:rPr lang="pl-PL" sz="1800" dirty="0"/>
            </a:br>
            <a:r>
              <a:rPr lang="pl-PL" sz="1800" dirty="0"/>
              <a:t>- Częstotliwość próbkowania: 1Hz</a:t>
            </a:r>
          </a:p>
          <a:p>
            <a:pPr lvl="0"/>
            <a:r>
              <a:rPr lang="pl-PL" sz="2000" b="1" dirty="0"/>
              <a:t>Wbudowany</a:t>
            </a:r>
            <a:r>
              <a:rPr lang="pl-PL" dirty="0"/>
              <a:t> </a:t>
            </a:r>
            <a:r>
              <a:rPr lang="pl-PL" b="1" dirty="0"/>
              <a:t>termometr</a:t>
            </a:r>
            <a:endParaRPr lang="pl-PL" dirty="0"/>
          </a:p>
          <a:p>
            <a:pPr marL="0" indent="0">
              <a:buNone/>
            </a:pPr>
            <a:r>
              <a:rPr lang="pl-PL" sz="1800" dirty="0"/>
              <a:t>- Zakres pomiarowy: 0 - 50 °C</a:t>
            </a:r>
            <a:br>
              <a:rPr lang="pl-PL" sz="1800" dirty="0"/>
            </a:br>
            <a:r>
              <a:rPr lang="pl-PL" sz="1800" dirty="0"/>
              <a:t>- Dokładność: ±2°C</a:t>
            </a:r>
          </a:p>
          <a:p>
            <a:pPr lvl="0"/>
            <a:r>
              <a:rPr lang="pl-PL" sz="2000" b="1" dirty="0"/>
              <a:t>Czujnik</a:t>
            </a:r>
            <a:r>
              <a:rPr lang="pl-PL" dirty="0"/>
              <a:t> </a:t>
            </a:r>
            <a:r>
              <a:rPr lang="pl-PL" b="1" dirty="0"/>
              <a:t>wilgotności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sz="1800" dirty="0"/>
              <a:t>- Zakres pomiarowy: 20 - 95%RH</a:t>
            </a:r>
            <a:br>
              <a:rPr lang="pl-PL" sz="1800" dirty="0"/>
            </a:br>
            <a:r>
              <a:rPr lang="pl-PL" sz="1800" dirty="0"/>
              <a:t>- Dokładność: ±5%RH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35EE96B-DBD2-4A61-A1DD-FAA8D25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15" y="2419142"/>
            <a:ext cx="3254192" cy="325419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6ABFC37-E0D9-4FEA-AB9C-E99E47A04F1B}"/>
              </a:ext>
            </a:extLst>
          </p:cNvPr>
          <p:cNvSpPr txBox="1"/>
          <p:nvPr/>
        </p:nvSpPr>
        <p:spPr>
          <a:xfrm>
            <a:off x="9344238" y="5805182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DHT11</a:t>
            </a:r>
          </a:p>
        </p:txBody>
      </p:sp>
    </p:spTree>
    <p:extLst>
      <p:ext uri="{BB962C8B-B14F-4D97-AF65-F5344CB8AC3E}">
        <p14:creationId xmlns:p14="http://schemas.microsoft.com/office/powerpoint/2010/main" val="397408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Projektowa</a:t>
            </a:r>
          </a:p>
        </p:txBody>
      </p:sp>
      <p:pic>
        <p:nvPicPr>
          <p:cNvPr id="5" name="Symbol zastępczy zawartości 4" descr="Obraz zawierający osoba, wewnątrz, mężczyzna, trzymający&#10;&#10;Opis wygenerowany automatycznie">
            <a:extLst>
              <a:ext uri="{FF2B5EF4-FFF2-40B4-BE49-F238E27FC236}">
                <a16:creationId xmlns:a16="http://schemas.microsoft.com/office/drawing/2014/main" id="{4FD64394-73B5-44E4-9F2B-543B1E1B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7336" y="2744813"/>
            <a:ext cx="2603433" cy="1954611"/>
          </a:xfrm>
        </p:spPr>
      </p:pic>
      <p:pic>
        <p:nvPicPr>
          <p:cNvPr id="7" name="Obraz 6" descr="Obraz zawierający osoba, mężczyzna, wewnątrz, siedzi&#10;&#10;Opis wygenerowany automatycznie">
            <a:extLst>
              <a:ext uri="{FF2B5EF4-FFF2-40B4-BE49-F238E27FC236}">
                <a16:creationId xmlns:a16="http://schemas.microsoft.com/office/drawing/2014/main" id="{0843BC53-2BD9-41A7-B0D4-5CB8FEF8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8" y="2420402"/>
            <a:ext cx="2762264" cy="26034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94319ED-C00E-453D-81CD-C19BA90F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42" y="2420402"/>
            <a:ext cx="2025980" cy="2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0D9EB90-ED71-400C-AD3D-96DBCA4D6307}"/>
              </a:ext>
            </a:extLst>
          </p:cNvPr>
          <p:cNvSpPr txBox="1"/>
          <p:nvPr/>
        </p:nvSpPr>
        <p:spPr>
          <a:xfrm>
            <a:off x="391747" y="5362514"/>
            <a:ext cx="1129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   Adam Krizar	     	    Arkadiusz Cichy	   Katarzyna Czajkowska      Mateusz </a:t>
            </a:r>
            <a:r>
              <a:rPr lang="pl-PL" dirty="0" err="1"/>
              <a:t>Gurski</a:t>
            </a:r>
            <a:r>
              <a:rPr lang="pl-PL" dirty="0"/>
              <a:t>		 Szymon Cichy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124B-25C3-4D24-9230-07CD5934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27" y="2420401"/>
            <a:ext cx="2082746" cy="2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>
                <a:solidFill>
                  <a:srgbClr val="FFFFFF"/>
                </a:solidFill>
              </a:rPr>
              <a:t>Nasze 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Stworzenie elastycznej aplikacji.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Wsparcie dwóch różnych platform.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Przygotowanie przykładowego systemu wykorzystującego naszą aplikację.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161" y="191780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3" y="3922242"/>
            <a:ext cx="4835010" cy="2716298"/>
          </a:xfrm>
          <a:prstGeom prst="rect">
            <a:avLst/>
          </a:prstGeom>
        </p:spPr>
      </p:pic>
      <p:pic>
        <p:nvPicPr>
          <p:cNvPr id="6" name="Symbol zastępczy zawartości 4" descr="Obraz zawierający zrzut ekranu, telefon&#10;&#10;Opis wygenerowany automatycznie">
            <a:extLst>
              <a:ext uri="{FF2B5EF4-FFF2-40B4-BE49-F238E27FC236}">
                <a16:creationId xmlns:a16="http://schemas.microsoft.com/office/drawing/2014/main" id="{B4DD47A8-7F73-4EA3-9E7C-C7D3BB1A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1" y="2148753"/>
            <a:ext cx="4835010" cy="3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E6FB1-798D-4982-9AB0-9CF8168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interfejs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316519A3-A569-472A-9E65-0DEF9D67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9" y="2101898"/>
            <a:ext cx="5903482" cy="4622333"/>
          </a:xfrm>
        </p:spPr>
      </p:pic>
    </p:spTree>
    <p:extLst>
      <p:ext uri="{BB962C8B-B14F-4D97-AF65-F5344CB8AC3E}">
        <p14:creationId xmlns:p14="http://schemas.microsoft.com/office/powerpoint/2010/main" val="351339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DD8F44-CCB0-432F-87EE-93253D84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funkcjonalność</a:t>
            </a:r>
          </a:p>
        </p:txBody>
      </p:sp>
      <p:pic>
        <p:nvPicPr>
          <p:cNvPr id="5" name="Symbol zastępczy zawartości 4" descr="Obraz zawierający zrzut ekranu, monitor&#10;&#10;Opis wygenerowany automatycznie">
            <a:extLst>
              <a:ext uri="{FF2B5EF4-FFF2-40B4-BE49-F238E27FC236}">
                <a16:creationId xmlns:a16="http://schemas.microsoft.com/office/drawing/2014/main" id="{8F676CA9-40AC-49D9-B4B4-D59F4FE6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766" y="2078383"/>
            <a:ext cx="5830467" cy="4593919"/>
          </a:xfrm>
        </p:spPr>
      </p:pic>
    </p:spTree>
    <p:extLst>
      <p:ext uri="{BB962C8B-B14F-4D97-AF65-F5344CB8AC3E}">
        <p14:creationId xmlns:p14="http://schemas.microsoft.com/office/powerpoint/2010/main" val="288906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44DB64-5DCF-4FAF-BE97-BC43917E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funkcjonalność</a:t>
            </a:r>
          </a:p>
        </p:txBody>
      </p:sp>
      <p:pic>
        <p:nvPicPr>
          <p:cNvPr id="5" name="Symbol zastępczy zawartości 4" descr="Obraz zawierający zrzut ekranu, monitor, ekran, czarny&#10;&#10;Opis wygenerowany automatycznie">
            <a:extLst>
              <a:ext uri="{FF2B5EF4-FFF2-40B4-BE49-F238E27FC236}">
                <a16:creationId xmlns:a16="http://schemas.microsoft.com/office/drawing/2014/main" id="{26BBCBF4-D489-4E54-AACD-112326294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1" y="2088322"/>
            <a:ext cx="5914777" cy="4660348"/>
          </a:xfrm>
        </p:spPr>
      </p:pic>
    </p:spTree>
    <p:extLst>
      <p:ext uri="{BB962C8B-B14F-4D97-AF65-F5344CB8AC3E}">
        <p14:creationId xmlns:p14="http://schemas.microsoft.com/office/powerpoint/2010/main" val="120880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8E08C-CF7D-4B8E-8349-2660E8C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– tryb administratora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7C86CF07-65A4-4FEF-9C7D-F96CDD598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527" y="1988930"/>
            <a:ext cx="6078946" cy="4789700"/>
          </a:xfrm>
        </p:spPr>
      </p:pic>
    </p:spTree>
    <p:extLst>
      <p:ext uri="{BB962C8B-B14F-4D97-AF65-F5344CB8AC3E}">
        <p14:creationId xmlns:p14="http://schemas.microsoft.com/office/powerpoint/2010/main" val="532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zegar&#10;&#10;Opis wygenerowany automatycznie">
            <a:extLst>
              <a:ext uri="{FF2B5EF4-FFF2-40B4-BE49-F238E27FC236}">
                <a16:creationId xmlns:a16="http://schemas.microsoft.com/office/drawing/2014/main" id="{1F078DD3-E0CD-4B38-8AD4-A0734B9D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384" y="0"/>
            <a:ext cx="3165230" cy="6858000"/>
          </a:xfrm>
        </p:spPr>
      </p:pic>
    </p:spTree>
    <p:extLst>
      <p:ext uri="{BB962C8B-B14F-4D97-AF65-F5344CB8AC3E}">
        <p14:creationId xmlns:p14="http://schemas.microsoft.com/office/powerpoint/2010/main" val="27952473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Panoramiczny</PresentationFormat>
  <Paragraphs>37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Elastyczna aplikacja do zarządzania urządzeniami IoT</vt:lpstr>
      <vt:lpstr>Grupa Projektowa</vt:lpstr>
      <vt:lpstr>Nasze cele</vt:lpstr>
      <vt:lpstr>Wybrane środowiska</vt:lpstr>
      <vt:lpstr>Aplikacja Desktopowa - interfejs</vt:lpstr>
      <vt:lpstr>Aplikacja Desktopowa - funkcjonalność</vt:lpstr>
      <vt:lpstr>Aplikacja Desktopowa - funkcjonalność</vt:lpstr>
      <vt:lpstr>Aplikacja Desktopowa – tryb administratora</vt:lpstr>
      <vt:lpstr>Aplikacja Android</vt:lpstr>
      <vt:lpstr>Aplikacja Android</vt:lpstr>
      <vt:lpstr>Aplikacja Android</vt:lpstr>
      <vt:lpstr>Aplikacja Android</vt:lpstr>
      <vt:lpstr>Przykładowe IoT - Mikrokontroler</vt:lpstr>
      <vt:lpstr>Przykładowe IoT - Czujnik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Elastyczna aplikacja do zarządzania urządzeniami IoT</dc:title>
  <dc:creator>Adam Krizar</dc:creator>
  <cp:lastModifiedBy>Adam Krizar</cp:lastModifiedBy>
  <cp:revision>1</cp:revision>
  <dcterms:created xsi:type="dcterms:W3CDTF">2020-06-02T16:19:49Z</dcterms:created>
  <dcterms:modified xsi:type="dcterms:W3CDTF">2020-06-02T16:20:32Z</dcterms:modified>
</cp:coreProperties>
</file>