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86" r:id="rId5"/>
    <p:sldId id="260" r:id="rId6"/>
    <p:sldId id="274" r:id="rId7"/>
    <p:sldId id="279" r:id="rId8"/>
    <p:sldId id="280" r:id="rId9"/>
    <p:sldId id="281" r:id="rId10"/>
    <p:sldId id="282" r:id="rId11"/>
    <p:sldId id="283" r:id="rId12"/>
    <p:sldId id="284" r:id="rId13"/>
    <p:sldId id="285" r:id="rId14"/>
    <p:sldId id="271" r:id="rId15"/>
    <p:sldId id="272"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Krizar" initials="AK" lastIdx="13" clrIdx="0">
    <p:extLst>
      <p:ext uri="{19B8F6BF-5375-455C-9EA6-DF929625EA0E}">
        <p15:presenceInfo xmlns:p15="http://schemas.microsoft.com/office/powerpoint/2012/main" userId="fb26ac248f2bd5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97" d="100"/>
          <a:sy n="97" d="100"/>
        </p:scale>
        <p:origin x="78"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7T16:24:40.568" idx="7">
    <p:pos x="10" y="10"/>
    <p:text>Nasza grupa przygotowała projekt w ramach przedmiotu projekt zespołowy kierunku Informatyka na wydziale Elektronika. Opiekunem projektu jest doktor Nikodem. Jak państwo mogli przeczytać nasz temat - Elastyczna aplikacja do zarządzania urządzeniami IoT został zgłoszony przez firme IntelElcom.</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06-07T16:21:47.970" idx="1">
    <p:pos x="10" y="10"/>
    <p:text>Założenia projektowe sugerują wybór elektroniki o jak najmniejszym poborze mocy, ale jednocześnie układy nie powinny oszczędzać na prostocie użytkowania. Nikt nie będzie chciał płacić 5 inżynierom za złożenie nowych czujników w celu oszczędzenia 5 zł rocznie na rachunku za prąd. Stąd też wybór padł na Nodemcu v3. Zawiera on wszystko co potrzebne do sterowania urządzeniem IoT. Dobry procesor, nie za wolny, nie za szybki, moduł WiFi - jest, pobór mocy w normie. Do tego nie wymaga doktoratu z informatyki aby móc go zaprogramować. W zestawie dostajemy również 10 samych GPIO co pozwala na dołączanie bardziej skomplikowanych urządzeń.</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06-07T16:22:06.088" idx="2">
    <p:pos x="10" y="10"/>
    <p:text>Jednak sam sterownik nie wystarczy jeśli nie mamy czym sterować. Dopełnienie całości stanowi czujnik DHT11. Zakładając, że całość będzie używana w pomieszczeniach, uznaliśmy że czujnik ten spełnia wymagania w zakresie funkcjonalności jak i wymaganie cenowe. Lecz bardziej wymagający klienci mogą być nieusatysfakcjonowani tym urządzeniem. Na całe szczęście istnieje również czujnik DHT22 który funkcjonuje identycznie jak tutaj przedstawiony DHT11, ale posiada większe zakresy i dokładności pomiarowe.</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06-07T16:42:11.986" idx="13">
    <p:pos x="10" y="10"/>
    <p:text>Mamy nadzieje że nasza propozycja zainteresowała państwa i dziękujemy za uwagę.</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6-07T16:31:24.906" idx="8">
    <p:pos x="10" y="10"/>
    <p:text/>
    <p:extLst>
      <p:ext uri="{C676402C-5697-4E1C-873F-D02D1690AC5C}">
        <p15:threadingInfo xmlns:p15="http://schemas.microsoft.com/office/powerpoint/2012/main" timeZoneBias="-120"/>
      </p:ext>
    </p:extLst>
  </p:cm>
  <p:cm authorId="1" dt="2020-06-07T16:32:27.075" idx="9">
    <p:pos x="146" y="146"/>
    <p:text>Nasza grupa projektowa składa się z pięci osób. Ja, pirewszy po prawej zarządzam grupą, kolega Arkadiusz Cichy i Mateusz Gurski są odpiwedziealni za urządzenia IoT i protkoły komunikacji, Katarzyna Czajkowska za aplikacje desktopową, a Szymon Cichy za aplikacje mobilną.</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6-07T16:36:01.351" idx="10">
    <p:pos x="10" y="10"/>
    <p:text>Ponieważ nasz projekt został stworzony na podstawie wymagań zgłoszonych przez firmę nasze cele były jasno określone od samego poczatku. Najważnijszym z tej listy jest implementacja dówch protokołów oraz elastyczność aplikacji.</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6-07T16:38:40.100" idx="11">
    <p:pos x="10" y="10"/>
    <p:text>Jak państwo widzą proponowany przez nasz system mam za zadanie operować w sieci lokalnej. Nasza aplikacja umożliwia zczytywanie danych ze wszystkich urządzeń IoT w sieci, które wspierają odpwiednie protokoły.</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6-07T16:39:46.140" idx="12">
    <p:pos x="10" y="10"/>
    <p:text>I teraz przejdźmy do elastycznoścni. Nasza aplikacja wykorzystuje zewnętrzne bilioteki do dostarczania funkcjonalności obsługi protokołów - umożliwia to proste podmienie wykorzystywanych funkcji oraz dodanie nowych biliotek - co było klucozwym celem naszej aplikacji: Elastyczność. Wszystko to możemy osiągnać niskim kosztem, ponieważ jak państwo widzą wykorzystujemy tylko darmowe i opensourcowe oprogramowanie.</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6-07T16:23:35.958" idx="3">
    <p:pos x="10" y="10"/>
    <p:text>Jedną z przygotowanych przez nas aplikacji jest aplikacja desktopowa na system Linux. Zapewnia ona wygodną obsługę komunikacji z urządzeniami IoT wyświetlając listę zapisanych urządzeń.</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6-07T16:23:49.008" idx="4">
    <p:pos x="10" y="10"/>
    <p:text>Aplikacja pozwala na połączenie się z wybranym urządzeniem z listy i odbieraniem od niego danych. Możliwe jest dodawanie nowych urządzeń poprzez wprowadzenie ich adresu IP oraz nadanie im nazwy, pod którą będą wyświetlane na liście, oraz usuwanie urządzeń z listy. Dane odczytane z sensorów można zapisać do pliku o nazwie podanej przez użytkownika. Lista urządzeń zapisywana jest przy zamykaniu aplikacji i automatycznie wczytywana na starcie.</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6-07T16:24:08.209" idx="5">
    <p:pos x="10" y="10"/>
    <p:text>W razie problemów w aplikacji znajdują się informacje na temat funkcjonalności - instrukcja obsługi w zakładce "Pomoc" oraz znak zapytania w prawym dolnym rogu włączający tryb pomocy, podczas którego można sprawdzić funkcjonalność konkretnych elementów aplikacji po naciśnięciu ich.</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6-07T16:24:20.997" idx="6">
    <p:pos x="10" y="10"/>
    <p:text>Aplikacja posiada wbudowany tryb administratora - służy on do dokładniejszej analizy działania programu oraz testowania połączenia. Włączenie trybu programisty przejawia się pojawieniem się nowego pola tesktowego nad przyciskiem "dodaj", gdzie wyświetlane są dokładniejsze informacje na temat odczytu danych.</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pl-PL"/>
              <a:t>Kliknij, aby edytować styl</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pl-PL"/>
              <a:t>Kliknij, aby edytować styl</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446C117F-5CCF-4837-BE5F-2B92066CAFAF}"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84EB90BD-B6CE-46B7-997F-7313B992CCDC}"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pl-PL"/>
              <a:t>Kliknij, aby edytować styl</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CDB9D11F-B188-461D-B23F-39381795C052}"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pl-PL"/>
              <a:t>Kliknij, aby edytować styl</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52E6D8D9-55A2-4063-B0F3-121F44549695}"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pl-PL"/>
              <a:t>Kliknij, aby edytować styl</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D4B24536-994D-4021-A283-9F449C0DB509}" type="datetimeFigureOut">
              <a:rPr lang="en-US" dirty="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pl-PL"/>
              <a:t>Kliknij, aby edytować styl</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3CBBBB78-C96F-47B7-AB17-D852CA960AC9}" type="datetimeFigureOut">
              <a:rPr lang="en-US" dirty="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6/7/2020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pl-PL"/>
              <a:t>Kliknij, aby edytować styl</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30578ACC-22D6-47C1-A373-4FD133E34F3C}" type="datetimeFigureOut">
              <a:rPr lang="en-US" dirty="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pl-PL"/>
              <a:t>Kliknij, aby edytować styl</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0322" y="3030008"/>
            <a:ext cx="4698355" cy="2906179"/>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594123" y="3030008"/>
            <a:ext cx="4700059" cy="2906179"/>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pl-PL"/>
              <a:t>Kliknij, aby edytować styl</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E331444B-B92B-4E27-8C94-BB93EAF5CB18}"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pl-PL"/>
              <a:t>Kliknij, aby edytować styl</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363EFA5E-FA76-400D-B3DC-F0BA90E6D107}" type="datetimeFigureOut">
              <a:rPr lang="en-US" dirty="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6/7/2020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comments" Target="../comments/comment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68E4671-6EBB-4DA3-A76C-7257311981FC}"/>
              </a:ext>
            </a:extLst>
          </p:cNvPr>
          <p:cNvSpPr>
            <a:spLocks noGrp="1"/>
          </p:cNvSpPr>
          <p:nvPr>
            <p:ph type="ctrTitle"/>
          </p:nvPr>
        </p:nvSpPr>
        <p:spPr>
          <a:xfrm>
            <a:off x="-94427" y="2902643"/>
            <a:ext cx="8606676" cy="1052713"/>
          </a:xfrm>
        </p:spPr>
        <p:txBody>
          <a:bodyPr/>
          <a:lstStyle/>
          <a:p>
            <a:r>
              <a:rPr lang="pl-PL" sz="3600" i="1" dirty="0"/>
              <a:t>Elastyczna aplikacja do zarządzania urządzeniami </a:t>
            </a:r>
            <a:r>
              <a:rPr lang="pl-PL" sz="3600" i="1" dirty="0" err="1"/>
              <a:t>IoT</a:t>
            </a:r>
            <a:endParaRPr lang="pl-PL" sz="3600" dirty="0"/>
          </a:p>
        </p:txBody>
      </p:sp>
      <p:sp>
        <p:nvSpPr>
          <p:cNvPr id="3" name="Podtytuł 2">
            <a:extLst>
              <a:ext uri="{FF2B5EF4-FFF2-40B4-BE49-F238E27FC236}">
                <a16:creationId xmlns:a16="http://schemas.microsoft.com/office/drawing/2014/main" id="{10CD4743-DA0D-4BAB-A53D-74C4BAF3612D}"/>
              </a:ext>
            </a:extLst>
          </p:cNvPr>
          <p:cNvSpPr>
            <a:spLocks noGrp="1"/>
          </p:cNvSpPr>
          <p:nvPr>
            <p:ph type="subTitle" idx="1"/>
          </p:nvPr>
        </p:nvSpPr>
        <p:spPr>
          <a:xfrm>
            <a:off x="0" y="6149130"/>
            <a:ext cx="8144134" cy="708870"/>
          </a:xfrm>
        </p:spPr>
        <p:txBody>
          <a:bodyPr>
            <a:normAutofit lnSpcReduction="10000"/>
          </a:bodyPr>
          <a:lstStyle/>
          <a:p>
            <a:pPr algn="l"/>
            <a:r>
              <a:rPr lang="pl-PL" dirty="0"/>
              <a:t>Projekt zgłoszony przez firmę </a:t>
            </a:r>
            <a:r>
              <a:rPr lang="pl-PL" dirty="0" err="1"/>
              <a:t>InterElcom</a:t>
            </a:r>
            <a:endParaRPr lang="pl-PL" dirty="0"/>
          </a:p>
          <a:p>
            <a:pPr algn="l"/>
            <a:r>
              <a:rPr lang="pl-PL" dirty="0"/>
              <a:t>Prowadzący: Dr inż. Jan Nikodem</a:t>
            </a:r>
          </a:p>
        </p:txBody>
      </p:sp>
      <p:sp>
        <p:nvSpPr>
          <p:cNvPr id="7" name="AutoShape 2">
            <a:extLst>
              <a:ext uri="{FF2B5EF4-FFF2-40B4-BE49-F238E27FC236}">
                <a16:creationId xmlns:a16="http://schemas.microsoft.com/office/drawing/2014/main" id="{31BC2D9D-880E-4AF6-A02B-84BF1B9B6120}"/>
              </a:ext>
            </a:extLst>
          </p:cNvPr>
          <p:cNvSpPr>
            <a:spLocks noChangeAspect="1" noChangeArrowheads="1"/>
          </p:cNvSpPr>
          <p:nvPr/>
        </p:nvSpPr>
        <p:spPr bwMode="auto">
          <a:xfrm>
            <a:off x="3867325" y="1200325"/>
            <a:ext cx="2381075" cy="2381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9" name="Obraz 8">
            <a:extLst>
              <a:ext uri="{FF2B5EF4-FFF2-40B4-BE49-F238E27FC236}">
                <a16:creationId xmlns:a16="http://schemas.microsoft.com/office/drawing/2014/main" id="{E444BEB3-B501-4B7E-A605-ACD184325615}"/>
              </a:ext>
            </a:extLst>
          </p:cNvPr>
          <p:cNvPicPr>
            <a:picLocks noChangeAspect="1"/>
          </p:cNvPicPr>
          <p:nvPr/>
        </p:nvPicPr>
        <p:blipFill>
          <a:blip r:embed="rId2"/>
          <a:stretch>
            <a:fillRect/>
          </a:stretch>
        </p:blipFill>
        <p:spPr>
          <a:xfrm>
            <a:off x="316634" y="152223"/>
            <a:ext cx="1559574" cy="2269222"/>
          </a:xfrm>
          <a:prstGeom prst="rect">
            <a:avLst/>
          </a:prstGeom>
        </p:spPr>
      </p:pic>
      <p:sp>
        <p:nvSpPr>
          <p:cNvPr id="4" name="pole tekstowe 3">
            <a:extLst>
              <a:ext uri="{FF2B5EF4-FFF2-40B4-BE49-F238E27FC236}">
                <a16:creationId xmlns:a16="http://schemas.microsoft.com/office/drawing/2014/main" id="{1088FBA3-0DDB-4A12-9611-4DDA8911933C}"/>
              </a:ext>
            </a:extLst>
          </p:cNvPr>
          <p:cNvSpPr txBox="1"/>
          <p:nvPr/>
        </p:nvSpPr>
        <p:spPr>
          <a:xfrm>
            <a:off x="9088073" y="4983061"/>
            <a:ext cx="3103927" cy="1754326"/>
          </a:xfrm>
          <a:prstGeom prst="rect">
            <a:avLst/>
          </a:prstGeom>
          <a:noFill/>
        </p:spPr>
        <p:txBody>
          <a:bodyPr wrap="square" rtlCol="0">
            <a:spAutoFit/>
          </a:bodyPr>
          <a:lstStyle/>
          <a:p>
            <a:r>
              <a:rPr lang="pl-PL" dirty="0"/>
              <a:t>Grupa:</a:t>
            </a:r>
          </a:p>
          <a:p>
            <a:pPr marL="285750" indent="-285750">
              <a:buFont typeface="Arial" panose="020B0604020202020204" pitchFamily="34" charset="0"/>
              <a:buChar char="•"/>
            </a:pPr>
            <a:r>
              <a:rPr lang="pl-PL" dirty="0"/>
              <a:t>Adam Krizar</a:t>
            </a:r>
          </a:p>
          <a:p>
            <a:pPr marL="285750" indent="-285750">
              <a:buFont typeface="Arial" panose="020B0604020202020204" pitchFamily="34" charset="0"/>
              <a:buChar char="•"/>
            </a:pPr>
            <a:r>
              <a:rPr lang="pl-PL" dirty="0"/>
              <a:t>Arkadiusz Cichy</a:t>
            </a:r>
          </a:p>
          <a:p>
            <a:pPr marL="285750" indent="-285750">
              <a:buFont typeface="Arial" panose="020B0604020202020204" pitchFamily="34" charset="0"/>
              <a:buChar char="•"/>
            </a:pPr>
            <a:r>
              <a:rPr lang="pl-PL" dirty="0"/>
              <a:t>Katarzyna Czajkowska </a:t>
            </a:r>
          </a:p>
          <a:p>
            <a:pPr marL="285750" indent="-285750">
              <a:buFont typeface="Arial" panose="020B0604020202020204" pitchFamily="34" charset="0"/>
              <a:buChar char="•"/>
            </a:pPr>
            <a:r>
              <a:rPr lang="pl-PL" dirty="0"/>
              <a:t>Mateusz </a:t>
            </a:r>
            <a:r>
              <a:rPr lang="pl-PL" dirty="0" err="1"/>
              <a:t>Gurski</a:t>
            </a:r>
            <a:endParaRPr lang="pl-PL" dirty="0"/>
          </a:p>
          <a:p>
            <a:pPr marL="285750" indent="-285750">
              <a:buFont typeface="Arial" panose="020B0604020202020204" pitchFamily="34" charset="0"/>
              <a:buChar char="•"/>
            </a:pPr>
            <a:r>
              <a:rPr lang="pl-PL" dirty="0"/>
              <a:t>Szymon Cichy</a:t>
            </a:r>
          </a:p>
        </p:txBody>
      </p:sp>
      <p:sp>
        <p:nvSpPr>
          <p:cNvPr id="6" name="pole tekstowe 5">
            <a:extLst>
              <a:ext uri="{FF2B5EF4-FFF2-40B4-BE49-F238E27FC236}">
                <a16:creationId xmlns:a16="http://schemas.microsoft.com/office/drawing/2014/main" id="{E4098600-F94D-4083-8C2B-22B1CA5636FB}"/>
              </a:ext>
            </a:extLst>
          </p:cNvPr>
          <p:cNvSpPr txBox="1"/>
          <p:nvPr/>
        </p:nvSpPr>
        <p:spPr>
          <a:xfrm>
            <a:off x="9088073" y="2658070"/>
            <a:ext cx="2869035" cy="923330"/>
          </a:xfrm>
          <a:prstGeom prst="rect">
            <a:avLst/>
          </a:prstGeom>
          <a:noFill/>
        </p:spPr>
        <p:txBody>
          <a:bodyPr wrap="square" rtlCol="0">
            <a:spAutoFit/>
          </a:bodyPr>
          <a:lstStyle/>
          <a:p>
            <a:r>
              <a:rPr lang="pl-PL" dirty="0"/>
              <a:t>Wydział: Elektronika</a:t>
            </a:r>
          </a:p>
          <a:p>
            <a:r>
              <a:rPr lang="pl-PL" dirty="0"/>
              <a:t>Kierunek: Informatyka</a:t>
            </a:r>
          </a:p>
          <a:p>
            <a:r>
              <a:rPr lang="pl-PL" dirty="0"/>
              <a:t>Projekt zespołowy</a:t>
            </a:r>
          </a:p>
        </p:txBody>
      </p:sp>
    </p:spTree>
    <p:extLst>
      <p:ext uri="{BB962C8B-B14F-4D97-AF65-F5344CB8AC3E}">
        <p14:creationId xmlns:p14="http://schemas.microsoft.com/office/powerpoint/2010/main" val="11572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2294BD86-C7CC-47E5-9CA5-8D232644AAF8}"/>
              </a:ext>
            </a:extLst>
          </p:cNvPr>
          <p:cNvSpPr>
            <a:spLocks noGrp="1"/>
          </p:cNvSpPr>
          <p:nvPr>
            <p:ph type="title"/>
          </p:nvPr>
        </p:nvSpPr>
        <p:spPr>
          <a:xfrm>
            <a:off x="680321" y="2063262"/>
            <a:ext cx="3739279" cy="2661052"/>
          </a:xfrm>
        </p:spPr>
        <p:txBody>
          <a:bodyPr>
            <a:normAutofit/>
          </a:bodyPr>
          <a:lstStyle/>
          <a:p>
            <a:pPr algn="r"/>
            <a:r>
              <a:rPr lang="pl-PL" sz="4400" dirty="0">
                <a:solidFill>
                  <a:srgbClr val="FFFFFF"/>
                </a:solidFill>
              </a:rPr>
              <a:t>Aplikacja Android</a:t>
            </a:r>
          </a:p>
        </p:txBody>
      </p:sp>
      <p:pic>
        <p:nvPicPr>
          <p:cNvPr id="5" name="Symbol zastępczy zawartości 4" descr="Obraz zawierający zrzut ekranu, zegar&#10;&#10;Opis wygenerowany automatycznie">
            <a:extLst>
              <a:ext uri="{FF2B5EF4-FFF2-40B4-BE49-F238E27FC236}">
                <a16:creationId xmlns:a16="http://schemas.microsoft.com/office/drawing/2014/main" id="{1F078DD3-E0CD-4B38-8AD4-A0734B9DCC76}"/>
              </a:ext>
            </a:extLst>
          </p:cNvPr>
          <p:cNvPicPr>
            <a:picLocks noGrp="1" noChangeAspect="1"/>
          </p:cNvPicPr>
          <p:nvPr>
            <p:ph idx="1"/>
          </p:nvPr>
        </p:nvPicPr>
        <p:blipFill>
          <a:blip r:embed="rId4"/>
          <a:stretch>
            <a:fillRect/>
          </a:stretch>
        </p:blipFill>
        <p:spPr>
          <a:xfrm>
            <a:off x="6838384" y="0"/>
            <a:ext cx="3165230" cy="6858000"/>
          </a:xfrm>
        </p:spPr>
      </p:pic>
      <p:sp>
        <p:nvSpPr>
          <p:cNvPr id="9" name="pole tekstowe 8">
            <a:extLst>
              <a:ext uri="{FF2B5EF4-FFF2-40B4-BE49-F238E27FC236}">
                <a16:creationId xmlns:a16="http://schemas.microsoft.com/office/drawing/2014/main" id="{0E1BFBBC-32CD-4B22-AB61-0CC554DF32B5}"/>
              </a:ext>
            </a:extLst>
          </p:cNvPr>
          <p:cNvSpPr txBox="1"/>
          <p:nvPr/>
        </p:nvSpPr>
        <p:spPr>
          <a:xfrm>
            <a:off x="11367083" y="6488668"/>
            <a:ext cx="860305" cy="369332"/>
          </a:xfrm>
          <a:prstGeom prst="rect">
            <a:avLst/>
          </a:prstGeom>
          <a:noFill/>
        </p:spPr>
        <p:txBody>
          <a:bodyPr wrap="square" rtlCol="0">
            <a:spAutoFit/>
          </a:bodyPr>
          <a:lstStyle/>
          <a:p>
            <a:r>
              <a:rPr lang="pl-PL" dirty="0"/>
              <a:t>10/16</a:t>
            </a:r>
          </a:p>
        </p:txBody>
      </p:sp>
    </p:spTree>
    <p:extLst>
      <p:ext uri="{BB962C8B-B14F-4D97-AF65-F5344CB8AC3E}">
        <p14:creationId xmlns:p14="http://schemas.microsoft.com/office/powerpoint/2010/main" val="279524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2294BD86-C7CC-47E5-9CA5-8D232644AAF8}"/>
              </a:ext>
            </a:extLst>
          </p:cNvPr>
          <p:cNvSpPr>
            <a:spLocks noGrp="1"/>
          </p:cNvSpPr>
          <p:nvPr>
            <p:ph type="title"/>
          </p:nvPr>
        </p:nvSpPr>
        <p:spPr>
          <a:xfrm>
            <a:off x="680321" y="2063262"/>
            <a:ext cx="3739279" cy="2661052"/>
          </a:xfrm>
        </p:spPr>
        <p:txBody>
          <a:bodyPr>
            <a:normAutofit/>
          </a:bodyPr>
          <a:lstStyle/>
          <a:p>
            <a:pPr algn="r"/>
            <a:r>
              <a:rPr lang="pl-PL" sz="4400" dirty="0">
                <a:solidFill>
                  <a:srgbClr val="FFFFFF"/>
                </a:solidFill>
              </a:rPr>
              <a:t>Aplikacja Android</a:t>
            </a:r>
          </a:p>
        </p:txBody>
      </p:sp>
      <p:pic>
        <p:nvPicPr>
          <p:cNvPr id="5" name="Symbol zastępczy zawartości 4" descr="Obraz zawierający zrzut ekranu&#10;&#10;Opis wygenerowany automatycznie">
            <a:extLst>
              <a:ext uri="{FF2B5EF4-FFF2-40B4-BE49-F238E27FC236}">
                <a16:creationId xmlns:a16="http://schemas.microsoft.com/office/drawing/2014/main" id="{EE4DCDC3-42C3-49EB-B85E-F14E660E130A}"/>
              </a:ext>
            </a:extLst>
          </p:cNvPr>
          <p:cNvPicPr>
            <a:picLocks noGrp="1" noChangeAspect="1"/>
          </p:cNvPicPr>
          <p:nvPr>
            <p:ph idx="1"/>
          </p:nvPr>
        </p:nvPicPr>
        <p:blipFill>
          <a:blip r:embed="rId4"/>
          <a:stretch>
            <a:fillRect/>
          </a:stretch>
        </p:blipFill>
        <p:spPr>
          <a:xfrm>
            <a:off x="6838384" y="0"/>
            <a:ext cx="3165230" cy="6858000"/>
          </a:xfrm>
        </p:spPr>
      </p:pic>
      <p:sp>
        <p:nvSpPr>
          <p:cNvPr id="9" name="pole tekstowe 8">
            <a:extLst>
              <a:ext uri="{FF2B5EF4-FFF2-40B4-BE49-F238E27FC236}">
                <a16:creationId xmlns:a16="http://schemas.microsoft.com/office/drawing/2014/main" id="{314D116A-1CB5-4429-92DF-38606077B1E1}"/>
              </a:ext>
            </a:extLst>
          </p:cNvPr>
          <p:cNvSpPr txBox="1"/>
          <p:nvPr/>
        </p:nvSpPr>
        <p:spPr>
          <a:xfrm>
            <a:off x="11367083" y="6488668"/>
            <a:ext cx="860305" cy="369332"/>
          </a:xfrm>
          <a:prstGeom prst="rect">
            <a:avLst/>
          </a:prstGeom>
          <a:noFill/>
        </p:spPr>
        <p:txBody>
          <a:bodyPr wrap="square" rtlCol="0">
            <a:spAutoFit/>
          </a:bodyPr>
          <a:lstStyle/>
          <a:p>
            <a:r>
              <a:rPr lang="pl-PL" dirty="0"/>
              <a:t>11/16</a:t>
            </a:r>
          </a:p>
        </p:txBody>
      </p:sp>
    </p:spTree>
    <p:extLst>
      <p:ext uri="{BB962C8B-B14F-4D97-AF65-F5344CB8AC3E}">
        <p14:creationId xmlns:p14="http://schemas.microsoft.com/office/powerpoint/2010/main" val="1948458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2294BD86-C7CC-47E5-9CA5-8D232644AAF8}"/>
              </a:ext>
            </a:extLst>
          </p:cNvPr>
          <p:cNvSpPr>
            <a:spLocks noGrp="1"/>
          </p:cNvSpPr>
          <p:nvPr>
            <p:ph type="title"/>
          </p:nvPr>
        </p:nvSpPr>
        <p:spPr>
          <a:xfrm>
            <a:off x="680321" y="2063262"/>
            <a:ext cx="3739279" cy="2661052"/>
          </a:xfrm>
        </p:spPr>
        <p:txBody>
          <a:bodyPr>
            <a:normAutofit/>
          </a:bodyPr>
          <a:lstStyle/>
          <a:p>
            <a:pPr algn="r"/>
            <a:r>
              <a:rPr lang="pl-PL" sz="4400" dirty="0">
                <a:solidFill>
                  <a:srgbClr val="FFFFFF"/>
                </a:solidFill>
              </a:rPr>
              <a:t>Aplikacja Android</a:t>
            </a:r>
          </a:p>
        </p:txBody>
      </p:sp>
      <p:pic>
        <p:nvPicPr>
          <p:cNvPr id="5" name="Symbol zastępczy zawartości 4" descr="Obraz zawierający zrzut ekranu, rysunek, mikrofalówka&#10;&#10;Opis wygenerowany automatycznie">
            <a:extLst>
              <a:ext uri="{FF2B5EF4-FFF2-40B4-BE49-F238E27FC236}">
                <a16:creationId xmlns:a16="http://schemas.microsoft.com/office/drawing/2014/main" id="{95F17CB6-6783-4C52-B754-5F7F9CF403B4}"/>
              </a:ext>
            </a:extLst>
          </p:cNvPr>
          <p:cNvPicPr>
            <a:picLocks noGrp="1" noChangeAspect="1"/>
          </p:cNvPicPr>
          <p:nvPr>
            <p:ph idx="1"/>
          </p:nvPr>
        </p:nvPicPr>
        <p:blipFill>
          <a:blip r:embed="rId4"/>
          <a:stretch>
            <a:fillRect/>
          </a:stretch>
        </p:blipFill>
        <p:spPr>
          <a:xfrm>
            <a:off x="6835991" y="-10367"/>
            <a:ext cx="3170015" cy="6868367"/>
          </a:xfrm>
        </p:spPr>
      </p:pic>
      <p:sp>
        <p:nvSpPr>
          <p:cNvPr id="9" name="pole tekstowe 8">
            <a:extLst>
              <a:ext uri="{FF2B5EF4-FFF2-40B4-BE49-F238E27FC236}">
                <a16:creationId xmlns:a16="http://schemas.microsoft.com/office/drawing/2014/main" id="{35FB483C-DD0C-4E46-AE0F-FE9CBC57AA46}"/>
              </a:ext>
            </a:extLst>
          </p:cNvPr>
          <p:cNvSpPr txBox="1"/>
          <p:nvPr/>
        </p:nvSpPr>
        <p:spPr>
          <a:xfrm>
            <a:off x="11367083" y="6488668"/>
            <a:ext cx="860305" cy="369332"/>
          </a:xfrm>
          <a:prstGeom prst="rect">
            <a:avLst/>
          </a:prstGeom>
          <a:noFill/>
        </p:spPr>
        <p:txBody>
          <a:bodyPr wrap="square" rtlCol="0">
            <a:spAutoFit/>
          </a:bodyPr>
          <a:lstStyle/>
          <a:p>
            <a:r>
              <a:rPr lang="pl-PL" dirty="0"/>
              <a:t>12/16</a:t>
            </a:r>
          </a:p>
        </p:txBody>
      </p:sp>
    </p:spTree>
    <p:extLst>
      <p:ext uri="{BB962C8B-B14F-4D97-AF65-F5344CB8AC3E}">
        <p14:creationId xmlns:p14="http://schemas.microsoft.com/office/powerpoint/2010/main" val="366890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2294BD86-C7CC-47E5-9CA5-8D232644AAF8}"/>
              </a:ext>
            </a:extLst>
          </p:cNvPr>
          <p:cNvSpPr>
            <a:spLocks noGrp="1"/>
          </p:cNvSpPr>
          <p:nvPr>
            <p:ph type="title"/>
          </p:nvPr>
        </p:nvSpPr>
        <p:spPr>
          <a:xfrm>
            <a:off x="680321" y="2063262"/>
            <a:ext cx="3739279" cy="2661052"/>
          </a:xfrm>
        </p:spPr>
        <p:txBody>
          <a:bodyPr>
            <a:normAutofit/>
          </a:bodyPr>
          <a:lstStyle/>
          <a:p>
            <a:pPr algn="r"/>
            <a:r>
              <a:rPr lang="pl-PL" sz="4400" dirty="0">
                <a:solidFill>
                  <a:srgbClr val="FFFFFF"/>
                </a:solidFill>
              </a:rPr>
              <a:t>Aplikacja Android</a:t>
            </a:r>
          </a:p>
        </p:txBody>
      </p:sp>
      <p:pic>
        <p:nvPicPr>
          <p:cNvPr id="5" name="Symbol zastępczy zawartości 4" descr="Obraz zawierający zrzut ekranu, rysunek&#10;&#10;Opis wygenerowany automatycznie">
            <a:extLst>
              <a:ext uri="{FF2B5EF4-FFF2-40B4-BE49-F238E27FC236}">
                <a16:creationId xmlns:a16="http://schemas.microsoft.com/office/drawing/2014/main" id="{CE942DEC-B810-4C4D-817B-F9938F0BBBC9}"/>
              </a:ext>
            </a:extLst>
          </p:cNvPr>
          <p:cNvPicPr>
            <a:picLocks noGrp="1" noChangeAspect="1"/>
          </p:cNvPicPr>
          <p:nvPr>
            <p:ph idx="1"/>
          </p:nvPr>
        </p:nvPicPr>
        <p:blipFill>
          <a:blip r:embed="rId4"/>
          <a:stretch>
            <a:fillRect/>
          </a:stretch>
        </p:blipFill>
        <p:spPr>
          <a:xfrm>
            <a:off x="6838029" y="0"/>
            <a:ext cx="3165940" cy="6859538"/>
          </a:xfrm>
        </p:spPr>
      </p:pic>
      <p:sp>
        <p:nvSpPr>
          <p:cNvPr id="9" name="pole tekstowe 8">
            <a:extLst>
              <a:ext uri="{FF2B5EF4-FFF2-40B4-BE49-F238E27FC236}">
                <a16:creationId xmlns:a16="http://schemas.microsoft.com/office/drawing/2014/main" id="{07418869-89C2-4082-B967-3CABD2195CD1}"/>
              </a:ext>
            </a:extLst>
          </p:cNvPr>
          <p:cNvSpPr txBox="1"/>
          <p:nvPr/>
        </p:nvSpPr>
        <p:spPr>
          <a:xfrm>
            <a:off x="11367083" y="6488668"/>
            <a:ext cx="860305" cy="369332"/>
          </a:xfrm>
          <a:prstGeom prst="rect">
            <a:avLst/>
          </a:prstGeom>
          <a:noFill/>
        </p:spPr>
        <p:txBody>
          <a:bodyPr wrap="square" rtlCol="0">
            <a:spAutoFit/>
          </a:bodyPr>
          <a:lstStyle/>
          <a:p>
            <a:r>
              <a:rPr lang="pl-PL" dirty="0"/>
              <a:t>13/16</a:t>
            </a:r>
          </a:p>
        </p:txBody>
      </p:sp>
    </p:spTree>
    <p:extLst>
      <p:ext uri="{BB962C8B-B14F-4D97-AF65-F5344CB8AC3E}">
        <p14:creationId xmlns:p14="http://schemas.microsoft.com/office/powerpoint/2010/main" val="280258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4776CD2-899A-4263-BB7E-C0065E69C8CB}"/>
              </a:ext>
            </a:extLst>
          </p:cNvPr>
          <p:cNvSpPr>
            <a:spLocks noGrp="1"/>
          </p:cNvSpPr>
          <p:nvPr>
            <p:ph type="title"/>
          </p:nvPr>
        </p:nvSpPr>
        <p:spPr/>
        <p:txBody>
          <a:bodyPr/>
          <a:lstStyle/>
          <a:p>
            <a:r>
              <a:rPr lang="pl-PL" dirty="0"/>
              <a:t>Przykładowe </a:t>
            </a:r>
            <a:r>
              <a:rPr lang="pl-PL" dirty="0" err="1"/>
              <a:t>IoT</a:t>
            </a:r>
            <a:r>
              <a:rPr lang="pl-PL" dirty="0"/>
              <a:t> - Mikrokontroler</a:t>
            </a:r>
          </a:p>
        </p:txBody>
      </p:sp>
      <p:sp>
        <p:nvSpPr>
          <p:cNvPr id="3" name="Symbol zastępczy zawartości 2">
            <a:extLst>
              <a:ext uri="{FF2B5EF4-FFF2-40B4-BE49-F238E27FC236}">
                <a16:creationId xmlns:a16="http://schemas.microsoft.com/office/drawing/2014/main" id="{38A094A9-3A96-4045-BAAE-DE674BA25A76}"/>
              </a:ext>
            </a:extLst>
          </p:cNvPr>
          <p:cNvSpPr>
            <a:spLocks noGrp="1"/>
          </p:cNvSpPr>
          <p:nvPr>
            <p:ph idx="1"/>
          </p:nvPr>
        </p:nvSpPr>
        <p:spPr>
          <a:xfrm>
            <a:off x="0" y="2367649"/>
            <a:ext cx="3531765" cy="4226097"/>
          </a:xfrm>
        </p:spPr>
        <p:txBody>
          <a:bodyPr>
            <a:normAutofit fontScale="62500" lnSpcReduction="20000"/>
          </a:bodyPr>
          <a:lstStyle/>
          <a:p>
            <a:pPr lvl="0"/>
            <a:r>
              <a:rPr lang="pl-PL" sz="2900" b="1" dirty="0"/>
              <a:t>Komunikacja </a:t>
            </a:r>
            <a:r>
              <a:rPr lang="pl-PL" sz="2900" b="1" dirty="0" err="1"/>
              <a:t>WiFi</a:t>
            </a:r>
            <a:r>
              <a:rPr lang="pl-PL" sz="2900" b="1" dirty="0"/>
              <a:t>:</a:t>
            </a:r>
            <a:endParaRPr lang="pl-PL" sz="2900" dirty="0"/>
          </a:p>
          <a:p>
            <a:pPr marL="0" indent="0">
              <a:buNone/>
            </a:pPr>
            <a:r>
              <a:rPr lang="pl-PL" sz="2900" dirty="0"/>
              <a:t>- standard 802.11 b/g/n 2,4 GHz,</a:t>
            </a:r>
            <a:br>
              <a:rPr lang="pl-PL" sz="2900" dirty="0"/>
            </a:br>
            <a:r>
              <a:rPr lang="pl-PL" sz="2900" dirty="0"/>
              <a:t>- prędkość transmisji do 72,2 </a:t>
            </a:r>
            <a:r>
              <a:rPr lang="pl-PL" sz="2900" dirty="0" err="1"/>
              <a:t>Mb</a:t>
            </a:r>
            <a:r>
              <a:rPr lang="pl-PL" sz="2900" dirty="0"/>
              <a:t>/s,</a:t>
            </a:r>
            <a:br>
              <a:rPr lang="pl-PL" sz="2900" dirty="0"/>
            </a:br>
            <a:r>
              <a:rPr lang="pl-PL" sz="2900" dirty="0"/>
              <a:t>- zabezpieczenia: WPA/WPA2,</a:t>
            </a:r>
            <a:br>
              <a:rPr lang="pl-PL" sz="2900" dirty="0"/>
            </a:br>
            <a:r>
              <a:rPr lang="pl-PL" sz="2900" dirty="0"/>
              <a:t>- szyfrowanie: WEP/TKIP/AES,</a:t>
            </a:r>
            <a:br>
              <a:rPr lang="pl-PL" sz="2900" dirty="0"/>
            </a:br>
            <a:r>
              <a:rPr lang="pl-PL" sz="2900" dirty="0"/>
              <a:t>- protokoły: IPv4, TCP/UDP/HTTP.</a:t>
            </a:r>
          </a:p>
          <a:p>
            <a:pPr lvl="0"/>
            <a:r>
              <a:rPr lang="pl-PL" sz="2900" b="1" dirty="0"/>
              <a:t>Zasilanie</a:t>
            </a:r>
            <a:r>
              <a:rPr lang="pl-PL" sz="2900" dirty="0"/>
              <a:t>:</a:t>
            </a:r>
          </a:p>
          <a:p>
            <a:pPr marL="0" indent="0">
              <a:buNone/>
            </a:pPr>
            <a:r>
              <a:rPr lang="pl-PL" sz="2900" dirty="0"/>
              <a:t>- napięcie pracy: 2,5 – 3,6 V,</a:t>
            </a:r>
            <a:br>
              <a:rPr lang="pl-PL" sz="2900" dirty="0"/>
            </a:br>
            <a:r>
              <a:rPr lang="pl-PL" sz="2900" dirty="0"/>
              <a:t>- napięcie zasilania: 4,8 – 12 V,</a:t>
            </a:r>
            <a:br>
              <a:rPr lang="pl-PL" sz="2900" dirty="0"/>
            </a:br>
            <a:r>
              <a:rPr lang="pl-PL" sz="2900" dirty="0"/>
              <a:t>- średni pobór prądu: 80 </a:t>
            </a:r>
            <a:r>
              <a:rPr lang="pl-PL" sz="2900" dirty="0" err="1"/>
              <a:t>mA</a:t>
            </a:r>
            <a:r>
              <a:rPr lang="pl-PL" sz="2900" dirty="0"/>
              <a:t>,</a:t>
            </a:r>
            <a:br>
              <a:rPr lang="pl-PL" sz="2900" dirty="0"/>
            </a:br>
            <a:r>
              <a:rPr lang="pl-PL" sz="2900" dirty="0"/>
              <a:t>- maksymalny pobór prądu: 800 </a:t>
            </a:r>
            <a:r>
              <a:rPr lang="pl-PL" sz="2900" dirty="0" err="1"/>
              <a:t>mA</a:t>
            </a:r>
            <a:r>
              <a:rPr lang="pl-PL" sz="2900" dirty="0"/>
              <a:t>.</a:t>
            </a:r>
          </a:p>
          <a:p>
            <a:pPr marL="0" indent="0">
              <a:buNone/>
            </a:pPr>
            <a:endParaRPr lang="pl-PL" dirty="0"/>
          </a:p>
        </p:txBody>
      </p:sp>
      <p:pic>
        <p:nvPicPr>
          <p:cNvPr id="4" name="Symbol zastępczy zawartości 3">
            <a:extLst>
              <a:ext uri="{FF2B5EF4-FFF2-40B4-BE49-F238E27FC236}">
                <a16:creationId xmlns:a16="http://schemas.microsoft.com/office/drawing/2014/main" id="{6FA39A1F-7AC8-4C9D-BC86-C98F3371FA4B}"/>
              </a:ext>
            </a:extLst>
          </p:cNvPr>
          <p:cNvPicPr>
            <a:picLocks noChangeAspect="1"/>
          </p:cNvPicPr>
          <p:nvPr/>
        </p:nvPicPr>
        <p:blipFill>
          <a:blip r:embed="rId2"/>
          <a:stretch>
            <a:fillRect/>
          </a:stretch>
        </p:blipFill>
        <p:spPr>
          <a:xfrm>
            <a:off x="7862170" y="2733060"/>
            <a:ext cx="3821873" cy="2756608"/>
          </a:xfrm>
          <a:prstGeom prst="rect">
            <a:avLst/>
          </a:prstGeom>
        </p:spPr>
      </p:pic>
      <p:sp>
        <p:nvSpPr>
          <p:cNvPr id="5" name="pole tekstowe 4">
            <a:extLst>
              <a:ext uri="{FF2B5EF4-FFF2-40B4-BE49-F238E27FC236}">
                <a16:creationId xmlns:a16="http://schemas.microsoft.com/office/drawing/2014/main" id="{68D0C849-E0DE-45B0-818D-74E9C197FDD3}"/>
              </a:ext>
            </a:extLst>
          </p:cNvPr>
          <p:cNvSpPr txBox="1"/>
          <p:nvPr/>
        </p:nvSpPr>
        <p:spPr>
          <a:xfrm>
            <a:off x="3791824" y="2289871"/>
            <a:ext cx="3984770" cy="3785652"/>
          </a:xfrm>
          <a:prstGeom prst="rect">
            <a:avLst/>
          </a:prstGeom>
          <a:noFill/>
        </p:spPr>
        <p:txBody>
          <a:bodyPr wrap="square" rtlCol="0">
            <a:spAutoFit/>
          </a:bodyPr>
          <a:lstStyle/>
          <a:p>
            <a:pPr marL="285750" lvl="0" indent="-285750">
              <a:buFont typeface="Arial" panose="020B0604020202020204" pitchFamily="34" charset="0"/>
              <a:buChar char="•"/>
            </a:pPr>
            <a:r>
              <a:rPr lang="pl-PL" sz="2000" b="1" dirty="0"/>
              <a:t>Aktualizacja</a:t>
            </a:r>
            <a:r>
              <a:rPr lang="pl-PL" sz="2000" dirty="0"/>
              <a:t> </a:t>
            </a:r>
            <a:r>
              <a:rPr lang="pl-PL" sz="2000" b="1" dirty="0"/>
              <a:t>oprogramowania</a:t>
            </a:r>
            <a:r>
              <a:rPr lang="pl-PL" sz="2000" dirty="0"/>
              <a:t>:</a:t>
            </a:r>
          </a:p>
          <a:p>
            <a:r>
              <a:rPr lang="pl-PL" dirty="0"/>
              <a:t>- UART,</a:t>
            </a:r>
            <a:br>
              <a:rPr lang="pl-PL" dirty="0"/>
            </a:br>
            <a:r>
              <a:rPr lang="pl-PL" dirty="0"/>
              <a:t>- OTA.</a:t>
            </a:r>
          </a:p>
          <a:p>
            <a:pPr marL="285750" lvl="0" indent="-285750">
              <a:buFont typeface="Arial" panose="020B0604020202020204" pitchFamily="34" charset="0"/>
              <a:buChar char="•"/>
            </a:pPr>
            <a:r>
              <a:rPr lang="pl-PL" sz="2000" b="1" dirty="0"/>
              <a:t>CPU</a:t>
            </a:r>
            <a:r>
              <a:rPr lang="pl-PL" sz="2000" dirty="0"/>
              <a:t>:</a:t>
            </a:r>
          </a:p>
          <a:p>
            <a:r>
              <a:rPr lang="pl-PL" dirty="0"/>
              <a:t>- </a:t>
            </a:r>
            <a:r>
              <a:rPr lang="pl-PL" dirty="0" err="1"/>
              <a:t>Tensilica</a:t>
            </a:r>
            <a:r>
              <a:rPr lang="pl-PL" dirty="0"/>
              <a:t> L106 32-bit 80 MHz,</a:t>
            </a:r>
            <a:br>
              <a:rPr lang="pl-PL" dirty="0"/>
            </a:br>
            <a:r>
              <a:rPr lang="pl-PL" dirty="0"/>
              <a:t>- obudowa: QFN32-pin (5 mm × 5 mm),</a:t>
            </a:r>
            <a:br>
              <a:rPr lang="pl-PL" dirty="0"/>
            </a:br>
            <a:r>
              <a:rPr lang="pl-PL" dirty="0"/>
              <a:t>- interfejsy: UART/SDIO/SPI/I2C/I2S/IR (zdalne sterowanie),</a:t>
            </a:r>
            <a:br>
              <a:rPr lang="pl-PL" dirty="0"/>
            </a:br>
            <a:r>
              <a:rPr lang="pl-PL" dirty="0"/>
              <a:t>- dostępne 10 GPIO,</a:t>
            </a:r>
            <a:br>
              <a:rPr lang="pl-PL" dirty="0"/>
            </a:br>
            <a:r>
              <a:rPr lang="pl-PL" dirty="0"/>
              <a:t>- 1 wyprowadzenie ADC (0 – 3,3 V).</a:t>
            </a:r>
          </a:p>
        </p:txBody>
      </p:sp>
      <p:sp>
        <p:nvSpPr>
          <p:cNvPr id="6" name="pole tekstowe 5">
            <a:extLst>
              <a:ext uri="{FF2B5EF4-FFF2-40B4-BE49-F238E27FC236}">
                <a16:creationId xmlns:a16="http://schemas.microsoft.com/office/drawing/2014/main" id="{27E4428D-8D3B-46F2-B3F1-472FC28956EF}"/>
              </a:ext>
            </a:extLst>
          </p:cNvPr>
          <p:cNvSpPr txBox="1"/>
          <p:nvPr/>
        </p:nvSpPr>
        <p:spPr>
          <a:xfrm>
            <a:off x="9047458" y="5489668"/>
            <a:ext cx="1451295" cy="369332"/>
          </a:xfrm>
          <a:prstGeom prst="rect">
            <a:avLst/>
          </a:prstGeom>
          <a:noFill/>
        </p:spPr>
        <p:txBody>
          <a:bodyPr wrap="square" rtlCol="0">
            <a:spAutoFit/>
          </a:bodyPr>
          <a:lstStyle/>
          <a:p>
            <a:r>
              <a:rPr lang="pl-PL" dirty="0" err="1"/>
              <a:t>Nodemcu</a:t>
            </a:r>
            <a:r>
              <a:rPr lang="pl-PL" dirty="0"/>
              <a:t> v3</a:t>
            </a:r>
          </a:p>
        </p:txBody>
      </p:sp>
      <p:sp>
        <p:nvSpPr>
          <p:cNvPr id="7" name="pole tekstowe 6">
            <a:extLst>
              <a:ext uri="{FF2B5EF4-FFF2-40B4-BE49-F238E27FC236}">
                <a16:creationId xmlns:a16="http://schemas.microsoft.com/office/drawing/2014/main" id="{E219D1C8-5D1B-471F-91B7-8BD03346DB0A}"/>
              </a:ext>
            </a:extLst>
          </p:cNvPr>
          <p:cNvSpPr txBox="1"/>
          <p:nvPr/>
        </p:nvSpPr>
        <p:spPr>
          <a:xfrm>
            <a:off x="11367083" y="6488668"/>
            <a:ext cx="860305" cy="369332"/>
          </a:xfrm>
          <a:prstGeom prst="rect">
            <a:avLst/>
          </a:prstGeom>
          <a:noFill/>
        </p:spPr>
        <p:txBody>
          <a:bodyPr wrap="square" rtlCol="0">
            <a:spAutoFit/>
          </a:bodyPr>
          <a:lstStyle/>
          <a:p>
            <a:r>
              <a:rPr lang="pl-PL" dirty="0"/>
              <a:t>14/16</a:t>
            </a:r>
          </a:p>
        </p:txBody>
      </p:sp>
    </p:spTree>
    <p:extLst>
      <p:ext uri="{BB962C8B-B14F-4D97-AF65-F5344CB8AC3E}">
        <p14:creationId xmlns:p14="http://schemas.microsoft.com/office/powerpoint/2010/main" val="1598752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988B2A7-31B6-401F-B0DC-110EB9341C24}"/>
              </a:ext>
            </a:extLst>
          </p:cNvPr>
          <p:cNvSpPr>
            <a:spLocks noGrp="1"/>
          </p:cNvSpPr>
          <p:nvPr>
            <p:ph type="title"/>
          </p:nvPr>
        </p:nvSpPr>
        <p:spPr/>
        <p:txBody>
          <a:bodyPr/>
          <a:lstStyle/>
          <a:p>
            <a:r>
              <a:rPr lang="pl-PL" dirty="0"/>
              <a:t>Przykładowe </a:t>
            </a:r>
            <a:r>
              <a:rPr lang="pl-PL" dirty="0" err="1"/>
              <a:t>IoT</a:t>
            </a:r>
            <a:r>
              <a:rPr lang="pl-PL" dirty="0"/>
              <a:t> - Czujnik</a:t>
            </a:r>
          </a:p>
        </p:txBody>
      </p:sp>
      <p:sp>
        <p:nvSpPr>
          <p:cNvPr id="3" name="Symbol zastępczy zawartości 2">
            <a:extLst>
              <a:ext uri="{FF2B5EF4-FFF2-40B4-BE49-F238E27FC236}">
                <a16:creationId xmlns:a16="http://schemas.microsoft.com/office/drawing/2014/main" id="{A6328C50-49B5-4BA6-9969-F2AE101E02D6}"/>
              </a:ext>
            </a:extLst>
          </p:cNvPr>
          <p:cNvSpPr>
            <a:spLocks noGrp="1"/>
          </p:cNvSpPr>
          <p:nvPr>
            <p:ph idx="1"/>
          </p:nvPr>
        </p:nvSpPr>
        <p:spPr>
          <a:xfrm>
            <a:off x="437040" y="2211038"/>
            <a:ext cx="7104662" cy="4223318"/>
          </a:xfrm>
        </p:spPr>
        <p:txBody>
          <a:bodyPr>
            <a:normAutofit/>
          </a:bodyPr>
          <a:lstStyle/>
          <a:p>
            <a:pPr lvl="0"/>
            <a:r>
              <a:rPr lang="pl-PL" sz="2000" b="1" dirty="0"/>
              <a:t>Ogólne</a:t>
            </a:r>
            <a:r>
              <a:rPr lang="pl-PL" sz="2000" dirty="0"/>
              <a:t>:</a:t>
            </a:r>
          </a:p>
          <a:p>
            <a:pPr marL="0" indent="0">
              <a:buNone/>
            </a:pPr>
            <a:r>
              <a:rPr lang="pl-PL" sz="1800" dirty="0"/>
              <a:t>- Napięcie zasilania: 3 V do 5,5 V</a:t>
            </a:r>
            <a:br>
              <a:rPr lang="pl-PL" sz="1800" dirty="0"/>
            </a:br>
            <a:r>
              <a:rPr lang="pl-PL" sz="1800" dirty="0"/>
              <a:t>- Pobór prądu: 0,2 </a:t>
            </a:r>
            <a:r>
              <a:rPr lang="pl-PL" sz="1800" dirty="0" err="1"/>
              <a:t>mA</a:t>
            </a:r>
            <a:br>
              <a:rPr lang="pl-PL" sz="1800" dirty="0"/>
            </a:br>
            <a:r>
              <a:rPr lang="pl-PL" sz="1800" dirty="0"/>
              <a:t>- Częstotliwość próbkowania: 1Hz</a:t>
            </a:r>
          </a:p>
          <a:p>
            <a:pPr lvl="0"/>
            <a:r>
              <a:rPr lang="pl-PL" sz="2000" b="1" dirty="0"/>
              <a:t>Wbudowany</a:t>
            </a:r>
            <a:r>
              <a:rPr lang="pl-PL" dirty="0"/>
              <a:t> </a:t>
            </a:r>
            <a:r>
              <a:rPr lang="pl-PL" b="1" dirty="0"/>
              <a:t>termometr</a:t>
            </a:r>
            <a:endParaRPr lang="pl-PL" dirty="0"/>
          </a:p>
          <a:p>
            <a:pPr marL="0" indent="0">
              <a:buNone/>
            </a:pPr>
            <a:r>
              <a:rPr lang="pl-PL" sz="1800" dirty="0"/>
              <a:t>- Zakres pomiarowy: 0 - 50 °C</a:t>
            </a:r>
            <a:br>
              <a:rPr lang="pl-PL" sz="1800" dirty="0"/>
            </a:br>
            <a:r>
              <a:rPr lang="pl-PL" sz="1800" dirty="0"/>
              <a:t>- Dokładność: ±2°C</a:t>
            </a:r>
          </a:p>
          <a:p>
            <a:pPr lvl="0"/>
            <a:r>
              <a:rPr lang="pl-PL" sz="2000" b="1" dirty="0"/>
              <a:t>Czujnik</a:t>
            </a:r>
            <a:r>
              <a:rPr lang="pl-PL" dirty="0"/>
              <a:t> </a:t>
            </a:r>
            <a:r>
              <a:rPr lang="pl-PL" b="1" dirty="0"/>
              <a:t>wilgotności</a:t>
            </a:r>
            <a:r>
              <a:rPr lang="pl-PL" dirty="0"/>
              <a:t>:</a:t>
            </a:r>
          </a:p>
          <a:p>
            <a:pPr marL="0" indent="0">
              <a:buNone/>
            </a:pPr>
            <a:r>
              <a:rPr lang="pl-PL" sz="1800" dirty="0"/>
              <a:t>- Zakres pomiarowy: 20 - 95%RH</a:t>
            </a:r>
            <a:br>
              <a:rPr lang="pl-PL" sz="1800" dirty="0"/>
            </a:br>
            <a:r>
              <a:rPr lang="pl-PL" sz="1800" dirty="0"/>
              <a:t>- Dokładność: ±5%RH</a:t>
            </a:r>
          </a:p>
          <a:p>
            <a:pPr marL="0" indent="0">
              <a:buNone/>
            </a:pPr>
            <a:endParaRPr lang="pl-PL" dirty="0"/>
          </a:p>
        </p:txBody>
      </p:sp>
      <p:pic>
        <p:nvPicPr>
          <p:cNvPr id="4" name="Symbol zastępczy zawartości 4">
            <a:extLst>
              <a:ext uri="{FF2B5EF4-FFF2-40B4-BE49-F238E27FC236}">
                <a16:creationId xmlns:a16="http://schemas.microsoft.com/office/drawing/2014/main" id="{735EE96B-DBD2-4A61-A1DD-FAA8D25429DC}"/>
              </a:ext>
            </a:extLst>
          </p:cNvPr>
          <p:cNvPicPr>
            <a:picLocks noChangeAspect="1"/>
          </p:cNvPicPr>
          <p:nvPr/>
        </p:nvPicPr>
        <p:blipFill>
          <a:blip r:embed="rId2"/>
          <a:stretch>
            <a:fillRect/>
          </a:stretch>
        </p:blipFill>
        <p:spPr>
          <a:xfrm>
            <a:off x="8195315" y="2419142"/>
            <a:ext cx="3254192" cy="3254192"/>
          </a:xfrm>
          <a:prstGeom prst="rect">
            <a:avLst/>
          </a:prstGeom>
        </p:spPr>
      </p:pic>
      <p:sp>
        <p:nvSpPr>
          <p:cNvPr id="5" name="pole tekstowe 4">
            <a:extLst>
              <a:ext uri="{FF2B5EF4-FFF2-40B4-BE49-F238E27FC236}">
                <a16:creationId xmlns:a16="http://schemas.microsoft.com/office/drawing/2014/main" id="{96ABFC37-E0D9-4FEA-AB9C-E99E47A04F1B}"/>
              </a:ext>
            </a:extLst>
          </p:cNvPr>
          <p:cNvSpPr txBox="1"/>
          <p:nvPr/>
        </p:nvSpPr>
        <p:spPr>
          <a:xfrm>
            <a:off x="9344238" y="5805182"/>
            <a:ext cx="956345" cy="369332"/>
          </a:xfrm>
          <a:prstGeom prst="rect">
            <a:avLst/>
          </a:prstGeom>
          <a:noFill/>
        </p:spPr>
        <p:txBody>
          <a:bodyPr wrap="square" rtlCol="0">
            <a:spAutoFit/>
          </a:bodyPr>
          <a:lstStyle/>
          <a:p>
            <a:r>
              <a:rPr lang="pl-PL" dirty="0"/>
              <a:t>DHT11</a:t>
            </a:r>
          </a:p>
        </p:txBody>
      </p:sp>
      <p:sp>
        <p:nvSpPr>
          <p:cNvPr id="6" name="pole tekstowe 5">
            <a:extLst>
              <a:ext uri="{FF2B5EF4-FFF2-40B4-BE49-F238E27FC236}">
                <a16:creationId xmlns:a16="http://schemas.microsoft.com/office/drawing/2014/main" id="{0244F708-8D79-4ACF-87AA-60DD96D8DC89}"/>
              </a:ext>
            </a:extLst>
          </p:cNvPr>
          <p:cNvSpPr txBox="1"/>
          <p:nvPr/>
        </p:nvSpPr>
        <p:spPr>
          <a:xfrm>
            <a:off x="11367083" y="6488668"/>
            <a:ext cx="860305" cy="369332"/>
          </a:xfrm>
          <a:prstGeom prst="rect">
            <a:avLst/>
          </a:prstGeom>
          <a:noFill/>
        </p:spPr>
        <p:txBody>
          <a:bodyPr wrap="square" rtlCol="0">
            <a:spAutoFit/>
          </a:bodyPr>
          <a:lstStyle/>
          <a:p>
            <a:r>
              <a:rPr lang="pl-PL" dirty="0"/>
              <a:t>15/16</a:t>
            </a:r>
          </a:p>
        </p:txBody>
      </p:sp>
    </p:spTree>
    <p:extLst>
      <p:ext uri="{BB962C8B-B14F-4D97-AF65-F5344CB8AC3E}">
        <p14:creationId xmlns:p14="http://schemas.microsoft.com/office/powerpoint/2010/main" val="3974088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3">
            <a:extLst>
              <a:ext uri="{FF2B5EF4-FFF2-40B4-BE49-F238E27FC236}">
                <a16:creationId xmlns:a16="http://schemas.microsoft.com/office/drawing/2014/main" id="{BF8C8F3B-C015-4A44-BA47-2F03169761BD}"/>
              </a:ext>
            </a:extLst>
          </p:cNvPr>
          <p:cNvSpPr/>
          <p:nvPr/>
        </p:nvSpPr>
        <p:spPr>
          <a:xfrm>
            <a:off x="2654994" y="3280601"/>
            <a:ext cx="6882012" cy="923330"/>
          </a:xfrm>
          <a:prstGeom prst="rect">
            <a:avLst/>
          </a:prstGeom>
          <a:noFill/>
        </p:spPr>
        <p:txBody>
          <a:bodyPr wrap="none" lIns="91440" tIns="45720" rIns="91440" bIns="45720">
            <a:spAutoFit/>
          </a:bodyPr>
          <a:lstStyle/>
          <a:p>
            <a:pPr algn="ctr"/>
            <a:r>
              <a:rPr lang="pl-PL" sz="5400" b="0" cap="none" spc="0" dirty="0">
                <a:ln w="0"/>
                <a:solidFill>
                  <a:schemeClr val="tx1"/>
                </a:solidFill>
                <a:effectLst>
                  <a:outerShdw blurRad="38100" dist="19050" dir="2700000" algn="tl" rotWithShape="0">
                    <a:schemeClr val="dk1">
                      <a:alpha val="40000"/>
                    </a:schemeClr>
                  </a:outerShdw>
                </a:effectLst>
              </a:rPr>
              <a:t>Dziękujemy za uwagę</a:t>
            </a:r>
          </a:p>
        </p:txBody>
      </p:sp>
      <p:sp>
        <p:nvSpPr>
          <p:cNvPr id="2" name="pole tekstowe 1">
            <a:extLst>
              <a:ext uri="{FF2B5EF4-FFF2-40B4-BE49-F238E27FC236}">
                <a16:creationId xmlns:a16="http://schemas.microsoft.com/office/drawing/2014/main" id="{6C0FF6FB-C741-4C14-87AF-E5012947393B}"/>
              </a:ext>
            </a:extLst>
          </p:cNvPr>
          <p:cNvSpPr txBox="1"/>
          <p:nvPr/>
        </p:nvSpPr>
        <p:spPr>
          <a:xfrm>
            <a:off x="743824" y="352149"/>
            <a:ext cx="10704352" cy="1754326"/>
          </a:xfrm>
          <a:prstGeom prst="rect">
            <a:avLst/>
          </a:prstGeom>
          <a:noFill/>
        </p:spPr>
        <p:txBody>
          <a:bodyPr wrap="square" rtlCol="0">
            <a:spAutoFit/>
          </a:bodyPr>
          <a:lstStyle/>
          <a:p>
            <a:r>
              <a:rPr lang="pl-PL" sz="5400" i="1" dirty="0"/>
              <a:t>Elastyczna aplikacja do zarządzania urządzeniami </a:t>
            </a:r>
            <a:r>
              <a:rPr lang="pl-PL" sz="5400" i="1" dirty="0" err="1"/>
              <a:t>IoT</a:t>
            </a:r>
            <a:endParaRPr lang="pl-PL" sz="5400" dirty="0"/>
          </a:p>
        </p:txBody>
      </p:sp>
    </p:spTree>
    <p:extLst>
      <p:ext uri="{BB962C8B-B14F-4D97-AF65-F5344CB8AC3E}">
        <p14:creationId xmlns:p14="http://schemas.microsoft.com/office/powerpoint/2010/main" val="228575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3908A15-FB6D-45C6-BF94-D86BE52A881F}"/>
              </a:ext>
            </a:extLst>
          </p:cNvPr>
          <p:cNvSpPr>
            <a:spLocks noGrp="1"/>
          </p:cNvSpPr>
          <p:nvPr>
            <p:ph type="title"/>
          </p:nvPr>
        </p:nvSpPr>
        <p:spPr/>
        <p:txBody>
          <a:bodyPr/>
          <a:lstStyle/>
          <a:p>
            <a:r>
              <a:rPr lang="pl-PL" dirty="0"/>
              <a:t>Grupa Projektowa</a:t>
            </a:r>
          </a:p>
        </p:txBody>
      </p:sp>
      <p:pic>
        <p:nvPicPr>
          <p:cNvPr id="5" name="Symbol zastępczy zawartości 4" descr="Obraz zawierający osoba, wewnątrz, mężczyzna, trzymający&#10;&#10;Opis wygenerowany automatycznie">
            <a:extLst>
              <a:ext uri="{FF2B5EF4-FFF2-40B4-BE49-F238E27FC236}">
                <a16:creationId xmlns:a16="http://schemas.microsoft.com/office/drawing/2014/main" id="{4FD64394-73B5-44E4-9F2B-543B1E1BB9B8}"/>
              </a:ext>
            </a:extLst>
          </p:cNvPr>
          <p:cNvPicPr>
            <a:picLocks noGrp="1" noChangeAspect="1"/>
          </p:cNvPicPr>
          <p:nvPr>
            <p:ph idx="1"/>
          </p:nvPr>
        </p:nvPicPr>
        <p:blipFill>
          <a:blip r:embed="rId2"/>
          <a:stretch>
            <a:fillRect/>
          </a:stretch>
        </p:blipFill>
        <p:spPr>
          <a:xfrm rot="5400000">
            <a:off x="67336" y="2744813"/>
            <a:ext cx="2603433" cy="1954611"/>
          </a:xfrm>
        </p:spPr>
      </p:pic>
      <p:pic>
        <p:nvPicPr>
          <p:cNvPr id="7" name="Obraz 6" descr="Obraz zawierający osoba, mężczyzna, wewnątrz, siedzi&#10;&#10;Opis wygenerowany automatycznie">
            <a:extLst>
              <a:ext uri="{FF2B5EF4-FFF2-40B4-BE49-F238E27FC236}">
                <a16:creationId xmlns:a16="http://schemas.microsoft.com/office/drawing/2014/main" id="{0843BC53-2BD9-41A7-B0D4-5CB8FEF8F2C0}"/>
              </a:ext>
            </a:extLst>
          </p:cNvPr>
          <p:cNvPicPr>
            <a:picLocks noChangeAspect="1"/>
          </p:cNvPicPr>
          <p:nvPr/>
        </p:nvPicPr>
        <p:blipFill>
          <a:blip r:embed="rId3"/>
          <a:stretch>
            <a:fillRect/>
          </a:stretch>
        </p:blipFill>
        <p:spPr>
          <a:xfrm>
            <a:off x="2555628" y="2420402"/>
            <a:ext cx="2762264" cy="2603433"/>
          </a:xfrm>
          <a:prstGeom prst="rect">
            <a:avLst/>
          </a:prstGeom>
        </p:spPr>
      </p:pic>
      <p:pic>
        <p:nvPicPr>
          <p:cNvPr id="2050" name="Picture 2">
            <a:extLst>
              <a:ext uri="{FF2B5EF4-FFF2-40B4-BE49-F238E27FC236}">
                <a16:creationId xmlns:a16="http://schemas.microsoft.com/office/drawing/2014/main" id="{594319ED-C00E-453D-81CD-C19BA90F06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9178" y="2420401"/>
            <a:ext cx="2025980" cy="2603433"/>
          </a:xfrm>
          <a:prstGeom prst="rect">
            <a:avLst/>
          </a:prstGeom>
          <a:noFill/>
          <a:extLst>
            <a:ext uri="{909E8E84-426E-40DD-AFC4-6F175D3DCCD1}">
              <a14:hiddenFill xmlns:a14="http://schemas.microsoft.com/office/drawing/2010/main">
                <a:solidFill>
                  <a:srgbClr val="FFFFFF"/>
                </a:solidFill>
              </a14:hiddenFill>
            </a:ext>
          </a:extLst>
        </p:spPr>
      </p:pic>
      <p:sp>
        <p:nvSpPr>
          <p:cNvPr id="8" name="pole tekstowe 7">
            <a:extLst>
              <a:ext uri="{FF2B5EF4-FFF2-40B4-BE49-F238E27FC236}">
                <a16:creationId xmlns:a16="http://schemas.microsoft.com/office/drawing/2014/main" id="{10D9EB90-ED71-400C-AD3D-96DBCA4D6307}"/>
              </a:ext>
            </a:extLst>
          </p:cNvPr>
          <p:cNvSpPr txBox="1"/>
          <p:nvPr/>
        </p:nvSpPr>
        <p:spPr>
          <a:xfrm>
            <a:off x="391747" y="5362514"/>
            <a:ext cx="11692098" cy="369332"/>
          </a:xfrm>
          <a:prstGeom prst="rect">
            <a:avLst/>
          </a:prstGeom>
          <a:noFill/>
        </p:spPr>
        <p:txBody>
          <a:bodyPr wrap="square" rtlCol="0">
            <a:spAutoFit/>
          </a:bodyPr>
          <a:lstStyle/>
          <a:p>
            <a:r>
              <a:rPr lang="pl-PL" dirty="0"/>
              <a:t>Adam Krizar	     	    Arkadiusz Cichy	             Mateusz </a:t>
            </a:r>
            <a:r>
              <a:rPr lang="pl-PL" dirty="0" err="1"/>
              <a:t>Gurski</a:t>
            </a:r>
            <a:r>
              <a:rPr lang="pl-PL" dirty="0"/>
              <a:t>		 Katarzyna Czajkowska    Szymon Cichy</a:t>
            </a:r>
          </a:p>
        </p:txBody>
      </p:sp>
      <p:pic>
        <p:nvPicPr>
          <p:cNvPr id="1026" name="Picture 2">
            <a:extLst>
              <a:ext uri="{FF2B5EF4-FFF2-40B4-BE49-F238E27FC236}">
                <a16:creationId xmlns:a16="http://schemas.microsoft.com/office/drawing/2014/main" id="{5A7B124B-25C3-4D24-9230-07CD5934FE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7162" y="2420401"/>
            <a:ext cx="2082746" cy="2603433"/>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86F3697F-764A-4BA5-A3EF-9954C6EF1C3D}"/>
              </a:ext>
            </a:extLst>
          </p:cNvPr>
          <p:cNvSpPr txBox="1"/>
          <p:nvPr/>
        </p:nvSpPr>
        <p:spPr>
          <a:xfrm>
            <a:off x="11455601" y="6488668"/>
            <a:ext cx="771787" cy="369332"/>
          </a:xfrm>
          <a:prstGeom prst="rect">
            <a:avLst/>
          </a:prstGeom>
          <a:noFill/>
        </p:spPr>
        <p:txBody>
          <a:bodyPr wrap="square" rtlCol="0">
            <a:spAutoFit/>
          </a:bodyPr>
          <a:lstStyle/>
          <a:p>
            <a:r>
              <a:rPr lang="pl-PL" dirty="0"/>
              <a:t>2/16</a:t>
            </a:r>
          </a:p>
        </p:txBody>
      </p:sp>
    </p:spTree>
    <p:extLst>
      <p:ext uri="{BB962C8B-B14F-4D97-AF65-F5344CB8AC3E}">
        <p14:creationId xmlns:p14="http://schemas.microsoft.com/office/powerpoint/2010/main" val="278514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a:extLst>
              <a:ext uri="{FF2B5EF4-FFF2-40B4-BE49-F238E27FC236}">
                <a16:creationId xmlns:a16="http://schemas.microsoft.com/office/drawing/2014/main" id="{2294BD86-C7CC-47E5-9CA5-8D232644AAF8}"/>
              </a:ext>
            </a:extLst>
          </p:cNvPr>
          <p:cNvSpPr>
            <a:spLocks noGrp="1"/>
          </p:cNvSpPr>
          <p:nvPr>
            <p:ph type="title"/>
          </p:nvPr>
        </p:nvSpPr>
        <p:spPr>
          <a:xfrm>
            <a:off x="680321" y="2063262"/>
            <a:ext cx="3739279" cy="2661052"/>
          </a:xfrm>
        </p:spPr>
        <p:txBody>
          <a:bodyPr>
            <a:normAutofit/>
          </a:bodyPr>
          <a:lstStyle/>
          <a:p>
            <a:pPr algn="r"/>
            <a:r>
              <a:rPr lang="pl-PL" sz="4400">
                <a:solidFill>
                  <a:srgbClr val="FFFFFF"/>
                </a:solidFill>
              </a:rPr>
              <a:t>Nasze cele</a:t>
            </a:r>
          </a:p>
        </p:txBody>
      </p:sp>
      <p:sp>
        <p:nvSpPr>
          <p:cNvPr id="3" name="Symbol zastępczy zawartości 2">
            <a:extLst>
              <a:ext uri="{FF2B5EF4-FFF2-40B4-BE49-F238E27FC236}">
                <a16:creationId xmlns:a16="http://schemas.microsoft.com/office/drawing/2014/main" id="{0212E436-6E04-4B2A-BEDC-227BFFF11901}"/>
              </a:ext>
            </a:extLst>
          </p:cNvPr>
          <p:cNvSpPr>
            <a:spLocks noGrp="1"/>
          </p:cNvSpPr>
          <p:nvPr>
            <p:ph idx="1"/>
          </p:nvPr>
        </p:nvSpPr>
        <p:spPr>
          <a:xfrm>
            <a:off x="5287995" y="661106"/>
            <a:ext cx="6257362" cy="5503101"/>
          </a:xfrm>
        </p:spPr>
        <p:txBody>
          <a:bodyPr anchor="ctr">
            <a:normAutofit/>
          </a:bodyPr>
          <a:lstStyle/>
          <a:p>
            <a:pPr marL="0" indent="0">
              <a:buNone/>
            </a:pPr>
            <a:r>
              <a:rPr lang="pl-PL" sz="2000" dirty="0">
                <a:solidFill>
                  <a:srgbClr val="FFFFFF"/>
                </a:solidFill>
              </a:rPr>
              <a:t>Cele opracowane na podstawie wymagań złożonych przez firmę </a:t>
            </a:r>
            <a:r>
              <a:rPr lang="pl-PL" sz="2000" dirty="0" err="1">
                <a:solidFill>
                  <a:srgbClr val="FFFFFF"/>
                </a:solidFill>
              </a:rPr>
              <a:t>InterElcom</a:t>
            </a:r>
            <a:r>
              <a:rPr lang="pl-PL" sz="2000" dirty="0">
                <a:solidFill>
                  <a:srgbClr val="FFFFFF"/>
                </a:solidFill>
              </a:rPr>
              <a:t>.</a:t>
            </a:r>
          </a:p>
          <a:p>
            <a:pPr marL="514350" indent="-514350">
              <a:buFont typeface="+mj-lt"/>
              <a:buAutoNum type="arabicPeriod"/>
            </a:pPr>
            <a:r>
              <a:rPr lang="pl-PL" sz="2000" dirty="0">
                <a:solidFill>
                  <a:srgbClr val="FFFFFF"/>
                </a:solidFill>
              </a:rPr>
              <a:t>Stworzenie elastycznej aplikacji.</a:t>
            </a:r>
          </a:p>
          <a:p>
            <a:pPr marL="514350" indent="-514350">
              <a:buFont typeface="+mj-lt"/>
              <a:buAutoNum type="arabicPeriod"/>
            </a:pPr>
            <a:r>
              <a:rPr lang="pl-PL" sz="2000" dirty="0">
                <a:solidFill>
                  <a:srgbClr val="FFFFFF"/>
                </a:solidFill>
              </a:rPr>
              <a:t>Początkowa implementacja HTTP i MQTT</a:t>
            </a:r>
          </a:p>
          <a:p>
            <a:pPr marL="514350" indent="-514350">
              <a:buFont typeface="+mj-lt"/>
              <a:buAutoNum type="arabicPeriod"/>
            </a:pPr>
            <a:r>
              <a:rPr lang="pl-PL" sz="2000" dirty="0">
                <a:solidFill>
                  <a:srgbClr val="FFFFFF"/>
                </a:solidFill>
              </a:rPr>
              <a:t>Wsparcie dwóch różnych platform. </a:t>
            </a:r>
          </a:p>
          <a:p>
            <a:pPr marL="514350" indent="-514350">
              <a:buFont typeface="+mj-lt"/>
              <a:buAutoNum type="arabicPeriod"/>
            </a:pPr>
            <a:r>
              <a:rPr lang="pl-PL" sz="2000" dirty="0">
                <a:solidFill>
                  <a:srgbClr val="FFFFFF"/>
                </a:solidFill>
              </a:rPr>
              <a:t>Przygotowanie przykładowego systemu wykorzystującego naszą aplikację.</a:t>
            </a:r>
          </a:p>
          <a:p>
            <a:pPr marL="514350" indent="-514350">
              <a:buFont typeface="+mj-lt"/>
              <a:buAutoNum type="arabicPeriod"/>
            </a:pPr>
            <a:r>
              <a:rPr lang="pl-PL" sz="2000" dirty="0">
                <a:solidFill>
                  <a:srgbClr val="FFFFFF"/>
                </a:solidFill>
              </a:rPr>
              <a:t>Wykorzystanie </a:t>
            </a:r>
            <a:r>
              <a:rPr lang="pl-PL" sz="2000" dirty="0" err="1">
                <a:solidFill>
                  <a:srgbClr val="FFFFFF"/>
                </a:solidFill>
              </a:rPr>
              <a:t>frameworku</a:t>
            </a:r>
            <a:r>
              <a:rPr lang="pl-PL" sz="2000" dirty="0">
                <a:solidFill>
                  <a:srgbClr val="FFFFFF"/>
                </a:solidFill>
              </a:rPr>
              <a:t> </a:t>
            </a:r>
            <a:r>
              <a:rPr lang="pl-PL" sz="2000" dirty="0" err="1">
                <a:solidFill>
                  <a:srgbClr val="FFFFFF"/>
                </a:solidFill>
              </a:rPr>
              <a:t>Qt</a:t>
            </a:r>
            <a:endParaRPr lang="pl-PL" sz="2000" dirty="0">
              <a:solidFill>
                <a:srgbClr val="FFFFFF"/>
              </a:solidFill>
            </a:endParaRPr>
          </a:p>
        </p:txBody>
      </p:sp>
      <p:pic>
        <p:nvPicPr>
          <p:cNvPr id="5" name="Obraz 4" descr="Obraz zawierający rysunek, znak&#10;&#10;Opis wygenerowany automatycznie">
            <a:extLst>
              <a:ext uri="{FF2B5EF4-FFF2-40B4-BE49-F238E27FC236}">
                <a16:creationId xmlns:a16="http://schemas.microsoft.com/office/drawing/2014/main" id="{12478950-DF06-4471-8761-52F33C72AE0D}"/>
              </a:ext>
            </a:extLst>
          </p:cNvPr>
          <p:cNvPicPr>
            <a:picLocks noChangeAspect="1"/>
          </p:cNvPicPr>
          <p:nvPr/>
        </p:nvPicPr>
        <p:blipFill>
          <a:blip r:embed="rId4"/>
          <a:stretch>
            <a:fillRect/>
          </a:stretch>
        </p:blipFill>
        <p:spPr>
          <a:xfrm>
            <a:off x="5059239" y="315707"/>
            <a:ext cx="6184127" cy="1142857"/>
          </a:xfrm>
          <a:prstGeom prst="rect">
            <a:avLst/>
          </a:prstGeom>
        </p:spPr>
      </p:pic>
      <p:sp>
        <p:nvSpPr>
          <p:cNvPr id="11" name="pole tekstowe 10">
            <a:extLst>
              <a:ext uri="{FF2B5EF4-FFF2-40B4-BE49-F238E27FC236}">
                <a16:creationId xmlns:a16="http://schemas.microsoft.com/office/drawing/2014/main" id="{C63924CD-ABAB-4F9D-860E-B2DCD076D797}"/>
              </a:ext>
            </a:extLst>
          </p:cNvPr>
          <p:cNvSpPr txBox="1"/>
          <p:nvPr/>
        </p:nvSpPr>
        <p:spPr>
          <a:xfrm>
            <a:off x="11425684" y="6488668"/>
            <a:ext cx="771787" cy="369332"/>
          </a:xfrm>
          <a:prstGeom prst="rect">
            <a:avLst/>
          </a:prstGeom>
          <a:noFill/>
        </p:spPr>
        <p:txBody>
          <a:bodyPr wrap="square" rtlCol="0">
            <a:spAutoFit/>
          </a:bodyPr>
          <a:lstStyle/>
          <a:p>
            <a:r>
              <a:rPr lang="pl-PL" dirty="0"/>
              <a:t>3/16</a:t>
            </a:r>
          </a:p>
        </p:txBody>
      </p:sp>
    </p:spTree>
    <p:extLst>
      <p:ext uri="{BB962C8B-B14F-4D97-AF65-F5344CB8AC3E}">
        <p14:creationId xmlns:p14="http://schemas.microsoft.com/office/powerpoint/2010/main" val="75893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1E51D8-C7D0-4342-99D2-FC159A9461C0}"/>
              </a:ext>
            </a:extLst>
          </p:cNvPr>
          <p:cNvSpPr>
            <a:spLocks noGrp="1"/>
          </p:cNvSpPr>
          <p:nvPr>
            <p:ph type="title"/>
          </p:nvPr>
        </p:nvSpPr>
        <p:spPr/>
        <p:txBody>
          <a:bodyPr/>
          <a:lstStyle/>
          <a:p>
            <a:r>
              <a:rPr lang="pl-PL" dirty="0"/>
              <a:t>Schemat projektu</a:t>
            </a:r>
          </a:p>
        </p:txBody>
      </p:sp>
      <p:sp>
        <p:nvSpPr>
          <p:cNvPr id="3" name="Symbol zastępczy zawartości 2">
            <a:extLst>
              <a:ext uri="{FF2B5EF4-FFF2-40B4-BE49-F238E27FC236}">
                <a16:creationId xmlns:a16="http://schemas.microsoft.com/office/drawing/2014/main" id="{0CB0A805-D296-4F61-B7C9-AE5533819570}"/>
              </a:ext>
            </a:extLst>
          </p:cNvPr>
          <p:cNvSpPr>
            <a:spLocks noGrp="1"/>
          </p:cNvSpPr>
          <p:nvPr>
            <p:ph idx="1"/>
          </p:nvPr>
        </p:nvSpPr>
        <p:spPr/>
        <p:txBody>
          <a:bodyPr/>
          <a:lstStyle/>
          <a:p>
            <a:endParaRPr lang="pl-PL" dirty="0"/>
          </a:p>
        </p:txBody>
      </p:sp>
      <p:pic>
        <p:nvPicPr>
          <p:cNvPr id="4" name="Obraz 3">
            <a:extLst>
              <a:ext uri="{FF2B5EF4-FFF2-40B4-BE49-F238E27FC236}">
                <a16:creationId xmlns:a16="http://schemas.microsoft.com/office/drawing/2014/main" id="{12AD0F31-5ECE-4A46-8C55-D14CB3C22D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03030" y="2011187"/>
            <a:ext cx="8185939" cy="4608273"/>
          </a:xfrm>
          <a:prstGeom prst="rect">
            <a:avLst/>
          </a:prstGeom>
          <a:noFill/>
          <a:ln>
            <a:noFill/>
          </a:ln>
        </p:spPr>
      </p:pic>
      <p:sp>
        <p:nvSpPr>
          <p:cNvPr id="5" name="pole tekstowe 4">
            <a:extLst>
              <a:ext uri="{FF2B5EF4-FFF2-40B4-BE49-F238E27FC236}">
                <a16:creationId xmlns:a16="http://schemas.microsoft.com/office/drawing/2014/main" id="{B889F738-911D-47EA-8BAD-86682B2E93A1}"/>
              </a:ext>
            </a:extLst>
          </p:cNvPr>
          <p:cNvSpPr txBox="1"/>
          <p:nvPr/>
        </p:nvSpPr>
        <p:spPr>
          <a:xfrm>
            <a:off x="11455601" y="6488668"/>
            <a:ext cx="771787" cy="369332"/>
          </a:xfrm>
          <a:prstGeom prst="rect">
            <a:avLst/>
          </a:prstGeom>
          <a:noFill/>
        </p:spPr>
        <p:txBody>
          <a:bodyPr wrap="square" rtlCol="0">
            <a:spAutoFit/>
          </a:bodyPr>
          <a:lstStyle/>
          <a:p>
            <a:r>
              <a:rPr lang="pl-PL" dirty="0"/>
              <a:t>4/16</a:t>
            </a:r>
          </a:p>
        </p:txBody>
      </p:sp>
    </p:spTree>
    <p:extLst>
      <p:ext uri="{BB962C8B-B14F-4D97-AF65-F5344CB8AC3E}">
        <p14:creationId xmlns:p14="http://schemas.microsoft.com/office/powerpoint/2010/main" val="366939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F4C84B-0955-4630-8756-24C6D0CDE4F4}"/>
              </a:ext>
            </a:extLst>
          </p:cNvPr>
          <p:cNvSpPr>
            <a:spLocks noGrp="1"/>
          </p:cNvSpPr>
          <p:nvPr>
            <p:ph type="title"/>
          </p:nvPr>
        </p:nvSpPr>
        <p:spPr/>
        <p:txBody>
          <a:bodyPr/>
          <a:lstStyle/>
          <a:p>
            <a:r>
              <a:rPr lang="pl-PL" dirty="0"/>
              <a:t>Wybrane środowiska</a:t>
            </a:r>
          </a:p>
        </p:txBody>
      </p:sp>
      <p:pic>
        <p:nvPicPr>
          <p:cNvPr id="5" name="Symbol zastępczy zawartości 4" descr="Obraz zawierający zrzut ekranu&#10;&#10;Opis wygenerowany automatycznie">
            <a:extLst>
              <a:ext uri="{FF2B5EF4-FFF2-40B4-BE49-F238E27FC236}">
                <a16:creationId xmlns:a16="http://schemas.microsoft.com/office/drawing/2014/main" id="{775EE8FD-62DB-4BFA-9121-D6120FA4921F}"/>
              </a:ext>
            </a:extLst>
          </p:cNvPr>
          <p:cNvPicPr>
            <a:picLocks noGrp="1" noChangeAspect="1"/>
          </p:cNvPicPr>
          <p:nvPr>
            <p:ph idx="1"/>
          </p:nvPr>
        </p:nvPicPr>
        <p:blipFill>
          <a:blip r:embed="rId2"/>
          <a:stretch>
            <a:fillRect/>
          </a:stretch>
        </p:blipFill>
        <p:spPr>
          <a:xfrm>
            <a:off x="7009161" y="191780"/>
            <a:ext cx="5007042" cy="3169014"/>
          </a:xfrm>
        </p:spPr>
      </p:pic>
      <p:pic>
        <p:nvPicPr>
          <p:cNvPr id="7" name="Obraz 6" descr="Obraz zawierający zrzut ekranu, monitor, telefon, ekran&#10;&#10;Opis wygenerowany automatycznie">
            <a:extLst>
              <a:ext uri="{FF2B5EF4-FFF2-40B4-BE49-F238E27FC236}">
                <a16:creationId xmlns:a16="http://schemas.microsoft.com/office/drawing/2014/main" id="{8FAEA2A5-D556-4CB1-B340-48B4710A4255}"/>
              </a:ext>
            </a:extLst>
          </p:cNvPr>
          <p:cNvPicPr>
            <a:picLocks noChangeAspect="1"/>
          </p:cNvPicPr>
          <p:nvPr/>
        </p:nvPicPr>
        <p:blipFill>
          <a:blip r:embed="rId3"/>
          <a:stretch>
            <a:fillRect/>
          </a:stretch>
        </p:blipFill>
        <p:spPr>
          <a:xfrm>
            <a:off x="5895273" y="3922242"/>
            <a:ext cx="4835010" cy="2716298"/>
          </a:xfrm>
          <a:prstGeom prst="rect">
            <a:avLst/>
          </a:prstGeom>
        </p:spPr>
      </p:pic>
      <p:pic>
        <p:nvPicPr>
          <p:cNvPr id="6" name="Symbol zastępczy zawartości 4" descr="Obraz zawierający zrzut ekranu, telefon&#10;&#10;Opis wygenerowany automatycznie">
            <a:extLst>
              <a:ext uri="{FF2B5EF4-FFF2-40B4-BE49-F238E27FC236}">
                <a16:creationId xmlns:a16="http://schemas.microsoft.com/office/drawing/2014/main" id="{B4DD47A8-7F73-4EA3-9E7C-C7D3BB1A67A6}"/>
              </a:ext>
            </a:extLst>
          </p:cNvPr>
          <p:cNvPicPr>
            <a:picLocks noChangeAspect="1"/>
          </p:cNvPicPr>
          <p:nvPr/>
        </p:nvPicPr>
        <p:blipFill>
          <a:blip r:embed="rId4"/>
          <a:stretch>
            <a:fillRect/>
          </a:stretch>
        </p:blipFill>
        <p:spPr>
          <a:xfrm>
            <a:off x="652241" y="2148753"/>
            <a:ext cx="4835010" cy="3036113"/>
          </a:xfrm>
          <a:prstGeom prst="rect">
            <a:avLst/>
          </a:prstGeom>
        </p:spPr>
      </p:pic>
      <p:sp>
        <p:nvSpPr>
          <p:cNvPr id="8" name="pole tekstowe 7">
            <a:extLst>
              <a:ext uri="{FF2B5EF4-FFF2-40B4-BE49-F238E27FC236}">
                <a16:creationId xmlns:a16="http://schemas.microsoft.com/office/drawing/2014/main" id="{59F6A66F-E5F2-4BB0-B9D9-04E0D345E8FA}"/>
              </a:ext>
            </a:extLst>
          </p:cNvPr>
          <p:cNvSpPr txBox="1"/>
          <p:nvPr/>
        </p:nvSpPr>
        <p:spPr>
          <a:xfrm>
            <a:off x="11455601" y="6488668"/>
            <a:ext cx="771787" cy="369332"/>
          </a:xfrm>
          <a:prstGeom prst="rect">
            <a:avLst/>
          </a:prstGeom>
          <a:noFill/>
        </p:spPr>
        <p:txBody>
          <a:bodyPr wrap="square" rtlCol="0">
            <a:spAutoFit/>
          </a:bodyPr>
          <a:lstStyle/>
          <a:p>
            <a:r>
              <a:rPr lang="pl-PL" dirty="0"/>
              <a:t>5/16</a:t>
            </a:r>
          </a:p>
        </p:txBody>
      </p:sp>
    </p:spTree>
    <p:extLst>
      <p:ext uri="{BB962C8B-B14F-4D97-AF65-F5344CB8AC3E}">
        <p14:creationId xmlns:p14="http://schemas.microsoft.com/office/powerpoint/2010/main" val="275390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74E6FB1-798D-4982-9AB0-9CF816854144}"/>
              </a:ext>
            </a:extLst>
          </p:cNvPr>
          <p:cNvSpPr>
            <a:spLocks noGrp="1"/>
          </p:cNvSpPr>
          <p:nvPr>
            <p:ph type="title"/>
          </p:nvPr>
        </p:nvSpPr>
        <p:spPr/>
        <p:txBody>
          <a:bodyPr/>
          <a:lstStyle/>
          <a:p>
            <a:r>
              <a:rPr lang="pl-PL" dirty="0"/>
              <a:t>Aplikacja Desktopowa - interfejs</a:t>
            </a:r>
          </a:p>
        </p:txBody>
      </p:sp>
      <p:pic>
        <p:nvPicPr>
          <p:cNvPr id="5" name="Symbol zastępczy zawartości 4" descr="Obraz zawierający zrzut ekranu, monitor, ekran, komputer&#10;&#10;Opis wygenerowany automatycznie">
            <a:extLst>
              <a:ext uri="{FF2B5EF4-FFF2-40B4-BE49-F238E27FC236}">
                <a16:creationId xmlns:a16="http://schemas.microsoft.com/office/drawing/2014/main" id="{316519A3-A569-472A-9E65-0DEF9D67F822}"/>
              </a:ext>
            </a:extLst>
          </p:cNvPr>
          <p:cNvPicPr>
            <a:picLocks noGrp="1" noChangeAspect="1"/>
          </p:cNvPicPr>
          <p:nvPr>
            <p:ph idx="1"/>
          </p:nvPr>
        </p:nvPicPr>
        <p:blipFill>
          <a:blip r:embed="rId2"/>
          <a:stretch>
            <a:fillRect/>
          </a:stretch>
        </p:blipFill>
        <p:spPr>
          <a:xfrm>
            <a:off x="3144259" y="2101898"/>
            <a:ext cx="5903482" cy="4622333"/>
          </a:xfrm>
        </p:spPr>
      </p:pic>
      <p:sp>
        <p:nvSpPr>
          <p:cNvPr id="4" name="pole tekstowe 3">
            <a:extLst>
              <a:ext uri="{FF2B5EF4-FFF2-40B4-BE49-F238E27FC236}">
                <a16:creationId xmlns:a16="http://schemas.microsoft.com/office/drawing/2014/main" id="{44E69113-E3AC-4406-ACC8-E0165BB6AB05}"/>
              </a:ext>
            </a:extLst>
          </p:cNvPr>
          <p:cNvSpPr txBox="1"/>
          <p:nvPr/>
        </p:nvSpPr>
        <p:spPr>
          <a:xfrm>
            <a:off x="11455601" y="6488668"/>
            <a:ext cx="771787" cy="369332"/>
          </a:xfrm>
          <a:prstGeom prst="rect">
            <a:avLst/>
          </a:prstGeom>
          <a:noFill/>
        </p:spPr>
        <p:txBody>
          <a:bodyPr wrap="square" rtlCol="0">
            <a:spAutoFit/>
          </a:bodyPr>
          <a:lstStyle/>
          <a:p>
            <a:r>
              <a:rPr lang="pl-PL" dirty="0"/>
              <a:t>6/16</a:t>
            </a:r>
          </a:p>
        </p:txBody>
      </p:sp>
    </p:spTree>
    <p:extLst>
      <p:ext uri="{BB962C8B-B14F-4D97-AF65-F5344CB8AC3E}">
        <p14:creationId xmlns:p14="http://schemas.microsoft.com/office/powerpoint/2010/main" val="351339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DD8F44-CCB0-432F-87EE-93253D84AB5B}"/>
              </a:ext>
            </a:extLst>
          </p:cNvPr>
          <p:cNvSpPr>
            <a:spLocks noGrp="1"/>
          </p:cNvSpPr>
          <p:nvPr>
            <p:ph type="title"/>
          </p:nvPr>
        </p:nvSpPr>
        <p:spPr/>
        <p:txBody>
          <a:bodyPr/>
          <a:lstStyle/>
          <a:p>
            <a:r>
              <a:rPr lang="pl-PL" dirty="0"/>
              <a:t>Aplikacja Desktopowa - funkcjonalność</a:t>
            </a:r>
          </a:p>
        </p:txBody>
      </p:sp>
      <p:pic>
        <p:nvPicPr>
          <p:cNvPr id="5" name="Symbol zastępczy zawartości 4" descr="Obraz zawierający zrzut ekranu, monitor&#10;&#10;Opis wygenerowany automatycznie">
            <a:extLst>
              <a:ext uri="{FF2B5EF4-FFF2-40B4-BE49-F238E27FC236}">
                <a16:creationId xmlns:a16="http://schemas.microsoft.com/office/drawing/2014/main" id="{8F676CA9-40AC-49D9-B4B4-D59F4FE6E421}"/>
              </a:ext>
            </a:extLst>
          </p:cNvPr>
          <p:cNvPicPr>
            <a:picLocks noGrp="1" noChangeAspect="1"/>
          </p:cNvPicPr>
          <p:nvPr>
            <p:ph idx="1"/>
          </p:nvPr>
        </p:nvPicPr>
        <p:blipFill>
          <a:blip r:embed="rId2"/>
          <a:stretch>
            <a:fillRect/>
          </a:stretch>
        </p:blipFill>
        <p:spPr>
          <a:xfrm>
            <a:off x="3180766" y="2078383"/>
            <a:ext cx="5830467" cy="4593919"/>
          </a:xfrm>
        </p:spPr>
      </p:pic>
      <p:sp>
        <p:nvSpPr>
          <p:cNvPr id="4" name="pole tekstowe 3">
            <a:extLst>
              <a:ext uri="{FF2B5EF4-FFF2-40B4-BE49-F238E27FC236}">
                <a16:creationId xmlns:a16="http://schemas.microsoft.com/office/drawing/2014/main" id="{7A6D0785-A8DC-4A63-A096-4BBB42CC02D8}"/>
              </a:ext>
            </a:extLst>
          </p:cNvPr>
          <p:cNvSpPr txBox="1"/>
          <p:nvPr/>
        </p:nvSpPr>
        <p:spPr>
          <a:xfrm>
            <a:off x="11455601" y="6488668"/>
            <a:ext cx="771787" cy="369332"/>
          </a:xfrm>
          <a:prstGeom prst="rect">
            <a:avLst/>
          </a:prstGeom>
          <a:noFill/>
        </p:spPr>
        <p:txBody>
          <a:bodyPr wrap="square" rtlCol="0">
            <a:spAutoFit/>
          </a:bodyPr>
          <a:lstStyle/>
          <a:p>
            <a:r>
              <a:rPr lang="pl-PL" b="1" dirty="0"/>
              <a:t>7/16</a:t>
            </a:r>
          </a:p>
        </p:txBody>
      </p:sp>
    </p:spTree>
    <p:extLst>
      <p:ext uri="{BB962C8B-B14F-4D97-AF65-F5344CB8AC3E}">
        <p14:creationId xmlns:p14="http://schemas.microsoft.com/office/powerpoint/2010/main" val="288906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44DB64-5DCF-4FAF-BE97-BC43917EF627}"/>
              </a:ext>
            </a:extLst>
          </p:cNvPr>
          <p:cNvSpPr>
            <a:spLocks noGrp="1"/>
          </p:cNvSpPr>
          <p:nvPr>
            <p:ph type="title"/>
          </p:nvPr>
        </p:nvSpPr>
        <p:spPr/>
        <p:txBody>
          <a:bodyPr/>
          <a:lstStyle/>
          <a:p>
            <a:r>
              <a:rPr lang="pl-PL" dirty="0"/>
              <a:t>Aplikacja Desktopowa - funkcjonalność</a:t>
            </a:r>
          </a:p>
        </p:txBody>
      </p:sp>
      <p:pic>
        <p:nvPicPr>
          <p:cNvPr id="5" name="Symbol zastępczy zawartości 4" descr="Obraz zawierający zrzut ekranu, monitor, ekran, czarny&#10;&#10;Opis wygenerowany automatycznie">
            <a:extLst>
              <a:ext uri="{FF2B5EF4-FFF2-40B4-BE49-F238E27FC236}">
                <a16:creationId xmlns:a16="http://schemas.microsoft.com/office/drawing/2014/main" id="{26BBCBF4-D489-4E54-AACD-1123262942AA}"/>
              </a:ext>
            </a:extLst>
          </p:cNvPr>
          <p:cNvPicPr>
            <a:picLocks noGrp="1" noChangeAspect="1"/>
          </p:cNvPicPr>
          <p:nvPr>
            <p:ph idx="1"/>
          </p:nvPr>
        </p:nvPicPr>
        <p:blipFill>
          <a:blip r:embed="rId2"/>
          <a:stretch>
            <a:fillRect/>
          </a:stretch>
        </p:blipFill>
        <p:spPr>
          <a:xfrm>
            <a:off x="3138611" y="2088322"/>
            <a:ext cx="5914777" cy="4660348"/>
          </a:xfrm>
        </p:spPr>
      </p:pic>
      <p:sp>
        <p:nvSpPr>
          <p:cNvPr id="4" name="pole tekstowe 3">
            <a:extLst>
              <a:ext uri="{FF2B5EF4-FFF2-40B4-BE49-F238E27FC236}">
                <a16:creationId xmlns:a16="http://schemas.microsoft.com/office/drawing/2014/main" id="{A328C310-A6B5-457F-8082-1694DA66FDE3}"/>
              </a:ext>
            </a:extLst>
          </p:cNvPr>
          <p:cNvSpPr txBox="1"/>
          <p:nvPr/>
        </p:nvSpPr>
        <p:spPr>
          <a:xfrm>
            <a:off x="11455601" y="6488668"/>
            <a:ext cx="771787" cy="369332"/>
          </a:xfrm>
          <a:prstGeom prst="rect">
            <a:avLst/>
          </a:prstGeom>
          <a:noFill/>
        </p:spPr>
        <p:txBody>
          <a:bodyPr wrap="square" rtlCol="0">
            <a:spAutoFit/>
          </a:bodyPr>
          <a:lstStyle/>
          <a:p>
            <a:r>
              <a:rPr lang="pl-PL" dirty="0"/>
              <a:t>8/16</a:t>
            </a:r>
          </a:p>
        </p:txBody>
      </p:sp>
    </p:spTree>
    <p:extLst>
      <p:ext uri="{BB962C8B-B14F-4D97-AF65-F5344CB8AC3E}">
        <p14:creationId xmlns:p14="http://schemas.microsoft.com/office/powerpoint/2010/main" val="120880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BD8E08C-CF7D-4B8E-8349-2660E8C01DB0}"/>
              </a:ext>
            </a:extLst>
          </p:cNvPr>
          <p:cNvSpPr>
            <a:spLocks noGrp="1"/>
          </p:cNvSpPr>
          <p:nvPr>
            <p:ph type="title"/>
          </p:nvPr>
        </p:nvSpPr>
        <p:spPr/>
        <p:txBody>
          <a:bodyPr/>
          <a:lstStyle/>
          <a:p>
            <a:r>
              <a:rPr lang="pl-PL" dirty="0"/>
              <a:t>Aplikacja Desktopowa – tryb administratora</a:t>
            </a:r>
          </a:p>
        </p:txBody>
      </p:sp>
      <p:pic>
        <p:nvPicPr>
          <p:cNvPr id="5" name="Symbol zastępczy zawartości 4" descr="Obraz zawierający zrzut ekranu, monitor, ekran, komputer&#10;&#10;Opis wygenerowany automatycznie">
            <a:extLst>
              <a:ext uri="{FF2B5EF4-FFF2-40B4-BE49-F238E27FC236}">
                <a16:creationId xmlns:a16="http://schemas.microsoft.com/office/drawing/2014/main" id="{7C86CF07-65A4-4FEF-9C7D-F96CDD598402}"/>
              </a:ext>
            </a:extLst>
          </p:cNvPr>
          <p:cNvPicPr>
            <a:picLocks noGrp="1" noChangeAspect="1"/>
          </p:cNvPicPr>
          <p:nvPr>
            <p:ph idx="1"/>
          </p:nvPr>
        </p:nvPicPr>
        <p:blipFill>
          <a:blip r:embed="rId2"/>
          <a:stretch>
            <a:fillRect/>
          </a:stretch>
        </p:blipFill>
        <p:spPr>
          <a:xfrm>
            <a:off x="3056527" y="1988930"/>
            <a:ext cx="6078946" cy="4789700"/>
          </a:xfrm>
        </p:spPr>
      </p:pic>
      <p:sp>
        <p:nvSpPr>
          <p:cNvPr id="4" name="pole tekstowe 3">
            <a:extLst>
              <a:ext uri="{FF2B5EF4-FFF2-40B4-BE49-F238E27FC236}">
                <a16:creationId xmlns:a16="http://schemas.microsoft.com/office/drawing/2014/main" id="{32E3AAE0-0BE2-48D1-BA26-BD20FF7AD593}"/>
              </a:ext>
            </a:extLst>
          </p:cNvPr>
          <p:cNvSpPr txBox="1"/>
          <p:nvPr/>
        </p:nvSpPr>
        <p:spPr>
          <a:xfrm>
            <a:off x="11455601" y="6488668"/>
            <a:ext cx="771787" cy="369332"/>
          </a:xfrm>
          <a:prstGeom prst="rect">
            <a:avLst/>
          </a:prstGeom>
          <a:noFill/>
        </p:spPr>
        <p:txBody>
          <a:bodyPr wrap="square" rtlCol="0">
            <a:spAutoFit/>
          </a:bodyPr>
          <a:lstStyle/>
          <a:p>
            <a:r>
              <a:rPr lang="pl-PL" dirty="0"/>
              <a:t>9/16</a:t>
            </a:r>
          </a:p>
        </p:txBody>
      </p:sp>
    </p:spTree>
    <p:extLst>
      <p:ext uri="{BB962C8B-B14F-4D97-AF65-F5344CB8AC3E}">
        <p14:creationId xmlns:p14="http://schemas.microsoft.com/office/powerpoint/2010/main" val="532604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48</TotalTime>
  <Words>381</Words>
  <Application>Microsoft Office PowerPoint</Application>
  <PresentationFormat>Panoramiczny</PresentationFormat>
  <Paragraphs>65</Paragraphs>
  <Slides>16</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16</vt:i4>
      </vt:variant>
    </vt:vector>
  </HeadingPairs>
  <TitlesOfParts>
    <vt:vector size="19" baseType="lpstr">
      <vt:lpstr>Arial</vt:lpstr>
      <vt:lpstr>Trebuchet MS</vt:lpstr>
      <vt:lpstr>Berlin</vt:lpstr>
      <vt:lpstr>Elastyczna aplikacja do zarządzania urządzeniami IoT</vt:lpstr>
      <vt:lpstr>Grupa Projektowa</vt:lpstr>
      <vt:lpstr>Nasze cele</vt:lpstr>
      <vt:lpstr>Schemat projektu</vt:lpstr>
      <vt:lpstr>Wybrane środowiska</vt:lpstr>
      <vt:lpstr>Aplikacja Desktopowa - interfejs</vt:lpstr>
      <vt:lpstr>Aplikacja Desktopowa - funkcjonalność</vt:lpstr>
      <vt:lpstr>Aplikacja Desktopowa - funkcjonalność</vt:lpstr>
      <vt:lpstr>Aplikacja Desktopowa – tryb administratora</vt:lpstr>
      <vt:lpstr>Aplikacja Android</vt:lpstr>
      <vt:lpstr>Aplikacja Android</vt:lpstr>
      <vt:lpstr>Aplikacja Android</vt:lpstr>
      <vt:lpstr>Aplikacja Android</vt:lpstr>
      <vt:lpstr>Przykładowe IoT - Mikrokontroler</vt:lpstr>
      <vt:lpstr>Przykładowe IoT - Czujnik</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Elastyczna aplikacja do zarządzania urządzeniami IoT</dc:title>
  <dc:creator>Adam Krizar</dc:creator>
  <cp:lastModifiedBy>Adam Krizar</cp:lastModifiedBy>
  <cp:revision>14</cp:revision>
  <dcterms:created xsi:type="dcterms:W3CDTF">2020-06-02T16:19:49Z</dcterms:created>
  <dcterms:modified xsi:type="dcterms:W3CDTF">2020-06-07T14:42:49Z</dcterms:modified>
</cp:coreProperties>
</file>