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21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8.svg"/><Relationship Id="rId11" Type="http://schemas.openxmlformats.org/officeDocument/2006/relationships/image" Target="../media/image9.png"/><Relationship Id="rId12" Type="http://schemas.openxmlformats.org/officeDocument/2006/relationships/image" Target="../media/image10.svg"/><Relationship Id="rId13" Type="http://schemas.openxmlformats.org/officeDocument/2006/relationships/image" Target="../media/image11.png"/><Relationship Id="rId14" Type="http://schemas.openxmlformats.org/officeDocument/2006/relationships/image" Target="../media/image12.svg"/><Relationship Id="rId15" Type="http://schemas.openxmlformats.org/officeDocument/2006/relationships/image" Target="../media/image13.png"/><Relationship Id="rId16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27A6B4-FB8A-F85F-78E7-35F7B5144931}"/>
              </a:ext>
            </a:extLst>
          </p:cNvPr>
          <p:cNvGrpSpPr/>
          <p:nvPr/>
        </p:nvGrpSpPr>
        <p:grpSpPr>
          <a:xfrm>
            <a:off x="5898733" y="-1298445"/>
            <a:ext cx="1044000" cy="1044318"/>
            <a:chOff x="7671778" y="4821557"/>
            <a:chExt cx="1044000" cy="104431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2BBAA6-69D9-78A6-9D47-59098798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78" y="4821557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B2207DA-0D6C-42F0-4076-DE2144BC2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3426" y="5050621"/>
              <a:ext cx="500705" cy="586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5631B2-6D69-8B18-2B05-1696BA240C9F}"/>
              </a:ext>
            </a:extLst>
          </p:cNvPr>
          <p:cNvGrpSpPr/>
          <p:nvPr/>
        </p:nvGrpSpPr>
        <p:grpSpPr>
          <a:xfrm>
            <a:off x="1189838" y="1554389"/>
            <a:ext cx="1044000" cy="1044318"/>
            <a:chOff x="8656985" y="3772294"/>
            <a:chExt cx="1044000" cy="104431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402223-EF7F-5B4C-E176-DEC49BC4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cientist">
              <a:extLst>
                <a:ext uri="{FF2B5EF4-FFF2-40B4-BE49-F238E27FC236}">
                  <a16:creationId xmlns:a16="http://schemas.microsoft.com/office/drawing/2014/main" id="{B72D2BC4-4B4E-BAE5-BC3A-C9D91517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D4661CD-5C9B-C527-2371-9C2F0307D671}"/>
              </a:ext>
            </a:extLst>
          </p:cNvPr>
          <p:cNvGrpSpPr/>
          <p:nvPr/>
        </p:nvGrpSpPr>
        <p:grpSpPr>
          <a:xfrm>
            <a:off x="3901874" y="-1408754"/>
            <a:ext cx="1258366" cy="1176354"/>
            <a:chOff x="7190657" y="1134678"/>
            <a:chExt cx="1258366" cy="1176354"/>
          </a:xfrm>
        </p:grpSpPr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6A633DBE-DDF2-3D50-B8D3-F401971A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7305858" y="1382073"/>
              <a:ext cx="813599" cy="81360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E295AA-FBE5-9ED7-794E-37649CE4F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0657" y="126671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207144D-095E-43D8-371F-49E4EC4BD7FC}"/>
                </a:ext>
              </a:extLst>
            </p:cNvPr>
            <p:cNvSpPr/>
            <p:nvPr/>
          </p:nvSpPr>
          <p:spPr>
            <a:xfrm>
              <a:off x="8000515" y="1134678"/>
              <a:ext cx="448508" cy="448508"/>
            </a:xfrm>
            <a:prstGeom prst="ellipse">
              <a:avLst/>
            </a:prstGeom>
            <a:ln>
              <a:solidFill>
                <a:srgbClr val="2D3E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9">
              <a:extLst>
                <a:ext uri="{FF2B5EF4-FFF2-40B4-BE49-F238E27FC236}">
                  <a16:creationId xmlns:a16="http://schemas.microsoft.com/office/drawing/2014/main" id="{12E8256E-80E0-47B7-9E9A-CF83F1A4E5B9}"/>
                </a:ext>
              </a:extLst>
            </p:cNvPr>
            <p:cNvSpPr/>
            <p:nvPr/>
          </p:nvSpPr>
          <p:spPr>
            <a:xfrm>
              <a:off x="8124962" y="1169177"/>
              <a:ext cx="173455" cy="17304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2D3E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60">
              <a:extLst>
                <a:ext uri="{FF2B5EF4-FFF2-40B4-BE49-F238E27FC236}">
                  <a16:creationId xmlns:a16="http://schemas.microsoft.com/office/drawing/2014/main" id="{4CF646E3-E7AE-19C2-480B-F612C6457A0D}"/>
                </a:ext>
              </a:extLst>
            </p:cNvPr>
            <p:cNvSpPr/>
            <p:nvPr/>
          </p:nvSpPr>
          <p:spPr>
            <a:xfrm>
              <a:off x="8221563" y="1336104"/>
              <a:ext cx="137467" cy="137145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2D3E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79" descr="Wrench with solid fill">
              <a:extLst>
                <a:ext uri="{FF2B5EF4-FFF2-40B4-BE49-F238E27FC236}">
                  <a16:creationId xmlns:a16="http://schemas.microsoft.com/office/drawing/2014/main" id="{AD262566-D172-B934-D14B-A6559FFA0AF7}"/>
                </a:ext>
              </a:extLst>
            </p:cNvPr>
            <p:cNvSpPr/>
            <p:nvPr/>
          </p:nvSpPr>
          <p:spPr>
            <a:xfrm rot="4516537">
              <a:off x="8050363" y="1296856"/>
              <a:ext cx="227472" cy="228100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2D3E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66F71142-0C63-B130-347B-228A039AA3EB}"/>
              </a:ext>
            </a:extLst>
          </p:cNvPr>
          <p:cNvSpPr/>
          <p:nvPr/>
        </p:nvSpPr>
        <p:spPr>
          <a:xfrm>
            <a:off x="6721860" y="-622317"/>
            <a:ext cx="448508" cy="448508"/>
          </a:xfrm>
          <a:prstGeom prst="ellipse">
            <a:avLst/>
          </a:prstGeom>
          <a:ln>
            <a:solidFill>
              <a:srgbClr val="2D3E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Monitor">
            <a:extLst>
              <a:ext uri="{FF2B5EF4-FFF2-40B4-BE49-F238E27FC236}">
                <a16:creationId xmlns:a16="http://schemas.microsoft.com/office/drawing/2014/main" id="{C834B79D-5B53-8A7B-CF45-272071F58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9089" y="-559009"/>
            <a:ext cx="367065" cy="36706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ECC3AD1-F886-25DA-32B1-6159A5B7BB83}"/>
              </a:ext>
            </a:extLst>
          </p:cNvPr>
          <p:cNvSpPr txBox="1">
            <a:spLocks/>
          </p:cNvSpPr>
          <p:nvPr/>
        </p:nvSpPr>
        <p:spPr>
          <a:xfrm>
            <a:off x="2422687" y="3262955"/>
            <a:ext cx="34760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800" dirty="0"/>
              <a:t>Dr. Herb Sequoia – Service provider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46CA6-2E8C-3CF2-3BF4-D0BC907CF13F}"/>
              </a:ext>
            </a:extLst>
          </p:cNvPr>
          <p:cNvSpPr txBox="1">
            <a:spLocks/>
          </p:cNvSpPr>
          <p:nvPr/>
        </p:nvSpPr>
        <p:spPr>
          <a:xfrm>
            <a:off x="2389105" y="540131"/>
            <a:ext cx="556628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800" dirty="0"/>
              <a:t>Prof. </a:t>
            </a:r>
            <a:r>
              <a:rPr lang="en-US" dirty="0"/>
              <a:t>Jasmine</a:t>
            </a:r>
            <a:r>
              <a:rPr lang="en-US" sz="1800" dirty="0"/>
              <a:t> </a:t>
            </a:r>
            <a:r>
              <a:rPr lang="en-US" dirty="0"/>
              <a:t>Beetroot – Principle investigator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56F2B-0E66-3CD7-DF96-D49FC683FA48}"/>
              </a:ext>
            </a:extLst>
          </p:cNvPr>
          <p:cNvSpPr txBox="1">
            <a:spLocks/>
          </p:cNvSpPr>
          <p:nvPr/>
        </p:nvSpPr>
        <p:spPr>
          <a:xfrm>
            <a:off x="2422688" y="1901543"/>
            <a:ext cx="49406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800" dirty="0"/>
              <a:t>Viola Sugarcane </a:t>
            </a:r>
            <a:r>
              <a:rPr lang="en-US" dirty="0"/>
              <a:t>–  PhD 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C2190-4682-556E-1001-599392DAE151}"/>
              </a:ext>
            </a:extLst>
          </p:cNvPr>
          <p:cNvSpPr txBox="1"/>
          <p:nvPr/>
        </p:nvSpPr>
        <p:spPr>
          <a:xfrm>
            <a:off x="7681226" y="-878668"/>
            <a:ext cx="4219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Herb, Juniper, </a:t>
            </a:r>
            <a:r>
              <a:rPr lang="en-US" dirty="0"/>
              <a:t>Rosemary, Dahlia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566DC7-68A9-27EE-4D16-55151D4A690B}"/>
              </a:ext>
            </a:extLst>
          </p:cNvPr>
          <p:cNvGrpSpPr/>
          <p:nvPr/>
        </p:nvGrpSpPr>
        <p:grpSpPr>
          <a:xfrm>
            <a:off x="1189838" y="197957"/>
            <a:ext cx="1044000" cy="1044318"/>
            <a:chOff x="4049208" y="1263362"/>
            <a:chExt cx="1044000" cy="104431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31A8AF-FC56-DF45-1CC4-29C7D75D7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9208" y="1263362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Graphic 34" descr="Professor">
              <a:extLst>
                <a:ext uri="{FF2B5EF4-FFF2-40B4-BE49-F238E27FC236}">
                  <a16:creationId xmlns:a16="http://schemas.microsoft.com/office/drawing/2014/main" id="{B9D5924D-3C58-3231-E131-B0095BE2A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64380" y="1353667"/>
              <a:ext cx="828000" cy="8280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7944442-33DA-BAFF-23A7-315432BBD4E7}"/>
              </a:ext>
            </a:extLst>
          </p:cNvPr>
          <p:cNvGrpSpPr/>
          <p:nvPr/>
        </p:nvGrpSpPr>
        <p:grpSpPr>
          <a:xfrm>
            <a:off x="1189838" y="2910821"/>
            <a:ext cx="1044000" cy="1044318"/>
            <a:chOff x="8736881" y="1266714"/>
            <a:chExt cx="1044000" cy="1044318"/>
          </a:xfrm>
        </p:grpSpPr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8D6505EA-8CA5-6F76-1D6A-192E1C9F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852082" y="1382073"/>
              <a:ext cx="813599" cy="813600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29743CC-A9CB-0D81-B120-086BE0EF9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6881" y="126671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911A2C7-58AA-89B6-2004-BB34846057DB}"/>
                </a:ext>
              </a:extLst>
            </p:cNvPr>
            <p:cNvGrpSpPr/>
            <p:nvPr/>
          </p:nvGrpSpPr>
          <p:grpSpPr>
            <a:xfrm>
              <a:off x="9365844" y="1781979"/>
              <a:ext cx="308981" cy="355465"/>
              <a:chOff x="9596273" y="1169177"/>
              <a:chExt cx="308981" cy="355465"/>
            </a:xfrm>
          </p:grpSpPr>
          <p:sp>
            <p:nvSpPr>
              <p:cNvPr id="52" name="Freeform: Shape 59">
                <a:extLst>
                  <a:ext uri="{FF2B5EF4-FFF2-40B4-BE49-F238E27FC236}">
                    <a16:creationId xmlns:a16="http://schemas.microsoft.com/office/drawing/2014/main" id="{CBAD2E33-A99C-6F65-6E4A-937166408D4A}"/>
                  </a:ext>
                </a:extLst>
              </p:cNvPr>
              <p:cNvSpPr/>
              <p:nvPr/>
            </p:nvSpPr>
            <p:spPr>
              <a:xfrm>
                <a:off x="9671186" y="1169177"/>
                <a:ext cx="173455" cy="173047"/>
              </a:xfrm>
              <a:custGeom>
                <a:avLst/>
                <a:gdLst>
                  <a:gd name="connsiteX0" fmla="*/ 85817 w 171634"/>
                  <a:gd name="connsiteY0" fmla="*/ 116034 h 171231"/>
                  <a:gd name="connsiteX1" fmla="*/ 55600 w 171634"/>
                  <a:gd name="connsiteY1" fmla="*/ 85817 h 171231"/>
                  <a:gd name="connsiteX2" fmla="*/ 85817 w 171634"/>
                  <a:gd name="connsiteY2" fmla="*/ 55600 h 171231"/>
                  <a:gd name="connsiteX3" fmla="*/ 116034 w 171634"/>
                  <a:gd name="connsiteY3" fmla="*/ 85817 h 171231"/>
                  <a:gd name="connsiteX4" fmla="*/ 85817 w 171634"/>
                  <a:gd name="connsiteY4" fmla="*/ 116034 h 171231"/>
                  <a:gd name="connsiteX5" fmla="*/ 153907 w 171634"/>
                  <a:gd name="connsiteY5" fmla="*/ 66881 h 171231"/>
                  <a:gd name="connsiteX6" fmla="*/ 147460 w 171634"/>
                  <a:gd name="connsiteY6" fmla="*/ 51168 h 171231"/>
                  <a:gd name="connsiteX7" fmla="*/ 153907 w 171634"/>
                  <a:gd name="connsiteY7" fmla="*/ 32232 h 171231"/>
                  <a:gd name="connsiteX8" fmla="*/ 139402 w 171634"/>
                  <a:gd name="connsiteY8" fmla="*/ 17727 h 171231"/>
                  <a:gd name="connsiteX9" fmla="*/ 120466 w 171634"/>
                  <a:gd name="connsiteY9" fmla="*/ 24174 h 171231"/>
                  <a:gd name="connsiteX10" fmla="*/ 104753 w 171634"/>
                  <a:gd name="connsiteY10" fmla="*/ 17727 h 171231"/>
                  <a:gd name="connsiteX11" fmla="*/ 95889 w 171634"/>
                  <a:gd name="connsiteY11" fmla="*/ 0 h 171231"/>
                  <a:gd name="connsiteX12" fmla="*/ 75745 w 171634"/>
                  <a:gd name="connsiteY12" fmla="*/ 0 h 171231"/>
                  <a:gd name="connsiteX13" fmla="*/ 66881 w 171634"/>
                  <a:gd name="connsiteY13" fmla="*/ 17727 h 171231"/>
                  <a:gd name="connsiteX14" fmla="*/ 51168 w 171634"/>
                  <a:gd name="connsiteY14" fmla="*/ 24174 h 171231"/>
                  <a:gd name="connsiteX15" fmla="*/ 32232 w 171634"/>
                  <a:gd name="connsiteY15" fmla="*/ 17727 h 171231"/>
                  <a:gd name="connsiteX16" fmla="*/ 17727 w 171634"/>
                  <a:gd name="connsiteY16" fmla="*/ 32232 h 171231"/>
                  <a:gd name="connsiteX17" fmla="*/ 24174 w 171634"/>
                  <a:gd name="connsiteY17" fmla="*/ 51168 h 171231"/>
                  <a:gd name="connsiteX18" fmla="*/ 17727 w 171634"/>
                  <a:gd name="connsiteY18" fmla="*/ 66881 h 171231"/>
                  <a:gd name="connsiteX19" fmla="*/ 0 w 171634"/>
                  <a:gd name="connsiteY19" fmla="*/ 75745 h 171231"/>
                  <a:gd name="connsiteX20" fmla="*/ 0 w 171634"/>
                  <a:gd name="connsiteY20" fmla="*/ 95889 h 171231"/>
                  <a:gd name="connsiteX21" fmla="*/ 17727 w 171634"/>
                  <a:gd name="connsiteY21" fmla="*/ 104753 h 171231"/>
                  <a:gd name="connsiteX22" fmla="*/ 24174 w 171634"/>
                  <a:gd name="connsiteY22" fmla="*/ 120466 h 171231"/>
                  <a:gd name="connsiteX23" fmla="*/ 17727 w 171634"/>
                  <a:gd name="connsiteY23" fmla="*/ 139402 h 171231"/>
                  <a:gd name="connsiteX24" fmla="*/ 31829 w 171634"/>
                  <a:gd name="connsiteY24" fmla="*/ 153504 h 171231"/>
                  <a:gd name="connsiteX25" fmla="*/ 50765 w 171634"/>
                  <a:gd name="connsiteY25" fmla="*/ 147057 h 171231"/>
                  <a:gd name="connsiteX26" fmla="*/ 66478 w 171634"/>
                  <a:gd name="connsiteY26" fmla="*/ 153504 h 171231"/>
                  <a:gd name="connsiteX27" fmla="*/ 75342 w 171634"/>
                  <a:gd name="connsiteY27" fmla="*/ 171231 h 171231"/>
                  <a:gd name="connsiteX28" fmla="*/ 95487 w 171634"/>
                  <a:gd name="connsiteY28" fmla="*/ 171231 h 171231"/>
                  <a:gd name="connsiteX29" fmla="*/ 104350 w 171634"/>
                  <a:gd name="connsiteY29" fmla="*/ 153504 h 171231"/>
                  <a:gd name="connsiteX30" fmla="*/ 120063 w 171634"/>
                  <a:gd name="connsiteY30" fmla="*/ 147057 h 171231"/>
                  <a:gd name="connsiteX31" fmla="*/ 138999 w 171634"/>
                  <a:gd name="connsiteY31" fmla="*/ 153504 h 171231"/>
                  <a:gd name="connsiteX32" fmla="*/ 153504 w 171634"/>
                  <a:gd name="connsiteY32" fmla="*/ 139402 h 171231"/>
                  <a:gd name="connsiteX33" fmla="*/ 147057 w 171634"/>
                  <a:gd name="connsiteY33" fmla="*/ 120466 h 171231"/>
                  <a:gd name="connsiteX34" fmla="*/ 153907 w 171634"/>
                  <a:gd name="connsiteY34" fmla="*/ 104753 h 171231"/>
                  <a:gd name="connsiteX35" fmla="*/ 171634 w 171634"/>
                  <a:gd name="connsiteY35" fmla="*/ 95889 h 171231"/>
                  <a:gd name="connsiteX36" fmla="*/ 171634 w 171634"/>
                  <a:gd name="connsiteY36" fmla="*/ 75745 h 171231"/>
                  <a:gd name="connsiteX37" fmla="*/ 153907 w 171634"/>
                  <a:gd name="connsiteY37" fmla="*/ 66881 h 17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1634" h="171231">
                    <a:moveTo>
                      <a:pt x="85817" y="116034"/>
                    </a:moveTo>
                    <a:cubicBezTo>
                      <a:pt x="68895" y="116034"/>
                      <a:pt x="55600" y="102336"/>
                      <a:pt x="55600" y="85817"/>
                    </a:cubicBezTo>
                    <a:cubicBezTo>
                      <a:pt x="55600" y="69298"/>
                      <a:pt x="69298" y="55600"/>
                      <a:pt x="85817" y="55600"/>
                    </a:cubicBezTo>
                    <a:cubicBezTo>
                      <a:pt x="102739" y="55600"/>
                      <a:pt x="116034" y="69298"/>
                      <a:pt x="116034" y="85817"/>
                    </a:cubicBezTo>
                    <a:cubicBezTo>
                      <a:pt x="116034" y="102336"/>
                      <a:pt x="102336" y="116034"/>
                      <a:pt x="85817" y="116034"/>
                    </a:cubicBezTo>
                    <a:close/>
                    <a:moveTo>
                      <a:pt x="153907" y="66881"/>
                    </a:moveTo>
                    <a:cubicBezTo>
                      <a:pt x="152295" y="61240"/>
                      <a:pt x="150281" y="56003"/>
                      <a:pt x="147460" y="51168"/>
                    </a:cubicBezTo>
                    <a:lnTo>
                      <a:pt x="153907" y="32232"/>
                    </a:lnTo>
                    <a:lnTo>
                      <a:pt x="139402" y="17727"/>
                    </a:lnTo>
                    <a:lnTo>
                      <a:pt x="120466" y="24174"/>
                    </a:lnTo>
                    <a:cubicBezTo>
                      <a:pt x="115631" y="21354"/>
                      <a:pt x="110394" y="19339"/>
                      <a:pt x="104753" y="17727"/>
                    </a:cubicBezTo>
                    <a:lnTo>
                      <a:pt x="95889" y="0"/>
                    </a:lnTo>
                    <a:lnTo>
                      <a:pt x="75745" y="0"/>
                    </a:lnTo>
                    <a:lnTo>
                      <a:pt x="66881" y="17727"/>
                    </a:lnTo>
                    <a:cubicBezTo>
                      <a:pt x="61240" y="19339"/>
                      <a:pt x="56003" y="21354"/>
                      <a:pt x="51168" y="24174"/>
                    </a:cubicBezTo>
                    <a:lnTo>
                      <a:pt x="32232" y="17727"/>
                    </a:lnTo>
                    <a:lnTo>
                      <a:pt x="17727" y="32232"/>
                    </a:lnTo>
                    <a:lnTo>
                      <a:pt x="24174" y="51168"/>
                    </a:lnTo>
                    <a:cubicBezTo>
                      <a:pt x="21354" y="56003"/>
                      <a:pt x="19339" y="61240"/>
                      <a:pt x="17727" y="66881"/>
                    </a:cubicBezTo>
                    <a:lnTo>
                      <a:pt x="0" y="75745"/>
                    </a:lnTo>
                    <a:lnTo>
                      <a:pt x="0" y="95889"/>
                    </a:lnTo>
                    <a:lnTo>
                      <a:pt x="17727" y="104753"/>
                    </a:lnTo>
                    <a:cubicBezTo>
                      <a:pt x="19339" y="110394"/>
                      <a:pt x="21354" y="115631"/>
                      <a:pt x="24174" y="120466"/>
                    </a:cubicBezTo>
                    <a:lnTo>
                      <a:pt x="17727" y="139402"/>
                    </a:lnTo>
                    <a:lnTo>
                      <a:pt x="31829" y="153504"/>
                    </a:lnTo>
                    <a:lnTo>
                      <a:pt x="50765" y="147057"/>
                    </a:lnTo>
                    <a:cubicBezTo>
                      <a:pt x="55600" y="149878"/>
                      <a:pt x="60837" y="151892"/>
                      <a:pt x="66478" y="153504"/>
                    </a:cubicBezTo>
                    <a:lnTo>
                      <a:pt x="75342" y="171231"/>
                    </a:lnTo>
                    <a:lnTo>
                      <a:pt x="95487" y="171231"/>
                    </a:lnTo>
                    <a:lnTo>
                      <a:pt x="104350" y="153504"/>
                    </a:lnTo>
                    <a:cubicBezTo>
                      <a:pt x="109991" y="151892"/>
                      <a:pt x="115229" y="149878"/>
                      <a:pt x="120063" y="147057"/>
                    </a:cubicBezTo>
                    <a:lnTo>
                      <a:pt x="138999" y="153504"/>
                    </a:lnTo>
                    <a:lnTo>
                      <a:pt x="153504" y="139402"/>
                    </a:lnTo>
                    <a:lnTo>
                      <a:pt x="147057" y="120466"/>
                    </a:lnTo>
                    <a:cubicBezTo>
                      <a:pt x="149878" y="115631"/>
                      <a:pt x="152295" y="109991"/>
                      <a:pt x="153907" y="104753"/>
                    </a:cubicBezTo>
                    <a:lnTo>
                      <a:pt x="171634" y="95889"/>
                    </a:lnTo>
                    <a:lnTo>
                      <a:pt x="171634" y="75745"/>
                    </a:lnTo>
                    <a:lnTo>
                      <a:pt x="153907" y="66881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solidFill>
                  <a:srgbClr val="2D3E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0">
                <a:extLst>
                  <a:ext uri="{FF2B5EF4-FFF2-40B4-BE49-F238E27FC236}">
                    <a16:creationId xmlns:a16="http://schemas.microsoft.com/office/drawing/2014/main" id="{5A5D7E97-389D-BCBB-304D-228660DCCC68}"/>
                  </a:ext>
                </a:extLst>
              </p:cNvPr>
              <p:cNvSpPr/>
              <p:nvPr/>
            </p:nvSpPr>
            <p:spPr>
              <a:xfrm>
                <a:off x="9767787" y="1336104"/>
                <a:ext cx="137467" cy="137145"/>
              </a:xfrm>
              <a:custGeom>
                <a:avLst/>
                <a:gdLst>
                  <a:gd name="connsiteX0" fmla="*/ 85817 w 171634"/>
                  <a:gd name="connsiteY0" fmla="*/ 116034 h 171231"/>
                  <a:gd name="connsiteX1" fmla="*/ 55600 w 171634"/>
                  <a:gd name="connsiteY1" fmla="*/ 85817 h 171231"/>
                  <a:gd name="connsiteX2" fmla="*/ 85817 w 171634"/>
                  <a:gd name="connsiteY2" fmla="*/ 55600 h 171231"/>
                  <a:gd name="connsiteX3" fmla="*/ 116034 w 171634"/>
                  <a:gd name="connsiteY3" fmla="*/ 85817 h 171231"/>
                  <a:gd name="connsiteX4" fmla="*/ 85817 w 171634"/>
                  <a:gd name="connsiteY4" fmla="*/ 116034 h 171231"/>
                  <a:gd name="connsiteX5" fmla="*/ 85817 w 171634"/>
                  <a:gd name="connsiteY5" fmla="*/ 116034 h 171231"/>
                  <a:gd name="connsiteX6" fmla="*/ 147460 w 171634"/>
                  <a:gd name="connsiteY6" fmla="*/ 51168 h 171231"/>
                  <a:gd name="connsiteX7" fmla="*/ 153907 w 171634"/>
                  <a:gd name="connsiteY7" fmla="*/ 32232 h 171231"/>
                  <a:gd name="connsiteX8" fmla="*/ 139402 w 171634"/>
                  <a:gd name="connsiteY8" fmla="*/ 17727 h 171231"/>
                  <a:gd name="connsiteX9" fmla="*/ 120466 w 171634"/>
                  <a:gd name="connsiteY9" fmla="*/ 24174 h 171231"/>
                  <a:gd name="connsiteX10" fmla="*/ 104753 w 171634"/>
                  <a:gd name="connsiteY10" fmla="*/ 17727 h 171231"/>
                  <a:gd name="connsiteX11" fmla="*/ 95889 w 171634"/>
                  <a:gd name="connsiteY11" fmla="*/ 0 h 171231"/>
                  <a:gd name="connsiteX12" fmla="*/ 75745 w 171634"/>
                  <a:gd name="connsiteY12" fmla="*/ 0 h 171231"/>
                  <a:gd name="connsiteX13" fmla="*/ 66881 w 171634"/>
                  <a:gd name="connsiteY13" fmla="*/ 17727 h 171231"/>
                  <a:gd name="connsiteX14" fmla="*/ 51168 w 171634"/>
                  <a:gd name="connsiteY14" fmla="*/ 24174 h 171231"/>
                  <a:gd name="connsiteX15" fmla="*/ 32232 w 171634"/>
                  <a:gd name="connsiteY15" fmla="*/ 17727 h 171231"/>
                  <a:gd name="connsiteX16" fmla="*/ 18130 w 171634"/>
                  <a:gd name="connsiteY16" fmla="*/ 31829 h 171231"/>
                  <a:gd name="connsiteX17" fmla="*/ 24174 w 171634"/>
                  <a:gd name="connsiteY17" fmla="*/ 50765 h 171231"/>
                  <a:gd name="connsiteX18" fmla="*/ 17727 w 171634"/>
                  <a:gd name="connsiteY18" fmla="*/ 66478 h 171231"/>
                  <a:gd name="connsiteX19" fmla="*/ 0 w 171634"/>
                  <a:gd name="connsiteY19" fmla="*/ 75342 h 171231"/>
                  <a:gd name="connsiteX20" fmla="*/ 0 w 171634"/>
                  <a:gd name="connsiteY20" fmla="*/ 95487 h 171231"/>
                  <a:gd name="connsiteX21" fmla="*/ 17727 w 171634"/>
                  <a:gd name="connsiteY21" fmla="*/ 104350 h 171231"/>
                  <a:gd name="connsiteX22" fmla="*/ 24174 w 171634"/>
                  <a:gd name="connsiteY22" fmla="*/ 120063 h 171231"/>
                  <a:gd name="connsiteX23" fmla="*/ 18130 w 171634"/>
                  <a:gd name="connsiteY23" fmla="*/ 138999 h 171231"/>
                  <a:gd name="connsiteX24" fmla="*/ 32232 w 171634"/>
                  <a:gd name="connsiteY24" fmla="*/ 153101 h 171231"/>
                  <a:gd name="connsiteX25" fmla="*/ 51168 w 171634"/>
                  <a:gd name="connsiteY25" fmla="*/ 147057 h 171231"/>
                  <a:gd name="connsiteX26" fmla="*/ 66881 w 171634"/>
                  <a:gd name="connsiteY26" fmla="*/ 153504 h 171231"/>
                  <a:gd name="connsiteX27" fmla="*/ 75745 w 171634"/>
                  <a:gd name="connsiteY27" fmla="*/ 171231 h 171231"/>
                  <a:gd name="connsiteX28" fmla="*/ 95889 w 171634"/>
                  <a:gd name="connsiteY28" fmla="*/ 171231 h 171231"/>
                  <a:gd name="connsiteX29" fmla="*/ 104753 w 171634"/>
                  <a:gd name="connsiteY29" fmla="*/ 153504 h 171231"/>
                  <a:gd name="connsiteX30" fmla="*/ 120466 w 171634"/>
                  <a:gd name="connsiteY30" fmla="*/ 147057 h 171231"/>
                  <a:gd name="connsiteX31" fmla="*/ 139402 w 171634"/>
                  <a:gd name="connsiteY31" fmla="*/ 153504 h 171231"/>
                  <a:gd name="connsiteX32" fmla="*/ 153504 w 171634"/>
                  <a:gd name="connsiteY32" fmla="*/ 138999 h 171231"/>
                  <a:gd name="connsiteX33" fmla="*/ 147460 w 171634"/>
                  <a:gd name="connsiteY33" fmla="*/ 120466 h 171231"/>
                  <a:gd name="connsiteX34" fmla="*/ 153907 w 171634"/>
                  <a:gd name="connsiteY34" fmla="*/ 104753 h 171231"/>
                  <a:gd name="connsiteX35" fmla="*/ 171634 w 171634"/>
                  <a:gd name="connsiteY35" fmla="*/ 95889 h 171231"/>
                  <a:gd name="connsiteX36" fmla="*/ 171634 w 171634"/>
                  <a:gd name="connsiteY36" fmla="*/ 75745 h 171231"/>
                  <a:gd name="connsiteX37" fmla="*/ 153907 w 171634"/>
                  <a:gd name="connsiteY37" fmla="*/ 66881 h 171231"/>
                  <a:gd name="connsiteX38" fmla="*/ 147460 w 171634"/>
                  <a:gd name="connsiteY38" fmla="*/ 51168 h 17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1634" h="171231">
                    <a:moveTo>
                      <a:pt x="85817" y="116034"/>
                    </a:moveTo>
                    <a:cubicBezTo>
                      <a:pt x="68895" y="116034"/>
                      <a:pt x="55600" y="102336"/>
                      <a:pt x="55600" y="85817"/>
                    </a:cubicBezTo>
                    <a:cubicBezTo>
                      <a:pt x="55600" y="68895"/>
                      <a:pt x="69298" y="55600"/>
                      <a:pt x="85817" y="55600"/>
                    </a:cubicBezTo>
                    <a:cubicBezTo>
                      <a:pt x="102739" y="55600"/>
                      <a:pt x="116034" y="69298"/>
                      <a:pt x="116034" y="85817"/>
                    </a:cubicBezTo>
                    <a:cubicBezTo>
                      <a:pt x="116034" y="102336"/>
                      <a:pt x="102739" y="116034"/>
                      <a:pt x="85817" y="116034"/>
                    </a:cubicBezTo>
                    <a:lnTo>
                      <a:pt x="85817" y="116034"/>
                    </a:lnTo>
                    <a:close/>
                    <a:moveTo>
                      <a:pt x="147460" y="51168"/>
                    </a:moveTo>
                    <a:lnTo>
                      <a:pt x="153907" y="32232"/>
                    </a:lnTo>
                    <a:lnTo>
                      <a:pt x="139402" y="17727"/>
                    </a:lnTo>
                    <a:lnTo>
                      <a:pt x="120466" y="24174"/>
                    </a:lnTo>
                    <a:cubicBezTo>
                      <a:pt x="115631" y="21354"/>
                      <a:pt x="109991" y="19339"/>
                      <a:pt x="104753" y="17727"/>
                    </a:cubicBezTo>
                    <a:lnTo>
                      <a:pt x="95889" y="0"/>
                    </a:lnTo>
                    <a:lnTo>
                      <a:pt x="75745" y="0"/>
                    </a:lnTo>
                    <a:lnTo>
                      <a:pt x="66881" y="17727"/>
                    </a:lnTo>
                    <a:cubicBezTo>
                      <a:pt x="61240" y="19339"/>
                      <a:pt x="56003" y="21354"/>
                      <a:pt x="51168" y="24174"/>
                    </a:cubicBezTo>
                    <a:lnTo>
                      <a:pt x="32232" y="17727"/>
                    </a:lnTo>
                    <a:lnTo>
                      <a:pt x="18130" y="31829"/>
                    </a:lnTo>
                    <a:lnTo>
                      <a:pt x="24174" y="50765"/>
                    </a:lnTo>
                    <a:cubicBezTo>
                      <a:pt x="21354" y="55600"/>
                      <a:pt x="19339" y="61240"/>
                      <a:pt x="17727" y="66478"/>
                    </a:cubicBezTo>
                    <a:lnTo>
                      <a:pt x="0" y="75342"/>
                    </a:lnTo>
                    <a:lnTo>
                      <a:pt x="0" y="95487"/>
                    </a:lnTo>
                    <a:lnTo>
                      <a:pt x="17727" y="104350"/>
                    </a:lnTo>
                    <a:cubicBezTo>
                      <a:pt x="19339" y="109991"/>
                      <a:pt x="21354" y="115229"/>
                      <a:pt x="24174" y="120063"/>
                    </a:cubicBezTo>
                    <a:lnTo>
                      <a:pt x="18130" y="138999"/>
                    </a:lnTo>
                    <a:lnTo>
                      <a:pt x="32232" y="153101"/>
                    </a:lnTo>
                    <a:lnTo>
                      <a:pt x="51168" y="147057"/>
                    </a:lnTo>
                    <a:cubicBezTo>
                      <a:pt x="56003" y="149878"/>
                      <a:pt x="61240" y="151892"/>
                      <a:pt x="66881" y="153504"/>
                    </a:cubicBezTo>
                    <a:lnTo>
                      <a:pt x="75745" y="171231"/>
                    </a:lnTo>
                    <a:lnTo>
                      <a:pt x="95889" y="171231"/>
                    </a:lnTo>
                    <a:lnTo>
                      <a:pt x="104753" y="153504"/>
                    </a:lnTo>
                    <a:cubicBezTo>
                      <a:pt x="110394" y="151892"/>
                      <a:pt x="115631" y="149878"/>
                      <a:pt x="120466" y="147057"/>
                    </a:cubicBezTo>
                    <a:lnTo>
                      <a:pt x="139402" y="153504"/>
                    </a:lnTo>
                    <a:lnTo>
                      <a:pt x="153504" y="138999"/>
                    </a:lnTo>
                    <a:lnTo>
                      <a:pt x="147460" y="120466"/>
                    </a:lnTo>
                    <a:cubicBezTo>
                      <a:pt x="150281" y="115631"/>
                      <a:pt x="152295" y="110394"/>
                      <a:pt x="153907" y="104753"/>
                    </a:cubicBezTo>
                    <a:lnTo>
                      <a:pt x="171634" y="95889"/>
                    </a:lnTo>
                    <a:lnTo>
                      <a:pt x="171634" y="75745"/>
                    </a:lnTo>
                    <a:lnTo>
                      <a:pt x="153907" y="66881"/>
                    </a:lnTo>
                    <a:cubicBezTo>
                      <a:pt x="152295" y="61240"/>
                      <a:pt x="150281" y="56003"/>
                      <a:pt x="147460" y="51168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cap="flat">
                <a:solidFill>
                  <a:srgbClr val="2D3E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79" descr="Wrench with solid fill">
                <a:extLst>
                  <a:ext uri="{FF2B5EF4-FFF2-40B4-BE49-F238E27FC236}">
                    <a16:creationId xmlns:a16="http://schemas.microsoft.com/office/drawing/2014/main" id="{E4F9F3D5-0C82-2878-7560-5882E375521E}"/>
                  </a:ext>
                </a:extLst>
              </p:cNvPr>
              <p:cNvSpPr/>
              <p:nvPr/>
            </p:nvSpPr>
            <p:spPr>
              <a:xfrm rot="4516537">
                <a:off x="9596587" y="1296856"/>
                <a:ext cx="227472" cy="228100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2D3E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6536E3C-AD78-9935-983C-66384104AA0F}"/>
              </a:ext>
            </a:extLst>
          </p:cNvPr>
          <p:cNvGrpSpPr/>
          <p:nvPr/>
        </p:nvGrpSpPr>
        <p:grpSpPr>
          <a:xfrm>
            <a:off x="1189838" y="4267253"/>
            <a:ext cx="1044000" cy="1068918"/>
            <a:chOff x="1186252" y="5318818"/>
            <a:chExt cx="1044000" cy="1068918"/>
          </a:xfrm>
        </p:grpSpPr>
        <p:pic>
          <p:nvPicPr>
            <p:cNvPr id="33" name="Graphic 32" descr="Programmer">
              <a:extLst>
                <a:ext uri="{FF2B5EF4-FFF2-40B4-BE49-F238E27FC236}">
                  <a16:creationId xmlns:a16="http://schemas.microsoft.com/office/drawing/2014/main" id="{23DDF67E-62D3-8EAB-5FA4-7929CCB49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67311" y="5318818"/>
              <a:ext cx="914400" cy="914400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12F25C9-589C-6523-457E-3BDA2E8C0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252" y="5343418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ED799E8-5CC0-4C30-53BB-A29A16EB3897}"/>
              </a:ext>
            </a:extLst>
          </p:cNvPr>
          <p:cNvSpPr txBox="1">
            <a:spLocks/>
          </p:cNvSpPr>
          <p:nvPr/>
        </p:nvSpPr>
        <p:spPr>
          <a:xfrm>
            <a:off x="2422688" y="4624367"/>
            <a:ext cx="396207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/>
              <a:t>Rosemary Foxglove - Data specialist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8B19961-AE6E-261C-6444-317ADA0E4269}"/>
              </a:ext>
            </a:extLst>
          </p:cNvPr>
          <p:cNvGrpSpPr/>
          <p:nvPr/>
        </p:nvGrpSpPr>
        <p:grpSpPr>
          <a:xfrm>
            <a:off x="1189838" y="5648285"/>
            <a:ext cx="1044000" cy="1044318"/>
            <a:chOff x="7671778" y="4821557"/>
            <a:chExt cx="1044000" cy="104431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17FFB7-B485-33F7-BB17-32CF80F77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78" y="4821557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4813DE7-F499-F34E-1610-D94FEAFEA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3426" y="5050621"/>
              <a:ext cx="500705" cy="586191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B41831E-8C89-AA28-63D4-F272DA7836CA}"/>
              </a:ext>
            </a:extLst>
          </p:cNvPr>
          <p:cNvSpPr txBox="1">
            <a:spLocks/>
          </p:cNvSpPr>
          <p:nvPr/>
        </p:nvSpPr>
        <p:spPr>
          <a:xfrm>
            <a:off x="2440978" y="5985778"/>
            <a:ext cx="52585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800" dirty="0"/>
              <a:t>Dr. Oliver Sage – Data steward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EB272-A705-5351-DBEB-E73E543F4249}"/>
              </a:ext>
            </a:extLst>
          </p:cNvPr>
          <p:cNvSpPr txBox="1"/>
          <p:nvPr/>
        </p:nvSpPr>
        <p:spPr>
          <a:xfrm>
            <a:off x="6768892" y="4601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Foxgloves = Digitalis (Fingerhut)</a:t>
            </a:r>
            <a:endParaRPr lang="en-DE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1470E2-97A9-A353-529C-C296721FD65B}"/>
              </a:ext>
            </a:extLst>
          </p:cNvPr>
          <p:cNvSpPr txBox="1"/>
          <p:nvPr/>
        </p:nvSpPr>
        <p:spPr>
          <a:xfrm>
            <a:off x="6768892" y="3285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Sequoia -&gt; Sequencing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9695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