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379" r:id="rId2"/>
    <p:sldId id="257" r:id="rId3"/>
    <p:sldId id="311" r:id="rId4"/>
    <p:sldId id="313" r:id="rId5"/>
    <p:sldId id="312" r:id="rId6"/>
    <p:sldId id="317" r:id="rId7"/>
    <p:sldId id="318" r:id="rId8"/>
    <p:sldId id="315" r:id="rId9"/>
    <p:sldId id="314" r:id="rId10"/>
    <p:sldId id="316" r:id="rId11"/>
    <p:sldId id="366" r:id="rId12"/>
    <p:sldId id="355" r:id="rId13"/>
    <p:sldId id="320" r:id="rId14"/>
    <p:sldId id="327" r:id="rId15"/>
    <p:sldId id="367" r:id="rId16"/>
    <p:sldId id="368" r:id="rId17"/>
    <p:sldId id="321" r:id="rId18"/>
    <p:sldId id="369" r:id="rId19"/>
    <p:sldId id="322" r:id="rId20"/>
    <p:sldId id="329" r:id="rId21"/>
    <p:sldId id="338" r:id="rId22"/>
    <p:sldId id="330" r:id="rId23"/>
    <p:sldId id="333" r:id="rId24"/>
    <p:sldId id="335" r:id="rId25"/>
    <p:sldId id="343" r:id="rId26"/>
    <p:sldId id="336" r:id="rId27"/>
    <p:sldId id="339" r:id="rId28"/>
    <p:sldId id="340" r:id="rId29"/>
    <p:sldId id="344" r:id="rId30"/>
    <p:sldId id="345" r:id="rId31"/>
    <p:sldId id="346" r:id="rId32"/>
    <p:sldId id="347" r:id="rId33"/>
    <p:sldId id="348" r:id="rId34"/>
    <p:sldId id="370" r:id="rId35"/>
    <p:sldId id="337" r:id="rId36"/>
    <p:sldId id="371" r:id="rId37"/>
    <p:sldId id="350" r:id="rId38"/>
    <p:sldId id="352" r:id="rId39"/>
    <p:sldId id="353" r:id="rId40"/>
    <p:sldId id="356" r:id="rId41"/>
    <p:sldId id="357" r:id="rId42"/>
    <p:sldId id="358" r:id="rId43"/>
    <p:sldId id="372" r:id="rId44"/>
    <p:sldId id="354" r:id="rId45"/>
    <p:sldId id="308" r:id="rId46"/>
    <p:sldId id="259" r:id="rId47"/>
    <p:sldId id="374" r:id="rId48"/>
    <p:sldId id="375" r:id="rId49"/>
    <p:sldId id="376" r:id="rId50"/>
    <p:sldId id="264" r:id="rId51"/>
    <p:sldId id="296" r:id="rId52"/>
    <p:sldId id="265" r:id="rId53"/>
    <p:sldId id="377" r:id="rId54"/>
    <p:sldId id="267" r:id="rId55"/>
    <p:sldId id="263" r:id="rId56"/>
    <p:sldId id="268" r:id="rId57"/>
    <p:sldId id="378" r:id="rId58"/>
    <p:sldId id="361" r:id="rId59"/>
    <p:sldId id="363" r:id="rId60"/>
    <p:sldId id="272" r:id="rId61"/>
    <p:sldId id="273" r:id="rId62"/>
    <p:sldId id="364" r:id="rId63"/>
    <p:sldId id="365" r:id="rId64"/>
    <p:sldId id="274" r:id="rId65"/>
    <p:sldId id="380" r:id="rId66"/>
    <p:sldId id="275" r:id="rId67"/>
    <p:sldId id="381" r:id="rId68"/>
    <p:sldId id="276" r:id="rId69"/>
    <p:sldId id="382" r:id="rId70"/>
    <p:sldId id="383" r:id="rId71"/>
    <p:sldId id="384" r:id="rId72"/>
    <p:sldId id="385" r:id="rId73"/>
    <p:sldId id="386" r:id="rId74"/>
    <p:sldId id="387" r:id="rId75"/>
    <p:sldId id="388" r:id="rId76"/>
    <p:sldId id="389" r:id="rId77"/>
    <p:sldId id="390" r:id="rId78"/>
    <p:sldId id="391" r:id="rId79"/>
    <p:sldId id="392"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58855" autoAdjust="0"/>
  </p:normalViewPr>
  <p:slideViewPr>
    <p:cSldViewPr snapToGrid="0" snapToObjects="1">
      <p:cViewPr varScale="1">
        <p:scale>
          <a:sx n="74" d="100"/>
          <a:sy n="74" d="100"/>
        </p:scale>
        <p:origin x="3264" y="176"/>
      </p:cViewPr>
      <p:guideLst>
        <p:guide orient="horz" pos="2160"/>
        <p:guide pos="2880"/>
      </p:guideLst>
    </p:cSldViewPr>
  </p:slideViewPr>
  <p:notesTextViewPr>
    <p:cViewPr>
      <p:scale>
        <a:sx n="200" d="100"/>
        <a:sy n="2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54678-5342-BB4C-B084-88714069323C}" type="datetimeFigureOut">
              <a:rPr lang="en-US" smtClean="0"/>
              <a:pPr/>
              <a:t>9/10/18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25C56D-2761-2D43-9E2F-736CB04AE1F5}" type="slidenum">
              <a:rPr lang="en-US" smtClean="0"/>
              <a:pPr/>
              <a:t>‹#›</a:t>
            </a:fld>
            <a:endParaRPr lang="en-US"/>
          </a:p>
        </p:txBody>
      </p:sp>
    </p:spTree>
    <p:extLst>
      <p:ext uri="{BB962C8B-B14F-4D97-AF65-F5344CB8AC3E}">
        <p14:creationId xmlns:p14="http://schemas.microsoft.com/office/powerpoint/2010/main" val="1816844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2195"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As we saw at the end of the last lecture, the biggest problem for paternalism comes from its conflict with the respect for autonomy which the presumption of liberty requires us to have.</a:t>
            </a:r>
          </a:p>
          <a:p>
            <a:pPr>
              <a:buFont typeface="Arial"/>
              <a:buChar char="•"/>
            </a:pPr>
            <a:r>
              <a:rPr lang="en-US" dirty="0"/>
              <a:t>That means that we need to have a sense of what autonomy is.</a:t>
            </a:r>
          </a:p>
        </p:txBody>
      </p:sp>
      <p:sp>
        <p:nvSpPr>
          <p:cNvPr id="4" name="Slide Number Placeholder 3"/>
          <p:cNvSpPr>
            <a:spLocks noGrp="1"/>
          </p:cNvSpPr>
          <p:nvPr>
            <p:ph type="sldNum" sz="quarter" idx="5"/>
          </p:nvPr>
        </p:nvSpPr>
        <p:spPr/>
        <p:txBody>
          <a:bodyPr/>
          <a:lstStyle/>
          <a:p>
            <a:pPr>
              <a:defRPr/>
            </a:pPr>
            <a:fld id="{67D0F571-7A2A-4B20-9BB2-331751B51E43}"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To figure out what’s going on here, imagine two cases. In the first Scarlet gives Violet hundred dollars as a gift. In the second, Scarlet gives Violet $100 so that she will not be killed.</a:t>
            </a:r>
          </a:p>
          <a:p>
            <a:pPr>
              <a:buFont typeface="Arial"/>
              <a:buChar char="•"/>
            </a:pPr>
            <a:r>
              <a:rPr lang="en-US" baseline="0" dirty="0"/>
              <a:t>Given our definition of liberty/free action so far, in which case in which of these does Scarlet act freely?</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In Gift, Scarlet freely gives Violet the money. </a:t>
            </a:r>
          </a:p>
          <a:p>
            <a:pPr>
              <a:buFont typeface="Arial"/>
              <a:buChar char="•"/>
            </a:pPr>
            <a:r>
              <a:rPr lang="en-US" baseline="0" dirty="0"/>
              <a:t>The action is free because she could have refused to give Violet the money.</a:t>
            </a:r>
          </a:p>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a:t>It’s not like she was sleepwalking and randomly handed $100 to the first person she met. </a:t>
            </a:r>
          </a:p>
          <a:p>
            <a:pPr marL="0" marR="0" lvl="0" indent="0" algn="l" defTabSz="457200" rtl="0" eaLnBrk="1" fontAlgn="auto" latinLnBrk="0" hangingPunct="1">
              <a:lnSpc>
                <a:spcPct val="100000"/>
              </a:lnSpc>
              <a:spcBef>
                <a:spcPts val="0"/>
              </a:spcBef>
              <a:spcAft>
                <a:spcPts val="0"/>
              </a:spcAft>
              <a:buClrTx/>
              <a:buSzTx/>
              <a:buFont typeface="Arial"/>
              <a:buChar char="•"/>
              <a:tabLst/>
              <a:defRPr/>
            </a:pPr>
            <a:r>
              <a:rPr lang="en-US" dirty="0"/>
              <a:t>Now obviously there’s a big difference between the two</a:t>
            </a:r>
          </a:p>
          <a:p>
            <a:pPr>
              <a:buFont typeface="Arial"/>
              <a:buChar char="•"/>
            </a:pPr>
            <a:r>
              <a:rPr lang="en-US" dirty="0"/>
              <a:t>What is it?</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In Theft, Scarlet freely gives Violet the money. </a:t>
            </a:r>
          </a:p>
          <a:p>
            <a:pPr>
              <a:buFont typeface="Arial"/>
              <a:buChar char="•"/>
            </a:pPr>
            <a:r>
              <a:rPr lang="en-US" baseline="0" dirty="0"/>
              <a:t> She still could have refused to give Violet the money. She could have chosen to be killed rather than give up the money.</a:t>
            </a:r>
          </a:p>
          <a:p>
            <a:pPr>
              <a:buFont typeface="Arial"/>
              <a:buChar char="•"/>
            </a:pPr>
            <a:r>
              <a:rPr lang="en-US" baseline="0" dirty="0"/>
              <a:t> That’s enough for liberty/free action on our definition.</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Thus in both cases, Scarlet freely gives Violet the money. </a:t>
            </a:r>
          </a:p>
          <a:p>
            <a:pPr>
              <a:buFont typeface="Arial"/>
              <a:buChar char="•"/>
            </a:pPr>
            <a:r>
              <a:rPr lang="en-US" baseline="0" dirty="0"/>
              <a:t>The actions are free because in both cases she could have refused to give Violet the money.</a:t>
            </a:r>
          </a:p>
          <a:p>
            <a:pPr marL="0" marR="0" lvl="0" indent="0" algn="l" defTabSz="457200" rtl="0" eaLnBrk="1" fontAlgn="auto" latinLnBrk="0" hangingPunct="1">
              <a:lnSpc>
                <a:spcPct val="100000"/>
              </a:lnSpc>
              <a:spcBef>
                <a:spcPts val="0"/>
              </a:spcBef>
              <a:spcAft>
                <a:spcPts val="0"/>
              </a:spcAft>
              <a:buClrTx/>
              <a:buSzTx/>
              <a:buFont typeface="Arial"/>
              <a:buChar char="•"/>
              <a:tabLst/>
              <a:defRPr/>
            </a:pPr>
            <a:r>
              <a:rPr lang="en-US" dirty="0"/>
              <a:t>Now obviously there’s a big difference between the two.</a:t>
            </a:r>
          </a:p>
          <a:p>
            <a:pPr>
              <a:buFont typeface="Arial"/>
              <a:buChar char="•"/>
            </a:pPr>
            <a:r>
              <a:rPr lang="en-US" dirty="0"/>
              <a:t>What is it?</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You’re probably thinking that the difference has something to do with the fact that in the first case  Scarlet wanted to give Violet the money. But in the second case she was forced to do it. Violet’s threat made her do it.</a:t>
            </a:r>
          </a:p>
          <a:p>
            <a:pPr>
              <a:buFont typeface="Arial"/>
              <a:buChar char="•"/>
            </a:pPr>
            <a:r>
              <a:rPr lang="en-US" dirty="0"/>
              <a:t>But</a:t>
            </a:r>
            <a:r>
              <a:rPr lang="en-US" baseline="0" dirty="0"/>
              <a:t> w</a:t>
            </a:r>
            <a:r>
              <a:rPr lang="en-US" dirty="0"/>
              <a:t>hat do we mean when we say that Scarlet was made to do something?</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So</a:t>
            </a:r>
            <a:r>
              <a:rPr lang="en-US" baseline="0" dirty="0"/>
              <a:t> we might think that the relevant difference is that in one case someone is being made to do something that they don’t want to do.</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That is, in Gift, Scarlet wanted to give Violet the money.</a:t>
            </a:r>
            <a:r>
              <a:rPr lang="en-US" baseline="0" dirty="0"/>
              <a:t> </a:t>
            </a:r>
          </a:p>
          <a:p>
            <a:pPr>
              <a:buFont typeface="Arial"/>
              <a:buChar char="•"/>
            </a:pPr>
            <a:r>
              <a:rPr lang="en-US" baseline="0" dirty="0"/>
              <a:t>But in Theft,</a:t>
            </a:r>
            <a:r>
              <a:rPr lang="en-US" dirty="0"/>
              <a:t> Scarlet didn’t want to give Violet the money. </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But there is at least one sense in which Scarlet did in fact want to give Violet the money.</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Scarlet wanted to stay alive. And $100 was the price of not being killed. Thus it seems like Scarlet did want to give Violet the money.</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To see how this is a problem for the claim that the difference lies in somebody being made to do something they don’t want to do, compare Theft to a new case: Pizza.</a:t>
            </a:r>
          </a:p>
        </p:txBody>
      </p:sp>
      <p:sp>
        <p:nvSpPr>
          <p:cNvPr id="4" name="Slide Number Placeholder 3"/>
          <p:cNvSpPr>
            <a:spLocks noGrp="1"/>
          </p:cNvSpPr>
          <p:nvPr>
            <p:ph type="sldNum" sz="quarter" idx="10"/>
          </p:nvPr>
        </p:nvSpPr>
        <p:spPr/>
        <p:txBody>
          <a:bodyPr/>
          <a:lstStyle/>
          <a:p>
            <a:fld id="{6A25C56D-2761-2D43-9E2F-736CB04AE1F5}"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3219"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baseline="0" dirty="0"/>
              <a:t> Your definition probably had something to do with being free to choose things. Or being free to act.</a:t>
            </a:r>
          </a:p>
          <a:p>
            <a:pPr>
              <a:buFont typeface="Arial"/>
              <a:buChar char="•"/>
            </a:pPr>
            <a:r>
              <a:rPr lang="en-US" baseline="0" dirty="0"/>
              <a:t>Let’s use liberty and free choice/action interchangeably.</a:t>
            </a:r>
            <a:endParaRPr lang="en-US" dirty="0"/>
          </a:p>
        </p:txBody>
      </p:sp>
      <p:sp>
        <p:nvSpPr>
          <p:cNvPr id="4" name="Slide Number Placeholder 3"/>
          <p:cNvSpPr>
            <a:spLocks noGrp="1"/>
          </p:cNvSpPr>
          <p:nvPr>
            <p:ph type="sldNum" sz="quarter" idx="5"/>
          </p:nvPr>
        </p:nvSpPr>
        <p:spPr/>
        <p:txBody>
          <a:bodyPr/>
          <a:lstStyle/>
          <a:p>
            <a:pPr>
              <a:defRPr/>
            </a:pPr>
            <a:fld id="{1578D25C-0A41-4E97-891B-5D642833A23C}"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Of course, Scarlet would prefer it if Indigo</a:t>
            </a:r>
            <a:r>
              <a:rPr lang="en-US" baseline="0" dirty="0"/>
              <a:t> gave he</a:t>
            </a:r>
            <a:r>
              <a:rPr lang="en-US" dirty="0"/>
              <a:t>r the pizza for free.</a:t>
            </a:r>
          </a:p>
        </p:txBody>
      </p:sp>
      <p:sp>
        <p:nvSpPr>
          <p:cNvPr id="4" name="Slide Number Placeholder 3"/>
          <p:cNvSpPr>
            <a:spLocks noGrp="1"/>
          </p:cNvSpPr>
          <p:nvPr>
            <p:ph type="sldNum" sz="quarter" idx="10"/>
          </p:nvPr>
        </p:nvSpPr>
        <p:spPr/>
        <p:txBody>
          <a:bodyPr/>
          <a:lstStyle/>
          <a:p>
            <a:fld id="{6A25C56D-2761-2D43-9E2F-736CB04AE1F5}"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But</a:t>
            </a:r>
            <a:r>
              <a:rPr lang="en-US" baseline="0" dirty="0"/>
              <a:t> </a:t>
            </a:r>
            <a:r>
              <a:rPr lang="en-US" dirty="0"/>
              <a:t>Indigo will not give her free pizza.</a:t>
            </a:r>
          </a:p>
        </p:txBody>
      </p:sp>
      <p:sp>
        <p:nvSpPr>
          <p:cNvPr id="4" name="Slide Number Placeholder 3"/>
          <p:cNvSpPr>
            <a:spLocks noGrp="1"/>
          </p:cNvSpPr>
          <p:nvPr>
            <p:ph type="sldNum" sz="quarter" idx="10"/>
          </p:nvPr>
        </p:nvSpPr>
        <p:spPr/>
        <p:txBody>
          <a:bodyPr/>
          <a:lstStyle/>
          <a:p>
            <a:fld id="{6A25C56D-2761-2D43-9E2F-736CB04AE1F5}"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a:t>
            </a:r>
            <a:r>
              <a:rPr lang="en-US" baseline="0" dirty="0"/>
              <a:t>inc</a:t>
            </a:r>
            <a:r>
              <a:rPr lang="en-US" dirty="0"/>
              <a:t>e Indigo will not give her free pizza, it seems reasonable to say that Scarlet wanted to give Indigo $15.</a:t>
            </a:r>
          </a:p>
        </p:txBody>
      </p:sp>
      <p:sp>
        <p:nvSpPr>
          <p:cNvPr id="4" name="Slide Number Placeholder 3"/>
          <p:cNvSpPr>
            <a:spLocks noGrp="1"/>
          </p:cNvSpPr>
          <p:nvPr>
            <p:ph type="sldNum" sz="quarter" idx="10"/>
          </p:nvPr>
        </p:nvSpPr>
        <p:spPr/>
        <p:txBody>
          <a:bodyPr/>
          <a:lstStyle/>
          <a:p>
            <a:fld id="{6A25C56D-2761-2D43-9E2F-736CB04AE1F5}"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So now we can compare Theft and Pizza. </a:t>
            </a:r>
          </a:p>
          <a:p>
            <a:pPr>
              <a:buFont typeface="Arial"/>
              <a:buChar char="•"/>
            </a:pPr>
            <a:r>
              <a:rPr lang="en-US" dirty="0"/>
              <a:t> In Theft, $100 was the price of not getting shot.</a:t>
            </a:r>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Obviously,</a:t>
            </a:r>
            <a:r>
              <a:rPr lang="en-US" baseline="0" dirty="0"/>
              <a:t> Scarlet would prefer it if she didn’t have to pay anything to avoid getting shot.</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But</a:t>
            </a:r>
            <a:r>
              <a:rPr lang="en-US" baseline="0" dirty="0"/>
              <a:t> just like Indigo was unwilling to give Scarlet free pizza, Violet is unwilling to let Scarlet stay alive for free. </a:t>
            </a:r>
          </a:p>
        </p:txBody>
      </p:sp>
      <p:sp>
        <p:nvSpPr>
          <p:cNvPr id="4" name="Slide Number Placeholder 3"/>
          <p:cNvSpPr>
            <a:spLocks noGrp="1"/>
          </p:cNvSpPr>
          <p:nvPr>
            <p:ph type="sldNum" sz="quarter" idx="10"/>
          </p:nvPr>
        </p:nvSpPr>
        <p:spPr/>
        <p:txBody>
          <a:bodyPr/>
          <a:lstStyle/>
          <a:p>
            <a:fld id="{6A25C56D-2761-2D43-9E2F-736CB04AE1F5}"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a:t>
            </a:r>
            <a:r>
              <a:rPr lang="en-US" dirty="0"/>
              <a:t>Therefore, if we are willing to say that Scarlet wanted to give indigo $15 in Pizza, then we should say that Scarlet wanted to give Violet $100 in Theft.</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The Model Penal Code definition of the crime of larceny—which is what most people are talking about when they talk about theft—implies that a person cannot commit theft if the victim gives them the property consensually.</a:t>
            </a:r>
            <a:r>
              <a:rPr lang="en-US" baseline="0" dirty="0"/>
              <a:t> (Except where fraud is involved)</a:t>
            </a:r>
          </a:p>
        </p:txBody>
      </p:sp>
      <p:sp>
        <p:nvSpPr>
          <p:cNvPr id="4" name="Slide Number Placeholder 3"/>
          <p:cNvSpPr>
            <a:spLocks noGrp="1"/>
          </p:cNvSpPr>
          <p:nvPr>
            <p:ph type="sldNum" sz="quarter" idx="10"/>
          </p:nvPr>
        </p:nvSpPr>
        <p:spPr/>
        <p:txBody>
          <a:bodyPr/>
          <a:lstStyle/>
          <a:p>
            <a:fld id="{6A25C56D-2761-2D43-9E2F-736CB04AE1F5}"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And it seems like if you want to give somebody something, then you consent to their taking it.</a:t>
            </a:r>
            <a:endParaRPr lang="en-US" dirty="0"/>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We just showed that Scarlet wanted to give Violet $100. </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3219"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We can expand the notion of being free to choose and act on those choices by saying that a choice/action is free–when a person could have done something else or not done anything at all.</a:t>
            </a:r>
          </a:p>
        </p:txBody>
      </p:sp>
      <p:sp>
        <p:nvSpPr>
          <p:cNvPr id="4" name="Slide Number Placeholder 3"/>
          <p:cNvSpPr>
            <a:spLocks noGrp="1"/>
          </p:cNvSpPr>
          <p:nvPr>
            <p:ph type="sldNum" sz="quarter" idx="5"/>
          </p:nvPr>
        </p:nvSpPr>
        <p:spPr/>
        <p:txBody>
          <a:bodyPr/>
          <a:lstStyle/>
          <a:p>
            <a:pPr>
              <a:defRPr/>
            </a:pPr>
            <a:fld id="{1578D25C-0A41-4E97-891B-5D642833A23C}" type="slidenum">
              <a:rPr lang="en-US" smtClean="0"/>
              <a:pPr>
                <a:defRPr/>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Therefore, this means that Violet did not commit theft in Theft.</a:t>
            </a:r>
          </a:p>
          <a:p>
            <a:pPr>
              <a:buFont typeface="Arial"/>
              <a:buChar char="•"/>
            </a:pPr>
            <a:r>
              <a:rPr lang="en-US" dirty="0"/>
              <a:t> Clearly this is the wrong answer.</a:t>
            </a:r>
          </a:p>
          <a:p>
            <a:pPr>
              <a:buFont typeface="Arial"/>
              <a:buChar char="•"/>
            </a:pPr>
            <a:r>
              <a:rPr lang="en-US" dirty="0"/>
              <a:t> How should we fix it?</a:t>
            </a:r>
          </a:p>
        </p:txBody>
      </p:sp>
      <p:sp>
        <p:nvSpPr>
          <p:cNvPr id="4" name="Slide Number Placeholder 3"/>
          <p:cNvSpPr>
            <a:spLocks noGrp="1"/>
          </p:cNvSpPr>
          <p:nvPr>
            <p:ph type="sldNum" sz="quarter" idx="10"/>
          </p:nvPr>
        </p:nvSpPr>
        <p:spPr/>
        <p:txBody>
          <a:bodyPr/>
          <a:lstStyle/>
          <a:p>
            <a:fld id="{6A25C56D-2761-2D43-9E2F-736CB04AE1F5}"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So</a:t>
            </a:r>
            <a:r>
              <a:rPr lang="en-US" baseline="0" dirty="0"/>
              <a:t> we might think that the relevant difference is that in one case someone is being made to do something that they don’t want to do.</a:t>
            </a:r>
            <a:r>
              <a:rPr lang="en-US" dirty="0"/>
              <a:t> So what we need is a is to find some relevant difference between Pizza and Theft.</a:t>
            </a:r>
          </a:p>
          <a:p>
            <a:pPr>
              <a:buFont typeface="Arial"/>
              <a:buChar char="•"/>
            </a:pPr>
            <a:r>
              <a:rPr lang="en-US" dirty="0"/>
              <a:t>Another possibility is that, in Pizza, Scarlet was giving Indigo the money in order to get something that she wanted. But, in Theft, Scarlet was giving Violet the money to avoid getting something she didn’t want.</a:t>
            </a:r>
          </a:p>
          <a:p>
            <a:pPr>
              <a:buFont typeface="Arial"/>
              <a:buChar char="•"/>
            </a:pPr>
            <a:endParaRPr lang="en-US" baseline="0" dirty="0"/>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So maybe we can’t infer that somebody wanted to pay when they were only paying to avoid something.</a:t>
            </a:r>
          </a:p>
        </p:txBody>
      </p:sp>
      <p:sp>
        <p:nvSpPr>
          <p:cNvPr id="4" name="Slide Number Placeholder 3"/>
          <p:cNvSpPr>
            <a:spLocks noGrp="1"/>
          </p:cNvSpPr>
          <p:nvPr>
            <p:ph type="sldNum" sz="quarter" idx="10"/>
          </p:nvPr>
        </p:nvSpPr>
        <p:spPr/>
        <p:txBody>
          <a:bodyPr/>
          <a:lstStyle/>
          <a:p>
            <a:fld id="{6A25C56D-2761-2D43-9E2F-736CB04AE1F5}"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This would block the argument by showing that Scarlet didn’t really want to give </a:t>
            </a:r>
            <a:r>
              <a:rPr lang="en-US" dirty="0" err="1"/>
              <a:t>Violetthe</a:t>
            </a:r>
            <a:r>
              <a:rPr lang="en-US" dirty="0"/>
              <a:t> money.</a:t>
            </a:r>
          </a:p>
        </p:txBody>
      </p:sp>
      <p:sp>
        <p:nvSpPr>
          <p:cNvPr id="4" name="Slide Number Placeholder 3"/>
          <p:cNvSpPr>
            <a:spLocks noGrp="1"/>
          </p:cNvSpPr>
          <p:nvPr>
            <p:ph type="sldNum" sz="quarter" idx="10"/>
          </p:nvPr>
        </p:nvSpPr>
        <p:spPr/>
        <p:txBody>
          <a:bodyPr/>
          <a:lstStyle/>
          <a:p>
            <a:fld id="{6A25C56D-2761-2D43-9E2F-736CB04AE1F5}"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To test this idea, consider a different case.</a:t>
            </a:r>
          </a:p>
          <a:p>
            <a:pPr>
              <a:buFont typeface="Arial"/>
              <a:buChar char="•"/>
            </a:pPr>
            <a:r>
              <a:rPr lang="en-US" baseline="0" dirty="0"/>
              <a:t> In Ticket, Scarlet stops at a stop sign in order to avoid paying a $100 ticket.</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In both cases, Scarlet is paying to avoid something.</a:t>
            </a:r>
          </a:p>
          <a:p>
            <a:pPr>
              <a:buFont typeface="Arial"/>
              <a:buChar char="•"/>
            </a:pPr>
            <a:r>
              <a:rPr lang="en-US" baseline="0" dirty="0"/>
              <a:t>So we can’t say that the relevant difference is between cases in which a person wants to have something and cases in which the person wants to avoid something.</a:t>
            </a:r>
          </a:p>
          <a:p>
            <a:pPr>
              <a:buFont typeface="Arial"/>
              <a:buChar char="•"/>
            </a:pPr>
            <a:r>
              <a:rPr lang="en-US" baseline="0" dirty="0"/>
              <a:t>So what is the difference between Theft and Gift?</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So as you probably figured out a long time ago, the difference isn’t in the content of what a person wants.</a:t>
            </a:r>
            <a:endParaRPr lang="en-US" baseline="0" dirty="0"/>
          </a:p>
          <a:p>
            <a:pPr>
              <a:buFont typeface="Arial"/>
              <a:buChar char="•"/>
            </a:pPr>
            <a:r>
              <a:rPr lang="en-US" baseline="0" dirty="0"/>
              <a:t>Rather, it’s the way in which the person wants it.</a:t>
            </a:r>
          </a:p>
          <a:p>
            <a:pPr>
              <a:buFont typeface="Arial"/>
              <a:buChar char="•"/>
            </a:pPr>
            <a:r>
              <a:rPr lang="en-US" baseline="0" dirty="0"/>
              <a:t>So we walked we want us that we can say that it’s true Scarlet wanted to give Violet the money. But she didn’t really want to give her the money.</a:t>
            </a:r>
          </a:p>
          <a:p>
            <a:pPr>
              <a:buFont typeface="Arial"/>
              <a:buChar char="•"/>
            </a:pPr>
            <a:r>
              <a:rPr lang="en-US" baseline="0" dirty="0"/>
              <a:t>And somehow the idea of really wanting to do something is the key notion.</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So that differentiates the case of Theft from all the others.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And as you can probably see, this sense of “really want” doesn’t mean that doesn’t mean that she’s super excited about it or that she’ll get a lot of joy from accomplishing it. As we saw earlier in Pizza, she would prefer to get the pizza for free.</a:t>
            </a:r>
          </a:p>
          <a:p>
            <a:pPr>
              <a:buFont typeface="Arial"/>
              <a:buChar char="•"/>
            </a:pPr>
            <a:r>
              <a:rPr lang="en-US" baseline="0" dirty="0"/>
              <a:t>So this isn’t the idea of really wanting something in the sense of what you want the most.</a:t>
            </a:r>
          </a:p>
          <a:p>
            <a:pPr>
              <a:buFont typeface="Arial"/>
              <a:buChar char="•"/>
            </a:pPr>
            <a:r>
              <a:rPr lang="en-US" baseline="0" dirty="0"/>
              <a:t>The key notion is that it’s something you genuinely want.</a:t>
            </a:r>
            <a:endParaRPr lang="en-US" dirty="0"/>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so when we talk about really or genuinely wanting something, we’re talking about people often say things like that desire is really yours or it’s a desire that you have on your own and isn’t forced upon you.</a:t>
            </a:r>
          </a:p>
        </p:txBody>
      </p:sp>
      <p:sp>
        <p:nvSpPr>
          <p:cNvPr id="4" name="Slide Number Placeholder 3"/>
          <p:cNvSpPr>
            <a:spLocks noGrp="1"/>
          </p:cNvSpPr>
          <p:nvPr>
            <p:ph type="sldNum" sz="quarter" idx="10"/>
          </p:nvPr>
        </p:nvSpPr>
        <p:spPr/>
        <p:txBody>
          <a:bodyPr/>
          <a:lstStyle/>
          <a:p>
            <a:fld id="{6A25C56D-2761-2D43-9E2F-736CB04AE1F5}" type="slidenum">
              <a:rPr lang="en-US" smtClean="0"/>
              <a:pPr/>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Given this definition, think about the following cases and whether a person has or lacks liberty in them.</a:t>
            </a:r>
          </a:p>
        </p:txBody>
      </p:sp>
      <p:sp>
        <p:nvSpPr>
          <p:cNvPr id="4" name="Slide Number Placeholder 3"/>
          <p:cNvSpPr>
            <a:spLocks noGrp="1"/>
          </p:cNvSpPr>
          <p:nvPr>
            <p:ph type="sldNum" sz="quarter" idx="10"/>
          </p:nvPr>
        </p:nvSpPr>
        <p:spPr/>
        <p:txBody>
          <a:bodyPr/>
          <a:lstStyle/>
          <a:p>
            <a:fld id="{6A25C56D-2761-2D43-9E2F-736CB04AE1F5}"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a:t>
            </a:r>
            <a:r>
              <a:rPr lang="en-US" baseline="0" dirty="0"/>
              <a:t> so we can give this concept a different name: these are desires that are autonomous.</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43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This makes sense. The reason why Scarlet had the desire in the first place was because it was forced upon her by Violet.</a:t>
            </a:r>
          </a:p>
          <a:p>
            <a:pPr>
              <a:buFont typeface="Arial"/>
              <a:buChar char="•"/>
            </a:pPr>
            <a:r>
              <a:rPr lang="en-US" baseline="0" dirty="0"/>
              <a:t> This the difference is therefore that, in Theft the desire is non-autonomous</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3219"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So we can summarize the relationship between liberty and autonomy by saying that liberty is a necessary but not sufficient condition of autonomy.</a:t>
            </a:r>
          </a:p>
          <a:p>
            <a:pPr>
              <a:buFont typeface="Arial"/>
              <a:buChar char="•"/>
            </a:pPr>
            <a:r>
              <a:rPr lang="en-US" dirty="0"/>
              <a:t>One reason for this is that coercion --somebody forcing you to do something-- is compatible with liberty. But it is not compatible with autonomy.</a:t>
            </a:r>
          </a:p>
          <a:p>
            <a:pPr>
              <a:buFont typeface="Arial"/>
              <a:buChar char="•"/>
            </a:pPr>
            <a:r>
              <a:rPr lang="en-US" dirty="0"/>
              <a:t>The concept of coercion and threat are central to the notion of autonomy.</a:t>
            </a:r>
          </a:p>
          <a:p>
            <a:pPr>
              <a:buFont typeface="Arial"/>
              <a:buChar char="•"/>
            </a:pPr>
            <a:r>
              <a:rPr lang="en-US" dirty="0"/>
              <a:t>When we ask whether or not a person’s choice was autonomous were not asking just whether she could’ve done something else or whether she could have not done it.</a:t>
            </a:r>
          </a:p>
          <a:p>
            <a:pPr>
              <a:buFont typeface="Arial"/>
              <a:buChar char="•"/>
            </a:pPr>
            <a:r>
              <a:rPr lang="en-US" dirty="0"/>
              <a:t>Where asking whether what she did is something that she wanted to do. Or that it’s the choice that genuine that she genuinely made, that no one else made for her.</a:t>
            </a:r>
          </a:p>
          <a:p>
            <a:pPr>
              <a:buFont typeface="Arial"/>
              <a:buChar char="•"/>
            </a:pPr>
            <a:endParaRPr lang="en-US" dirty="0"/>
          </a:p>
        </p:txBody>
      </p:sp>
      <p:sp>
        <p:nvSpPr>
          <p:cNvPr id="4" name="Slide Number Placeholder 3"/>
          <p:cNvSpPr>
            <a:spLocks noGrp="1"/>
          </p:cNvSpPr>
          <p:nvPr>
            <p:ph type="sldNum" sz="quarter" idx="5"/>
          </p:nvPr>
        </p:nvSpPr>
        <p:spPr/>
        <p:txBody>
          <a:bodyPr/>
          <a:lstStyle/>
          <a:p>
            <a:pPr>
              <a:defRPr/>
            </a:pPr>
            <a:fld id="{1578D25C-0A41-4E97-891B-5D642833A23C}" type="slidenum">
              <a:rPr lang="en-US" smtClean="0"/>
              <a:pPr>
                <a:defRPr/>
              </a:pPr>
              <a:t>45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4243"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The word autonomy comes from Greek.</a:t>
            </a:r>
          </a:p>
          <a:p>
            <a:pPr>
              <a:buFont typeface="Arial"/>
              <a:buChar char="•"/>
            </a:pPr>
            <a:r>
              <a:rPr lang="en-US" dirty="0"/>
              <a:t> ‘Auto’ meaning self and ‘</a:t>
            </a:r>
            <a:r>
              <a:rPr lang="en-US" dirty="0" err="1"/>
              <a:t>nomos</a:t>
            </a:r>
            <a:r>
              <a:rPr lang="en-US" dirty="0"/>
              <a:t>’ meaning rule.</a:t>
            </a:r>
          </a:p>
          <a:p>
            <a:pPr>
              <a:buFont typeface="Arial"/>
              <a:buChar char="•"/>
            </a:pPr>
            <a:r>
              <a:rPr lang="en-US" dirty="0"/>
              <a:t> </a:t>
            </a:r>
          </a:p>
        </p:txBody>
      </p:sp>
      <p:sp>
        <p:nvSpPr>
          <p:cNvPr id="4" name="Slide Number Placeholder 3"/>
          <p:cNvSpPr>
            <a:spLocks noGrp="1"/>
          </p:cNvSpPr>
          <p:nvPr>
            <p:ph type="sldNum" sz="quarter" idx="5"/>
          </p:nvPr>
        </p:nvSpPr>
        <p:spPr/>
        <p:txBody>
          <a:bodyPr/>
          <a:lstStyle/>
          <a:p>
            <a:pPr>
              <a:defRPr/>
            </a:pPr>
            <a:fld id="{37256516-993E-4A76-9D77-F2ABA0741533}" type="slidenum">
              <a:rPr lang="en-US" smtClean="0"/>
              <a:pPr>
                <a:defRPr/>
              </a:pPr>
              <a:t>46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a:t> So the idea is that an autonomous person is someone who rules over herself --who gives the law to herself.</a:t>
            </a:r>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47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a:t> And this gets other slogans</a:t>
            </a:r>
            <a:r>
              <a:rPr lang="en-US" baseline="0" dirty="0"/>
              <a:t> to</a:t>
            </a:r>
            <a:r>
              <a:rPr lang="en-US" dirty="0"/>
              <a:t>o.</a:t>
            </a:r>
          </a:p>
        </p:txBody>
      </p:sp>
      <p:sp>
        <p:nvSpPr>
          <p:cNvPr id="4" name="Slide Number Placeholder 3"/>
          <p:cNvSpPr>
            <a:spLocks noGrp="1"/>
          </p:cNvSpPr>
          <p:nvPr>
            <p:ph type="sldNum" sz="quarter" idx="10"/>
          </p:nvPr>
        </p:nvSpPr>
        <p:spPr/>
        <p:txBody>
          <a:bodyPr/>
          <a:lstStyle/>
          <a:p>
            <a:fld id="{6A25C56D-2761-2D43-9E2F-736CB04AE1F5}" type="slidenum">
              <a:rPr lang="en-US" smtClean="0"/>
              <a:pPr/>
              <a:t>48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49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9363"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The first kind of autonomy is related to the idea of free will, and the idea that autonomous action is</a:t>
            </a:r>
            <a:r>
              <a:rPr lang="en-US" baseline="0" dirty="0"/>
              <a:t> </a:t>
            </a:r>
            <a:r>
              <a:rPr lang="en-US" dirty="0"/>
              <a:t>morally acceptable action.</a:t>
            </a:r>
          </a:p>
          <a:p>
            <a:pPr>
              <a:buFont typeface="Arial"/>
              <a:buChar char="•"/>
            </a:pPr>
            <a:r>
              <a:rPr lang="en-US" dirty="0"/>
              <a:t>But we really don’t need to worry about this kind.</a:t>
            </a:r>
          </a:p>
        </p:txBody>
      </p:sp>
      <p:sp>
        <p:nvSpPr>
          <p:cNvPr id="4" name="Slide Number Placeholder 3"/>
          <p:cNvSpPr>
            <a:spLocks noGrp="1"/>
          </p:cNvSpPr>
          <p:nvPr>
            <p:ph type="sldNum" sz="quarter" idx="5"/>
          </p:nvPr>
        </p:nvSpPr>
        <p:spPr/>
        <p:txBody>
          <a:bodyPr/>
          <a:lstStyle/>
          <a:p>
            <a:pPr>
              <a:defRPr/>
            </a:pPr>
            <a:fld id="{018E3774-6052-44A1-9DC1-490B9018D30B}" type="slidenum">
              <a:rPr lang="en-US" smtClean="0"/>
              <a:pPr>
                <a:defRPr/>
              </a:pPr>
              <a:t>50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9363"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Instead, we will focus on what’s called personal autonomy. That’s the thing that’s been an issue in my little story earlier.</a:t>
            </a:r>
          </a:p>
        </p:txBody>
      </p:sp>
      <p:sp>
        <p:nvSpPr>
          <p:cNvPr id="4" name="Slide Number Placeholder 3"/>
          <p:cNvSpPr>
            <a:spLocks noGrp="1"/>
          </p:cNvSpPr>
          <p:nvPr>
            <p:ph type="sldNum" sz="quarter" idx="5"/>
          </p:nvPr>
        </p:nvSpPr>
        <p:spPr/>
        <p:txBody>
          <a:bodyPr/>
          <a:lstStyle/>
          <a:p>
            <a:pPr>
              <a:defRPr/>
            </a:pPr>
            <a:fld id="{018E3774-6052-44A1-9DC1-490B9018D30B}" type="slidenum">
              <a:rPr lang="en-US" smtClean="0"/>
              <a:pPr>
                <a:defRPr/>
              </a:pPr>
              <a:t>51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Now just to keep things neat, it’s worth noting noting that there are two different things that we can apply the adjective</a:t>
            </a:r>
            <a:r>
              <a:rPr lang="en-US" baseline="0" dirty="0"/>
              <a:t> </a:t>
            </a:r>
            <a:r>
              <a:rPr lang="en-US" dirty="0"/>
              <a:t>autonomous to.</a:t>
            </a:r>
          </a:p>
          <a:p>
            <a:pPr>
              <a:buFont typeface="Arial"/>
              <a:buChar char="•"/>
            </a:pPr>
            <a:r>
              <a:rPr lang="en-US" dirty="0"/>
              <a:t>We can talk about a person being in being autonomous, or we can talk about an action being autonomous.</a:t>
            </a:r>
          </a:p>
          <a:p>
            <a:pPr>
              <a:buFont typeface="Arial"/>
              <a:buChar char="•"/>
            </a:pPr>
            <a:r>
              <a:rPr lang="en-US" dirty="0"/>
              <a:t>The distinction can matter some places.</a:t>
            </a:r>
          </a:p>
          <a:p>
            <a:pPr>
              <a:buFont typeface="Arial"/>
              <a:buChar char="•"/>
            </a:pPr>
            <a:r>
              <a:rPr lang="en-US" dirty="0"/>
              <a:t>But for our purposes, we’ll just understand an autonomous person to be the sort of person who normally acts in autonomous</a:t>
            </a:r>
            <a:r>
              <a:rPr lang="en-US" baseline="0" dirty="0"/>
              <a:t> ways</a:t>
            </a:r>
            <a:r>
              <a:rPr lang="en-US" dirty="0"/>
              <a:t>.</a:t>
            </a:r>
          </a:p>
        </p:txBody>
      </p:sp>
      <p:sp>
        <p:nvSpPr>
          <p:cNvPr id="4" name="Slide Number Placeholder 3"/>
          <p:cNvSpPr>
            <a:spLocks noGrp="1"/>
          </p:cNvSpPr>
          <p:nvPr>
            <p:ph type="sldNum" sz="quarter" idx="10"/>
          </p:nvPr>
        </p:nvSpPr>
        <p:spPr/>
        <p:txBody>
          <a:bodyPr/>
          <a:lstStyle/>
          <a:p>
            <a:fld id="{6A25C56D-2761-2D43-9E2F-736CB04AE1F5}" type="slidenum">
              <a:rPr lang="en-US" smtClean="0"/>
              <a:pPr/>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Sleepwalkers can move around wherever they want.</a:t>
            </a:r>
          </a:p>
          <a:p>
            <a:pPr>
              <a:buFont typeface="Arial"/>
              <a:buChar char="•"/>
            </a:pPr>
            <a:r>
              <a:rPr lang="en-US" dirty="0"/>
              <a:t>But that doesn’t mean that they have liberty.</a:t>
            </a:r>
          </a:p>
          <a:p>
            <a:pPr>
              <a:buFont typeface="Arial"/>
              <a:buChar char="•"/>
            </a:pPr>
            <a:r>
              <a:rPr lang="en-US" dirty="0"/>
              <a:t>A person who is sleepwalking does not choose what to do (at least not in anything like the conscious way we make our choices in everyday life.)</a:t>
            </a:r>
          </a:p>
          <a:p>
            <a:pPr>
              <a:buFont typeface="Arial"/>
              <a:buChar char="•"/>
            </a:pPr>
            <a:r>
              <a:rPr lang="en-US" dirty="0"/>
              <a:t>Therefore sleepwalkers do not have liberty.</a:t>
            </a:r>
          </a:p>
          <a:p>
            <a:pPr>
              <a:buFont typeface="Arial"/>
              <a:buChar char="•"/>
            </a:pPr>
            <a:r>
              <a:rPr lang="en-US" dirty="0"/>
              <a:t> The same would be true if some evil scientist attached a remote control to your brain so that she could operate your body and move it a lot around like a puppet however she chose.</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So an autonomous person is like being a friendly person. Friendly people are people who are generally friendly. But they don’t have to be family all the time to count as friendly. But still there has to be a relatively stable trait before we call somebody friendly. It can’t just be one somebody who’s friendly one day and antisocial the next and constantly slips back and forth we went to the person a friendly person because that trait isn’t stable.</a:t>
            </a:r>
          </a:p>
          <a:p>
            <a:pPr>
              <a:buFont typeface="Arial"/>
              <a:buChar char="•"/>
            </a:pPr>
            <a:r>
              <a:rPr lang="en-US" dirty="0"/>
              <a:t>So in other words an autonomous</a:t>
            </a:r>
            <a:r>
              <a:rPr lang="en-US" baseline="0" dirty="0"/>
              <a:t> </a:t>
            </a:r>
            <a:r>
              <a:rPr lang="en-US" dirty="0"/>
              <a:t>person is someone whose actions are generally autonomous.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53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We’ve seen that autonomy requires that a person be able to make free choices. But also that we need something else before we say that a person is autonomous.</a:t>
            </a:r>
          </a:p>
          <a:p>
            <a:pPr>
              <a:buFont typeface="Arial"/>
              <a:buChar char="•"/>
            </a:pPr>
            <a:r>
              <a:rPr lang="en-US" dirty="0"/>
              <a:t>That additional component is going to be given to us by a theory of autonomy.</a:t>
            </a:r>
          </a:p>
        </p:txBody>
      </p:sp>
      <p:sp>
        <p:nvSpPr>
          <p:cNvPr id="4" name="Slide Number Placeholder 3"/>
          <p:cNvSpPr>
            <a:spLocks noGrp="1"/>
          </p:cNvSpPr>
          <p:nvPr>
            <p:ph type="sldNum" sz="quarter" idx="10"/>
          </p:nvPr>
        </p:nvSpPr>
        <p:spPr/>
        <p:txBody>
          <a:bodyPr/>
          <a:lstStyle/>
          <a:p>
            <a:fld id="{6A25C56D-2761-2D43-9E2F-736CB04AE1F5}" type="slidenum">
              <a:rPr lang="en-US" smtClean="0"/>
              <a:pPr/>
              <a:t>54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8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06FE75B9-9D64-4766-978D-7A3F3FCA2CCE}" type="slidenum">
              <a:rPr lang="en-US" smtClean="0"/>
              <a:pPr>
                <a:defRPr/>
              </a:pPr>
              <a:t>55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1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buFont typeface="Arial"/>
              <a:buChar char="•"/>
            </a:pPr>
            <a:r>
              <a:rPr lang="en-US" dirty="0"/>
              <a:t> And there are a whole bunch of different theories of autonomy.</a:t>
            </a:r>
          </a:p>
          <a:p>
            <a:pPr eaLnBrk="1" hangingPunct="1"/>
            <a:endParaRPr lang="en-US" dirty="0"/>
          </a:p>
          <a:p>
            <a:pPr eaLnBrk="1" hangingPunct="1"/>
            <a:r>
              <a:rPr lang="en-US" dirty="0"/>
              <a:t>Alternative name: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Reason-centered/ </a:t>
            </a:r>
            <a:r>
              <a:rPr lang="en-US" dirty="0" err="1"/>
              <a:t>Numinal</a:t>
            </a:r>
            <a:endParaRPr lang="en-US" dirty="0"/>
          </a:p>
          <a:p>
            <a:pPr eaLnBrk="1" hangingPunct="1"/>
            <a:endParaRPr lang="en-US" dirty="0"/>
          </a:p>
        </p:txBody>
      </p:sp>
      <p:sp>
        <p:nvSpPr>
          <p:cNvPr id="4" name="Slide Number Placeholder 3"/>
          <p:cNvSpPr>
            <a:spLocks noGrp="1"/>
          </p:cNvSpPr>
          <p:nvPr>
            <p:ph type="sldNum" sz="quarter" idx="5"/>
          </p:nvPr>
        </p:nvSpPr>
        <p:spPr/>
        <p:txBody>
          <a:bodyPr/>
          <a:lstStyle/>
          <a:p>
            <a:pPr>
              <a:defRPr/>
            </a:pPr>
            <a:fld id="{7A9C0173-C55F-4C74-972D-FB4401C13D8D}" type="slidenum">
              <a:rPr lang="en-US" smtClean="0"/>
              <a:pPr>
                <a:defRPr/>
              </a:pPr>
              <a:t>56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141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dirty="0"/>
              <a:t> But the two that we are going to care the most about are substantive and formal theories.</a:t>
            </a:r>
          </a:p>
          <a:p>
            <a:pPr eaLnBrk="1" hangingPunct="1"/>
            <a:endParaRPr lang="en-US" dirty="0"/>
          </a:p>
        </p:txBody>
      </p:sp>
      <p:sp>
        <p:nvSpPr>
          <p:cNvPr id="4" name="Slide Number Placeholder 3"/>
          <p:cNvSpPr>
            <a:spLocks noGrp="1"/>
          </p:cNvSpPr>
          <p:nvPr>
            <p:ph type="sldNum" sz="quarter" idx="5"/>
          </p:nvPr>
        </p:nvSpPr>
        <p:spPr/>
        <p:txBody>
          <a:bodyPr/>
          <a:lstStyle/>
          <a:p>
            <a:pPr>
              <a:defRPr/>
            </a:pPr>
            <a:fld id="{7A9C0173-C55F-4C74-972D-FB4401C13D8D}" type="slidenum">
              <a:rPr lang="en-US" smtClean="0"/>
              <a:pPr>
                <a:defRPr/>
              </a:pPr>
              <a:t>57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Very roughly, substantive theories give a list of certain things a person needs to have in order to be autonomous. </a:t>
            </a:r>
          </a:p>
          <a:p>
            <a:pPr>
              <a:buFont typeface="Arial"/>
              <a:buChar char="•"/>
            </a:pPr>
            <a:r>
              <a:rPr lang="en-US" dirty="0"/>
              <a:t>So for example a theory might say that a person must have certain desires before she counts as autonomous. </a:t>
            </a:r>
          </a:p>
          <a:p>
            <a:pPr>
              <a:buFont typeface="Arial"/>
              <a:buChar char="•"/>
            </a:pPr>
            <a:r>
              <a:rPr lang="en-US" dirty="0"/>
              <a:t>One example might be that autonomous people must be concerned for their own future welfare.</a:t>
            </a:r>
          </a:p>
        </p:txBody>
      </p:sp>
      <p:sp>
        <p:nvSpPr>
          <p:cNvPr id="4" name="Slide Number Placeholder 3"/>
          <p:cNvSpPr>
            <a:spLocks noGrp="1"/>
          </p:cNvSpPr>
          <p:nvPr>
            <p:ph type="sldNum" sz="quarter" idx="10"/>
          </p:nvPr>
        </p:nvSpPr>
        <p:spPr/>
        <p:txBody>
          <a:bodyPr/>
          <a:lstStyle/>
          <a:p>
            <a:fld id="{6A25C56D-2761-2D43-9E2F-736CB04AE1F5}" type="slidenum">
              <a:rPr lang="en-US" smtClean="0"/>
              <a:pPr/>
              <a:t>58</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Whereas on a formal theory, all that matters is that your desires have the right structure.</a:t>
            </a:r>
          </a:p>
          <a:p>
            <a:pPr>
              <a:buFont typeface="Arial"/>
              <a:buChar char="•"/>
            </a:pPr>
            <a:r>
              <a:rPr lang="en-US" dirty="0"/>
              <a:t>For example, that they are consistent ---you don’t have conflicting desires.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59</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44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List of desires which must have/act on to</a:t>
            </a:r>
            <a:r>
              <a:rPr lang="en-US" baseline="0" dirty="0"/>
              <a:t> be autonomous</a:t>
            </a:r>
          </a:p>
          <a:p>
            <a:r>
              <a:rPr lang="en-US" baseline="0" dirty="0"/>
              <a:t>	Entails corresponding abilities.</a:t>
            </a:r>
            <a:endParaRPr lang="en-US" dirty="0"/>
          </a:p>
        </p:txBody>
      </p:sp>
      <p:sp>
        <p:nvSpPr>
          <p:cNvPr id="4" name="Slide Number Placeholder 3"/>
          <p:cNvSpPr>
            <a:spLocks noGrp="1"/>
          </p:cNvSpPr>
          <p:nvPr>
            <p:ph type="sldNum" sz="quarter" idx="5"/>
          </p:nvPr>
        </p:nvSpPr>
        <p:spPr/>
        <p:txBody>
          <a:bodyPr/>
          <a:lstStyle/>
          <a:p>
            <a:pPr>
              <a:defRPr/>
            </a:pPr>
            <a:fld id="{7433A387-2290-47F9-A0EE-62A2CE54DDE8}" type="slidenum">
              <a:rPr lang="en-US" smtClean="0"/>
              <a:pPr>
                <a:defRPr/>
              </a:pPr>
              <a:t>60</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5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a:t>Wanton:</a:t>
            </a:r>
            <a:r>
              <a:rPr lang="en-US" baseline="0" dirty="0"/>
              <a:t> Opposite of autonomous person.</a:t>
            </a:r>
          </a:p>
          <a:p>
            <a:pPr eaLnBrk="1" hangingPunct="1"/>
            <a:endParaRPr lang="en-US" dirty="0"/>
          </a:p>
          <a:p>
            <a:pPr eaLnBrk="1" hangingPunct="1"/>
            <a:r>
              <a:rPr lang="en-US" dirty="0"/>
              <a:t>List:</a:t>
            </a:r>
          </a:p>
          <a:p>
            <a:pPr eaLnBrk="1" hangingPunct="1">
              <a:buFont typeface="Arial"/>
              <a:buChar char="•"/>
            </a:pPr>
            <a:r>
              <a:rPr lang="en-US" dirty="0"/>
              <a:t>Some</a:t>
            </a:r>
            <a:r>
              <a:rPr lang="en-US" baseline="0" dirty="0"/>
              <a:t> sort of concern about these things:</a:t>
            </a:r>
          </a:p>
          <a:p>
            <a:pPr lvl="1" eaLnBrk="1" hangingPunct="1">
              <a:buFont typeface="Arial"/>
              <a:buChar char="•"/>
            </a:pPr>
            <a:r>
              <a:rPr lang="en-US" baseline="0" dirty="0"/>
              <a:t>A person who had no preferences or concerns about what went into their body would not be autonomous.</a:t>
            </a:r>
          </a:p>
          <a:p>
            <a:pPr lvl="1" eaLnBrk="1" hangingPunct="1">
              <a:buFont typeface="Arial"/>
              <a:buChar char="•"/>
            </a:pPr>
            <a:r>
              <a:rPr lang="en-US" baseline="0" dirty="0"/>
              <a:t>A person who had no preferences or concerns about what contacts with body to permit</a:t>
            </a:r>
          </a:p>
        </p:txBody>
      </p:sp>
      <p:sp>
        <p:nvSpPr>
          <p:cNvPr id="4" name="Slide Number Placeholder 3"/>
          <p:cNvSpPr>
            <a:spLocks noGrp="1"/>
          </p:cNvSpPr>
          <p:nvPr>
            <p:ph type="sldNum" sz="quarter" idx="5"/>
          </p:nvPr>
        </p:nvSpPr>
        <p:spPr/>
        <p:txBody>
          <a:bodyPr/>
          <a:lstStyle/>
          <a:p>
            <a:pPr>
              <a:defRPr/>
            </a:pPr>
            <a:fld id="{6AC680FF-816A-4AE8-A406-0B2C0E84B166}" type="slidenum">
              <a:rPr lang="en-US" smtClean="0"/>
              <a:pPr>
                <a:defRPr/>
              </a:pPr>
              <a:t>61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5507"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a:t> The right to make choices and decisions about:</a:t>
            </a:r>
          </a:p>
          <a:p>
            <a:pPr eaLnBrk="1" hangingPunct="1">
              <a:buFont typeface="Arial"/>
              <a:buChar char="•"/>
            </a:pPr>
            <a:endParaRPr lang="en-US" dirty="0"/>
          </a:p>
          <a:p>
            <a:pPr eaLnBrk="1" hangingPunct="1"/>
            <a:endParaRPr lang="en-US" dirty="0"/>
          </a:p>
          <a:p>
            <a:pPr eaLnBrk="1" hangingPunct="1"/>
            <a:r>
              <a:rPr lang="en-US" dirty="0"/>
              <a:t>Wanton:</a:t>
            </a:r>
            <a:r>
              <a:rPr lang="en-US" baseline="0" dirty="0"/>
              <a:t> Opposite of autonomous person.</a:t>
            </a:r>
          </a:p>
          <a:p>
            <a:pPr eaLnBrk="1" hangingPunct="1"/>
            <a:endParaRPr lang="en-US" dirty="0"/>
          </a:p>
          <a:p>
            <a:pPr eaLnBrk="1" hangingPunct="1"/>
            <a:r>
              <a:rPr lang="en-US" dirty="0"/>
              <a:t>List:</a:t>
            </a:r>
          </a:p>
          <a:p>
            <a:pPr eaLnBrk="1" hangingPunct="1">
              <a:buFont typeface="Arial"/>
              <a:buChar char="•"/>
            </a:pPr>
            <a:r>
              <a:rPr lang="en-US" dirty="0"/>
              <a:t>Some</a:t>
            </a:r>
            <a:r>
              <a:rPr lang="en-US" baseline="0" dirty="0"/>
              <a:t> sort of concern about these things:</a:t>
            </a:r>
          </a:p>
          <a:p>
            <a:pPr lvl="1" eaLnBrk="1" hangingPunct="1">
              <a:buFont typeface="Arial"/>
              <a:buChar char="•"/>
            </a:pPr>
            <a:r>
              <a:rPr lang="en-US" baseline="0" dirty="0"/>
              <a:t>A person who had no preferences or concerns about what went into their body would not be autonomous.</a:t>
            </a:r>
          </a:p>
          <a:p>
            <a:pPr lvl="1" eaLnBrk="1" hangingPunct="1">
              <a:buFont typeface="Arial"/>
              <a:buChar char="•"/>
            </a:pPr>
            <a:r>
              <a:rPr lang="en-US" baseline="0" dirty="0"/>
              <a:t>A person who had no preferences or concerns about what contacts with body to permit</a:t>
            </a:r>
          </a:p>
        </p:txBody>
      </p:sp>
      <p:sp>
        <p:nvSpPr>
          <p:cNvPr id="4" name="Slide Number Placeholder 3"/>
          <p:cNvSpPr>
            <a:spLocks noGrp="1"/>
          </p:cNvSpPr>
          <p:nvPr>
            <p:ph type="sldNum" sz="quarter" idx="5"/>
          </p:nvPr>
        </p:nvSpPr>
        <p:spPr/>
        <p:txBody>
          <a:bodyPr/>
          <a:lstStyle/>
          <a:p>
            <a:pPr>
              <a:defRPr/>
            </a:pPr>
            <a:fld id="{6AC680FF-816A-4AE8-A406-0B2C0E84B166}" type="slidenum">
              <a:rPr lang="en-US" smtClean="0"/>
              <a:pPr>
                <a:defRPr/>
              </a:pPr>
              <a:t>62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Obviously, you have no liberty when you are falling. You are under the control of gravity. No choice you make will change that.</a:t>
            </a:r>
          </a:p>
        </p:txBody>
      </p:sp>
      <p:sp>
        <p:nvSpPr>
          <p:cNvPr id="4" name="Slide Number Placeholder 3"/>
          <p:cNvSpPr>
            <a:spLocks noGrp="1"/>
          </p:cNvSpPr>
          <p:nvPr>
            <p:ph type="sldNum" sz="quarter" idx="10"/>
          </p:nvPr>
        </p:nvSpPr>
        <p:spPr/>
        <p:txBody>
          <a:bodyPr/>
          <a:lstStyle/>
          <a:p>
            <a:fld id="{6A25C56D-2761-2D43-9E2F-736CB04AE1F5}" type="slidenum">
              <a:rPr lang="en-US" smtClean="0"/>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5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a:t>Would preference not to </a:t>
            </a:r>
            <a:r>
              <a:rPr lang="en-US"/>
              <a:t>care count?</a:t>
            </a:r>
          </a:p>
          <a:p>
            <a:pPr eaLnBrk="1" hangingPunct="1"/>
            <a:endParaRPr lang="en-US" dirty="0"/>
          </a:p>
          <a:p>
            <a:pPr eaLnBrk="1" hangingPunct="1"/>
            <a:r>
              <a:rPr lang="en-US" dirty="0"/>
              <a:t>Wanton:</a:t>
            </a:r>
            <a:r>
              <a:rPr lang="en-US" baseline="0" dirty="0"/>
              <a:t> Opposite of autonomous person.</a:t>
            </a:r>
          </a:p>
          <a:p>
            <a:pPr eaLnBrk="1" hangingPunct="1"/>
            <a:endParaRPr lang="en-US" dirty="0"/>
          </a:p>
          <a:p>
            <a:pPr eaLnBrk="1" hangingPunct="1"/>
            <a:r>
              <a:rPr lang="en-US" dirty="0"/>
              <a:t>List:</a:t>
            </a:r>
          </a:p>
          <a:p>
            <a:pPr eaLnBrk="1" hangingPunct="1">
              <a:buFont typeface="Arial"/>
              <a:buChar char="•"/>
            </a:pPr>
            <a:r>
              <a:rPr lang="en-US" dirty="0"/>
              <a:t>Some</a:t>
            </a:r>
            <a:r>
              <a:rPr lang="en-US" baseline="0" dirty="0"/>
              <a:t> sort of concern about these things:</a:t>
            </a:r>
          </a:p>
          <a:p>
            <a:pPr lvl="1" eaLnBrk="1" hangingPunct="1">
              <a:buFont typeface="Arial"/>
              <a:buChar char="•"/>
            </a:pPr>
            <a:r>
              <a:rPr lang="en-US" baseline="0" dirty="0"/>
              <a:t>A person who had no preferences or concerns about what went into their body would not be autonomous.</a:t>
            </a:r>
          </a:p>
          <a:p>
            <a:pPr lvl="1" eaLnBrk="1" hangingPunct="1">
              <a:buFont typeface="Arial"/>
              <a:buChar char="•"/>
            </a:pPr>
            <a:r>
              <a:rPr lang="en-US" baseline="0" dirty="0"/>
              <a:t>A person who had no preferences or concerns about what contacts with body to permit</a:t>
            </a:r>
          </a:p>
        </p:txBody>
      </p:sp>
      <p:sp>
        <p:nvSpPr>
          <p:cNvPr id="4" name="Slide Number Placeholder 3"/>
          <p:cNvSpPr>
            <a:spLocks noGrp="1"/>
          </p:cNvSpPr>
          <p:nvPr>
            <p:ph type="sldNum" sz="quarter" idx="5"/>
          </p:nvPr>
        </p:nvSpPr>
        <p:spPr/>
        <p:txBody>
          <a:bodyPr/>
          <a:lstStyle/>
          <a:p>
            <a:pPr>
              <a:defRPr/>
            </a:pPr>
            <a:fld id="{6AC680FF-816A-4AE8-A406-0B2C0E84B166}" type="slidenum">
              <a:rPr lang="en-US" smtClean="0"/>
              <a:pPr>
                <a:defRPr/>
              </a:pPr>
              <a:t>63</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6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F449C4A5-F0B5-4A73-9560-8E7A3DF76388}" type="slidenum">
              <a:rPr lang="en-US" smtClean="0"/>
              <a:pPr>
                <a:defRPr/>
              </a:pPr>
              <a:t>64</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a:buChar char="•"/>
            </a:pPr>
            <a:r>
              <a:rPr lang="en-US" dirty="0"/>
              <a:t>  Formal theories</a:t>
            </a:r>
            <a:r>
              <a:rPr lang="en-US" baseline="0" dirty="0"/>
              <a:t> </a:t>
            </a:r>
            <a:r>
              <a:rPr lang="en-US" dirty="0"/>
              <a:t>don’t say that you have to have any particular set of desires or abilities. Instead they just say that you need to have your desires ordered in the right way and you need to be able to act in accordance with your desires. </a:t>
            </a:r>
          </a:p>
          <a:p>
            <a:pPr>
              <a:buFont typeface="Arial"/>
              <a:buChar char="•"/>
            </a:pPr>
            <a:endParaRPr lang="en-US" dirty="0"/>
          </a:p>
          <a:p>
            <a:pPr>
              <a:buFont typeface="Arial"/>
              <a:buChar char="•"/>
            </a:pPr>
            <a:endParaRPr lang="en-US" dirty="0"/>
          </a:p>
          <a:p>
            <a:pPr>
              <a:buFont typeface="Arial"/>
              <a:buChar char="•"/>
            </a:pPr>
            <a:r>
              <a:rPr lang="en-US" dirty="0"/>
              <a:t>Thus something like the requirement we talked about before that you be able to stick to certain decisions may be relevant on a formal theory.</a:t>
            </a:r>
          </a:p>
          <a:p>
            <a:pPr>
              <a:buFont typeface="Arial"/>
              <a:buChar char="•"/>
            </a:pPr>
            <a:r>
              <a:rPr lang="en-US" dirty="0"/>
              <a:t> But there is a couple of important wrinkles here.</a:t>
            </a:r>
          </a:p>
          <a:p>
            <a:pPr>
              <a:buFont typeface="Arial"/>
              <a:buChar char="•"/>
            </a:pPr>
            <a:r>
              <a:rPr lang="en-US" dirty="0"/>
              <a:t> The biggest one is that if all your theory requires is that you be able to act on your desires and that your desires not be inconsistent, then it looks like it’s possible to have autonomous addicts.</a:t>
            </a:r>
          </a:p>
          <a:p>
            <a:pPr>
              <a:buFont typeface="Arial"/>
              <a:buChar char="•"/>
            </a:pPr>
            <a:r>
              <a:rPr lang="en-US" dirty="0"/>
              <a:t> Think about it for a second and it should be clear why.</a:t>
            </a:r>
          </a:p>
          <a:p>
            <a:pPr>
              <a:buFont typeface="Arial"/>
              <a:buChar char="•"/>
            </a:pPr>
            <a:r>
              <a:rPr lang="en-US" dirty="0"/>
              <a:t>  Suppose Blue has two desires. It would be one thing if you wanted to use heroin but you also wanted to have a successful future in politics. In that case your desires are probably inconsistent.</a:t>
            </a:r>
          </a:p>
          <a:p>
            <a:pPr>
              <a:buFont typeface="Arial"/>
              <a:buChar char="•"/>
            </a:pPr>
            <a:r>
              <a:rPr lang="en-US" dirty="0"/>
              <a:t>But if you didn’t care about a future career and you are willing to accept the possibility of seriously injuring a dying, then there would be no problem it seems with wanting to be an addict.</a:t>
            </a:r>
          </a:p>
          <a:p>
            <a:pPr>
              <a:buFont typeface="Arial"/>
              <a:buChar char="•"/>
            </a:pPr>
            <a:r>
              <a:rPr lang="en-US" dirty="0"/>
              <a:t>Now I should say that this might not be a problem: maybe we would want to say that somebody could autonomously choose to be an addict. And there’s deftly room here for the on the theory for people to nonautonomous Libyan addict be addicts in those are the people that we would want to protect. (So that might this might be the sort of case where we’d have to be soft paternalist—where we would prohibit people we would make our laws so that only the people who want to autonomously be addicts can get into you can use substances that might make the metrics).</a:t>
            </a:r>
          </a:p>
          <a:p>
            <a:pPr>
              <a:buFont typeface="Arial"/>
              <a:buChar char="•"/>
            </a:pPr>
            <a:r>
              <a:rPr lang="en-US" dirty="0"/>
              <a:t>But there is a further question but we need to be a little bit more specific about how this could happen. So one thing that a formal theorist might require is, like the substantive theorist, a that the person’s desires be consistent over time.</a:t>
            </a:r>
          </a:p>
          <a:p>
            <a:pPr>
              <a:buFont typeface="Arial"/>
              <a:buChar char="•"/>
            </a:pPr>
            <a:r>
              <a:rPr lang="en-US" dirty="0"/>
              <a:t>Because otherwise you could have the problem where at noon wants to be a senator but at 1 PM she wants to use heroin. And if what she wants most to use at iff at one o’clock what she wants most is to use the heroin and once that more than she cares about being sent being the senator, then this seems like there’s not been a be a problem because what she wants to want is to use heroin at that time what she wants to want at that time at 1 PM is to use heroin.</a:t>
            </a:r>
          </a:p>
          <a:p>
            <a:pPr>
              <a:buFont typeface="Arial"/>
              <a:buChar char="•"/>
            </a:pPr>
            <a:r>
              <a:rPr lang="en-US" dirty="0"/>
              <a:t>So if a person’s desires can just flip back and forth depending on the particular time, it looks like it’s can be really hard for addiction ever to violate a person’s autonomy.</a:t>
            </a:r>
          </a:p>
          <a:p>
            <a:pPr>
              <a:buFont typeface="Arial"/>
              <a:buChar char="•"/>
            </a:pPr>
            <a:r>
              <a:rPr lang="en-US" dirty="0"/>
              <a:t>But we could try saying something like that try not with the picture it normally is. It’s probably more like at noon but she wants to want what she wants to want at one o’clock is to continue to be a senator she wants her desire to be a senator to be the desire which guides her action at one o’clock. So when one o’clock rolls around in her desire to be a senator is no longer the desire that guides her action, we might still be able to say that there is a violation of autonomy.</a:t>
            </a:r>
          </a:p>
          <a:p>
            <a:pPr>
              <a:buFont typeface="Arial"/>
              <a:buChar char="•"/>
            </a:pPr>
            <a:r>
              <a:rPr lang="en-US" dirty="0"/>
              <a:t>This is a big this relates to a big set of issues for formal theories of autonomy and whether or not a particular theory can give us grounds for criminalizing addictive substances is going to be dependent on how we resolve some of these problems.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65</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7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D71D949E-F720-4C24-A458-4B5373AE2FF6}" type="slidenum">
              <a:rPr lang="en-US" smtClean="0"/>
              <a:pPr>
                <a:defRPr/>
              </a:pPr>
              <a:t>66</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On a view like Frankfurt’s, an action is autonomous if it is based on desires which: </a:t>
            </a:r>
          </a:p>
          <a:p>
            <a:pPr>
              <a:buFont typeface="Arial"/>
              <a:buChar char="•"/>
            </a:pPr>
            <a:r>
              <a:rPr lang="en-US" baseline="0" dirty="0"/>
              <a:t> First,  are desires which you want to have. That is, the thing you do the action to get is something that you want to want. (these are second-order desires). </a:t>
            </a:r>
          </a:p>
          <a:p>
            <a:pPr>
              <a:buFont typeface="Arial"/>
              <a:buChar char="•"/>
            </a:pPr>
            <a:r>
              <a:rPr lang="en-US" baseline="0" dirty="0"/>
              <a:t> Second, that the desires on which you act are the desires on which you want to be your will. These are the desires which you want to be the ones which guide your actions (He calls these second-order volitions).</a:t>
            </a:r>
            <a:endParaRPr lang="en-US" dirty="0"/>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67</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1677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a:buChar char="•"/>
            </a:pPr>
            <a:r>
              <a:rPr lang="en-US" baseline="0" dirty="0"/>
              <a:t> First,  are desires which you want to have. That is, the thing you do the action to get is something that you want to want. (these are second-order desires). </a:t>
            </a:r>
          </a:p>
          <a:p>
            <a:pPr>
              <a:buFont typeface="Arial"/>
              <a:buChar char="•"/>
            </a:pPr>
            <a:r>
              <a:rPr lang="en-US" baseline="0" dirty="0"/>
              <a:t> Second, that the desires on which you act are the desires on which you want to be your will. These are the desires which you want to be the ones which guide your actions (He calls these second-order volitions).</a:t>
            </a:r>
            <a:endParaRPr lang="en-US" dirty="0"/>
          </a:p>
          <a:p>
            <a:endParaRPr lang="en-US" dirty="0"/>
          </a:p>
          <a:p>
            <a:endParaRPr lang="en-US" dirty="0"/>
          </a:p>
          <a:p>
            <a:r>
              <a:rPr lang="en-US" dirty="0"/>
              <a:t>Freedom of the Will, 16</a:t>
            </a:r>
          </a:p>
          <a:p>
            <a:r>
              <a:rPr lang="en-US" dirty="0"/>
              <a:t>Objections: No substantive constraint</a:t>
            </a:r>
          </a:p>
          <a:p>
            <a:r>
              <a:rPr lang="en-US" dirty="0"/>
              <a:t>Ability to justify 2 order V</a:t>
            </a:r>
          </a:p>
          <a:p>
            <a:r>
              <a:rPr lang="en-US" dirty="0"/>
              <a:t>Is merely wanting enough? Are there requirements of temporal consistency</a:t>
            </a:r>
          </a:p>
        </p:txBody>
      </p:sp>
      <p:sp>
        <p:nvSpPr>
          <p:cNvPr id="4" name="Slide Number Placeholder 3"/>
          <p:cNvSpPr>
            <a:spLocks noGrp="1"/>
          </p:cNvSpPr>
          <p:nvPr>
            <p:ph type="sldNum" sz="quarter" idx="5"/>
          </p:nvPr>
        </p:nvSpPr>
        <p:spPr/>
        <p:txBody>
          <a:bodyPr/>
          <a:lstStyle/>
          <a:p>
            <a:pPr>
              <a:defRPr/>
            </a:pPr>
            <a:fld id="{0FCD5280-ADCE-46BB-825C-CDF809D110CA}" type="slidenum">
              <a:rPr lang="en-US" smtClean="0"/>
              <a:pPr>
                <a:defRPr/>
              </a:pPr>
              <a:t>69</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and obviously you need to be able to act on the desires.</a:t>
            </a:r>
          </a:p>
          <a:p>
            <a:pPr>
              <a:buFont typeface="Arial"/>
              <a:buChar char="•"/>
            </a:pPr>
            <a:r>
              <a:rPr lang="en-US" baseline="0" dirty="0"/>
              <a:t>If you are locked in a box and unable to do anything you want, the mere fact that you have perfectly well ordered desires does not make you autonomous.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70</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a:buChar char="•"/>
            </a:pPr>
            <a:r>
              <a:rPr lang="en-US" dirty="0"/>
              <a:t>Something like the requirement we talked about before that you be able to stick to certain decisions may be relevant on a formal theory.</a:t>
            </a:r>
          </a:p>
          <a:p>
            <a:pPr>
              <a:buFont typeface="Arial"/>
              <a:buChar char="•"/>
            </a:pPr>
            <a:r>
              <a:rPr lang="en-US" dirty="0"/>
              <a:t> But there is a couple of important wrinkles here.</a:t>
            </a:r>
          </a:p>
          <a:p>
            <a:pPr>
              <a:buFont typeface="Arial"/>
              <a:buChar char="•"/>
            </a:pPr>
            <a:r>
              <a:rPr lang="en-US" dirty="0"/>
              <a:t> The biggest one is that if all your theory requires is that you be able to act on your desires and that your desires not be inconsistent, then it looks like it’s possible to have autonomous addicts.</a:t>
            </a:r>
          </a:p>
          <a:p>
            <a:pPr>
              <a:buFont typeface="Arial"/>
              <a:buChar char="•"/>
            </a:pPr>
            <a:r>
              <a:rPr lang="en-US" dirty="0"/>
              <a:t> Think about it for a second and it should be clear why.</a:t>
            </a:r>
          </a:p>
          <a:p>
            <a:pPr>
              <a:buFont typeface="Arial"/>
              <a:buChar char="•"/>
            </a:pPr>
            <a:r>
              <a:rPr lang="en-US" dirty="0"/>
              <a:t>  Suppose Blue has two desires. It would be one thing if you wanted to use heroin but you also wanted to have a successful future in politics. In that case your desires are probably inconsistent.</a:t>
            </a:r>
          </a:p>
          <a:p>
            <a:pPr>
              <a:buFont typeface="Arial"/>
              <a:buChar char="•"/>
            </a:pPr>
            <a:r>
              <a:rPr lang="en-US" dirty="0"/>
              <a:t>But if you didn’t care about a future career and you are willing to accept the possibility of seriously injuring a dying, then there would be no problem it seems with wanting to be an addict.</a:t>
            </a:r>
          </a:p>
          <a:p>
            <a:pPr>
              <a:buFont typeface="Arial"/>
              <a:buChar char="•"/>
            </a:pPr>
            <a:r>
              <a:rPr lang="en-US" dirty="0"/>
              <a:t>Now I should say that this might not be a problem: maybe we would want to say that somebody could autonomously choose to be an addict. And there’s deftly room here for the on the theory for people to nonautonomous Libyan addict be addicts in those are the people that we would want to protect. (So that might this might be the sort of case where we’d have to be soft paternalist—where we would prohibit people we would make our laws so that only the people who want to autonomously be addicts can get into you can use substances that might make the metrics).</a:t>
            </a:r>
          </a:p>
          <a:p>
            <a:pPr>
              <a:buFont typeface="Arial"/>
              <a:buChar char="•"/>
            </a:pPr>
            <a:r>
              <a:rPr lang="en-US" dirty="0"/>
              <a:t>But there is a further question but we need to be a little bit more specific about how this could happen. So one thing that a formal theorist might require is, like the substantive theorist, a that the person’s desires be consistent over time.</a:t>
            </a:r>
          </a:p>
          <a:p>
            <a:pPr>
              <a:buFont typeface="Arial"/>
              <a:buChar char="•"/>
            </a:pPr>
            <a:r>
              <a:rPr lang="en-US" dirty="0"/>
              <a:t>Because otherwise you could have the problem where at noon wants to be a senator but at 1 PM she wants to use heroin. And if what she wants most to use at iff at one o’clock what she wants most is to use the heroine and once that more than she cares about being sent being the senator, then this seems like there’s not been a be a problem because what she wants to want is to use heroin at that time what she wants to want at that time at 1 PM is to use heroin.</a:t>
            </a:r>
          </a:p>
          <a:p>
            <a:pPr>
              <a:buFont typeface="Arial"/>
              <a:buChar char="•"/>
            </a:pPr>
            <a:r>
              <a:rPr lang="en-US" dirty="0"/>
              <a:t>So if a person’s desires can just flip back and forth depending on the particular time, it looks like it’s can be really hard for addiction ever to violate a person’s autonomy.</a:t>
            </a:r>
          </a:p>
          <a:p>
            <a:pPr>
              <a:buFont typeface="Arial"/>
              <a:buChar char="•"/>
            </a:pPr>
            <a:r>
              <a:rPr lang="en-US" dirty="0"/>
              <a:t>But we could try saying something like that try not with the picture it normally is. It’s probably more like at noon but she wants to want what she wants to want at one o’clock is to continue to be a senator she wants her desire to be a senator to be the desire which guides her action at one o’clock. So when one o’clock rolls around in her desire to be a senator is no longer the desire that guides her action, we might still be able to say that there is a violation of autonomy.</a:t>
            </a:r>
          </a:p>
          <a:p>
            <a:pPr>
              <a:buFont typeface="Arial"/>
              <a:buChar char="•"/>
            </a:pPr>
            <a:r>
              <a:rPr lang="en-US" dirty="0"/>
              <a:t>This is a big this relates to a big set of issues for formal theories of autonomy and whether or not a particular theory can give us grounds for criminalizing addictive substances is going to be dependent on how we resolve some of these problems.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71</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a:buChar char="•"/>
            </a:pPr>
            <a:r>
              <a:rPr lang="en-US" dirty="0"/>
              <a:t>The biggest one is that if all your theory requires is that you be able to act on your desires and that your desires not be inconsistent, then it looks like it’s possible to have autonomous addicts.</a:t>
            </a:r>
          </a:p>
          <a:p>
            <a:pPr>
              <a:buFont typeface="Arial"/>
              <a:buChar char="•"/>
            </a:pPr>
            <a:r>
              <a:rPr lang="en-US" dirty="0"/>
              <a:t> Think about it for a second and it should be clear why.</a:t>
            </a:r>
          </a:p>
          <a:p>
            <a:pPr>
              <a:buFont typeface="Arial"/>
              <a:buChar char="•"/>
            </a:pPr>
            <a:r>
              <a:rPr lang="en-US" dirty="0"/>
              <a:t>  </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72</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a:buChar char="•"/>
            </a:pPr>
            <a:r>
              <a:rPr lang="en-US" dirty="0"/>
              <a:t>The biggest one is that if all your theory requires is that you be able to act on your desires and that your desires not be inconsistent, then it looks like it’s possible to have autonomous addicts.</a:t>
            </a:r>
          </a:p>
          <a:p>
            <a:pPr>
              <a:buFont typeface="Arial"/>
              <a:buChar char="•"/>
            </a:pPr>
            <a:r>
              <a:rPr lang="en-US" dirty="0"/>
              <a:t> Think about it for a second and it should be clear why.</a:t>
            </a:r>
          </a:p>
          <a:p>
            <a:pPr>
              <a:buFont typeface="Arial"/>
              <a:buChar char="•"/>
            </a:pPr>
            <a:r>
              <a:rPr lang="en-US" dirty="0"/>
              <a:t>  Suppose  Senate candidate Purple is on the campaign trail.</a:t>
            </a:r>
            <a:r>
              <a:rPr lang="en-US" baseline="0" dirty="0"/>
              <a:t> She has two desires</a:t>
            </a:r>
          </a:p>
          <a:p>
            <a:pPr>
              <a:buFont typeface="Arial"/>
              <a:buChar char="•"/>
            </a:pPr>
            <a:r>
              <a:rPr lang="en-US" baseline="0" dirty="0"/>
              <a:t> </a:t>
            </a: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73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But when you stop at a stop sign, your liberty is not violated by the fact that the</a:t>
            </a:r>
            <a:r>
              <a:rPr lang="en-US" baseline="0" dirty="0"/>
              <a:t> </a:t>
            </a:r>
            <a:r>
              <a:rPr lang="en-US" dirty="0"/>
              <a:t>law requires you to stop.</a:t>
            </a:r>
          </a:p>
          <a:p>
            <a:pPr>
              <a:buFont typeface="Arial"/>
              <a:buChar char="•"/>
            </a:pPr>
            <a:r>
              <a:rPr lang="en-US" dirty="0"/>
              <a:t>This is because it is possible for you to continue through without stopping.</a:t>
            </a:r>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9</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baseline="0" dirty="0"/>
              <a:t> Since formal desired formal theories of autonomy are only concerned with the way your desires are ordered, if what Purple wanted most was to use heroin, then her desires would be perfectly consistent. Her decisions at both 12:35 PM at 9:02 PM would be autonomous. </a:t>
            </a:r>
          </a:p>
          <a:p>
            <a:pPr>
              <a:buFont typeface="Arial"/>
              <a:buChar char="•"/>
            </a:pPr>
            <a:r>
              <a:rPr lang="en-US" dirty="0"/>
              <a:t>So it seems there would be no problem with Purple being an autonomous addict.</a:t>
            </a:r>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74</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a:buChar char="•"/>
            </a:pPr>
            <a:r>
              <a:rPr lang="en-US" dirty="0"/>
              <a:t> Now I should say that this might not be a problem: maybe we would want to say that somebody could autonomously choose to be an addict. </a:t>
            </a:r>
          </a:p>
          <a:p>
            <a:pPr>
              <a:buFont typeface="Arial"/>
              <a:buChar char="•"/>
            </a:pPr>
            <a:r>
              <a:rPr lang="en-US" dirty="0"/>
              <a:t> And  when we talk about how people actually use drugs, maybe we should admit that some people are autonomous addicts and other people are</a:t>
            </a:r>
            <a:r>
              <a:rPr lang="en-US" baseline="0" dirty="0"/>
              <a:t> nonautonomous addicts. We could still make laws to protect the nonautonomous addicts</a:t>
            </a:r>
            <a:r>
              <a:rPr lang="en-US" dirty="0"/>
              <a:t> </a:t>
            </a:r>
          </a:p>
          <a:p>
            <a:pPr>
              <a:buFont typeface="Arial"/>
              <a:buChar char="•"/>
            </a:pPr>
            <a:r>
              <a:rPr lang="en-US" dirty="0"/>
              <a:t> This might be the sort of case where we’d have to be soft paternalist—we would make our laws so that only the people who autonomously want to be addicts can use addictive substances.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75</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But this case is too easy. The problem runs deeper.</a:t>
            </a:r>
          </a:p>
          <a:p>
            <a:pPr>
              <a:buFont typeface="Arial"/>
              <a:buChar char="•"/>
            </a:pPr>
            <a:r>
              <a:rPr lang="en-US" dirty="0"/>
              <a:t> suppose that instead her desires instead look like this.</a:t>
            </a:r>
          </a:p>
          <a:p>
            <a:pPr>
              <a:buFont typeface="Arial"/>
              <a:buChar char="•"/>
            </a:pPr>
            <a:r>
              <a:rPr lang="en-US" dirty="0"/>
              <a:t> At 12:35 PM when she’s out campaigning, what she wants most is to be elected senator.</a:t>
            </a:r>
          </a:p>
          <a:p>
            <a:pPr>
              <a:buFont typeface="Arial"/>
              <a:buChar char="•"/>
            </a:pPr>
            <a:r>
              <a:rPr lang="en-US" dirty="0"/>
              <a:t>Whereas at 9:02 PM when she’s tired after a long day and wants to unwind, what she wants most is to use heroin.</a:t>
            </a:r>
          </a:p>
          <a:p>
            <a:pPr>
              <a:buFont typeface="Arial"/>
              <a:buChar char="•"/>
            </a:pPr>
            <a:r>
              <a:rPr lang="en-US" dirty="0"/>
              <a:t>Now if all we care about is that the desires be consistent at a particular time, then it looks like in both situations she’s perfectly autonomous</a:t>
            </a:r>
            <a:r>
              <a:rPr lang="en-US" baseline="0" dirty="0"/>
              <a:t> </a:t>
            </a:r>
            <a:r>
              <a:rPr lang="en-US" dirty="0"/>
              <a:t>even though using heroin diminishes one’s chances of being senator.</a:t>
            </a:r>
          </a:p>
          <a:p>
            <a:pPr>
              <a:buFont typeface="Arial"/>
              <a:buChar char="•"/>
            </a:pPr>
            <a:r>
              <a:rPr lang="en-US" dirty="0"/>
              <a:t> Without a requirement that desires the consistent over time, she would still be autonomous.</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76</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So if a person’s desires can just flip back and forth depending on the particular time, it looks like it’s can be really hard for addiction ever to violate a person’s autonomy. So again, even though Orange has very destructive desires which impair her ability to be the sort of person she wants to be, she would nonetheless be autonomous.</a:t>
            </a:r>
          </a:p>
          <a:p>
            <a:pPr>
              <a:buFont typeface="Arial"/>
              <a:buChar char="•"/>
            </a:pPr>
            <a:r>
              <a:rPr lang="en-US" dirty="0"/>
              <a:t> </a:t>
            </a:r>
          </a:p>
          <a:p>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77</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dirty="0"/>
              <a:t>We might try to avoid this by bringing in second-order desires/volitions,</a:t>
            </a:r>
          </a:p>
          <a:p>
            <a:pPr>
              <a:buFont typeface="Arial"/>
              <a:buChar char="•"/>
            </a:pPr>
            <a:r>
              <a:rPr lang="en-US" dirty="0"/>
              <a:t> We could do this by pointing out that the facts about the public’s perceptions of heroine using politicians combined with her desire to be elected, in detail a desire not to want to use heroin. And that entails a second-order volition that when she’s tempted to use heroin she not give in to that temptation.</a:t>
            </a:r>
          </a:p>
          <a:p>
            <a:pPr>
              <a:buFont typeface="Arial"/>
              <a:buChar char="•"/>
            </a:pPr>
            <a:r>
              <a:rPr lang="en-US" dirty="0"/>
              <a:t>Here’s the trick: we</a:t>
            </a:r>
            <a:r>
              <a:rPr lang="en-US" baseline="0" dirty="0"/>
              <a:t> assert that</a:t>
            </a:r>
            <a:r>
              <a:rPr lang="en-US" dirty="0"/>
              <a:t> whenever she has a desire to be a senator she also has this second-order desire.</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78</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This way if we think that her desire to be Sen. combined with the facts about electability and heroin use entails the second-order desire, then she has the second-order desire in the future as well. Therefore, giving in to her desire to use heroin at 9:02 PM would be nonautonomous. </a:t>
            </a:r>
          </a:p>
          <a:p>
            <a:pPr>
              <a:buFont typeface="Arial"/>
              <a:buChar char="•"/>
            </a:pPr>
            <a:r>
              <a:rPr lang="en-US" dirty="0"/>
              <a:t>In essence, we would have snuck some of the benefits of a requirement of time consistency in through the back door without explicitly bringing it in altogether. </a:t>
            </a:r>
          </a:p>
          <a:p>
            <a:pPr>
              <a:buFont typeface="Arial"/>
              <a:buChar char="•"/>
            </a:pPr>
            <a:r>
              <a:rPr lang="en-US" dirty="0"/>
              <a:t>That avoids the difficulties of explaining why, on a formal view, we should accept something that seems like a substantive</a:t>
            </a:r>
            <a:r>
              <a:rPr lang="en-US" baseline="0" dirty="0"/>
              <a:t> require</a:t>
            </a:r>
            <a:r>
              <a:rPr lang="en-US" dirty="0"/>
              <a:t>ment.</a:t>
            </a:r>
          </a:p>
          <a:p>
            <a:pPr>
              <a:buFont typeface="Arial"/>
              <a:buChar char="•"/>
            </a:pPr>
            <a:r>
              <a:rPr lang="en-US" dirty="0"/>
              <a:t> Now whether this will work</a:t>
            </a:r>
            <a:r>
              <a:rPr lang="en-US" baseline="0" dirty="0"/>
              <a:t> </a:t>
            </a:r>
            <a:r>
              <a:rPr lang="en-US" dirty="0"/>
              <a:t>requires a fairly detailed account of a formal theory. We need to know more. But that’s a topic for a different class, or at least in class discussion.</a:t>
            </a:r>
          </a:p>
        </p:txBody>
      </p:sp>
      <p:sp>
        <p:nvSpPr>
          <p:cNvPr id="4" name="Slide Number Placeholder 3"/>
          <p:cNvSpPr>
            <a:spLocks noGrp="1"/>
          </p:cNvSpPr>
          <p:nvPr>
            <p:ph type="sldNum" sz="quarter" idx="10"/>
          </p:nvPr>
        </p:nvSpPr>
        <p:spPr/>
        <p:txBody>
          <a:bodyPr/>
          <a:lstStyle/>
          <a:p>
            <a:fld id="{6A25C56D-2761-2D43-9E2F-736CB04AE1F5}"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Suppose a robber puts a gun to your head and demands ‘your money or your life’</a:t>
            </a:r>
          </a:p>
          <a:p>
            <a:pPr>
              <a:buFont typeface="Arial"/>
              <a:buChar char="•"/>
            </a:pPr>
            <a:r>
              <a:rPr lang="en-US" dirty="0"/>
              <a:t> Are you acting freely when you choose to give her your money?</a:t>
            </a:r>
          </a:p>
          <a:p>
            <a:pPr>
              <a:buFont typeface="Arial"/>
              <a:buChar char="•"/>
            </a:pPr>
            <a:r>
              <a:rPr lang="en-US" dirty="0"/>
              <a:t>Given our criteria, the answer has to be yes.</a:t>
            </a:r>
          </a:p>
          <a:p>
            <a:pPr>
              <a:buFont typeface="Arial"/>
              <a:buChar char="•"/>
            </a:pPr>
            <a:r>
              <a:rPr lang="en-US" dirty="0"/>
              <a:t>It is possible for you to choose your life even though you wouldn’t.</a:t>
            </a:r>
          </a:p>
          <a:p>
            <a:pPr>
              <a:buFont typeface="Arial"/>
              <a:buChar char="•"/>
            </a:pPr>
            <a:r>
              <a:rPr lang="en-US" dirty="0"/>
              <a:t>So the robber does not violate your liberty.</a:t>
            </a:r>
          </a:p>
        </p:txBody>
      </p:sp>
      <p:sp>
        <p:nvSpPr>
          <p:cNvPr id="4" name="Slide Number Placeholder 3"/>
          <p:cNvSpPr>
            <a:spLocks noGrp="1"/>
          </p:cNvSpPr>
          <p:nvPr>
            <p:ph type="sldNum" sz="quarter" idx="10"/>
          </p:nvPr>
        </p:nvSpPr>
        <p:spPr/>
        <p:txBody>
          <a:bodyPr/>
          <a:lstStyle/>
          <a:p>
            <a:fld id="{6A25C56D-2761-2D43-9E2F-736CB04AE1F5}"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 I’m now going to take you on a very long trip to make a rather simple point.: What we care about when were talking about respecting people’s freedom and making sure that they are able to pursue their own lives isn’t just being concerned with their ability to make free choices and act freely. Rather, what we care about is that people can act on desires which are genuinely theirs—desires which are autonomous.</a:t>
            </a:r>
          </a:p>
          <a:p>
            <a:pPr>
              <a:buFont typeface="Arial"/>
              <a:buChar char="•"/>
            </a:pPr>
            <a:r>
              <a:rPr lang="en-US" dirty="0"/>
              <a:t>Now the reason for the trip isn’t to torture you. I promise.</a:t>
            </a:r>
          </a:p>
          <a:p>
            <a:pPr>
              <a:buFont typeface="Arial"/>
              <a:buChar char="•"/>
            </a:pPr>
            <a:r>
              <a:rPr lang="en-US" dirty="0"/>
              <a:t>First, the distinction between liberty and autonomy can get kind of slippery and hard to grasp. Things that are slippery tend to get messed up on exams. So I want you to have as firm a grip on the difference and why it is important as possible.</a:t>
            </a:r>
          </a:p>
          <a:p>
            <a:pPr>
              <a:buFont typeface="Arial"/>
              <a:buChar char="•"/>
            </a:pPr>
            <a:r>
              <a:rPr lang="en-US" dirty="0"/>
              <a:t>Second, some of you will want to maintain that all we care about is liberty and not autonomy. </a:t>
            </a:r>
          </a:p>
          <a:p>
            <a:pPr lvl="1">
              <a:buFont typeface="Arial"/>
              <a:buChar char="•"/>
            </a:pPr>
            <a:r>
              <a:rPr lang="en-US" dirty="0"/>
              <a:t>It’s thus important that you see what the argument against that position is so you can come to class prepared with responses.</a:t>
            </a:r>
          </a:p>
          <a:p>
            <a:pPr>
              <a:buFont typeface="Arial"/>
              <a:buChar char="•"/>
            </a:pPr>
            <a:r>
              <a:rPr lang="en-US" dirty="0"/>
              <a:t>Third, the discussion will bring out some of the key features of autonomy. And it’s easier to see how they fit in hopefully this will meet will make it easier to see how they all fit together.</a:t>
            </a:r>
          </a:p>
          <a:p>
            <a:pPr>
              <a:buFont typeface="Arial"/>
              <a:buChar char="•"/>
            </a:pPr>
            <a:r>
              <a:rPr lang="en-US" dirty="0"/>
              <a:t> Fourth, I hope this will help you get a sense of why I think the concept is so important.</a:t>
            </a:r>
          </a:p>
          <a:p>
            <a:pPr>
              <a:buFont typeface="Arial"/>
              <a:buChar char="•"/>
            </a:pPr>
            <a:endParaRPr lang="en-US" dirty="0"/>
          </a:p>
          <a:p>
            <a:pPr>
              <a:buFont typeface="Arial"/>
              <a:buChar char="•"/>
            </a:pPr>
            <a:endParaRPr lang="en-US" dirty="0"/>
          </a:p>
        </p:txBody>
      </p:sp>
      <p:sp>
        <p:nvSpPr>
          <p:cNvPr id="4" name="Slide Number Placeholder 3"/>
          <p:cNvSpPr>
            <a:spLocks noGrp="1"/>
          </p:cNvSpPr>
          <p:nvPr>
            <p:ph type="sldNum" sz="quarter" idx="10"/>
          </p:nvPr>
        </p:nvSpPr>
        <p:spPr/>
        <p:txBody>
          <a:bodyPr/>
          <a:lstStyle/>
          <a:p>
            <a:fld id="{6A25C56D-2761-2D43-9E2F-736CB04AE1F5}"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AB76B8-A367-A042-886D-5BBB714D22C3}" type="datetimeFigureOut">
              <a:rPr lang="en-US" smtClean="0"/>
              <a:pPr/>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B76B8-A367-A042-886D-5BBB714D22C3}" type="datetimeFigureOut">
              <a:rPr lang="en-US" smtClean="0"/>
              <a:pPr/>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B76B8-A367-A042-886D-5BBB714D22C3}" type="datetimeFigureOut">
              <a:rPr lang="en-US" smtClean="0"/>
              <a:pPr/>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B76B8-A367-A042-886D-5BBB714D22C3}" type="datetimeFigureOut">
              <a:rPr lang="en-US" smtClean="0"/>
              <a:pPr/>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B76B8-A367-A042-886D-5BBB714D22C3}" type="datetimeFigureOut">
              <a:rPr lang="en-US" smtClean="0"/>
              <a:pPr/>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AB76B8-A367-A042-886D-5BBB714D22C3}" type="datetimeFigureOut">
              <a:rPr lang="en-US" smtClean="0"/>
              <a:pPr/>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AB76B8-A367-A042-886D-5BBB714D22C3}" type="datetimeFigureOut">
              <a:rPr lang="en-US" smtClean="0"/>
              <a:pPr/>
              <a:t>9/10/18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AB76B8-A367-A042-886D-5BBB714D22C3}" type="datetimeFigureOut">
              <a:rPr lang="en-US" smtClean="0"/>
              <a:pPr/>
              <a:t>9/10/18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B76B8-A367-A042-886D-5BBB714D22C3}" type="datetimeFigureOut">
              <a:rPr lang="en-US" smtClean="0"/>
              <a:pPr/>
              <a:t>9/10/18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B76B8-A367-A042-886D-5BBB714D22C3}" type="datetimeFigureOut">
              <a:rPr lang="en-US" smtClean="0"/>
              <a:pPr/>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B76B8-A367-A042-886D-5BBB714D22C3}" type="datetimeFigureOut">
              <a:rPr lang="en-US" smtClean="0"/>
              <a:pPr/>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85BFD-114B-5440-A174-33690F08EF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B76B8-A367-A042-886D-5BBB714D22C3}" type="datetimeFigureOut">
              <a:rPr lang="en-US" smtClean="0"/>
              <a:pPr/>
              <a:t>9/10/18</a:t>
            </a:fld>
            <a:endParaRPr 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85BFD-114B-5440-A174-33690F08EF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Revised: 4 May 11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157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Robbery</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794000" y="2514600"/>
            <a:ext cx="3556000" cy="182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Liberty is not enough</a:t>
            </a:r>
          </a:p>
        </p:txBody>
      </p:sp>
      <p:sp>
        <p:nvSpPr>
          <p:cNvPr id="7" name="Subtitle 6"/>
          <p:cNvSpPr>
            <a:spLocks noGrp="1"/>
          </p:cNvSpPr>
          <p:nvPr>
            <p:ph type="subTitle"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a:t>
            </a:r>
          </a:p>
        </p:txBody>
      </p:sp>
      <p:sp>
        <p:nvSpPr>
          <p:cNvPr id="3" name="Content Placeholder 2"/>
          <p:cNvSpPr>
            <a:spLocks noGrp="1"/>
          </p:cNvSpPr>
          <p:nvPr>
            <p:ph idx="1"/>
          </p:nvPr>
        </p:nvSpPr>
        <p:spPr/>
        <p:txBody>
          <a:bodyPr>
            <a:normAutofit/>
          </a:bodyPr>
          <a:lstStyle/>
          <a:p>
            <a:r>
              <a:rPr lang="en-US" dirty="0"/>
              <a:t>The point:</a:t>
            </a:r>
          </a:p>
          <a:p>
            <a:r>
              <a:rPr lang="en-US" dirty="0"/>
              <a:t>In respecting people’s freedom to pursue their own lives we aren’t merely concerned with their liberty/free action. </a:t>
            </a:r>
          </a:p>
          <a:p>
            <a:r>
              <a:rPr lang="en-US" dirty="0"/>
              <a:t>We care that people can act on desires which are genuinely theirs —desires which are autonomous.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cases</a:t>
            </a:r>
          </a:p>
        </p:txBody>
      </p:sp>
      <p:sp>
        <p:nvSpPr>
          <p:cNvPr id="3" name="Content Placeholder 2"/>
          <p:cNvSpPr>
            <a:spLocks noGrp="1"/>
          </p:cNvSpPr>
          <p:nvPr>
            <p:ph idx="1"/>
          </p:nvPr>
        </p:nvSpPr>
        <p:spPr/>
        <p:txBody>
          <a:bodyPr/>
          <a:lstStyle/>
          <a:p>
            <a:r>
              <a:rPr lang="en-US" dirty="0"/>
              <a:t>Gift</a:t>
            </a:r>
          </a:p>
          <a:p>
            <a:pPr lvl="1"/>
            <a:r>
              <a:rPr lang="en-US" dirty="0"/>
              <a:t>Scarlet gives Violet $100 because she wants to help her out.</a:t>
            </a:r>
          </a:p>
          <a:p>
            <a:r>
              <a:rPr lang="en-US" dirty="0"/>
              <a:t>Theft</a:t>
            </a:r>
          </a:p>
          <a:p>
            <a:pPr lvl="1"/>
            <a:r>
              <a:rPr lang="en-US" dirty="0"/>
              <a:t>Scarlet gives Violet $100 because Violet will kill her if she does not.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Gift</a:t>
            </a:r>
          </a:p>
        </p:txBody>
      </p:sp>
      <p:sp>
        <p:nvSpPr>
          <p:cNvPr id="3" name="Content Placeholder 2"/>
          <p:cNvSpPr>
            <a:spLocks noGrp="1"/>
          </p:cNvSpPr>
          <p:nvPr>
            <p:ph idx="1"/>
          </p:nvPr>
        </p:nvSpPr>
        <p:spPr/>
        <p:txBody>
          <a:bodyPr/>
          <a:lstStyle/>
          <a:p>
            <a:r>
              <a:rPr lang="en-US" dirty="0"/>
              <a:t>Gift</a:t>
            </a:r>
          </a:p>
          <a:p>
            <a:pPr lvl="1"/>
            <a:r>
              <a:rPr lang="en-US" dirty="0"/>
              <a:t>Scarlet gives Violet $100 because she wants to help her out.</a:t>
            </a:r>
          </a:p>
          <a:p>
            <a:pPr lvl="1"/>
            <a:r>
              <a:rPr lang="en-US" dirty="0">
                <a:solidFill>
                  <a:srgbClr val="FF0000"/>
                </a:solidFill>
              </a:rPr>
              <a:t>FREE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Theft</a:t>
            </a:r>
          </a:p>
        </p:txBody>
      </p:sp>
      <p:sp>
        <p:nvSpPr>
          <p:cNvPr id="3" name="Content Placeholder 2"/>
          <p:cNvSpPr>
            <a:spLocks noGrp="1"/>
          </p:cNvSpPr>
          <p:nvPr>
            <p:ph idx="1"/>
          </p:nvPr>
        </p:nvSpPr>
        <p:spPr/>
        <p:txBody>
          <a:bodyPr/>
          <a:lstStyle/>
          <a:p>
            <a:r>
              <a:rPr lang="en-US" dirty="0"/>
              <a:t>Theft</a:t>
            </a:r>
          </a:p>
          <a:p>
            <a:pPr lvl="1"/>
            <a:r>
              <a:rPr lang="en-US" dirty="0"/>
              <a:t>Scarlet gives Violet $100 because Violet will kill her if she does not.</a:t>
            </a:r>
          </a:p>
          <a:p>
            <a:pPr lvl="1"/>
            <a:r>
              <a:rPr lang="en-US" dirty="0">
                <a:solidFill>
                  <a:srgbClr val="FF0000"/>
                </a:solidFill>
              </a:rPr>
              <a:t>FREE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cases</a:t>
            </a:r>
          </a:p>
        </p:txBody>
      </p:sp>
      <p:sp>
        <p:nvSpPr>
          <p:cNvPr id="3" name="Content Placeholder 2"/>
          <p:cNvSpPr>
            <a:spLocks noGrp="1"/>
          </p:cNvSpPr>
          <p:nvPr>
            <p:ph idx="1"/>
          </p:nvPr>
        </p:nvSpPr>
        <p:spPr/>
        <p:txBody>
          <a:bodyPr/>
          <a:lstStyle/>
          <a:p>
            <a:r>
              <a:rPr lang="en-US" dirty="0"/>
              <a:t>Gift</a:t>
            </a:r>
          </a:p>
          <a:p>
            <a:pPr lvl="1"/>
            <a:r>
              <a:rPr lang="en-US" dirty="0"/>
              <a:t>Scarlet gives Violet $100 because she wants to help her out.</a:t>
            </a:r>
          </a:p>
          <a:p>
            <a:pPr lvl="1"/>
            <a:r>
              <a:rPr lang="en-US" dirty="0">
                <a:solidFill>
                  <a:srgbClr val="FF0000"/>
                </a:solidFill>
              </a:rPr>
              <a:t>FREE</a:t>
            </a:r>
          </a:p>
          <a:p>
            <a:r>
              <a:rPr lang="en-US" dirty="0"/>
              <a:t>Theft</a:t>
            </a:r>
          </a:p>
          <a:p>
            <a:pPr lvl="1"/>
            <a:r>
              <a:rPr lang="en-US" dirty="0"/>
              <a:t>Scarlet gives Violet $100 because Violet will kill her if she does not.</a:t>
            </a:r>
          </a:p>
          <a:p>
            <a:pPr lvl="1"/>
            <a:r>
              <a:rPr lang="en-US" dirty="0">
                <a:solidFill>
                  <a:srgbClr val="FF0000"/>
                </a:solidFill>
              </a:rPr>
              <a:t>FREE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difference</a:t>
            </a:r>
          </a:p>
        </p:txBody>
      </p:sp>
      <p:sp>
        <p:nvSpPr>
          <p:cNvPr id="3" name="Content Placeholder 2"/>
          <p:cNvSpPr>
            <a:spLocks noGrp="1"/>
          </p:cNvSpPr>
          <p:nvPr>
            <p:ph idx="1"/>
          </p:nvPr>
        </p:nvSpPr>
        <p:spPr/>
        <p:txBody>
          <a:bodyPr/>
          <a:lstStyle/>
          <a:p>
            <a:r>
              <a:rPr lang="en-US" dirty="0"/>
              <a:t>‘Making someone do it’</a:t>
            </a:r>
          </a:p>
          <a:p>
            <a:r>
              <a:rPr lang="en-US" dirty="0"/>
              <a:t>‘Forcing someone to do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difference between Theft and Gift</a:t>
            </a:r>
          </a:p>
        </p:txBody>
      </p:sp>
      <p:sp>
        <p:nvSpPr>
          <p:cNvPr id="3" name="Content Placeholder 2"/>
          <p:cNvSpPr>
            <a:spLocks noGrp="1"/>
          </p:cNvSpPr>
          <p:nvPr>
            <p:ph idx="1"/>
          </p:nvPr>
        </p:nvSpPr>
        <p:spPr/>
        <p:txBody>
          <a:bodyPr/>
          <a:lstStyle/>
          <a:p>
            <a:r>
              <a:rPr lang="en-US" dirty="0"/>
              <a:t>Wanting versus not wanting to do something.</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a:t>
            </a:r>
          </a:p>
        </p:txBody>
      </p:sp>
      <p:sp>
        <p:nvSpPr>
          <p:cNvPr id="3" name="Content Placeholder 2"/>
          <p:cNvSpPr>
            <a:spLocks noGrp="1"/>
          </p:cNvSpPr>
          <p:nvPr>
            <p:ph idx="1"/>
          </p:nvPr>
        </p:nvSpPr>
        <p:spPr/>
        <p:txBody>
          <a:bodyPr>
            <a:normAutofit/>
          </a:bodyPr>
          <a:lstStyle/>
          <a:p>
            <a:r>
              <a:rPr lang="en-US" dirty="0"/>
              <a:t> Gift</a:t>
            </a:r>
          </a:p>
          <a:p>
            <a:pPr lvl="1"/>
            <a:r>
              <a:rPr lang="en-US" dirty="0"/>
              <a:t>Scarlet wanted to give Violet $100</a:t>
            </a:r>
          </a:p>
          <a:p>
            <a:r>
              <a:rPr lang="en-US" dirty="0"/>
              <a:t>Theft</a:t>
            </a:r>
          </a:p>
          <a:p>
            <a:pPr lvl="1"/>
            <a:r>
              <a:rPr lang="en-US" dirty="0"/>
              <a:t>Scarlet didn’t want to give Violet $100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t>Autonomy</a:t>
            </a:r>
          </a:p>
        </p:txBody>
      </p:sp>
      <p:sp>
        <p:nvSpPr>
          <p:cNvPr id="178179" name="Text Placeholder 3"/>
          <p:cNvSpPr>
            <a:spLocks noGrp="1"/>
          </p:cNvSpPr>
          <p:nvPr>
            <p:ph type="body" idx="1"/>
          </p:nvPr>
        </p:nvSpPr>
        <p:spPr>
          <a:xfrm>
            <a:off x="685800" y="2486026"/>
            <a:ext cx="6629400" cy="1066800"/>
          </a:xfrm>
        </p:spPr>
        <p:txBody>
          <a:bodyPr/>
          <a:lstStyle/>
          <a:p>
            <a:pPr eaLnBrk="1" hangingPunct="1"/>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Scarlet wanted</a:t>
            </a:r>
          </a:p>
        </p:txBody>
      </p:sp>
      <p:sp>
        <p:nvSpPr>
          <p:cNvPr id="3" name="Content Placeholder 2"/>
          <p:cNvSpPr>
            <a:spLocks noGrp="1"/>
          </p:cNvSpPr>
          <p:nvPr>
            <p:ph idx="1"/>
          </p:nvPr>
        </p:nvSpPr>
        <p:spPr/>
        <p:txBody>
          <a:bodyPr>
            <a:normAutofit/>
          </a:bodyPr>
          <a:lstStyle/>
          <a:p>
            <a:r>
              <a:rPr lang="en-US" dirty="0"/>
              <a:t>Scarlet </a:t>
            </a:r>
            <a:r>
              <a:rPr lang="en-US" b="1" dirty="0"/>
              <a:t>did</a:t>
            </a:r>
            <a:r>
              <a:rPr lang="en-US" dirty="0"/>
              <a:t> want to give Violet the money.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Scarlet wanted</a:t>
            </a:r>
          </a:p>
        </p:txBody>
      </p:sp>
      <p:sp>
        <p:nvSpPr>
          <p:cNvPr id="3" name="Content Placeholder 2"/>
          <p:cNvSpPr>
            <a:spLocks noGrp="1"/>
          </p:cNvSpPr>
          <p:nvPr>
            <p:ph idx="1"/>
          </p:nvPr>
        </p:nvSpPr>
        <p:spPr/>
        <p:txBody>
          <a:bodyPr>
            <a:normAutofit/>
          </a:bodyPr>
          <a:lstStyle/>
          <a:p>
            <a:r>
              <a:rPr lang="en-US" dirty="0"/>
              <a:t>Scarlet </a:t>
            </a:r>
            <a:r>
              <a:rPr lang="en-US" b="1" dirty="0"/>
              <a:t>did</a:t>
            </a:r>
            <a:r>
              <a:rPr lang="en-US" dirty="0"/>
              <a:t> want to give Violet the money.</a:t>
            </a:r>
          </a:p>
          <a:p>
            <a:pPr lvl="1"/>
            <a:r>
              <a:rPr lang="en-US" dirty="0"/>
              <a:t> The money was the price of her staying alive.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a:t>
            </a:r>
          </a:p>
        </p:txBody>
      </p:sp>
      <p:sp>
        <p:nvSpPr>
          <p:cNvPr id="3" name="Content Placeholder 2"/>
          <p:cNvSpPr>
            <a:spLocks noGrp="1"/>
          </p:cNvSpPr>
          <p:nvPr>
            <p:ph idx="1"/>
          </p:nvPr>
        </p:nvSpPr>
        <p:spPr/>
        <p:txBody>
          <a:bodyPr>
            <a:normAutofit/>
          </a:bodyPr>
          <a:lstStyle/>
          <a:p>
            <a:r>
              <a:rPr lang="en-US" dirty="0"/>
              <a:t>Pizza</a:t>
            </a:r>
          </a:p>
          <a:p>
            <a:pPr lvl="1"/>
            <a:r>
              <a:rPr lang="en-US" dirty="0"/>
              <a:t>Scarlet gives Indigo $15 for a pizza.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a:t>
            </a:r>
          </a:p>
        </p:txBody>
      </p:sp>
      <p:sp>
        <p:nvSpPr>
          <p:cNvPr id="3" name="Content Placeholder 2"/>
          <p:cNvSpPr>
            <a:spLocks noGrp="1"/>
          </p:cNvSpPr>
          <p:nvPr>
            <p:ph idx="1"/>
          </p:nvPr>
        </p:nvSpPr>
        <p:spPr/>
        <p:txBody>
          <a:bodyPr>
            <a:normAutofit/>
          </a:bodyPr>
          <a:lstStyle/>
          <a:p>
            <a:r>
              <a:rPr lang="en-US" dirty="0"/>
              <a:t>Pizza</a:t>
            </a:r>
          </a:p>
          <a:p>
            <a:pPr lvl="1"/>
            <a:r>
              <a:rPr lang="en-US" dirty="0"/>
              <a:t>Scarlet gives Indigo $15 for a pizza.</a:t>
            </a:r>
          </a:p>
          <a:p>
            <a:pPr lvl="1"/>
            <a:r>
              <a:rPr lang="en-US" dirty="0"/>
              <a:t>Free pizza is better than $15 pizza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a:t>
            </a:r>
          </a:p>
        </p:txBody>
      </p:sp>
      <p:sp>
        <p:nvSpPr>
          <p:cNvPr id="3" name="Content Placeholder 2"/>
          <p:cNvSpPr>
            <a:spLocks noGrp="1"/>
          </p:cNvSpPr>
          <p:nvPr>
            <p:ph idx="1"/>
          </p:nvPr>
        </p:nvSpPr>
        <p:spPr/>
        <p:txBody>
          <a:bodyPr>
            <a:normAutofit/>
          </a:bodyPr>
          <a:lstStyle/>
          <a:p>
            <a:r>
              <a:rPr lang="en-US" dirty="0"/>
              <a:t>Pizza</a:t>
            </a:r>
          </a:p>
          <a:p>
            <a:pPr lvl="1"/>
            <a:r>
              <a:rPr lang="en-US" dirty="0"/>
              <a:t>Scarlet gives Indigo $15 for a pizza.</a:t>
            </a:r>
          </a:p>
          <a:p>
            <a:pPr lvl="1"/>
            <a:r>
              <a:rPr lang="en-US" dirty="0"/>
              <a:t>Free pizza is better than $15 pizza</a:t>
            </a:r>
          </a:p>
          <a:p>
            <a:pPr lvl="1"/>
            <a:r>
              <a:rPr lang="en-US" dirty="0"/>
              <a:t>Indigo will not give free pizza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a:t>
            </a:r>
          </a:p>
        </p:txBody>
      </p:sp>
      <p:sp>
        <p:nvSpPr>
          <p:cNvPr id="3" name="Content Placeholder 2"/>
          <p:cNvSpPr>
            <a:spLocks noGrp="1"/>
          </p:cNvSpPr>
          <p:nvPr>
            <p:ph idx="1"/>
          </p:nvPr>
        </p:nvSpPr>
        <p:spPr/>
        <p:txBody>
          <a:bodyPr>
            <a:normAutofit/>
          </a:bodyPr>
          <a:lstStyle/>
          <a:p>
            <a:r>
              <a:rPr lang="en-US" dirty="0"/>
              <a:t>Pizza</a:t>
            </a:r>
          </a:p>
          <a:p>
            <a:pPr lvl="1"/>
            <a:r>
              <a:rPr lang="en-US" dirty="0"/>
              <a:t>Scarlet gives Indigo $15 for a pizza.</a:t>
            </a:r>
          </a:p>
          <a:p>
            <a:pPr lvl="1"/>
            <a:r>
              <a:rPr lang="en-US" dirty="0"/>
              <a:t>Free pizza is better than $15 pizza</a:t>
            </a:r>
          </a:p>
          <a:p>
            <a:pPr lvl="1"/>
            <a:r>
              <a:rPr lang="en-US" dirty="0"/>
              <a:t>Indigo will not give free pizza</a:t>
            </a:r>
          </a:p>
          <a:p>
            <a:pPr lvl="1"/>
            <a:r>
              <a:rPr lang="en-US" dirty="0"/>
              <a:t>Scarlet wanted to give Indigo $15.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vs. Theft</a:t>
            </a:r>
          </a:p>
        </p:txBody>
      </p:sp>
      <p:sp>
        <p:nvSpPr>
          <p:cNvPr id="5" name="Text Placeholder 4"/>
          <p:cNvSpPr>
            <a:spLocks noGrp="1"/>
          </p:cNvSpPr>
          <p:nvPr>
            <p:ph type="body" idx="1"/>
          </p:nvPr>
        </p:nvSpPr>
        <p:spPr/>
        <p:txBody>
          <a:bodyPr/>
          <a:lstStyle/>
          <a:p>
            <a:r>
              <a:rPr lang="en-US" dirty="0"/>
              <a:t>Pizza</a:t>
            </a:r>
          </a:p>
        </p:txBody>
      </p:sp>
      <p:sp>
        <p:nvSpPr>
          <p:cNvPr id="3" name="Content Placeholder 2"/>
          <p:cNvSpPr>
            <a:spLocks noGrp="1"/>
          </p:cNvSpPr>
          <p:nvPr>
            <p:ph sz="half" idx="2"/>
          </p:nvPr>
        </p:nvSpPr>
        <p:spPr/>
        <p:txBody>
          <a:bodyPr>
            <a:normAutofit/>
          </a:bodyPr>
          <a:lstStyle/>
          <a:p>
            <a:r>
              <a:rPr lang="en-US" dirty="0"/>
              <a:t>Pizza = $15</a:t>
            </a:r>
          </a:p>
          <a:p>
            <a:r>
              <a:rPr lang="en-US" dirty="0"/>
              <a:t>Free pizza is better than $15 pizza</a:t>
            </a:r>
          </a:p>
          <a:p>
            <a:r>
              <a:rPr lang="en-US" dirty="0"/>
              <a:t>Indigo will not give free pizza</a:t>
            </a:r>
          </a:p>
          <a:p>
            <a:r>
              <a:rPr lang="en-US" dirty="0"/>
              <a:t>Scarlet wanted to give Indigo $15.</a:t>
            </a:r>
          </a:p>
        </p:txBody>
      </p:sp>
      <p:sp>
        <p:nvSpPr>
          <p:cNvPr id="6" name="Text Placeholder 5"/>
          <p:cNvSpPr>
            <a:spLocks noGrp="1"/>
          </p:cNvSpPr>
          <p:nvPr>
            <p:ph type="body" sz="quarter" idx="3"/>
          </p:nvPr>
        </p:nvSpPr>
        <p:spPr/>
        <p:txBody>
          <a:bodyPr/>
          <a:lstStyle/>
          <a:p>
            <a:r>
              <a:rPr lang="en-US" dirty="0"/>
              <a:t>Theft</a:t>
            </a:r>
          </a:p>
        </p:txBody>
      </p:sp>
      <p:sp>
        <p:nvSpPr>
          <p:cNvPr id="4" name="Content Placeholder 3"/>
          <p:cNvSpPr>
            <a:spLocks noGrp="1"/>
          </p:cNvSpPr>
          <p:nvPr>
            <p:ph sz="quarter" idx="4"/>
          </p:nvPr>
        </p:nvSpPr>
        <p:spPr/>
        <p:txBody>
          <a:bodyPr>
            <a:normAutofit/>
          </a:bodyPr>
          <a:lstStyle/>
          <a:p>
            <a:r>
              <a:rPr lang="en-US" dirty="0"/>
              <a:t>Staying alive = $100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vs. Theft</a:t>
            </a:r>
          </a:p>
        </p:txBody>
      </p:sp>
      <p:sp>
        <p:nvSpPr>
          <p:cNvPr id="5" name="Text Placeholder 4"/>
          <p:cNvSpPr>
            <a:spLocks noGrp="1"/>
          </p:cNvSpPr>
          <p:nvPr>
            <p:ph type="body" idx="1"/>
          </p:nvPr>
        </p:nvSpPr>
        <p:spPr/>
        <p:txBody>
          <a:bodyPr/>
          <a:lstStyle/>
          <a:p>
            <a:r>
              <a:rPr lang="en-US" dirty="0"/>
              <a:t>Pizza</a:t>
            </a:r>
          </a:p>
        </p:txBody>
      </p:sp>
      <p:sp>
        <p:nvSpPr>
          <p:cNvPr id="3" name="Content Placeholder 2"/>
          <p:cNvSpPr>
            <a:spLocks noGrp="1"/>
          </p:cNvSpPr>
          <p:nvPr>
            <p:ph sz="half" idx="2"/>
          </p:nvPr>
        </p:nvSpPr>
        <p:spPr/>
        <p:txBody>
          <a:bodyPr>
            <a:normAutofit/>
          </a:bodyPr>
          <a:lstStyle/>
          <a:p>
            <a:r>
              <a:rPr lang="en-US" dirty="0"/>
              <a:t>Pizza = $15</a:t>
            </a:r>
          </a:p>
          <a:p>
            <a:r>
              <a:rPr lang="en-US" dirty="0"/>
              <a:t>Free pizza is better than $15 pizza</a:t>
            </a:r>
          </a:p>
          <a:p>
            <a:r>
              <a:rPr lang="en-US" dirty="0"/>
              <a:t>Indigo will not give free pizza</a:t>
            </a:r>
          </a:p>
          <a:p>
            <a:r>
              <a:rPr lang="en-US" dirty="0"/>
              <a:t>Scarlet wanted to give Indigo $15.</a:t>
            </a:r>
          </a:p>
        </p:txBody>
      </p:sp>
      <p:sp>
        <p:nvSpPr>
          <p:cNvPr id="6" name="Text Placeholder 5"/>
          <p:cNvSpPr>
            <a:spLocks noGrp="1"/>
          </p:cNvSpPr>
          <p:nvPr>
            <p:ph type="body" sz="quarter" idx="3"/>
          </p:nvPr>
        </p:nvSpPr>
        <p:spPr/>
        <p:txBody>
          <a:bodyPr/>
          <a:lstStyle/>
          <a:p>
            <a:r>
              <a:rPr lang="en-US" dirty="0"/>
              <a:t>Theft</a:t>
            </a:r>
          </a:p>
        </p:txBody>
      </p:sp>
      <p:sp>
        <p:nvSpPr>
          <p:cNvPr id="4" name="Content Placeholder 3"/>
          <p:cNvSpPr>
            <a:spLocks noGrp="1"/>
          </p:cNvSpPr>
          <p:nvPr>
            <p:ph sz="quarter" idx="4"/>
          </p:nvPr>
        </p:nvSpPr>
        <p:spPr/>
        <p:txBody>
          <a:bodyPr>
            <a:normAutofit/>
          </a:bodyPr>
          <a:lstStyle/>
          <a:p>
            <a:r>
              <a:rPr lang="en-US" dirty="0"/>
              <a:t>Staying alive = $100</a:t>
            </a:r>
          </a:p>
          <a:p>
            <a:r>
              <a:rPr lang="en-US" dirty="0"/>
              <a:t>Staying alive for $0 is better than staying alive for $100.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vs. Theft</a:t>
            </a:r>
          </a:p>
        </p:txBody>
      </p:sp>
      <p:sp>
        <p:nvSpPr>
          <p:cNvPr id="5" name="Text Placeholder 4"/>
          <p:cNvSpPr>
            <a:spLocks noGrp="1"/>
          </p:cNvSpPr>
          <p:nvPr>
            <p:ph type="body" idx="1"/>
          </p:nvPr>
        </p:nvSpPr>
        <p:spPr/>
        <p:txBody>
          <a:bodyPr/>
          <a:lstStyle/>
          <a:p>
            <a:r>
              <a:rPr lang="en-US" dirty="0"/>
              <a:t>Pizza</a:t>
            </a:r>
          </a:p>
        </p:txBody>
      </p:sp>
      <p:sp>
        <p:nvSpPr>
          <p:cNvPr id="3" name="Content Placeholder 2"/>
          <p:cNvSpPr>
            <a:spLocks noGrp="1"/>
          </p:cNvSpPr>
          <p:nvPr>
            <p:ph sz="half" idx="2"/>
          </p:nvPr>
        </p:nvSpPr>
        <p:spPr/>
        <p:txBody>
          <a:bodyPr>
            <a:normAutofit/>
          </a:bodyPr>
          <a:lstStyle/>
          <a:p>
            <a:r>
              <a:rPr lang="en-US" dirty="0"/>
              <a:t>Pizza = $15</a:t>
            </a:r>
          </a:p>
          <a:p>
            <a:r>
              <a:rPr lang="en-US" dirty="0"/>
              <a:t>Free pizza is better than $15 pizza</a:t>
            </a:r>
          </a:p>
          <a:p>
            <a:r>
              <a:rPr lang="en-US" dirty="0"/>
              <a:t>Indigo will not give free pizza</a:t>
            </a:r>
          </a:p>
          <a:p>
            <a:r>
              <a:rPr lang="en-US" dirty="0"/>
              <a:t>Scarlet wanted to give Indigo $15.</a:t>
            </a:r>
          </a:p>
        </p:txBody>
      </p:sp>
      <p:sp>
        <p:nvSpPr>
          <p:cNvPr id="6" name="Text Placeholder 5"/>
          <p:cNvSpPr>
            <a:spLocks noGrp="1"/>
          </p:cNvSpPr>
          <p:nvPr>
            <p:ph type="body" sz="quarter" idx="3"/>
          </p:nvPr>
        </p:nvSpPr>
        <p:spPr/>
        <p:txBody>
          <a:bodyPr/>
          <a:lstStyle/>
          <a:p>
            <a:r>
              <a:rPr lang="en-US" dirty="0"/>
              <a:t>Theft</a:t>
            </a:r>
          </a:p>
        </p:txBody>
      </p:sp>
      <p:sp>
        <p:nvSpPr>
          <p:cNvPr id="4" name="Content Placeholder 3"/>
          <p:cNvSpPr>
            <a:spLocks noGrp="1"/>
          </p:cNvSpPr>
          <p:nvPr>
            <p:ph sz="quarter" idx="4"/>
          </p:nvPr>
        </p:nvSpPr>
        <p:spPr/>
        <p:txBody>
          <a:bodyPr>
            <a:normAutofit/>
          </a:bodyPr>
          <a:lstStyle/>
          <a:p>
            <a:r>
              <a:rPr lang="en-US" dirty="0"/>
              <a:t>Staying alive = $100</a:t>
            </a:r>
          </a:p>
          <a:p>
            <a:r>
              <a:rPr lang="en-US" dirty="0"/>
              <a:t>Staying alive for $0 is better than staying alive for $100.</a:t>
            </a:r>
          </a:p>
          <a:p>
            <a:r>
              <a:rPr lang="en-US" dirty="0"/>
              <a:t>Violet will not give free not-shooting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vs. Theft</a:t>
            </a:r>
          </a:p>
        </p:txBody>
      </p:sp>
      <p:sp>
        <p:nvSpPr>
          <p:cNvPr id="5" name="Text Placeholder 4"/>
          <p:cNvSpPr>
            <a:spLocks noGrp="1"/>
          </p:cNvSpPr>
          <p:nvPr>
            <p:ph type="body" idx="1"/>
          </p:nvPr>
        </p:nvSpPr>
        <p:spPr/>
        <p:txBody>
          <a:bodyPr/>
          <a:lstStyle/>
          <a:p>
            <a:r>
              <a:rPr lang="en-US" dirty="0"/>
              <a:t>Pizza</a:t>
            </a:r>
          </a:p>
        </p:txBody>
      </p:sp>
      <p:sp>
        <p:nvSpPr>
          <p:cNvPr id="3" name="Content Placeholder 2"/>
          <p:cNvSpPr>
            <a:spLocks noGrp="1"/>
          </p:cNvSpPr>
          <p:nvPr>
            <p:ph sz="half" idx="2"/>
          </p:nvPr>
        </p:nvSpPr>
        <p:spPr/>
        <p:txBody>
          <a:bodyPr>
            <a:normAutofit/>
          </a:bodyPr>
          <a:lstStyle/>
          <a:p>
            <a:r>
              <a:rPr lang="en-US" dirty="0"/>
              <a:t>Pizza = $15</a:t>
            </a:r>
          </a:p>
          <a:p>
            <a:r>
              <a:rPr lang="en-US" dirty="0"/>
              <a:t>Free pizza is better than $15 pizza</a:t>
            </a:r>
          </a:p>
          <a:p>
            <a:r>
              <a:rPr lang="en-US" dirty="0"/>
              <a:t>Indigo will not give free pizza</a:t>
            </a:r>
          </a:p>
          <a:p>
            <a:r>
              <a:rPr lang="en-US" dirty="0"/>
              <a:t>Scarlet wanted to give Indigo $15.</a:t>
            </a:r>
          </a:p>
        </p:txBody>
      </p:sp>
      <p:sp>
        <p:nvSpPr>
          <p:cNvPr id="6" name="Text Placeholder 5"/>
          <p:cNvSpPr>
            <a:spLocks noGrp="1"/>
          </p:cNvSpPr>
          <p:nvPr>
            <p:ph type="body" sz="quarter" idx="3"/>
          </p:nvPr>
        </p:nvSpPr>
        <p:spPr/>
        <p:txBody>
          <a:bodyPr/>
          <a:lstStyle/>
          <a:p>
            <a:r>
              <a:rPr lang="en-US" dirty="0"/>
              <a:t>Theft</a:t>
            </a:r>
          </a:p>
        </p:txBody>
      </p:sp>
      <p:sp>
        <p:nvSpPr>
          <p:cNvPr id="4" name="Content Placeholder 3"/>
          <p:cNvSpPr>
            <a:spLocks noGrp="1"/>
          </p:cNvSpPr>
          <p:nvPr>
            <p:ph sz="quarter" idx="4"/>
          </p:nvPr>
        </p:nvSpPr>
        <p:spPr/>
        <p:txBody>
          <a:bodyPr>
            <a:normAutofit/>
          </a:bodyPr>
          <a:lstStyle/>
          <a:p>
            <a:r>
              <a:rPr lang="en-US" dirty="0"/>
              <a:t>Staying alive = $100</a:t>
            </a:r>
          </a:p>
          <a:p>
            <a:r>
              <a:rPr lang="en-US" dirty="0"/>
              <a:t>Staying alive for $0 is better than staying alive for $100.</a:t>
            </a:r>
          </a:p>
          <a:p>
            <a:r>
              <a:rPr lang="en-US" dirty="0"/>
              <a:t>Violet will not give free not-shooting</a:t>
            </a:r>
          </a:p>
          <a:p>
            <a:r>
              <a:rPr lang="en-US" dirty="0"/>
              <a:t>Scarlet wanted to give Violet $100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Autonomy vs. mere liberty</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 26.01   Larceny</a:t>
            </a:r>
          </a:p>
        </p:txBody>
      </p:sp>
      <p:sp>
        <p:nvSpPr>
          <p:cNvPr id="8" name="Content Placeholder 7"/>
          <p:cNvSpPr>
            <a:spLocks noGrp="1"/>
          </p:cNvSpPr>
          <p:nvPr>
            <p:ph idx="1"/>
          </p:nvPr>
        </p:nvSpPr>
        <p:spPr/>
        <p:txBody>
          <a:bodyPr>
            <a:normAutofit lnSpcReduction="10000"/>
          </a:bodyPr>
          <a:lstStyle/>
          <a:p>
            <a:pPr>
              <a:buNone/>
            </a:pPr>
            <a:r>
              <a:rPr lang="en-US" b="1" dirty="0"/>
              <a:t>[A]  General Rule</a:t>
            </a:r>
            <a:r>
              <a:rPr lang="en-US" dirty="0"/>
              <a:t> –the </a:t>
            </a:r>
            <a:r>
              <a:rPr lang="en-US" i="1" dirty="0" err="1"/>
              <a:t>trespassory</a:t>
            </a:r>
            <a:r>
              <a:rPr lang="en-US" i="1" dirty="0"/>
              <a:t> taking (caption) and carrying away (</a:t>
            </a:r>
            <a:r>
              <a:rPr lang="en-US" i="1" dirty="0" err="1"/>
              <a:t>asportation</a:t>
            </a:r>
            <a:r>
              <a:rPr lang="en-US" i="1" dirty="0"/>
              <a:t>) </a:t>
            </a:r>
            <a:r>
              <a:rPr lang="en-US" dirty="0"/>
              <a:t>of the personal property of another with the </a:t>
            </a:r>
            <a:r>
              <a:rPr lang="en-US" i="1" dirty="0"/>
              <a:t>intent to permanently deprive the possessor</a:t>
            </a:r>
            <a:r>
              <a:rPr lang="en-US" dirty="0"/>
              <a:t> of the property.  </a:t>
            </a:r>
          </a:p>
          <a:p>
            <a:pPr>
              <a:buNone/>
            </a:pPr>
            <a:r>
              <a:rPr lang="en-US" b="1" dirty="0"/>
              <a:t>[B]  Trespass – </a:t>
            </a:r>
            <a:r>
              <a:rPr lang="en-US" dirty="0"/>
              <a:t>A "trespass" is the dispossession of another’s property </a:t>
            </a:r>
            <a:r>
              <a:rPr lang="en-US" b="1" dirty="0">
                <a:solidFill>
                  <a:srgbClr val="FF0000"/>
                </a:solidFill>
              </a:rPr>
              <a:t>without his consent</a:t>
            </a:r>
            <a:r>
              <a:rPr lang="en-US" dirty="0"/>
              <a:t>, or in the absence of justification for such nonconsensual dispossession.</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theft in Theft</a:t>
            </a:r>
          </a:p>
        </p:txBody>
      </p:sp>
      <p:sp>
        <p:nvSpPr>
          <p:cNvPr id="3" name="Content Placeholder 2"/>
          <p:cNvSpPr>
            <a:spLocks noGrp="1"/>
          </p:cNvSpPr>
          <p:nvPr>
            <p:ph idx="1"/>
          </p:nvPr>
        </p:nvSpPr>
        <p:spPr/>
        <p:txBody>
          <a:bodyPr/>
          <a:lstStyle/>
          <a:p>
            <a:r>
              <a:rPr lang="en-US" dirty="0"/>
              <a:t>If A wants to give B x, then A consents to B taking x.</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theft in Theft</a:t>
            </a:r>
          </a:p>
        </p:txBody>
      </p:sp>
      <p:sp>
        <p:nvSpPr>
          <p:cNvPr id="3" name="Content Placeholder 2"/>
          <p:cNvSpPr>
            <a:spLocks noGrp="1"/>
          </p:cNvSpPr>
          <p:nvPr>
            <p:ph idx="1"/>
          </p:nvPr>
        </p:nvSpPr>
        <p:spPr/>
        <p:txBody>
          <a:bodyPr/>
          <a:lstStyle/>
          <a:p>
            <a:r>
              <a:rPr lang="en-US" dirty="0"/>
              <a:t>If A wants to give B x, then A consents to B taking x.</a:t>
            </a:r>
          </a:p>
          <a:p>
            <a:r>
              <a:rPr lang="en-US" dirty="0"/>
              <a:t>Scarlett wanted to give Violet $100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theft in Theft</a:t>
            </a:r>
          </a:p>
        </p:txBody>
      </p:sp>
      <p:sp>
        <p:nvSpPr>
          <p:cNvPr id="3" name="Content Placeholder 2"/>
          <p:cNvSpPr>
            <a:spLocks noGrp="1"/>
          </p:cNvSpPr>
          <p:nvPr>
            <p:ph idx="1"/>
          </p:nvPr>
        </p:nvSpPr>
        <p:spPr/>
        <p:txBody>
          <a:bodyPr/>
          <a:lstStyle/>
          <a:p>
            <a:pPr marL="514350" indent="-514350">
              <a:buFont typeface="+mj-lt"/>
              <a:buAutoNum type="arabicPeriod"/>
            </a:pPr>
            <a:r>
              <a:rPr lang="en-US" dirty="0"/>
              <a:t>If A wants to give B x, then A consents to B taking x.</a:t>
            </a:r>
          </a:p>
          <a:p>
            <a:pPr marL="514350" indent="-514350">
              <a:buFont typeface="+mj-lt"/>
              <a:buAutoNum type="arabicPeriod"/>
            </a:pPr>
            <a:r>
              <a:rPr lang="en-US" dirty="0"/>
              <a:t>Scarlet wanted to give Violet $100.</a:t>
            </a:r>
          </a:p>
          <a:p>
            <a:pPr marL="514350" indent="-514350">
              <a:buFont typeface="+mj-lt"/>
              <a:buAutoNum type="arabicPeriod"/>
            </a:pPr>
            <a:r>
              <a:rPr lang="en-US" dirty="0"/>
              <a:t>If A consents to give x to B, then B did not steal x from A. </a:t>
            </a:r>
          </a:p>
          <a:p>
            <a:pPr marL="514350" indent="-514350">
              <a:buFont typeface="+mj-lt"/>
              <a:buAutoNum type="arabicPeriod"/>
            </a:pPr>
            <a:r>
              <a:rPr lang="en-US" dirty="0"/>
              <a:t>Therefore, Violet did not commit theft in Theft.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difference between Theft and Gift</a:t>
            </a:r>
          </a:p>
        </p:txBody>
      </p:sp>
      <p:sp>
        <p:nvSpPr>
          <p:cNvPr id="3" name="Content Placeholder 2"/>
          <p:cNvSpPr>
            <a:spLocks noGrp="1"/>
          </p:cNvSpPr>
          <p:nvPr>
            <p:ph idx="1"/>
          </p:nvPr>
        </p:nvSpPr>
        <p:spPr/>
        <p:txBody>
          <a:bodyPr/>
          <a:lstStyle/>
          <a:p>
            <a:r>
              <a:rPr lang="en-US" strike="sngStrike" dirty="0"/>
              <a:t>Wanting versus not wanting to do something</a:t>
            </a:r>
          </a:p>
          <a:p>
            <a:r>
              <a:rPr lang="en-US" dirty="0"/>
              <a:t> Wanting to get vs. wanting to avoid.</a:t>
            </a:r>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Wanting to get vs. wanting to avoid</a:t>
            </a:r>
          </a:p>
        </p:txBody>
      </p:sp>
      <p:sp>
        <p:nvSpPr>
          <p:cNvPr id="3" name="Content Placeholder 2"/>
          <p:cNvSpPr>
            <a:spLocks noGrp="1"/>
          </p:cNvSpPr>
          <p:nvPr>
            <p:ph idx="1"/>
          </p:nvPr>
        </p:nvSpPr>
        <p:spPr/>
        <p:txBody>
          <a:bodyPr/>
          <a:lstStyle/>
          <a:p>
            <a:r>
              <a:rPr lang="en-US" dirty="0"/>
              <a:t> Pizza</a:t>
            </a:r>
          </a:p>
          <a:p>
            <a:pPr lvl="1"/>
            <a:r>
              <a:rPr lang="en-US" dirty="0"/>
              <a:t>$15 = Something Scarlet wants.</a:t>
            </a:r>
          </a:p>
          <a:p>
            <a:r>
              <a:rPr lang="en-US" dirty="0"/>
              <a:t> Theft</a:t>
            </a:r>
          </a:p>
          <a:p>
            <a:pPr lvl="1"/>
            <a:r>
              <a:rPr lang="en-US" dirty="0"/>
              <a:t>$100 = Something Scarlet wants to avoid.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theft in Theft</a:t>
            </a:r>
          </a:p>
        </p:txBody>
      </p:sp>
      <p:sp>
        <p:nvSpPr>
          <p:cNvPr id="3" name="Content Placeholder 2"/>
          <p:cNvSpPr>
            <a:spLocks noGrp="1"/>
          </p:cNvSpPr>
          <p:nvPr>
            <p:ph idx="1"/>
          </p:nvPr>
        </p:nvSpPr>
        <p:spPr/>
        <p:txBody>
          <a:bodyPr/>
          <a:lstStyle/>
          <a:p>
            <a:pPr marL="514350" indent="-514350">
              <a:buFont typeface="+mj-lt"/>
              <a:buAutoNum type="arabicPeriod"/>
            </a:pPr>
            <a:r>
              <a:rPr lang="en-US" dirty="0"/>
              <a:t>If A wants to give B x, then A consents to B taking x.</a:t>
            </a:r>
          </a:p>
          <a:p>
            <a:pPr marL="514350" indent="-514350">
              <a:buFont typeface="+mj-lt"/>
              <a:buAutoNum type="arabicPeriod"/>
            </a:pPr>
            <a:r>
              <a:rPr lang="en-US" strike="sngStrike" dirty="0"/>
              <a:t>Scarlet wanted to give Violet $100.</a:t>
            </a:r>
          </a:p>
          <a:p>
            <a:pPr marL="514350" indent="-514350">
              <a:buFont typeface="+mj-lt"/>
              <a:buAutoNum type="arabicPeriod"/>
            </a:pPr>
            <a:r>
              <a:rPr lang="en-US" dirty="0"/>
              <a:t>If A consents to give x to B, then B did not steal x from A. </a:t>
            </a:r>
          </a:p>
          <a:p>
            <a:pPr marL="514350" indent="-514350">
              <a:buFont typeface="+mj-lt"/>
              <a:buAutoNum type="arabicPeriod"/>
            </a:pPr>
            <a:r>
              <a:rPr lang="en-US" dirty="0"/>
              <a:t>Therefore, Violet did not commit theft in Theft.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Ticket</a:t>
            </a:r>
          </a:p>
        </p:txBody>
      </p:sp>
      <p:sp>
        <p:nvSpPr>
          <p:cNvPr id="3" name="Content Placeholder 2"/>
          <p:cNvSpPr>
            <a:spLocks noGrp="1"/>
          </p:cNvSpPr>
          <p:nvPr>
            <p:ph idx="1"/>
          </p:nvPr>
        </p:nvSpPr>
        <p:spPr/>
        <p:txBody>
          <a:bodyPr/>
          <a:lstStyle/>
          <a:p>
            <a:r>
              <a:rPr lang="en-US" dirty="0"/>
              <a:t>Scarlet stops at a stop sign because she does not want a $100 ticket.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Ticket vs. Theft</a:t>
            </a:r>
          </a:p>
        </p:txBody>
      </p:sp>
      <p:sp>
        <p:nvSpPr>
          <p:cNvPr id="4" name="Text Placeholder 3"/>
          <p:cNvSpPr>
            <a:spLocks noGrp="1"/>
          </p:cNvSpPr>
          <p:nvPr>
            <p:ph type="body" idx="1"/>
          </p:nvPr>
        </p:nvSpPr>
        <p:spPr/>
        <p:txBody>
          <a:bodyPr/>
          <a:lstStyle/>
          <a:p>
            <a:r>
              <a:rPr lang="en-US" dirty="0"/>
              <a:t> Ticket</a:t>
            </a:r>
          </a:p>
        </p:txBody>
      </p:sp>
      <p:sp>
        <p:nvSpPr>
          <p:cNvPr id="3" name="Content Placeholder 2"/>
          <p:cNvSpPr>
            <a:spLocks noGrp="1"/>
          </p:cNvSpPr>
          <p:nvPr>
            <p:ph sz="half" idx="2"/>
          </p:nvPr>
        </p:nvSpPr>
        <p:spPr/>
        <p:txBody>
          <a:bodyPr/>
          <a:lstStyle/>
          <a:p>
            <a:r>
              <a:rPr lang="en-US" dirty="0"/>
              <a:t>Scarlet stops at a stop sign because she does not want a $100 ticket.</a:t>
            </a:r>
          </a:p>
        </p:txBody>
      </p:sp>
      <p:sp>
        <p:nvSpPr>
          <p:cNvPr id="5" name="Text Placeholder 4"/>
          <p:cNvSpPr>
            <a:spLocks noGrp="1"/>
          </p:cNvSpPr>
          <p:nvPr>
            <p:ph type="body" sz="quarter" idx="3"/>
          </p:nvPr>
        </p:nvSpPr>
        <p:spPr/>
        <p:txBody>
          <a:bodyPr/>
          <a:lstStyle/>
          <a:p>
            <a:r>
              <a:rPr lang="en-US" dirty="0"/>
              <a:t>Theft</a:t>
            </a:r>
          </a:p>
        </p:txBody>
      </p:sp>
      <p:sp>
        <p:nvSpPr>
          <p:cNvPr id="6" name="Content Placeholder 5"/>
          <p:cNvSpPr>
            <a:spLocks noGrp="1"/>
          </p:cNvSpPr>
          <p:nvPr>
            <p:ph sz="quarter" idx="4"/>
          </p:nvPr>
        </p:nvSpPr>
        <p:spPr/>
        <p:txBody>
          <a:bodyPr/>
          <a:lstStyle/>
          <a:p>
            <a:r>
              <a:rPr lang="en-US" dirty="0"/>
              <a:t> Scarlet gives Violet $100 because she does not want to be shot.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What Scarlet wanted</a:t>
            </a:r>
          </a:p>
        </p:txBody>
      </p:sp>
      <p:sp>
        <p:nvSpPr>
          <p:cNvPr id="8" name="Content Placeholder 7"/>
          <p:cNvSpPr>
            <a:spLocks noGrp="1"/>
          </p:cNvSpPr>
          <p:nvPr>
            <p:ph idx="1"/>
          </p:nvPr>
        </p:nvSpPr>
        <p:spPr/>
        <p:txBody>
          <a:bodyPr/>
          <a:lstStyle/>
          <a:p>
            <a:r>
              <a:rPr lang="en-US" dirty="0"/>
              <a:t>Scarlet didn’t </a:t>
            </a:r>
            <a:r>
              <a:rPr lang="en-US" b="1" dirty="0"/>
              <a:t>really</a:t>
            </a:r>
            <a:r>
              <a:rPr lang="en-US" dirty="0"/>
              <a:t> </a:t>
            </a:r>
            <a:r>
              <a:rPr lang="en-US" b="1" dirty="0"/>
              <a:t>want </a:t>
            </a:r>
            <a:r>
              <a:rPr lang="en-US" dirty="0"/>
              <a:t>to give Violet $100.</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3"/>
          <p:cNvSpPr>
            <a:spLocks noGrp="1"/>
          </p:cNvSpPr>
          <p:nvPr>
            <p:ph type="title"/>
          </p:nvPr>
        </p:nvSpPr>
        <p:spPr/>
        <p:txBody>
          <a:bodyPr/>
          <a:lstStyle/>
          <a:p>
            <a:pPr eaLnBrk="1" hangingPunct="1"/>
            <a:r>
              <a:rPr lang="en-US" dirty="0"/>
              <a:t>Liberty</a:t>
            </a:r>
          </a:p>
        </p:txBody>
      </p:sp>
      <p:sp>
        <p:nvSpPr>
          <p:cNvPr id="179203" name="Content Placeholder 4"/>
          <p:cNvSpPr>
            <a:spLocks noGrp="1"/>
          </p:cNvSpPr>
          <p:nvPr>
            <p:ph idx="1"/>
          </p:nvPr>
        </p:nvSpPr>
        <p:spPr/>
        <p:txBody>
          <a:bodyPr anchor="t"/>
          <a:lstStyle/>
          <a:p>
            <a:pPr eaLnBrk="1" hangingPunct="1"/>
            <a:r>
              <a:rPr lang="en-US" dirty="0"/>
              <a:t>Free choice</a:t>
            </a:r>
          </a:p>
          <a:p>
            <a:pPr eaLnBrk="1" hangingPunct="1"/>
            <a:r>
              <a:rPr lang="en-US" dirty="0"/>
              <a:t>Free action</a:t>
            </a:r>
          </a:p>
          <a:p>
            <a:pPr eaLnBrk="1" hangingPunct="1"/>
            <a:endParaRPr lang="en-US" dirty="0"/>
          </a:p>
          <a:p>
            <a:pPr eaLnBrk="1" hangingPunct="1"/>
            <a:r>
              <a:rPr lang="en-US" dirty="0"/>
              <a:t>A person has liberty to do x if and only if she is free to choose/do x (or not do x).</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What Scarlet wanted</a:t>
            </a:r>
          </a:p>
        </p:txBody>
      </p:sp>
      <p:sp>
        <p:nvSpPr>
          <p:cNvPr id="8" name="Content Placeholder 7"/>
          <p:cNvSpPr>
            <a:spLocks noGrp="1"/>
          </p:cNvSpPr>
          <p:nvPr>
            <p:ph idx="1"/>
          </p:nvPr>
        </p:nvSpPr>
        <p:spPr/>
        <p:txBody>
          <a:bodyPr>
            <a:normAutofit/>
          </a:bodyPr>
          <a:lstStyle/>
          <a:p>
            <a:r>
              <a:rPr lang="en-US" dirty="0"/>
              <a:t>Gift</a:t>
            </a:r>
          </a:p>
          <a:p>
            <a:pPr lvl="1"/>
            <a:r>
              <a:rPr lang="en-US" dirty="0"/>
              <a:t>Scarlet </a:t>
            </a:r>
            <a:r>
              <a:rPr lang="en-US" b="1" dirty="0"/>
              <a:t>really wanted</a:t>
            </a:r>
            <a:r>
              <a:rPr lang="en-US" dirty="0"/>
              <a:t> to give Violet $100.</a:t>
            </a:r>
          </a:p>
          <a:p>
            <a:r>
              <a:rPr lang="en-US" dirty="0"/>
              <a:t>Theft</a:t>
            </a:r>
          </a:p>
          <a:p>
            <a:pPr lvl="1"/>
            <a:r>
              <a:rPr lang="en-US" dirty="0"/>
              <a:t>Scarlet </a:t>
            </a:r>
            <a:r>
              <a:rPr lang="en-US" b="1" dirty="0"/>
              <a:t>didn’t</a:t>
            </a:r>
            <a:r>
              <a:rPr lang="en-US" dirty="0"/>
              <a:t> </a:t>
            </a:r>
            <a:r>
              <a:rPr lang="en-US" b="1" dirty="0"/>
              <a:t>really</a:t>
            </a:r>
            <a:r>
              <a:rPr lang="en-US" dirty="0"/>
              <a:t> </a:t>
            </a:r>
            <a:r>
              <a:rPr lang="en-US" b="1" dirty="0"/>
              <a:t>want </a:t>
            </a:r>
            <a:r>
              <a:rPr lang="en-US" dirty="0"/>
              <a:t>to give Violet $100.</a:t>
            </a:r>
          </a:p>
          <a:p>
            <a:r>
              <a:rPr lang="en-US" dirty="0"/>
              <a:t> Pizza</a:t>
            </a:r>
          </a:p>
          <a:p>
            <a:pPr lvl="1"/>
            <a:r>
              <a:rPr lang="en-US" dirty="0"/>
              <a:t>Scarlet </a:t>
            </a:r>
            <a:r>
              <a:rPr lang="en-US" b="1" dirty="0"/>
              <a:t>really wanted</a:t>
            </a:r>
            <a:r>
              <a:rPr lang="en-US" dirty="0"/>
              <a:t> to give Indigo $15.</a:t>
            </a:r>
          </a:p>
          <a:p>
            <a:r>
              <a:rPr lang="en-US" dirty="0"/>
              <a:t>Ticket</a:t>
            </a:r>
          </a:p>
          <a:p>
            <a:pPr lvl="1"/>
            <a:r>
              <a:rPr lang="en-US" dirty="0"/>
              <a:t>Scarlet </a:t>
            </a:r>
            <a:r>
              <a:rPr lang="en-US" b="1" dirty="0"/>
              <a:t>really wanted</a:t>
            </a:r>
            <a:r>
              <a:rPr lang="en-US" dirty="0"/>
              <a:t> to avoid paying $100.</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Really want</a:t>
            </a:r>
          </a:p>
        </p:txBody>
      </p:sp>
      <p:sp>
        <p:nvSpPr>
          <p:cNvPr id="3" name="Content Placeholder 2"/>
          <p:cNvSpPr>
            <a:spLocks noGrp="1"/>
          </p:cNvSpPr>
          <p:nvPr>
            <p:ph idx="1"/>
          </p:nvPr>
        </p:nvSpPr>
        <p:spPr/>
        <p:txBody>
          <a:bodyPr/>
          <a:lstStyle/>
          <a:p>
            <a:r>
              <a:rPr lang="en-US" dirty="0"/>
              <a:t>Really want ≠ want the most</a:t>
            </a:r>
          </a:p>
          <a:p>
            <a:r>
              <a:rPr lang="en-US" dirty="0"/>
              <a:t>Really want = genuinely want.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Really want</a:t>
            </a:r>
          </a:p>
        </p:txBody>
      </p:sp>
      <p:sp>
        <p:nvSpPr>
          <p:cNvPr id="3" name="Content Placeholder 2"/>
          <p:cNvSpPr>
            <a:spLocks noGrp="1"/>
          </p:cNvSpPr>
          <p:nvPr>
            <p:ph idx="1"/>
          </p:nvPr>
        </p:nvSpPr>
        <p:spPr/>
        <p:txBody>
          <a:bodyPr/>
          <a:lstStyle/>
          <a:p>
            <a:r>
              <a:rPr lang="en-US" dirty="0"/>
              <a:t>The desire is yours.</a:t>
            </a:r>
          </a:p>
          <a:p>
            <a:r>
              <a:rPr lang="en-US" dirty="0"/>
              <a:t>The desire is not forced upon you.</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Really want</a:t>
            </a:r>
            <a:endParaRPr lang="en-US" dirty="0"/>
          </a:p>
        </p:txBody>
      </p:sp>
      <p:sp>
        <p:nvSpPr>
          <p:cNvPr id="3" name="Content Placeholder 2"/>
          <p:cNvSpPr>
            <a:spLocks noGrp="1"/>
          </p:cNvSpPr>
          <p:nvPr>
            <p:ph idx="1"/>
          </p:nvPr>
        </p:nvSpPr>
        <p:spPr/>
        <p:txBody>
          <a:bodyPr/>
          <a:lstStyle/>
          <a:p>
            <a:r>
              <a:rPr lang="en-US" dirty="0"/>
              <a:t>The desire is yours.</a:t>
            </a:r>
          </a:p>
          <a:p>
            <a:r>
              <a:rPr lang="en-US" dirty="0"/>
              <a:t>The desire is not forced upon you.</a:t>
            </a:r>
          </a:p>
          <a:p>
            <a:r>
              <a:rPr lang="en-US" dirty="0"/>
              <a:t>The desire is </a:t>
            </a:r>
            <a:r>
              <a:rPr lang="en-US" b="1" dirty="0"/>
              <a:t>autonomous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Autonomous desires/actions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Scarlett didn’t </a:t>
            </a:r>
            <a:r>
              <a:rPr lang="en-US" b="1" dirty="0"/>
              <a:t>really</a:t>
            </a:r>
            <a:r>
              <a:rPr lang="en-US" dirty="0"/>
              <a:t> </a:t>
            </a:r>
            <a:r>
              <a:rPr lang="en-US" b="1" dirty="0"/>
              <a:t>want </a:t>
            </a:r>
            <a:r>
              <a:rPr lang="en-US" dirty="0"/>
              <a:t>to give Violet $100</a:t>
            </a:r>
          </a:p>
          <a:p>
            <a:pPr marL="514350" indent="-514350">
              <a:buFont typeface="+mj-lt"/>
              <a:buAutoNum type="arabicPeriod"/>
            </a:pPr>
            <a:r>
              <a:rPr lang="en-US" dirty="0"/>
              <a:t>Really wanting x = Autonomously desiring x.</a:t>
            </a:r>
          </a:p>
          <a:p>
            <a:pPr marL="514350" indent="-514350">
              <a:buFont typeface="+mj-lt"/>
              <a:buAutoNum type="arabicPeriod"/>
            </a:pPr>
            <a:r>
              <a:rPr lang="en-US" dirty="0"/>
              <a:t>Scarlet non-autonomously desired to give Violet the money.</a:t>
            </a:r>
          </a:p>
          <a:p>
            <a:pPr marL="514350" indent="-514350">
              <a:buFont typeface="+mj-lt"/>
              <a:buAutoNum type="arabicPeriod"/>
            </a:pPr>
            <a:r>
              <a:rPr lang="en-US" dirty="0"/>
              <a:t>Therefore, her choice and action in giving Violet the money were non-autonomous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3"/>
          <p:cNvSpPr>
            <a:spLocks noGrp="1"/>
          </p:cNvSpPr>
          <p:nvPr>
            <p:ph type="title"/>
          </p:nvPr>
        </p:nvSpPr>
        <p:spPr/>
        <p:txBody>
          <a:bodyPr/>
          <a:lstStyle/>
          <a:p>
            <a:pPr eaLnBrk="1" hangingPunct="1"/>
            <a:r>
              <a:rPr lang="en-US"/>
              <a:t>Autonomy vs. Mere Liberty</a:t>
            </a:r>
          </a:p>
        </p:txBody>
      </p:sp>
      <p:sp>
        <p:nvSpPr>
          <p:cNvPr id="179203" name="Content Placeholder 4"/>
          <p:cNvSpPr>
            <a:spLocks noGrp="1"/>
          </p:cNvSpPr>
          <p:nvPr>
            <p:ph idx="1"/>
          </p:nvPr>
        </p:nvSpPr>
        <p:spPr/>
        <p:txBody>
          <a:bodyPr anchor="t"/>
          <a:lstStyle/>
          <a:p>
            <a:pPr eaLnBrk="1" hangingPunct="1"/>
            <a:r>
              <a:rPr lang="en-US" dirty="0"/>
              <a:t>Free choice/liberty</a:t>
            </a:r>
          </a:p>
          <a:p>
            <a:pPr lvl="1"/>
            <a:r>
              <a:rPr lang="en-US" dirty="0"/>
              <a:t>Ability to do otherwise.</a:t>
            </a:r>
          </a:p>
          <a:p>
            <a:r>
              <a:rPr lang="en-US" dirty="0"/>
              <a:t>Free choice is necessary but not sufficient for autonomy</a:t>
            </a:r>
          </a:p>
          <a:p>
            <a:pPr lvl="1"/>
            <a:r>
              <a:rPr lang="en-US" dirty="0"/>
              <a:t>Coercion</a:t>
            </a:r>
          </a:p>
          <a:p>
            <a:pPr lvl="2"/>
            <a:r>
              <a:rPr lang="en-US" dirty="0"/>
              <a:t>Threats/offers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5"/>
          <p:cNvSpPr>
            <a:spLocks noGrp="1"/>
          </p:cNvSpPr>
          <p:nvPr>
            <p:ph type="title"/>
          </p:nvPr>
        </p:nvSpPr>
        <p:spPr/>
        <p:txBody>
          <a:bodyPr/>
          <a:lstStyle/>
          <a:p>
            <a:pPr eaLnBrk="1" hangingPunct="1"/>
            <a:r>
              <a:rPr lang="en-US" dirty="0"/>
              <a:t>Autonomy</a:t>
            </a:r>
          </a:p>
        </p:txBody>
      </p:sp>
      <p:sp>
        <p:nvSpPr>
          <p:cNvPr id="180227" name="Content Placeholder 6"/>
          <p:cNvSpPr>
            <a:spLocks noGrp="1"/>
          </p:cNvSpPr>
          <p:nvPr>
            <p:ph idx="1"/>
          </p:nvPr>
        </p:nvSpPr>
        <p:spPr/>
        <p:txBody>
          <a:bodyPr/>
          <a:lstStyle/>
          <a:p>
            <a:r>
              <a:rPr lang="en-US" dirty="0" err="1"/>
              <a:t>αὐτο</a:t>
            </a:r>
            <a:r>
              <a:rPr lang="en-US" dirty="0"/>
              <a:t> (</a:t>
            </a:r>
            <a:r>
              <a:rPr lang="en-US" i="1" dirty="0"/>
              <a:t>auto)</a:t>
            </a:r>
            <a:r>
              <a:rPr lang="en-US" dirty="0"/>
              <a:t> </a:t>
            </a:r>
          </a:p>
          <a:p>
            <a:pPr lvl="1"/>
            <a:r>
              <a:rPr lang="en-US" dirty="0"/>
              <a:t>Self</a:t>
            </a:r>
          </a:p>
          <a:p>
            <a:r>
              <a:rPr lang="en-US" dirty="0" err="1"/>
              <a:t>νόμος</a:t>
            </a:r>
            <a:r>
              <a:rPr lang="en-US" dirty="0"/>
              <a:t> (</a:t>
            </a:r>
            <a:r>
              <a:rPr lang="en-US" i="1" dirty="0" err="1"/>
              <a:t>nomos</a:t>
            </a:r>
            <a:r>
              <a:rPr lang="en-US" i="1" dirty="0"/>
              <a:t>)</a:t>
            </a:r>
            <a:r>
              <a:rPr lang="en-US" dirty="0"/>
              <a:t> </a:t>
            </a:r>
          </a:p>
          <a:p>
            <a:pPr lvl="1"/>
            <a:r>
              <a:rPr lang="en-US" dirty="0"/>
              <a:t>Law</a:t>
            </a:r>
          </a:p>
          <a:p>
            <a:pPr lvl="1"/>
            <a:r>
              <a:rPr lang="en-US" dirty="0"/>
              <a:t>Rule (over)</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Autonomy slogans</a:t>
            </a:r>
          </a:p>
        </p:txBody>
      </p:sp>
      <p:sp>
        <p:nvSpPr>
          <p:cNvPr id="3" name="Content Placeholder 2"/>
          <p:cNvSpPr>
            <a:spLocks noGrp="1"/>
          </p:cNvSpPr>
          <p:nvPr>
            <p:ph idx="1"/>
          </p:nvPr>
        </p:nvSpPr>
        <p:spPr/>
        <p:txBody>
          <a:bodyPr/>
          <a:lstStyle/>
          <a:p>
            <a:r>
              <a:rPr lang="en-US" dirty="0"/>
              <a:t>Giving law to oneself.</a:t>
            </a:r>
          </a:p>
          <a:p>
            <a:r>
              <a:rPr lang="en-US" dirty="0"/>
              <a:t>Ruling over oneself</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Autonomy slogans</a:t>
            </a:r>
          </a:p>
        </p:txBody>
      </p:sp>
      <p:sp>
        <p:nvSpPr>
          <p:cNvPr id="3" name="Content Placeholder 2"/>
          <p:cNvSpPr>
            <a:spLocks noGrp="1"/>
          </p:cNvSpPr>
          <p:nvPr>
            <p:ph idx="1"/>
          </p:nvPr>
        </p:nvSpPr>
        <p:spPr/>
        <p:txBody>
          <a:bodyPr/>
          <a:lstStyle/>
          <a:p>
            <a:r>
              <a:rPr lang="en-US" dirty="0"/>
              <a:t>Giving law to oneself.</a:t>
            </a:r>
          </a:p>
          <a:p>
            <a:r>
              <a:rPr lang="en-US" dirty="0"/>
              <a:t>Ruling over oneself</a:t>
            </a:r>
          </a:p>
          <a:p>
            <a:r>
              <a:rPr lang="en-US" dirty="0"/>
              <a:t>Being the author of your own life</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Autonomy slogans</a:t>
            </a:r>
          </a:p>
        </p:txBody>
      </p:sp>
      <p:sp>
        <p:nvSpPr>
          <p:cNvPr id="3" name="Content Placeholder 2"/>
          <p:cNvSpPr>
            <a:spLocks noGrp="1"/>
          </p:cNvSpPr>
          <p:nvPr>
            <p:ph idx="1"/>
          </p:nvPr>
        </p:nvSpPr>
        <p:spPr/>
        <p:txBody>
          <a:bodyPr/>
          <a:lstStyle/>
          <a:p>
            <a:r>
              <a:rPr lang="en-US" dirty="0"/>
              <a:t>Giving law to oneself.</a:t>
            </a:r>
          </a:p>
          <a:p>
            <a:r>
              <a:rPr lang="en-US" dirty="0"/>
              <a:t>Ruling over oneself</a:t>
            </a:r>
          </a:p>
          <a:p>
            <a:r>
              <a:rPr lang="en-US" dirty="0"/>
              <a:t>Being the author of your own life</a:t>
            </a:r>
          </a:p>
          <a:p>
            <a:r>
              <a:rPr lang="en-US" dirty="0"/>
              <a:t>The Capitan of the ship of your life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3"/>
          <p:cNvSpPr>
            <a:spLocks noGrp="1"/>
          </p:cNvSpPr>
          <p:nvPr>
            <p:ph type="title"/>
          </p:nvPr>
        </p:nvSpPr>
        <p:spPr/>
        <p:txBody>
          <a:bodyPr/>
          <a:lstStyle/>
          <a:p>
            <a:pPr eaLnBrk="1" hangingPunct="1"/>
            <a:r>
              <a:rPr lang="en-US" dirty="0"/>
              <a:t> Free choice/action</a:t>
            </a:r>
          </a:p>
        </p:txBody>
      </p:sp>
      <p:sp>
        <p:nvSpPr>
          <p:cNvPr id="179203" name="Content Placeholder 4"/>
          <p:cNvSpPr>
            <a:spLocks noGrp="1"/>
          </p:cNvSpPr>
          <p:nvPr>
            <p:ph idx="1"/>
          </p:nvPr>
        </p:nvSpPr>
        <p:spPr/>
        <p:txBody>
          <a:bodyPr anchor="t"/>
          <a:lstStyle/>
          <a:p>
            <a:r>
              <a:rPr lang="en-US" dirty="0"/>
              <a:t>Ability to do otherwise.</a:t>
            </a:r>
          </a:p>
          <a:p>
            <a:r>
              <a:rPr lang="en-US" dirty="0"/>
              <a:t>A person is free to do/choose x if and only if it is possible for her to not do/choose 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p:txBody>
          <a:bodyPr/>
          <a:lstStyle/>
          <a:p>
            <a:pPr eaLnBrk="1" hangingPunct="1"/>
            <a:r>
              <a:rPr lang="en-US"/>
              <a:t>2 Kinds of Autonomy</a:t>
            </a:r>
          </a:p>
        </p:txBody>
      </p:sp>
      <p:sp>
        <p:nvSpPr>
          <p:cNvPr id="185347" name="Content Placeholder 2"/>
          <p:cNvSpPr>
            <a:spLocks noGrp="1"/>
          </p:cNvSpPr>
          <p:nvPr>
            <p:ph idx="1"/>
          </p:nvPr>
        </p:nvSpPr>
        <p:spPr/>
        <p:txBody>
          <a:bodyPr/>
          <a:lstStyle/>
          <a:p>
            <a:pPr marL="514350" indent="-514350" eaLnBrk="1" hangingPunct="1">
              <a:buFont typeface="Tw Cen MT" pitchFamily="34" charset="0"/>
              <a:buAutoNum type="arabicPeriod"/>
            </a:pPr>
            <a:r>
              <a:rPr lang="en-US" dirty="0"/>
              <a:t>Moral autonomy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p:txBody>
          <a:bodyPr/>
          <a:lstStyle/>
          <a:p>
            <a:pPr eaLnBrk="1" hangingPunct="1"/>
            <a:r>
              <a:rPr lang="en-US"/>
              <a:t>2 Kinds of Autonomy</a:t>
            </a:r>
          </a:p>
        </p:txBody>
      </p:sp>
      <p:sp>
        <p:nvSpPr>
          <p:cNvPr id="185347" name="Content Placeholder 2"/>
          <p:cNvSpPr>
            <a:spLocks noGrp="1"/>
          </p:cNvSpPr>
          <p:nvPr>
            <p:ph idx="1"/>
          </p:nvPr>
        </p:nvSpPr>
        <p:spPr/>
        <p:txBody>
          <a:bodyPr/>
          <a:lstStyle/>
          <a:p>
            <a:pPr marL="514350" indent="-514350" eaLnBrk="1" hangingPunct="1">
              <a:buFont typeface="Tw Cen MT" pitchFamily="34" charset="0"/>
              <a:buAutoNum type="arabicPeriod"/>
            </a:pPr>
            <a:r>
              <a:rPr lang="en-US" strike="sngStrike" dirty="0"/>
              <a:t>Moral autonomy</a:t>
            </a:r>
          </a:p>
          <a:p>
            <a:pPr marL="514350" indent="-514350" eaLnBrk="1" hangingPunct="1">
              <a:buFont typeface="Tw Cen MT" pitchFamily="34" charset="0"/>
              <a:buAutoNum type="arabicPeriod"/>
            </a:pPr>
            <a:r>
              <a:rPr lang="en-US" dirty="0"/>
              <a:t>Personal autonomy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things are autonomous?</a:t>
            </a:r>
          </a:p>
        </p:txBody>
      </p:sp>
      <p:sp>
        <p:nvSpPr>
          <p:cNvPr id="3" name="Content Placeholder 2"/>
          <p:cNvSpPr>
            <a:spLocks noGrp="1"/>
          </p:cNvSpPr>
          <p:nvPr>
            <p:ph idx="1"/>
          </p:nvPr>
        </p:nvSpPr>
        <p:spPr/>
        <p:txBody>
          <a:bodyPr/>
          <a:lstStyle/>
          <a:p>
            <a:r>
              <a:rPr lang="en-US" dirty="0"/>
              <a:t>Autonomous person</a:t>
            </a:r>
          </a:p>
          <a:p>
            <a:r>
              <a:rPr lang="en-US" dirty="0"/>
              <a:t>Autonomous acts</a:t>
            </a:r>
          </a:p>
          <a:p>
            <a:pPr lvl="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things are autonomous?</a:t>
            </a:r>
          </a:p>
        </p:txBody>
      </p:sp>
      <p:sp>
        <p:nvSpPr>
          <p:cNvPr id="3" name="Content Placeholder 2"/>
          <p:cNvSpPr>
            <a:spLocks noGrp="1"/>
          </p:cNvSpPr>
          <p:nvPr>
            <p:ph idx="1"/>
          </p:nvPr>
        </p:nvSpPr>
        <p:spPr/>
        <p:txBody>
          <a:bodyPr/>
          <a:lstStyle/>
          <a:p>
            <a:r>
              <a:rPr lang="en-US" dirty="0"/>
              <a:t>Autonomous person</a:t>
            </a:r>
          </a:p>
          <a:p>
            <a:pPr lvl="1"/>
            <a:r>
              <a:rPr lang="en-US" dirty="0"/>
              <a:t>State/condition –relatively stable.</a:t>
            </a:r>
          </a:p>
          <a:p>
            <a:pPr lvl="1"/>
            <a:r>
              <a:rPr lang="en-US" dirty="0"/>
              <a:t>Not likely to be all or nothing.</a:t>
            </a:r>
          </a:p>
          <a:p>
            <a:r>
              <a:rPr lang="en-US" dirty="0"/>
              <a:t>Autonomous acts</a:t>
            </a:r>
          </a:p>
          <a:p>
            <a:pPr lvl="1"/>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Autonomy</a:t>
            </a:r>
          </a:p>
        </p:txBody>
      </p:sp>
      <p:sp>
        <p:nvSpPr>
          <p:cNvPr id="3" name="Content Placeholder 2"/>
          <p:cNvSpPr>
            <a:spLocks noGrp="1"/>
          </p:cNvSpPr>
          <p:nvPr>
            <p:ph idx="1"/>
          </p:nvPr>
        </p:nvSpPr>
        <p:spPr/>
        <p:txBody>
          <a:bodyPr/>
          <a:lstStyle/>
          <a:p>
            <a:r>
              <a:rPr lang="en-US" dirty="0"/>
              <a:t>An act/person is autonomous when:</a:t>
            </a:r>
          </a:p>
          <a:p>
            <a:pPr lvl="1"/>
            <a:r>
              <a:rPr lang="en-US" dirty="0"/>
              <a:t>Done freely </a:t>
            </a:r>
          </a:p>
          <a:p>
            <a:pPr lvl="2"/>
            <a:r>
              <a:rPr lang="en-US" dirty="0"/>
              <a:t>Could have done otherwise.</a:t>
            </a:r>
          </a:p>
          <a:p>
            <a:pPr>
              <a:buNone/>
            </a:pPr>
            <a:r>
              <a:rPr lang="en-US" dirty="0"/>
              <a:t>And </a:t>
            </a:r>
          </a:p>
          <a:p>
            <a:pPr lvl="1"/>
            <a:r>
              <a:rPr lang="en-US" dirty="0"/>
              <a:t>?</a:t>
            </a:r>
          </a:p>
          <a:p>
            <a:pPr lvl="2"/>
            <a:r>
              <a:rPr lang="en-US" dirty="0"/>
              <a:t>Determined by particular conception of autonomy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p:txBody>
          <a:bodyPr>
            <a:normAutofit/>
          </a:bodyPr>
          <a:lstStyle/>
          <a:p>
            <a:pPr eaLnBrk="1" fontAlgn="auto" hangingPunct="1">
              <a:spcAft>
                <a:spcPts val="0"/>
              </a:spcAft>
              <a:defRPr/>
            </a:pPr>
            <a:r>
              <a:t>Conceptions of Autonomy</a:t>
            </a:r>
          </a:p>
        </p:txBody>
      </p:sp>
      <p:sp>
        <p:nvSpPr>
          <p:cNvPr id="184323" name="Subtitle 2"/>
          <p:cNvSpPr>
            <a:spLocks noGrp="1"/>
          </p:cNvSpPr>
          <p:nvPr>
            <p:ph type="subTitle" idx="1"/>
          </p:nvPr>
        </p:nvSpPr>
        <p:spPr>
          <a:xfrm>
            <a:off x="433392" y="1544638"/>
            <a:ext cx="6480175" cy="1752600"/>
          </a:xfrm>
        </p:spPr>
        <p:txBody>
          <a:bodyPr/>
          <a:lstStyle/>
          <a:p>
            <a:pPr eaLnBrk="1" hangingPunct="1">
              <a:buFont typeface="Arial" pitchFamily="34" charset="0"/>
              <a:buNone/>
            </a:pP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t>Conceptions of Autonomy</a:t>
            </a:r>
          </a:p>
        </p:txBody>
      </p:sp>
      <p:sp>
        <p:nvSpPr>
          <p:cNvPr id="3" name="Content Placeholder 2"/>
          <p:cNvSpPr>
            <a:spLocks noGrp="1"/>
          </p:cNvSpPr>
          <p:nvPr>
            <p:ph sz="half" idx="1"/>
          </p:nvPr>
        </p:nvSpPr>
        <p:spPr>
          <a:xfrm>
            <a:off x="1402086" y="1828802"/>
            <a:ext cx="2813591" cy="3022366"/>
          </a:xfrm>
        </p:spPr>
        <p:txBody>
          <a:bodyPr wrap="none" rtlCol="0" anchor="t">
            <a:spAutoFit/>
          </a:bodyPr>
          <a:lstStyle/>
          <a:p>
            <a:pPr marL="514350" indent="-514350">
              <a:spcBef>
                <a:spcPts val="0"/>
              </a:spcBef>
              <a:defRPr/>
            </a:pPr>
            <a:r>
              <a:rPr lang="en-US" sz="2400" dirty="0"/>
              <a:t>Formal</a:t>
            </a:r>
          </a:p>
          <a:p>
            <a:pPr marL="914400" lvl="2" indent="-514350">
              <a:spcBef>
                <a:spcPts val="0"/>
              </a:spcBef>
              <a:defRPr/>
            </a:pPr>
            <a:r>
              <a:rPr lang="en-US" dirty="0"/>
              <a:t>Frankfurt</a:t>
            </a:r>
            <a:endParaRPr lang="en-US" sz="2400" dirty="0"/>
          </a:p>
          <a:p>
            <a:pPr marL="514350" indent="-514350">
              <a:defRPr/>
            </a:pPr>
            <a:r>
              <a:rPr lang="en-US" sz="2400" dirty="0"/>
              <a:t>Substantive</a:t>
            </a:r>
          </a:p>
          <a:p>
            <a:pPr marL="743394" lvl="1" indent="-514350">
              <a:spcBef>
                <a:spcPts val="0"/>
              </a:spcBef>
              <a:defRPr/>
            </a:pPr>
            <a:r>
              <a:rPr lang="en-US" sz="2000" dirty="0"/>
              <a:t>Feinberg; Griffin</a:t>
            </a:r>
          </a:p>
          <a:p>
            <a:pPr marL="514350" indent="-514350">
              <a:defRPr/>
            </a:pPr>
            <a:r>
              <a:rPr lang="en-US" sz="2400" dirty="0"/>
              <a:t>Hybrid</a:t>
            </a:r>
          </a:p>
          <a:p>
            <a:pPr marL="743394" lvl="1" indent="-514350">
              <a:spcBef>
                <a:spcPts val="0"/>
              </a:spcBef>
              <a:defRPr/>
            </a:pPr>
            <a:r>
              <a:rPr lang="en-US" sz="2000" dirty="0"/>
              <a:t>Meyers</a:t>
            </a:r>
          </a:p>
          <a:p>
            <a:pPr marL="514350" indent="-514350">
              <a:defRPr/>
            </a:pPr>
            <a:r>
              <a:rPr lang="en-US" sz="2400" dirty="0"/>
              <a:t>Reason-centered</a:t>
            </a:r>
          </a:p>
          <a:p>
            <a:pPr marL="743394" lvl="1" indent="-514350">
              <a:spcBef>
                <a:spcPts val="0"/>
              </a:spcBef>
              <a:defRPr/>
            </a:pPr>
            <a:r>
              <a:rPr lang="en-US" sz="2000" dirty="0"/>
              <a:t>Kant</a:t>
            </a:r>
          </a:p>
        </p:txBody>
      </p:sp>
      <p:sp>
        <p:nvSpPr>
          <p:cNvPr id="4" name="Content Placeholder 3"/>
          <p:cNvSpPr>
            <a:spLocks noGrp="1"/>
          </p:cNvSpPr>
          <p:nvPr>
            <p:ph sz="half" idx="2"/>
          </p:nvPr>
        </p:nvSpPr>
        <p:spPr>
          <a:xfrm>
            <a:off x="5225527" y="1828802"/>
            <a:ext cx="2813591" cy="2271391"/>
          </a:xfrm>
        </p:spPr>
        <p:txBody>
          <a:bodyPr wrap="none">
            <a:spAutoFit/>
          </a:bodyPr>
          <a:lstStyle/>
          <a:p>
            <a:pPr marL="514350" indent="-514350">
              <a:defRPr/>
            </a:pPr>
            <a:r>
              <a:rPr lang="en-US" sz="2400" dirty="0"/>
              <a:t>Control-centered</a:t>
            </a:r>
          </a:p>
          <a:p>
            <a:pPr marL="743394" lvl="1" indent="-514350">
              <a:spcBef>
                <a:spcPts val="0"/>
              </a:spcBef>
              <a:defRPr/>
            </a:pPr>
            <a:r>
              <a:rPr lang="en-US" sz="2000" dirty="0"/>
              <a:t>Swenson</a:t>
            </a:r>
          </a:p>
          <a:p>
            <a:pPr marL="514350" indent="-514350">
              <a:defRPr/>
            </a:pPr>
            <a:r>
              <a:rPr lang="en-US" sz="2400" dirty="0"/>
              <a:t>Choice-centered</a:t>
            </a:r>
          </a:p>
          <a:p>
            <a:pPr marL="743394" lvl="1" indent="-514350">
              <a:spcBef>
                <a:spcPts val="0"/>
              </a:spcBef>
              <a:defRPr/>
            </a:pPr>
            <a:r>
              <a:rPr lang="en-US" sz="2000" dirty="0" err="1"/>
              <a:t>Shiffrin</a:t>
            </a:r>
            <a:r>
              <a:rPr lang="en-US" sz="2000" dirty="0"/>
              <a:t> (?)</a:t>
            </a:r>
          </a:p>
          <a:p>
            <a:pPr marL="514350" indent="-514350">
              <a:defRPr/>
            </a:pPr>
            <a:r>
              <a:rPr lang="en-US" sz="2400" dirty="0"/>
              <a:t>Intersectional</a:t>
            </a:r>
          </a:p>
          <a:p>
            <a:pPr marL="743394" lvl="1" indent="-514350">
              <a:spcBef>
                <a:spcPts val="0"/>
              </a:spcBef>
              <a:defRPr/>
            </a:pPr>
            <a:r>
              <a:rPr lang="en-US" sz="2000" dirty="0"/>
              <a:t>Code; Swenson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Our focus</a:t>
            </a:r>
          </a:p>
        </p:txBody>
      </p:sp>
      <p:sp>
        <p:nvSpPr>
          <p:cNvPr id="3" name="Content Placeholder 2"/>
          <p:cNvSpPr>
            <a:spLocks noGrp="1"/>
          </p:cNvSpPr>
          <p:nvPr>
            <p:ph sz="half" idx="1"/>
          </p:nvPr>
        </p:nvSpPr>
        <p:spPr>
          <a:xfrm>
            <a:off x="1402086" y="1828802"/>
            <a:ext cx="2813591" cy="3022366"/>
          </a:xfrm>
        </p:spPr>
        <p:txBody>
          <a:bodyPr wrap="none" rtlCol="0" anchor="t">
            <a:spAutoFit/>
          </a:bodyPr>
          <a:lstStyle/>
          <a:p>
            <a:pPr marL="514350" indent="-514350">
              <a:spcBef>
                <a:spcPts val="0"/>
              </a:spcBef>
              <a:defRPr/>
            </a:pPr>
            <a:r>
              <a:rPr lang="en-US" sz="2400" b="1" dirty="0">
                <a:solidFill>
                  <a:srgbClr val="FF0000"/>
                </a:solidFill>
              </a:rPr>
              <a:t>Formal</a:t>
            </a:r>
          </a:p>
          <a:p>
            <a:pPr marL="914400" lvl="1" indent="-514350">
              <a:spcBef>
                <a:spcPts val="0"/>
              </a:spcBef>
              <a:defRPr/>
            </a:pPr>
            <a:r>
              <a:rPr lang="en-US" sz="2000" dirty="0"/>
              <a:t>Frankfurt</a:t>
            </a:r>
            <a:endParaRPr lang="en-US" sz="2000" b="1" dirty="0">
              <a:solidFill>
                <a:srgbClr val="FF0000"/>
              </a:solidFill>
            </a:endParaRPr>
          </a:p>
          <a:p>
            <a:pPr marL="514350" indent="-514350">
              <a:defRPr/>
            </a:pPr>
            <a:r>
              <a:rPr lang="en-US" sz="2400" b="1" dirty="0">
                <a:solidFill>
                  <a:srgbClr val="FF0000"/>
                </a:solidFill>
              </a:rPr>
              <a:t>Substantive</a:t>
            </a:r>
          </a:p>
          <a:p>
            <a:pPr marL="743394" lvl="1" indent="-514350">
              <a:spcBef>
                <a:spcPts val="0"/>
              </a:spcBef>
              <a:defRPr/>
            </a:pPr>
            <a:r>
              <a:rPr lang="en-US" sz="2000" dirty="0"/>
              <a:t>Feinberg; Griffin</a:t>
            </a:r>
          </a:p>
          <a:p>
            <a:pPr marL="514350" indent="-514350">
              <a:defRPr/>
            </a:pPr>
            <a:r>
              <a:rPr lang="en-US" sz="2400" dirty="0"/>
              <a:t>Hybrid</a:t>
            </a:r>
          </a:p>
          <a:p>
            <a:pPr marL="743394" lvl="1" indent="-514350">
              <a:spcBef>
                <a:spcPts val="0"/>
              </a:spcBef>
              <a:defRPr/>
            </a:pPr>
            <a:r>
              <a:rPr lang="en-US" sz="2000" dirty="0"/>
              <a:t>Meyers</a:t>
            </a:r>
          </a:p>
          <a:p>
            <a:pPr marL="514350" indent="-514350">
              <a:defRPr/>
            </a:pPr>
            <a:r>
              <a:rPr lang="en-US" sz="2400" dirty="0"/>
              <a:t>Reason-centered</a:t>
            </a:r>
          </a:p>
          <a:p>
            <a:pPr marL="743394" lvl="1" indent="-514350">
              <a:spcBef>
                <a:spcPts val="0"/>
              </a:spcBef>
              <a:defRPr/>
            </a:pPr>
            <a:r>
              <a:rPr lang="en-US" sz="2000" dirty="0"/>
              <a:t>Kant</a:t>
            </a:r>
          </a:p>
        </p:txBody>
      </p:sp>
      <p:sp>
        <p:nvSpPr>
          <p:cNvPr id="4" name="Content Placeholder 3"/>
          <p:cNvSpPr>
            <a:spLocks noGrp="1"/>
          </p:cNvSpPr>
          <p:nvPr>
            <p:ph sz="half" idx="2"/>
          </p:nvPr>
        </p:nvSpPr>
        <p:spPr>
          <a:xfrm>
            <a:off x="5225527" y="1828802"/>
            <a:ext cx="2813591" cy="2271391"/>
          </a:xfrm>
        </p:spPr>
        <p:txBody>
          <a:bodyPr wrap="none">
            <a:spAutoFit/>
          </a:bodyPr>
          <a:lstStyle/>
          <a:p>
            <a:pPr marL="514350" indent="-514350">
              <a:defRPr/>
            </a:pPr>
            <a:r>
              <a:rPr lang="en-US" sz="2400" dirty="0"/>
              <a:t>Control-centered</a:t>
            </a:r>
          </a:p>
          <a:p>
            <a:pPr marL="743394" lvl="1" indent="-514350">
              <a:spcBef>
                <a:spcPts val="0"/>
              </a:spcBef>
              <a:defRPr/>
            </a:pPr>
            <a:r>
              <a:rPr lang="en-US" sz="2000" dirty="0"/>
              <a:t>Swenson</a:t>
            </a:r>
          </a:p>
          <a:p>
            <a:pPr marL="514350" indent="-514350">
              <a:defRPr/>
            </a:pPr>
            <a:r>
              <a:rPr lang="en-US" sz="2400" dirty="0"/>
              <a:t>Choice-centered</a:t>
            </a:r>
          </a:p>
          <a:p>
            <a:pPr marL="743394" lvl="1" indent="-514350">
              <a:spcBef>
                <a:spcPts val="0"/>
              </a:spcBef>
              <a:defRPr/>
            </a:pPr>
            <a:r>
              <a:rPr lang="en-US" sz="2000" dirty="0" err="1"/>
              <a:t>Shiffrin</a:t>
            </a:r>
            <a:r>
              <a:rPr lang="en-US" sz="2000" dirty="0"/>
              <a:t> (?)</a:t>
            </a:r>
          </a:p>
          <a:p>
            <a:pPr marL="514350" indent="-514350">
              <a:defRPr/>
            </a:pPr>
            <a:r>
              <a:rPr lang="en-US" sz="2400" dirty="0"/>
              <a:t>Intersectional</a:t>
            </a:r>
          </a:p>
          <a:p>
            <a:pPr marL="743394" lvl="1" indent="-514350">
              <a:spcBef>
                <a:spcPts val="0"/>
              </a:spcBef>
              <a:defRPr/>
            </a:pPr>
            <a:r>
              <a:rPr lang="en-US" sz="2000" dirty="0"/>
              <a:t>Code; Swenson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Substantive theories </a:t>
            </a:r>
          </a:p>
        </p:txBody>
      </p:sp>
      <p:sp>
        <p:nvSpPr>
          <p:cNvPr id="3" name="Content Placeholder 2"/>
          <p:cNvSpPr>
            <a:spLocks noGrp="1"/>
          </p:cNvSpPr>
          <p:nvPr>
            <p:ph idx="1"/>
          </p:nvPr>
        </p:nvSpPr>
        <p:spPr/>
        <p:txBody>
          <a:bodyPr/>
          <a:lstStyle/>
          <a:p>
            <a:r>
              <a:rPr lang="en-US" dirty="0"/>
              <a:t>Substantive theories of autonomy</a:t>
            </a:r>
          </a:p>
          <a:p>
            <a:pPr lvl="1"/>
            <a:r>
              <a:rPr lang="en-US" dirty="0"/>
              <a:t>List of required desires/capacities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Formal theories </a:t>
            </a:r>
          </a:p>
        </p:txBody>
      </p:sp>
      <p:sp>
        <p:nvSpPr>
          <p:cNvPr id="3" name="Content Placeholder 2"/>
          <p:cNvSpPr>
            <a:spLocks noGrp="1"/>
          </p:cNvSpPr>
          <p:nvPr>
            <p:ph idx="1"/>
          </p:nvPr>
        </p:nvSpPr>
        <p:spPr/>
        <p:txBody>
          <a:bodyPr/>
          <a:lstStyle/>
          <a:p>
            <a:r>
              <a:rPr lang="en-US" dirty="0"/>
              <a:t>Formal theories of autonomy</a:t>
            </a:r>
          </a:p>
          <a:p>
            <a:pPr lvl="1"/>
            <a:r>
              <a:rPr lang="en-US" dirty="0"/>
              <a:t>Structure of desires and relationships to 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Absence of liberty?</a:t>
            </a:r>
          </a:p>
        </p:txBody>
      </p:sp>
      <p:sp>
        <p:nvSpPr>
          <p:cNvPr id="3" name="Content Placeholder 2"/>
          <p:cNvSpPr>
            <a:spLocks noGrp="1"/>
          </p:cNvSpPr>
          <p:nvPr>
            <p:ph idx="1"/>
          </p:nvPr>
        </p:nvSpPr>
        <p:spPr/>
        <p:txBody>
          <a:bodyPr/>
          <a:lstStyle/>
          <a:p>
            <a:r>
              <a:rPr lang="en-US" dirty="0"/>
              <a:t>Sleepwalking</a:t>
            </a:r>
          </a:p>
          <a:p>
            <a:r>
              <a:rPr lang="en-US" dirty="0"/>
              <a:t>Being pushed/tripping/falling</a:t>
            </a:r>
          </a:p>
          <a:p>
            <a:r>
              <a:rPr lang="en-US" dirty="0"/>
              <a:t>Stopping at a stop sign to avoid a ticket</a:t>
            </a:r>
          </a:p>
          <a:p>
            <a:r>
              <a:rPr lang="en-US" dirty="0"/>
              <a:t>Robbery</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t>Substantive Conceptions of Autonomy</a:t>
            </a:r>
          </a:p>
        </p:txBody>
      </p:sp>
      <p:sp>
        <p:nvSpPr>
          <p:cNvPr id="190467" name="Text Placeholder 3"/>
          <p:cNvSpPr>
            <a:spLocks noGrp="1"/>
          </p:cNvSpPr>
          <p:nvPr>
            <p:ph type="body" idx="1"/>
          </p:nvPr>
        </p:nvSpPr>
        <p:spPr>
          <a:xfrm>
            <a:off x="685800" y="2486026"/>
            <a:ext cx="6629400" cy="1066800"/>
          </a:xfrm>
        </p:spPr>
        <p:txBody>
          <a:bodyPr/>
          <a:lstStyle/>
          <a:p>
            <a:pPr eaLnBrk="1" hangingPunct="1"/>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p:txBody>
          <a:bodyPr/>
          <a:lstStyle/>
          <a:p>
            <a:pPr eaLnBrk="1" hangingPunct="1"/>
            <a:r>
              <a:rPr lang="en-US"/>
              <a:t>Feinberg on Autonomy</a:t>
            </a:r>
          </a:p>
        </p:txBody>
      </p:sp>
      <p:sp>
        <p:nvSpPr>
          <p:cNvPr id="61443" name="Content Placeholder 2"/>
          <p:cNvSpPr>
            <a:spLocks noGrp="1"/>
          </p:cNvSpPr>
          <p:nvPr>
            <p:ph idx="1"/>
          </p:nvPr>
        </p:nvSpPr>
        <p:spPr/>
        <p:txBody>
          <a:bodyPr rtlCol="0">
            <a:normAutofit/>
          </a:bodyPr>
          <a:lstStyle/>
          <a:p>
            <a:pPr marL="320040" indent="0" eaLnBrk="1" fontAlgn="auto" hangingPunct="1">
              <a:spcAft>
                <a:spcPts val="0"/>
              </a:spcAft>
              <a:buFont typeface="Arial" charset="0"/>
              <a:buNone/>
              <a:defRPr/>
            </a:pPr>
            <a:r>
              <a:rPr lang="en-US" dirty="0"/>
              <a:t>The kernel of the idea of autonomy is the right to make choices and decisions ―what to put into my body, what contacts with my body to permit, where and how to move my body through public space, how to use my chattels and physical property, what personal information to disclose to others, what information to conceal, and more.</a:t>
            </a:r>
          </a:p>
          <a:p>
            <a:pPr marL="320040" indent="-320040" eaLnBrk="1" fontAlgn="auto" hangingPunct="1">
              <a:spcAft>
                <a:spcPts val="0"/>
              </a:spcAft>
              <a:buFont typeface="Arial" charset="0"/>
              <a:buNone/>
              <a:defRPr/>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p:txBody>
          <a:bodyPr/>
          <a:lstStyle/>
          <a:p>
            <a:pPr eaLnBrk="1" hangingPunct="1"/>
            <a:r>
              <a:rPr lang="en-US"/>
              <a:t>Feinberg on Autonomy</a:t>
            </a:r>
          </a:p>
        </p:txBody>
      </p:sp>
      <p:sp>
        <p:nvSpPr>
          <p:cNvPr id="61443" name="Content Placeholder 2"/>
          <p:cNvSpPr>
            <a:spLocks noGrp="1"/>
          </p:cNvSpPr>
          <p:nvPr>
            <p:ph idx="1"/>
          </p:nvPr>
        </p:nvSpPr>
        <p:spPr/>
        <p:txBody>
          <a:bodyPr rtlCol="0">
            <a:normAutofit fontScale="92500" lnSpcReduction="20000"/>
          </a:bodyPr>
          <a:lstStyle/>
          <a:p>
            <a:pPr marL="320040" indent="0">
              <a:buNone/>
              <a:defRPr/>
            </a:pPr>
            <a:r>
              <a:rPr lang="en-US" dirty="0"/>
              <a:t>A person is autonomous only if she has some sort of concern about</a:t>
            </a:r>
          </a:p>
          <a:p>
            <a:pPr marL="320040" indent="0">
              <a:defRPr/>
            </a:pPr>
            <a:r>
              <a:rPr lang="en-US" dirty="0"/>
              <a:t>What to put into my body</a:t>
            </a:r>
          </a:p>
          <a:p>
            <a:pPr marL="320040" indent="0">
              <a:defRPr/>
            </a:pPr>
            <a:r>
              <a:rPr lang="en-US" dirty="0"/>
              <a:t> What contacts with my body to permit, </a:t>
            </a:r>
          </a:p>
          <a:p>
            <a:pPr marL="320040" indent="0">
              <a:defRPr/>
            </a:pPr>
            <a:r>
              <a:rPr lang="en-US" dirty="0"/>
              <a:t> Where and how to move my body through public space</a:t>
            </a:r>
          </a:p>
          <a:p>
            <a:pPr marL="320040" indent="0">
              <a:defRPr/>
            </a:pPr>
            <a:r>
              <a:rPr lang="en-US" dirty="0"/>
              <a:t> How to use my chattels and physical property</a:t>
            </a:r>
          </a:p>
          <a:p>
            <a:pPr marL="320040" indent="0">
              <a:defRPr/>
            </a:pPr>
            <a:r>
              <a:rPr lang="en-US" dirty="0"/>
              <a:t> What personal information to disclose to others </a:t>
            </a:r>
          </a:p>
          <a:p>
            <a:pPr marL="320040" indent="0">
              <a:defRPr/>
            </a:pPr>
            <a:r>
              <a:rPr lang="en-US" dirty="0"/>
              <a:t> What information to conceal</a:t>
            </a:r>
          </a:p>
          <a:p>
            <a:pPr marL="320040" indent="0">
              <a:defRPr/>
            </a:pPr>
            <a:r>
              <a:rPr lang="en-US" dirty="0"/>
              <a:t> and more.</a:t>
            </a:r>
          </a:p>
          <a:p>
            <a:pPr marL="320040" indent="-320040" eaLnBrk="1" fontAlgn="auto" hangingPunct="1">
              <a:spcAft>
                <a:spcPts val="0"/>
              </a:spcAft>
              <a:buFont typeface="Arial" charset="0"/>
              <a:buNone/>
              <a:defRPr/>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p:txBody>
          <a:bodyPr/>
          <a:lstStyle/>
          <a:p>
            <a:pPr eaLnBrk="1" hangingPunct="1"/>
            <a:r>
              <a:rPr lang="en-US" dirty="0"/>
              <a:t>Feinberg’s list</a:t>
            </a:r>
          </a:p>
        </p:txBody>
      </p:sp>
      <p:sp>
        <p:nvSpPr>
          <p:cNvPr id="61443" name="Content Placeholder 2"/>
          <p:cNvSpPr>
            <a:spLocks noGrp="1"/>
          </p:cNvSpPr>
          <p:nvPr>
            <p:ph idx="1"/>
          </p:nvPr>
        </p:nvSpPr>
        <p:spPr/>
        <p:txBody>
          <a:bodyPr rtlCol="0">
            <a:normAutofit/>
          </a:bodyPr>
          <a:lstStyle/>
          <a:p>
            <a:r>
              <a:rPr lang="en-US" dirty="0"/>
              <a:t>A person who had no preferences or concerns about what went into their body would not be autonomous.</a:t>
            </a:r>
          </a:p>
          <a:p>
            <a:r>
              <a:rPr lang="en-US" dirty="0"/>
              <a:t>A person who had no preferences or concerns about what contacts with their body to permit would not be autonomous</a:t>
            </a:r>
          </a:p>
          <a:p>
            <a:pPr marL="320040" indent="-320040" eaLnBrk="1" fontAlgn="auto" hangingPunct="1">
              <a:spcAft>
                <a:spcPts val="0"/>
              </a:spcAft>
              <a:buFont typeface="Arial" charset="0"/>
              <a:buNone/>
              <a:defRPr/>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Title 1"/>
          <p:cNvSpPr>
            <a:spLocks noGrp="1"/>
          </p:cNvSpPr>
          <p:nvPr>
            <p:ph type="title"/>
          </p:nvPr>
        </p:nvSpPr>
        <p:spPr/>
        <p:txBody>
          <a:bodyPr>
            <a:normAutofit/>
          </a:bodyPr>
          <a:lstStyle/>
          <a:p>
            <a:pPr eaLnBrk="1" fontAlgn="auto" hangingPunct="1">
              <a:spcAft>
                <a:spcPts val="0"/>
              </a:spcAft>
              <a:defRPr/>
            </a:pPr>
            <a:r>
              <a:rPr lang="en-US"/>
              <a:t>Formal Conceptions of Autonomy</a:t>
            </a:r>
          </a:p>
        </p:txBody>
      </p:sp>
      <p:sp>
        <p:nvSpPr>
          <p:cNvPr id="192515" name="Text Placeholder 3"/>
          <p:cNvSpPr>
            <a:spLocks noGrp="1"/>
          </p:cNvSpPr>
          <p:nvPr>
            <p:ph type="body" idx="1"/>
          </p:nvPr>
        </p:nvSpPr>
        <p:spPr>
          <a:xfrm>
            <a:off x="685800" y="2486026"/>
            <a:ext cx="6629400" cy="1066800"/>
          </a:xfrm>
        </p:spPr>
        <p:txBody>
          <a:bodyPr/>
          <a:lstStyle/>
          <a:p>
            <a:pPr eaLnBrk="1" hangingPunct="1"/>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Formal theories</a:t>
            </a:r>
          </a:p>
        </p:txBody>
      </p:sp>
      <p:sp>
        <p:nvSpPr>
          <p:cNvPr id="3" name="Content Placeholder 2"/>
          <p:cNvSpPr>
            <a:spLocks noGrp="1"/>
          </p:cNvSpPr>
          <p:nvPr>
            <p:ph idx="1"/>
          </p:nvPr>
        </p:nvSpPr>
        <p:spPr/>
        <p:txBody>
          <a:bodyPr/>
          <a:lstStyle/>
          <a:p>
            <a:r>
              <a:rPr lang="en-US" dirty="0"/>
              <a:t>No required desires.</a:t>
            </a:r>
          </a:p>
        </p:txBody>
      </p:sp>
    </p:spTree>
    <p:extLst>
      <p:ext uri="{BB962C8B-B14F-4D97-AF65-F5344CB8AC3E}">
        <p14:creationId xmlns:p14="http://schemas.microsoft.com/office/powerpoint/2010/main" val="30291538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pPr eaLnBrk="1" hangingPunct="1"/>
            <a:r>
              <a:rPr lang="en-US" dirty="0"/>
              <a:t>Features of formal conceptions</a:t>
            </a:r>
          </a:p>
        </p:txBody>
      </p:sp>
      <p:sp>
        <p:nvSpPr>
          <p:cNvPr id="196611" name="Content Placeholder 2"/>
          <p:cNvSpPr>
            <a:spLocks noGrp="1"/>
          </p:cNvSpPr>
          <p:nvPr>
            <p:ph idx="1"/>
          </p:nvPr>
        </p:nvSpPr>
        <p:spPr>
          <a:xfrm>
            <a:off x="457204" y="1600200"/>
            <a:ext cx="8074025" cy="4959350"/>
          </a:xfrm>
        </p:spPr>
        <p:txBody>
          <a:bodyPr>
            <a:normAutofit fontScale="92500" lnSpcReduction="20000"/>
          </a:bodyPr>
          <a:lstStyle/>
          <a:p>
            <a:pPr marL="420624" indent="-384048" eaLnBrk="1" fontAlgn="auto" hangingPunct="1">
              <a:spcAft>
                <a:spcPts val="0"/>
              </a:spcAft>
              <a:buFont typeface="Wingdings 2"/>
              <a:buChar char=""/>
              <a:defRPr/>
            </a:pPr>
            <a:r>
              <a:rPr lang="en-US" dirty="0"/>
              <a:t>No substantive constraints on preferences.</a:t>
            </a:r>
          </a:p>
          <a:p>
            <a:pPr marL="420624" indent="-384048" eaLnBrk="1" fontAlgn="auto" hangingPunct="1">
              <a:spcAft>
                <a:spcPts val="0"/>
              </a:spcAft>
              <a:buFont typeface="Wingdings 2"/>
              <a:buChar char=""/>
              <a:defRPr/>
            </a:pPr>
            <a:r>
              <a:rPr lang="en-US" dirty="0"/>
              <a:t>(Somewhat) stable self/preferences.</a:t>
            </a:r>
          </a:p>
          <a:p>
            <a:pPr marL="420624" indent="-384048" eaLnBrk="1" fontAlgn="auto" hangingPunct="1">
              <a:spcAft>
                <a:spcPts val="0"/>
              </a:spcAft>
              <a:buFont typeface="Wingdings 2"/>
              <a:buChar char=""/>
              <a:defRPr/>
            </a:pPr>
            <a:r>
              <a:rPr lang="en-US" dirty="0"/>
              <a:t>Self-knowledge/reflection required.</a:t>
            </a:r>
          </a:p>
          <a:p>
            <a:pPr marL="722376" lvl="1" indent="-274320" eaLnBrk="1" fontAlgn="auto" hangingPunct="1">
              <a:spcAft>
                <a:spcPts val="0"/>
              </a:spcAft>
              <a:buFont typeface="Wingdings 2"/>
              <a:buChar char=""/>
              <a:defRPr/>
            </a:pPr>
            <a:r>
              <a:rPr lang="en-US" dirty="0"/>
              <a:t>How much?</a:t>
            </a:r>
          </a:p>
          <a:p>
            <a:pPr marL="420624" indent="-384048" eaLnBrk="1" fontAlgn="auto" hangingPunct="1">
              <a:spcAft>
                <a:spcPts val="0"/>
              </a:spcAft>
              <a:buFont typeface="Wingdings 2"/>
              <a:buChar char=""/>
              <a:defRPr/>
            </a:pPr>
            <a:r>
              <a:rPr lang="en-US" dirty="0"/>
              <a:t>Nature of identification at issue.</a:t>
            </a:r>
          </a:p>
          <a:p>
            <a:pPr marL="722376" lvl="1" indent="-274320" eaLnBrk="1" fontAlgn="auto" hangingPunct="1">
              <a:spcAft>
                <a:spcPts val="0"/>
              </a:spcAft>
              <a:buFont typeface="Wingdings 2"/>
              <a:buChar char=""/>
              <a:defRPr/>
            </a:pPr>
            <a:r>
              <a:rPr lang="en-US" dirty="0"/>
              <a:t>Efficacy of willpower</a:t>
            </a:r>
          </a:p>
          <a:p>
            <a:pPr marL="420624" indent="-384048" eaLnBrk="1" fontAlgn="auto" hangingPunct="1">
              <a:spcAft>
                <a:spcPts val="0"/>
              </a:spcAft>
              <a:buFont typeface="Wingdings 2"/>
              <a:buChar char=""/>
              <a:defRPr/>
            </a:pPr>
            <a:r>
              <a:rPr lang="en-US" dirty="0"/>
              <a:t>The epistemology/phenomenology of identification</a:t>
            </a:r>
          </a:p>
          <a:p>
            <a:pPr marL="722376" lvl="1" indent="-274320" eaLnBrk="1" fontAlgn="auto" hangingPunct="1">
              <a:spcAft>
                <a:spcPts val="0"/>
              </a:spcAft>
              <a:buFont typeface="Wingdings 2"/>
              <a:buChar char=""/>
              <a:defRPr/>
            </a:pPr>
            <a:r>
              <a:rPr lang="en-US" dirty="0"/>
              <a:t>Decisive commitment and math problems.</a:t>
            </a:r>
          </a:p>
          <a:p>
            <a:pPr marL="420624" indent="-384048" eaLnBrk="1" fontAlgn="auto" hangingPunct="1">
              <a:spcAft>
                <a:spcPts val="0"/>
              </a:spcAft>
              <a:buFont typeface="Wingdings 2"/>
              <a:buChar char=""/>
              <a:defRPr/>
            </a:pPr>
            <a:r>
              <a:rPr lang="en-US" dirty="0"/>
              <a:t>Identifying with </a:t>
            </a:r>
            <a:r>
              <a:rPr lang="en-US" u="sng" dirty="0"/>
              <a:t>interlopers</a:t>
            </a:r>
            <a:endParaRPr lang="en-US" dirty="0"/>
          </a:p>
          <a:p>
            <a:pPr marL="1005840" lvl="2" indent="-256032" eaLnBrk="1" fontAlgn="auto" hangingPunct="1">
              <a:spcAft>
                <a:spcPts val="0"/>
              </a:spcAft>
              <a:buFont typeface="Arial"/>
              <a:buChar char="○"/>
              <a:defRPr/>
            </a:pPr>
            <a:r>
              <a:rPr lang="en-US" dirty="0"/>
              <a:t>Dishes vs. OCD</a:t>
            </a:r>
          </a:p>
          <a:p>
            <a:pPr marL="722376" lvl="1" indent="-274320" eaLnBrk="1" fontAlgn="auto" hangingPunct="1">
              <a:spcAft>
                <a:spcPts val="0"/>
              </a:spcAft>
              <a:buFont typeface="Wingdings 2"/>
              <a:buChar char=""/>
              <a:defRPr/>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Frankfurt</a:t>
            </a:r>
          </a:p>
        </p:txBody>
      </p:sp>
      <p:sp>
        <p:nvSpPr>
          <p:cNvPr id="3" name="Content Placeholder 2"/>
          <p:cNvSpPr>
            <a:spLocks noGrp="1"/>
          </p:cNvSpPr>
          <p:nvPr>
            <p:ph idx="1"/>
          </p:nvPr>
        </p:nvSpPr>
        <p:spPr/>
        <p:txBody>
          <a:bodyPr/>
          <a:lstStyle/>
          <a:p>
            <a:r>
              <a:rPr lang="en-US" dirty="0"/>
              <a:t>Autonomy requires</a:t>
            </a:r>
          </a:p>
          <a:p>
            <a:pPr lvl="1"/>
            <a:r>
              <a:rPr lang="en-US" dirty="0"/>
              <a:t>Correctly ordered desires</a:t>
            </a:r>
          </a:p>
          <a:p>
            <a:pPr lvl="2"/>
            <a:r>
              <a:rPr lang="en-US" dirty="0"/>
              <a:t>Second order desires/volitions</a:t>
            </a:r>
          </a:p>
          <a:p>
            <a:endParaRPr lang="en-US" dirty="0"/>
          </a:p>
        </p:txBody>
      </p:sp>
    </p:spTree>
    <p:extLst>
      <p:ext uri="{BB962C8B-B14F-4D97-AF65-F5344CB8AC3E}">
        <p14:creationId xmlns:p14="http://schemas.microsoft.com/office/powerpoint/2010/main" val="36103681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Non-autonomous acts </a:t>
            </a:r>
            <a:br>
              <a:rPr lang="en-US" dirty="0"/>
            </a:br>
            <a:r>
              <a:rPr lang="en-US" dirty="0"/>
              <a:t>(formal theories)</a:t>
            </a:r>
          </a:p>
        </p:txBody>
      </p:sp>
      <p:sp>
        <p:nvSpPr>
          <p:cNvPr id="3" name="Content Placeholder 2"/>
          <p:cNvSpPr>
            <a:spLocks noGrp="1"/>
          </p:cNvSpPr>
          <p:nvPr>
            <p:ph idx="1"/>
          </p:nvPr>
        </p:nvSpPr>
        <p:spPr/>
        <p:txBody>
          <a:bodyPr/>
          <a:lstStyle/>
          <a:p>
            <a:r>
              <a:rPr lang="en-US" dirty="0"/>
              <a:t>Inconsistent desires</a:t>
            </a:r>
          </a:p>
          <a:p>
            <a:pPr lvl="1"/>
            <a:r>
              <a:rPr lang="en-US" dirty="0"/>
              <a:t>Logical consistency</a:t>
            </a:r>
          </a:p>
          <a:p>
            <a:pPr lvl="2"/>
            <a:r>
              <a:rPr lang="en-US" dirty="0"/>
              <a:t>E.g., no intransitive desire sets.</a:t>
            </a:r>
          </a:p>
          <a:p>
            <a:pPr lvl="1"/>
            <a:r>
              <a:rPr lang="en-US" dirty="0"/>
              <a:t>Revealed by considering consequences in light of true beliefs.</a:t>
            </a:r>
          </a:p>
          <a:p>
            <a:r>
              <a:rPr lang="en-US" dirty="0"/>
              <a:t>Inconsistency between desires and acts</a:t>
            </a:r>
          </a:p>
          <a:p>
            <a:pPr lvl="1"/>
            <a:r>
              <a:rPr lang="en-US" dirty="0"/>
              <a:t>Requires notion of what a person </a:t>
            </a:r>
            <a:r>
              <a:rPr lang="en-US" b="1" u="sng" dirty="0"/>
              <a:t>really</a:t>
            </a:r>
            <a:r>
              <a:rPr lang="en-US" dirty="0"/>
              <a:t> wants.</a:t>
            </a:r>
          </a:p>
          <a:p>
            <a:pPr lvl="2"/>
            <a:r>
              <a:rPr lang="en-US" dirty="0"/>
              <a:t>Can’t define ‘what wants most at time of action’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p:txBody>
          <a:bodyPr/>
          <a:lstStyle/>
          <a:p>
            <a:pPr eaLnBrk="1" hangingPunct="1"/>
            <a:r>
              <a:rPr lang="en-US"/>
              <a:t>2</a:t>
            </a:r>
            <a:r>
              <a:rPr lang="en-US" baseline="30000"/>
              <a:t>nd</a:t>
            </a:r>
            <a:r>
              <a:rPr lang="en-US"/>
              <a:t> Order Volitions</a:t>
            </a:r>
          </a:p>
        </p:txBody>
      </p:sp>
      <p:sp>
        <p:nvSpPr>
          <p:cNvPr id="202755" name="Content Placeholder 2"/>
          <p:cNvSpPr>
            <a:spLocks noGrp="1"/>
          </p:cNvSpPr>
          <p:nvPr>
            <p:ph idx="1"/>
          </p:nvPr>
        </p:nvSpPr>
        <p:spPr/>
        <p:txBody>
          <a:bodyPr/>
          <a:lstStyle/>
          <a:p>
            <a:pPr eaLnBrk="1" hangingPunct="1"/>
            <a:r>
              <a:rPr lang="en-US"/>
              <a:t>2</a:t>
            </a:r>
            <a:r>
              <a:rPr lang="en-US" baseline="30000"/>
              <a:t>nd</a:t>
            </a:r>
            <a:r>
              <a:rPr lang="en-US"/>
              <a:t> Order Desires in general</a:t>
            </a:r>
          </a:p>
          <a:p>
            <a:pPr lvl="1" eaLnBrk="1" hangingPunct="1"/>
            <a:r>
              <a:rPr lang="en-US"/>
              <a:t>“Someone has a desire of the second-order either when he wants simply to have a certain desire or when he wants [wholeheartedly] a certain desire to be his will.”</a:t>
            </a:r>
          </a:p>
          <a:p>
            <a:pPr eaLnBrk="1" hangingPunct="1">
              <a:buFont typeface="Wingdings" pitchFamily="2" charset="2"/>
              <a:buNone/>
            </a:pPr>
            <a:endParaRPr lang="en-US"/>
          </a:p>
          <a:p>
            <a:pPr eaLnBrk="1" hangingPunct="1"/>
            <a:r>
              <a:rPr lang="en-US" u="sng"/>
              <a:t>2</a:t>
            </a:r>
            <a:r>
              <a:rPr lang="en-US" u="sng" baseline="30000"/>
              <a:t>nd</a:t>
            </a:r>
            <a:r>
              <a:rPr lang="en-US" u="sng"/>
              <a:t> Order Volition</a:t>
            </a:r>
            <a:r>
              <a:rPr lang="en-US"/>
              <a:t>: A desire that a desire be one’s will.</a:t>
            </a:r>
          </a:p>
        </p:txBody>
      </p:sp>
    </p:spTree>
    <p:extLst>
      <p:ext uri="{BB962C8B-B14F-4D97-AF65-F5344CB8AC3E}">
        <p14:creationId xmlns:p14="http://schemas.microsoft.com/office/powerpoint/2010/main" val="32947031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Sleepwalking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556000" y="1911350"/>
            <a:ext cx="2032000" cy="30353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Frankfurt</a:t>
            </a:r>
          </a:p>
        </p:txBody>
      </p:sp>
      <p:sp>
        <p:nvSpPr>
          <p:cNvPr id="3" name="Content Placeholder 2"/>
          <p:cNvSpPr>
            <a:spLocks noGrp="1"/>
          </p:cNvSpPr>
          <p:nvPr>
            <p:ph idx="1"/>
          </p:nvPr>
        </p:nvSpPr>
        <p:spPr/>
        <p:txBody>
          <a:bodyPr/>
          <a:lstStyle/>
          <a:p>
            <a:r>
              <a:rPr lang="en-US" dirty="0"/>
              <a:t>Autonomy requires</a:t>
            </a:r>
          </a:p>
          <a:p>
            <a:pPr lvl="1"/>
            <a:r>
              <a:rPr lang="en-US" dirty="0"/>
              <a:t>Correctly ordered desires</a:t>
            </a:r>
          </a:p>
          <a:p>
            <a:pPr lvl="2"/>
            <a:r>
              <a:rPr lang="en-US" dirty="0"/>
              <a:t>Second order </a:t>
            </a:r>
            <a:r>
              <a:rPr lang="en-US"/>
              <a:t>desires/volitions</a:t>
            </a:r>
            <a:endParaRPr lang="en-US" dirty="0"/>
          </a:p>
          <a:p>
            <a:pPr lvl="1"/>
            <a:r>
              <a:rPr lang="en-US" dirty="0"/>
              <a:t>Ability to act upon them</a:t>
            </a:r>
          </a:p>
          <a:p>
            <a:endParaRPr lang="en-US" dirty="0"/>
          </a:p>
        </p:txBody>
      </p:sp>
    </p:spTree>
    <p:extLst>
      <p:ext uri="{BB962C8B-B14F-4D97-AF65-F5344CB8AC3E}">
        <p14:creationId xmlns:p14="http://schemas.microsoft.com/office/powerpoint/2010/main" val="503575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Formal theories</a:t>
            </a:r>
          </a:p>
        </p:txBody>
      </p:sp>
      <p:sp>
        <p:nvSpPr>
          <p:cNvPr id="3" name="Content Placeholder 2"/>
          <p:cNvSpPr>
            <a:spLocks noGrp="1"/>
          </p:cNvSpPr>
          <p:nvPr>
            <p:ph idx="1"/>
          </p:nvPr>
        </p:nvSpPr>
        <p:spPr/>
        <p:txBody>
          <a:bodyPr/>
          <a:lstStyle/>
          <a:p>
            <a:r>
              <a:rPr lang="en-US" dirty="0"/>
              <a:t>No required desires.</a:t>
            </a:r>
          </a:p>
          <a:p>
            <a:r>
              <a:rPr lang="en-US" dirty="0"/>
              <a:t>Requirement of time consistency?</a:t>
            </a:r>
          </a:p>
        </p:txBody>
      </p:sp>
    </p:spTree>
    <p:extLst>
      <p:ext uri="{BB962C8B-B14F-4D97-AF65-F5344CB8AC3E}">
        <p14:creationId xmlns:p14="http://schemas.microsoft.com/office/powerpoint/2010/main" val="39531379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Autonomous addicts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000778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Autonomous addicts</a:t>
            </a:r>
          </a:p>
        </p:txBody>
      </p:sp>
      <p:sp>
        <p:nvSpPr>
          <p:cNvPr id="3" name="Content Placeholder 2"/>
          <p:cNvSpPr>
            <a:spLocks noGrp="1"/>
          </p:cNvSpPr>
          <p:nvPr>
            <p:ph idx="1"/>
          </p:nvPr>
        </p:nvSpPr>
        <p:spPr/>
        <p:txBody>
          <a:bodyPr/>
          <a:lstStyle/>
          <a:p>
            <a:r>
              <a:rPr lang="en-US" dirty="0"/>
              <a:t>Candidate Purple</a:t>
            </a:r>
          </a:p>
          <a:p>
            <a:pPr lvl="1"/>
            <a:r>
              <a:rPr lang="en-US" dirty="0"/>
              <a:t>Be a United States Senator</a:t>
            </a:r>
          </a:p>
          <a:p>
            <a:pPr lvl="1"/>
            <a:r>
              <a:rPr lang="en-US" dirty="0"/>
              <a:t>Use heroin</a:t>
            </a:r>
          </a:p>
        </p:txBody>
      </p:sp>
    </p:spTree>
    <p:extLst>
      <p:ext uri="{BB962C8B-B14F-4D97-AF65-F5344CB8AC3E}">
        <p14:creationId xmlns:p14="http://schemas.microsoft.com/office/powerpoint/2010/main" val="27588359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Purple’s desires</a:t>
            </a:r>
          </a:p>
        </p:txBody>
      </p:sp>
      <p:sp>
        <p:nvSpPr>
          <p:cNvPr id="4" name="Text Placeholder 3"/>
          <p:cNvSpPr>
            <a:spLocks noGrp="1"/>
          </p:cNvSpPr>
          <p:nvPr>
            <p:ph type="body" idx="1"/>
          </p:nvPr>
        </p:nvSpPr>
        <p:spPr/>
        <p:txBody>
          <a:bodyPr/>
          <a:lstStyle/>
          <a:p>
            <a:r>
              <a:rPr lang="en-US" dirty="0"/>
              <a:t> 12:35 PM</a:t>
            </a:r>
          </a:p>
        </p:txBody>
      </p:sp>
      <p:sp>
        <p:nvSpPr>
          <p:cNvPr id="5" name="Content Placeholder 4"/>
          <p:cNvSpPr>
            <a:spLocks noGrp="1"/>
          </p:cNvSpPr>
          <p:nvPr>
            <p:ph sz="half" idx="2"/>
          </p:nvPr>
        </p:nvSpPr>
        <p:spPr/>
        <p:txBody>
          <a:bodyPr/>
          <a:lstStyle/>
          <a:p>
            <a:pPr marL="457200" indent="-457200">
              <a:buFont typeface="+mj-lt"/>
              <a:buAutoNum type="arabicPeriod"/>
            </a:pPr>
            <a:r>
              <a:rPr lang="en-US" dirty="0"/>
              <a:t>Use heroin</a:t>
            </a:r>
          </a:p>
          <a:p>
            <a:pPr marL="457200" indent="-457200">
              <a:buFont typeface="+mj-lt"/>
              <a:buAutoNum type="arabicPeriod"/>
            </a:pPr>
            <a:r>
              <a:rPr lang="en-US" dirty="0"/>
              <a:t>Get elected Sen.</a:t>
            </a:r>
          </a:p>
        </p:txBody>
      </p:sp>
      <p:sp>
        <p:nvSpPr>
          <p:cNvPr id="6" name="Text Placeholder 5"/>
          <p:cNvSpPr>
            <a:spLocks noGrp="1"/>
          </p:cNvSpPr>
          <p:nvPr>
            <p:ph type="body" sz="quarter" idx="3"/>
          </p:nvPr>
        </p:nvSpPr>
        <p:spPr/>
        <p:txBody>
          <a:bodyPr/>
          <a:lstStyle/>
          <a:p>
            <a:r>
              <a:rPr lang="en-US" dirty="0"/>
              <a:t> 9:02 PM</a:t>
            </a:r>
          </a:p>
        </p:txBody>
      </p:sp>
      <p:sp>
        <p:nvSpPr>
          <p:cNvPr id="7" name="Content Placeholder 6"/>
          <p:cNvSpPr>
            <a:spLocks noGrp="1"/>
          </p:cNvSpPr>
          <p:nvPr>
            <p:ph sz="quarter" idx="4"/>
          </p:nvPr>
        </p:nvSpPr>
        <p:spPr/>
        <p:txBody>
          <a:bodyPr/>
          <a:lstStyle/>
          <a:p>
            <a:pPr marL="457200" indent="-457200">
              <a:buFont typeface="+mj-lt"/>
              <a:buAutoNum type="arabicPeriod"/>
            </a:pPr>
            <a:r>
              <a:rPr lang="en-US" dirty="0"/>
              <a:t>Use heroin</a:t>
            </a:r>
          </a:p>
          <a:p>
            <a:pPr marL="457200" indent="-457200">
              <a:buFont typeface="+mj-lt"/>
              <a:buAutoNum type="arabicPeriod"/>
            </a:pPr>
            <a:r>
              <a:rPr lang="en-US" dirty="0"/>
              <a:t>Get elected Sen.</a:t>
            </a:r>
          </a:p>
        </p:txBody>
      </p:sp>
    </p:spTree>
    <p:extLst>
      <p:ext uri="{BB962C8B-B14F-4D97-AF65-F5344CB8AC3E}">
        <p14:creationId xmlns:p14="http://schemas.microsoft.com/office/powerpoint/2010/main" val="1982706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Autonomous addicts and soft paternalism</a:t>
            </a:r>
          </a:p>
        </p:txBody>
      </p:sp>
      <p:sp>
        <p:nvSpPr>
          <p:cNvPr id="3" name="Content Placeholder 2"/>
          <p:cNvSpPr>
            <a:spLocks noGrp="1"/>
          </p:cNvSpPr>
          <p:nvPr>
            <p:ph idx="1"/>
          </p:nvPr>
        </p:nvSpPr>
        <p:spPr/>
        <p:txBody>
          <a:bodyPr/>
          <a:lstStyle/>
          <a:p>
            <a:r>
              <a:rPr lang="en-US" dirty="0"/>
              <a:t>Autonomous addicts</a:t>
            </a:r>
          </a:p>
          <a:p>
            <a:pPr lvl="1"/>
            <a:r>
              <a:rPr lang="en-US" dirty="0"/>
              <a:t>Problem?</a:t>
            </a:r>
          </a:p>
          <a:p>
            <a:r>
              <a:rPr lang="en-US" dirty="0"/>
              <a:t>Soft paternalism?</a:t>
            </a:r>
          </a:p>
        </p:txBody>
      </p:sp>
    </p:spTree>
    <p:extLst>
      <p:ext uri="{BB962C8B-B14F-4D97-AF65-F5344CB8AC3E}">
        <p14:creationId xmlns:p14="http://schemas.microsoft.com/office/powerpoint/2010/main" val="41989630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Purple’s desires</a:t>
            </a:r>
          </a:p>
        </p:txBody>
      </p:sp>
      <p:sp>
        <p:nvSpPr>
          <p:cNvPr id="4" name="Text Placeholder 3"/>
          <p:cNvSpPr>
            <a:spLocks noGrp="1"/>
          </p:cNvSpPr>
          <p:nvPr>
            <p:ph type="body" idx="1"/>
          </p:nvPr>
        </p:nvSpPr>
        <p:spPr/>
        <p:txBody>
          <a:bodyPr/>
          <a:lstStyle/>
          <a:p>
            <a:r>
              <a:rPr lang="en-US" dirty="0"/>
              <a:t> 12:35 PM</a:t>
            </a:r>
          </a:p>
        </p:txBody>
      </p:sp>
      <p:sp>
        <p:nvSpPr>
          <p:cNvPr id="5" name="Content Placeholder 4"/>
          <p:cNvSpPr>
            <a:spLocks noGrp="1"/>
          </p:cNvSpPr>
          <p:nvPr>
            <p:ph sz="half" idx="2"/>
          </p:nvPr>
        </p:nvSpPr>
        <p:spPr/>
        <p:txBody>
          <a:bodyPr/>
          <a:lstStyle/>
          <a:p>
            <a:pPr marL="457200" indent="-457200">
              <a:buFont typeface="+mj-lt"/>
              <a:buAutoNum type="arabicPeriod"/>
            </a:pPr>
            <a:r>
              <a:rPr lang="en-US" dirty="0"/>
              <a:t>Get elected Sen.</a:t>
            </a:r>
          </a:p>
          <a:p>
            <a:pPr marL="457200" indent="-457200">
              <a:buFont typeface="+mj-lt"/>
              <a:buAutoNum type="arabicPeriod"/>
            </a:pPr>
            <a:r>
              <a:rPr lang="en-US" dirty="0"/>
              <a:t>Use heroin</a:t>
            </a:r>
          </a:p>
        </p:txBody>
      </p:sp>
      <p:sp>
        <p:nvSpPr>
          <p:cNvPr id="6" name="Text Placeholder 5"/>
          <p:cNvSpPr>
            <a:spLocks noGrp="1"/>
          </p:cNvSpPr>
          <p:nvPr>
            <p:ph type="body" sz="quarter" idx="3"/>
          </p:nvPr>
        </p:nvSpPr>
        <p:spPr/>
        <p:txBody>
          <a:bodyPr/>
          <a:lstStyle/>
          <a:p>
            <a:r>
              <a:rPr lang="en-US" dirty="0"/>
              <a:t> 9:02 PM</a:t>
            </a:r>
          </a:p>
        </p:txBody>
      </p:sp>
      <p:sp>
        <p:nvSpPr>
          <p:cNvPr id="7" name="Content Placeholder 6"/>
          <p:cNvSpPr>
            <a:spLocks noGrp="1"/>
          </p:cNvSpPr>
          <p:nvPr>
            <p:ph sz="quarter" idx="4"/>
          </p:nvPr>
        </p:nvSpPr>
        <p:spPr/>
        <p:txBody>
          <a:bodyPr/>
          <a:lstStyle/>
          <a:p>
            <a:pPr marL="457200" indent="-457200">
              <a:buFont typeface="+mj-lt"/>
              <a:buAutoNum type="arabicPeriod"/>
            </a:pPr>
            <a:r>
              <a:rPr lang="en-US" dirty="0"/>
              <a:t>Use heroin</a:t>
            </a:r>
          </a:p>
          <a:p>
            <a:pPr marL="457200" indent="-457200">
              <a:buFont typeface="+mj-lt"/>
              <a:buAutoNum type="arabicPeriod"/>
            </a:pPr>
            <a:r>
              <a:rPr lang="en-US" dirty="0"/>
              <a:t>Get elected Sen.</a:t>
            </a:r>
          </a:p>
        </p:txBody>
      </p:sp>
    </p:spTree>
    <p:extLst>
      <p:ext uri="{BB962C8B-B14F-4D97-AF65-F5344CB8AC3E}">
        <p14:creationId xmlns:p14="http://schemas.microsoft.com/office/powerpoint/2010/main" val="38665479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Orange’s desires</a:t>
            </a:r>
          </a:p>
        </p:txBody>
      </p:sp>
      <p:sp>
        <p:nvSpPr>
          <p:cNvPr id="3" name="Text Placeholder 2"/>
          <p:cNvSpPr>
            <a:spLocks noGrp="1"/>
          </p:cNvSpPr>
          <p:nvPr>
            <p:ph type="body" idx="1"/>
          </p:nvPr>
        </p:nvSpPr>
        <p:spPr/>
        <p:txBody>
          <a:bodyPr/>
          <a:lstStyle/>
          <a:p>
            <a:r>
              <a:rPr lang="en-US" dirty="0"/>
              <a:t> 12:35 PM</a:t>
            </a:r>
          </a:p>
        </p:txBody>
      </p:sp>
      <p:sp>
        <p:nvSpPr>
          <p:cNvPr id="4" name="Content Placeholder 3"/>
          <p:cNvSpPr>
            <a:spLocks noGrp="1"/>
          </p:cNvSpPr>
          <p:nvPr>
            <p:ph sz="half" idx="2"/>
          </p:nvPr>
        </p:nvSpPr>
        <p:spPr/>
        <p:txBody>
          <a:bodyPr/>
          <a:lstStyle/>
          <a:p>
            <a:r>
              <a:rPr lang="en-US" dirty="0"/>
              <a:t>Attend child’s play in the morning</a:t>
            </a:r>
          </a:p>
          <a:p>
            <a:r>
              <a:rPr lang="en-US" dirty="0"/>
              <a:t>Get drunk</a:t>
            </a:r>
          </a:p>
        </p:txBody>
      </p:sp>
      <p:sp>
        <p:nvSpPr>
          <p:cNvPr id="5" name="Text Placeholder 4"/>
          <p:cNvSpPr>
            <a:spLocks noGrp="1"/>
          </p:cNvSpPr>
          <p:nvPr>
            <p:ph type="body" sz="quarter" idx="3"/>
          </p:nvPr>
        </p:nvSpPr>
        <p:spPr/>
        <p:txBody>
          <a:bodyPr/>
          <a:lstStyle/>
          <a:p>
            <a:r>
              <a:rPr lang="en-US" dirty="0"/>
              <a:t> 9:02 PM</a:t>
            </a:r>
          </a:p>
        </p:txBody>
      </p:sp>
      <p:sp>
        <p:nvSpPr>
          <p:cNvPr id="6" name="Content Placeholder 5"/>
          <p:cNvSpPr>
            <a:spLocks noGrp="1"/>
          </p:cNvSpPr>
          <p:nvPr>
            <p:ph sz="quarter" idx="4"/>
          </p:nvPr>
        </p:nvSpPr>
        <p:spPr/>
        <p:txBody>
          <a:bodyPr/>
          <a:lstStyle/>
          <a:p>
            <a:r>
              <a:rPr lang="en-US" dirty="0"/>
              <a:t>Get drunk</a:t>
            </a:r>
          </a:p>
          <a:p>
            <a:r>
              <a:rPr lang="en-US" dirty="0"/>
              <a:t>Attend child’s play in the morning</a:t>
            </a:r>
          </a:p>
        </p:txBody>
      </p:sp>
    </p:spTree>
    <p:extLst>
      <p:ext uri="{BB962C8B-B14F-4D97-AF65-F5344CB8AC3E}">
        <p14:creationId xmlns:p14="http://schemas.microsoft.com/office/powerpoint/2010/main" val="26300584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Entailed second-order desires</a:t>
            </a:r>
          </a:p>
        </p:txBody>
      </p:sp>
      <p:sp>
        <p:nvSpPr>
          <p:cNvPr id="8" name="Content Placeholder 7"/>
          <p:cNvSpPr>
            <a:spLocks noGrp="1"/>
          </p:cNvSpPr>
          <p:nvPr>
            <p:ph idx="1"/>
          </p:nvPr>
        </p:nvSpPr>
        <p:spPr/>
        <p:txBody>
          <a:bodyPr/>
          <a:lstStyle/>
          <a:p>
            <a:r>
              <a:rPr lang="en-US" dirty="0"/>
              <a:t>Purple wants to be elected senator</a:t>
            </a:r>
          </a:p>
          <a:p>
            <a:r>
              <a:rPr lang="en-US" dirty="0"/>
              <a:t>A heroin habit is very likely to ruin one’s chances of being a senator.</a:t>
            </a:r>
          </a:p>
          <a:p>
            <a:r>
              <a:rPr lang="en-US" dirty="0"/>
              <a:t>Therefore, Purple wants not to want to use heroin. </a:t>
            </a:r>
          </a:p>
          <a:p>
            <a:pPr lvl="1"/>
            <a:r>
              <a:rPr lang="en-US" dirty="0"/>
              <a:t>And she wants not to act upon any desire she might have to use heroin.</a:t>
            </a:r>
          </a:p>
        </p:txBody>
      </p:sp>
    </p:spTree>
    <p:extLst>
      <p:ext uri="{BB962C8B-B14F-4D97-AF65-F5344CB8AC3E}">
        <p14:creationId xmlns:p14="http://schemas.microsoft.com/office/powerpoint/2010/main" val="13348153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Purple’s desires</a:t>
            </a:r>
          </a:p>
        </p:txBody>
      </p:sp>
      <p:sp>
        <p:nvSpPr>
          <p:cNvPr id="4" name="Text Placeholder 3"/>
          <p:cNvSpPr>
            <a:spLocks noGrp="1"/>
          </p:cNvSpPr>
          <p:nvPr>
            <p:ph type="body" idx="1"/>
          </p:nvPr>
        </p:nvSpPr>
        <p:spPr/>
        <p:txBody>
          <a:bodyPr/>
          <a:lstStyle/>
          <a:p>
            <a:r>
              <a:rPr lang="en-US" dirty="0"/>
              <a:t> 12:35 PM</a:t>
            </a:r>
          </a:p>
        </p:txBody>
      </p:sp>
      <p:sp>
        <p:nvSpPr>
          <p:cNvPr id="5" name="Content Placeholder 4"/>
          <p:cNvSpPr>
            <a:spLocks noGrp="1"/>
          </p:cNvSpPr>
          <p:nvPr>
            <p:ph sz="half" idx="2"/>
          </p:nvPr>
        </p:nvSpPr>
        <p:spPr/>
        <p:txBody>
          <a:bodyPr/>
          <a:lstStyle/>
          <a:p>
            <a:pPr marL="457200" indent="-457200">
              <a:buFont typeface="+mj-lt"/>
              <a:buAutoNum type="arabicPeriod"/>
            </a:pPr>
            <a:r>
              <a:rPr lang="en-US" dirty="0"/>
              <a:t>Get elected Sen.</a:t>
            </a:r>
          </a:p>
          <a:p>
            <a:pPr marL="857250" lvl="1" indent="-457200"/>
            <a:r>
              <a:rPr lang="en-US" dirty="0"/>
              <a:t>When I have a stronger desire to use heroin, I want not to act on that desire.</a:t>
            </a:r>
          </a:p>
          <a:p>
            <a:pPr marL="457200" indent="-457200">
              <a:buFont typeface="+mj-lt"/>
              <a:buAutoNum type="arabicPeriod"/>
            </a:pPr>
            <a:r>
              <a:rPr lang="en-US" dirty="0"/>
              <a:t>Use heroin</a:t>
            </a:r>
          </a:p>
        </p:txBody>
      </p:sp>
      <p:sp>
        <p:nvSpPr>
          <p:cNvPr id="6" name="Text Placeholder 5"/>
          <p:cNvSpPr>
            <a:spLocks noGrp="1"/>
          </p:cNvSpPr>
          <p:nvPr>
            <p:ph type="body" sz="quarter" idx="3"/>
          </p:nvPr>
        </p:nvSpPr>
        <p:spPr/>
        <p:txBody>
          <a:bodyPr/>
          <a:lstStyle/>
          <a:p>
            <a:r>
              <a:rPr lang="en-US" dirty="0"/>
              <a:t> 9:02 PM</a:t>
            </a:r>
          </a:p>
        </p:txBody>
      </p:sp>
      <p:sp>
        <p:nvSpPr>
          <p:cNvPr id="7" name="Content Placeholder 6"/>
          <p:cNvSpPr>
            <a:spLocks noGrp="1"/>
          </p:cNvSpPr>
          <p:nvPr>
            <p:ph sz="quarter" idx="4"/>
          </p:nvPr>
        </p:nvSpPr>
        <p:spPr/>
        <p:txBody>
          <a:bodyPr/>
          <a:lstStyle/>
          <a:p>
            <a:pPr marL="457200" indent="-457200">
              <a:buFont typeface="+mj-lt"/>
              <a:buAutoNum type="arabicPeriod"/>
            </a:pPr>
            <a:r>
              <a:rPr lang="en-US" dirty="0"/>
              <a:t>Use heroin</a:t>
            </a:r>
          </a:p>
          <a:p>
            <a:pPr marL="457200" indent="-457200">
              <a:buFont typeface="+mj-lt"/>
              <a:buAutoNum type="arabicPeriod"/>
            </a:pPr>
            <a:r>
              <a:rPr lang="en-US" dirty="0"/>
              <a:t>Get elected Sen.</a:t>
            </a:r>
          </a:p>
          <a:p>
            <a:pPr marL="857250" lvl="1" indent="-457200"/>
            <a:r>
              <a:rPr lang="en-US" dirty="0"/>
              <a:t>When I have a stronger desire to use heroin, I want not to act on that desire</a:t>
            </a:r>
          </a:p>
        </p:txBody>
      </p:sp>
    </p:spTree>
    <p:extLst>
      <p:ext uri="{BB962C8B-B14F-4D97-AF65-F5344CB8AC3E}">
        <p14:creationId xmlns:p14="http://schemas.microsoft.com/office/powerpoint/2010/main" val="79424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927350" y="2197100"/>
            <a:ext cx="3289300" cy="2463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Stopping to avoid a ticket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927350" y="2197100"/>
            <a:ext cx="3289300" cy="2463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746</TotalTime>
  <Words>6775</Words>
  <Application>Microsoft Macintosh PowerPoint</Application>
  <PresentationFormat>On-screen Show (4:3)</PresentationFormat>
  <Paragraphs>635</Paragraphs>
  <Slides>79</Slides>
  <Notes>75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Tw Cen MT</vt:lpstr>
      <vt:lpstr>Wingdings</vt:lpstr>
      <vt:lpstr>Wingdings 2</vt:lpstr>
      <vt:lpstr>Office Theme</vt:lpstr>
      <vt:lpstr>Revised: 4 May 11</vt:lpstr>
      <vt:lpstr>Autonomy</vt:lpstr>
      <vt:lpstr>Autonomy vs. mere liberty</vt:lpstr>
      <vt:lpstr>Liberty</vt:lpstr>
      <vt:lpstr> Free choice/action</vt:lpstr>
      <vt:lpstr> Absence of liberty?</vt:lpstr>
      <vt:lpstr>Sleepwalking</vt:lpstr>
      <vt:lpstr>Falling</vt:lpstr>
      <vt:lpstr> Stopping to avoid a ticket</vt:lpstr>
      <vt:lpstr>Robbery</vt:lpstr>
      <vt:lpstr>Liberty is not enough</vt:lpstr>
      <vt:lpstr>Warning</vt:lpstr>
      <vt:lpstr>Two cases</vt:lpstr>
      <vt:lpstr>Gift</vt:lpstr>
      <vt:lpstr>Theft</vt:lpstr>
      <vt:lpstr>Two cases</vt:lpstr>
      <vt:lpstr> A difference</vt:lpstr>
      <vt:lpstr>The difference between Theft and Gift</vt:lpstr>
      <vt:lpstr>The difference?</vt:lpstr>
      <vt:lpstr>What Scarlet wanted</vt:lpstr>
      <vt:lpstr>What Scarlet wanted</vt:lpstr>
      <vt:lpstr>Pizza</vt:lpstr>
      <vt:lpstr>Pizza</vt:lpstr>
      <vt:lpstr>Pizza</vt:lpstr>
      <vt:lpstr>Pizza</vt:lpstr>
      <vt:lpstr>Pizza vs. Theft</vt:lpstr>
      <vt:lpstr>Pizza vs. Theft</vt:lpstr>
      <vt:lpstr>Pizza vs. Theft</vt:lpstr>
      <vt:lpstr>Pizza vs. Theft</vt:lpstr>
      <vt:lpstr>§ 26.01   Larceny</vt:lpstr>
      <vt:lpstr>No theft in Theft</vt:lpstr>
      <vt:lpstr>No theft in Theft</vt:lpstr>
      <vt:lpstr>No theft in Theft</vt:lpstr>
      <vt:lpstr>The difference between Theft and Gift</vt:lpstr>
      <vt:lpstr> Wanting to get vs. wanting to avoid</vt:lpstr>
      <vt:lpstr>No theft in Theft</vt:lpstr>
      <vt:lpstr> Ticket</vt:lpstr>
      <vt:lpstr> Ticket vs. Theft</vt:lpstr>
      <vt:lpstr> What Scarlet wanted</vt:lpstr>
      <vt:lpstr> What Scarlet wanted</vt:lpstr>
      <vt:lpstr>Really want</vt:lpstr>
      <vt:lpstr>Really want</vt:lpstr>
      <vt:lpstr>Really want</vt:lpstr>
      <vt:lpstr>Autonomous desires/actions</vt:lpstr>
      <vt:lpstr>Autonomy vs. Mere Liberty</vt:lpstr>
      <vt:lpstr>Autonomy</vt:lpstr>
      <vt:lpstr> Autonomy slogans</vt:lpstr>
      <vt:lpstr> Autonomy slogans</vt:lpstr>
      <vt:lpstr> Autonomy slogans</vt:lpstr>
      <vt:lpstr>2 Kinds of Autonomy</vt:lpstr>
      <vt:lpstr>2 Kinds of Autonomy</vt:lpstr>
      <vt:lpstr>What things are autonomous?</vt:lpstr>
      <vt:lpstr>What things are autonomous?</vt:lpstr>
      <vt:lpstr>Autonomy</vt:lpstr>
      <vt:lpstr>Conceptions of Autonomy</vt:lpstr>
      <vt:lpstr>Conceptions of Autonomy</vt:lpstr>
      <vt:lpstr>Our focus</vt:lpstr>
      <vt:lpstr>Substantive theories </vt:lpstr>
      <vt:lpstr>Formal theories </vt:lpstr>
      <vt:lpstr>Substantive Conceptions of Autonomy</vt:lpstr>
      <vt:lpstr>Feinberg on Autonomy</vt:lpstr>
      <vt:lpstr>Feinberg on Autonomy</vt:lpstr>
      <vt:lpstr>Feinberg’s list</vt:lpstr>
      <vt:lpstr>Formal Conceptions of Autonomy</vt:lpstr>
      <vt:lpstr> Formal theories</vt:lpstr>
      <vt:lpstr>Features of formal conceptions</vt:lpstr>
      <vt:lpstr> Frankfurt</vt:lpstr>
      <vt:lpstr>Non-autonomous acts  (formal theories)</vt:lpstr>
      <vt:lpstr>2nd Order Volitions</vt:lpstr>
      <vt:lpstr> Frankfurt</vt:lpstr>
      <vt:lpstr> Formal theories</vt:lpstr>
      <vt:lpstr> Autonomous addicts</vt:lpstr>
      <vt:lpstr> Autonomous addicts</vt:lpstr>
      <vt:lpstr>Purple’s desires</vt:lpstr>
      <vt:lpstr> Autonomous addicts and soft paternalism</vt:lpstr>
      <vt:lpstr>Purple’s desires</vt:lpstr>
      <vt:lpstr>Orange’s desires</vt:lpstr>
      <vt:lpstr> Entailed second-order desires</vt:lpstr>
      <vt:lpstr>Purple’s desires</vt:lpstr>
    </vt:vector>
  </TitlesOfParts>
  <Company>Merp co, Intl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dc:creator>
  <cp:lastModifiedBy>Swenson, Adam R</cp:lastModifiedBy>
  <cp:revision>82</cp:revision>
  <dcterms:created xsi:type="dcterms:W3CDTF">2010-10-05T04:23:24Z</dcterms:created>
  <dcterms:modified xsi:type="dcterms:W3CDTF">2018-09-10T15:12:42Z</dcterms:modified>
</cp:coreProperties>
</file>