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80" r:id="rId3"/>
    <p:sldId id="260" r:id="rId4"/>
    <p:sldId id="257" r:id="rId5"/>
    <p:sldId id="282" r:id="rId6"/>
    <p:sldId id="283" r:id="rId7"/>
    <p:sldId id="276" r:id="rId8"/>
    <p:sldId id="261" r:id="rId9"/>
    <p:sldId id="262" r:id="rId10"/>
    <p:sldId id="258" r:id="rId11"/>
    <p:sldId id="281" r:id="rId12"/>
    <p:sldId id="273" r:id="rId13"/>
    <p:sldId id="263" r:id="rId14"/>
    <p:sldId id="317" r:id="rId15"/>
    <p:sldId id="266" r:id="rId16"/>
    <p:sldId id="269" r:id="rId17"/>
    <p:sldId id="267" r:id="rId18"/>
    <p:sldId id="284" r:id="rId19"/>
    <p:sldId id="268" r:id="rId20"/>
    <p:sldId id="285" r:id="rId21"/>
    <p:sldId id="324" r:id="rId22"/>
    <p:sldId id="318" r:id="rId23"/>
    <p:sldId id="292" r:id="rId24"/>
    <p:sldId id="320" r:id="rId25"/>
    <p:sldId id="321" r:id="rId26"/>
    <p:sldId id="325" r:id="rId27"/>
    <p:sldId id="319" r:id="rId28"/>
    <p:sldId id="294" r:id="rId29"/>
    <p:sldId id="293" r:id="rId30"/>
    <p:sldId id="323" r:id="rId31"/>
    <p:sldId id="326" r:id="rId32"/>
    <p:sldId id="327" r:id="rId33"/>
    <p:sldId id="322" r:id="rId34"/>
    <p:sldId id="286" r:id="rId35"/>
    <p:sldId id="295" r:id="rId36"/>
    <p:sldId id="287" r:id="rId37"/>
    <p:sldId id="274" r:id="rId38"/>
    <p:sldId id="289" r:id="rId39"/>
    <p:sldId id="290" r:id="rId40"/>
    <p:sldId id="291" r:id="rId41"/>
    <p:sldId id="296" r:id="rId42"/>
    <p:sldId id="288" r:id="rId43"/>
    <p:sldId id="297" r:id="rId44"/>
    <p:sldId id="275" r:id="rId45"/>
    <p:sldId id="316" r:id="rId46"/>
    <p:sldId id="279" r:id="rId47"/>
    <p:sldId id="278" r:id="rId48"/>
    <p:sldId id="277" r:id="rId49"/>
    <p:sldId id="298" r:id="rId50"/>
    <p:sldId id="328" r:id="rId51"/>
    <p:sldId id="299" r:id="rId52"/>
    <p:sldId id="272" r:id="rId53"/>
    <p:sldId id="300" r:id="rId54"/>
    <p:sldId id="301" r:id="rId55"/>
    <p:sldId id="304" r:id="rId56"/>
    <p:sldId id="307" r:id="rId57"/>
    <p:sldId id="305" r:id="rId58"/>
    <p:sldId id="303" r:id="rId59"/>
    <p:sldId id="306" r:id="rId60"/>
    <p:sldId id="302" r:id="rId61"/>
    <p:sldId id="308" r:id="rId62"/>
    <p:sldId id="309" r:id="rId63"/>
    <p:sldId id="310" r:id="rId64"/>
    <p:sldId id="311" r:id="rId65"/>
    <p:sldId id="312" r:id="rId66"/>
    <p:sldId id="313" r:id="rId67"/>
    <p:sldId id="31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7A27EE-EBF2-6B4D-9EE5-8856E1E58258}">
          <p14:sldIdLst>
            <p14:sldId id="256"/>
          </p14:sldIdLst>
        </p14:section>
        <p14:section name="Manipulation" id="{107B6E9C-5EFF-A140-91A0-5D0CF1154E07}">
          <p14:sldIdLst>
            <p14:sldId id="280"/>
            <p14:sldId id="260"/>
            <p14:sldId id="257"/>
            <p14:sldId id="282"/>
            <p14:sldId id="283"/>
            <p14:sldId id="276"/>
            <p14:sldId id="261"/>
            <p14:sldId id="262"/>
            <p14:sldId id="258"/>
            <p14:sldId id="281"/>
            <p14:sldId id="273"/>
          </p14:sldIdLst>
        </p14:section>
        <p14:section name="Holley" id="{D7251547-4362-6043-B3B8-9E44D0720767}">
          <p14:sldIdLst>
            <p14:sldId id="263"/>
            <p14:sldId id="317"/>
            <p14:sldId id="266"/>
            <p14:sldId id="269"/>
            <p14:sldId id="267"/>
            <p14:sldId id="284"/>
            <p14:sldId id="268"/>
            <p14:sldId id="285"/>
            <p14:sldId id="324"/>
            <p14:sldId id="318"/>
            <p14:sldId id="292"/>
            <p14:sldId id="320"/>
            <p14:sldId id="321"/>
            <p14:sldId id="325"/>
            <p14:sldId id="319"/>
            <p14:sldId id="294"/>
            <p14:sldId id="293"/>
            <p14:sldId id="323"/>
            <p14:sldId id="326"/>
            <p14:sldId id="327"/>
            <p14:sldId id="322"/>
            <p14:sldId id="286"/>
            <p14:sldId id="295"/>
            <p14:sldId id="287"/>
            <p14:sldId id="274"/>
            <p14:sldId id="289"/>
            <p14:sldId id="290"/>
            <p14:sldId id="291"/>
            <p14:sldId id="296"/>
            <p14:sldId id="288"/>
            <p14:sldId id="297"/>
            <p14:sldId id="275"/>
            <p14:sldId id="316"/>
            <p14:sldId id="279"/>
            <p14:sldId id="278"/>
            <p14:sldId id="277"/>
            <p14:sldId id="298"/>
            <p14:sldId id="328"/>
            <p14:sldId id="299"/>
          </p14:sldIdLst>
        </p14:section>
        <p14:section name="Carson" id="{585A2F55-5E33-454E-B437-03B4B0629EF5}">
          <p14:sldIdLst>
            <p14:sldId id="272"/>
            <p14:sldId id="300"/>
            <p14:sldId id="301"/>
            <p14:sldId id="304"/>
            <p14:sldId id="307"/>
            <p14:sldId id="305"/>
            <p14:sldId id="303"/>
            <p14:sldId id="306"/>
            <p14:sldId id="302"/>
            <p14:sldId id="308"/>
            <p14:sldId id="309"/>
            <p14:sldId id="310"/>
            <p14:sldId id="311"/>
            <p14:sldId id="312"/>
            <p14:sldId id="313"/>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1"/>
    <p:restoredTop sz="58567"/>
  </p:normalViewPr>
  <p:slideViewPr>
    <p:cSldViewPr snapToGrid="0" snapToObjects="1">
      <p:cViewPr varScale="1">
        <p:scale>
          <a:sx n="69" d="100"/>
          <a:sy n="69" d="100"/>
        </p:scale>
        <p:origin x="1032" y="192"/>
      </p:cViewPr>
      <p:guideLst/>
    </p:cSldViewPr>
  </p:slideViewPr>
  <p:notesTextViewPr>
    <p:cViewPr>
      <p:scale>
        <a:sx n="1" d="1"/>
        <a:sy n="1" d="1"/>
      </p:scale>
      <p:origin x="0" y="0"/>
    </p:cViewPr>
  </p:notesTextViewPr>
  <p:sorterViewPr>
    <p:cViewPr>
      <p:scale>
        <a:sx n="121" d="100"/>
        <a:sy n="12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9E063-B08D-8942-AE4C-2FD1EBC5DB63}" type="datetimeFigureOut">
              <a:rPr lang="en-US" smtClean="0"/>
              <a:t>10/6/19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AAD6B-7B1C-C74B-A3C8-2610797D08B5}" type="slidenum">
              <a:rPr lang="en-US" smtClean="0"/>
              <a:t>‹#›</a:t>
            </a:fld>
            <a:endParaRPr lang="en-US"/>
          </a:p>
        </p:txBody>
      </p:sp>
    </p:spTree>
    <p:extLst>
      <p:ext uri="{BB962C8B-B14F-4D97-AF65-F5344CB8AC3E}">
        <p14:creationId xmlns:p14="http://schemas.microsoft.com/office/powerpoint/2010/main" val="112700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Persuasion: Acting in good faith to convince B that doing x would be in keeping with B’s rational assessments of outcomes</a:t>
            </a:r>
          </a:p>
        </p:txBody>
      </p:sp>
      <p:sp>
        <p:nvSpPr>
          <p:cNvPr id="4" name="Slide Number Placeholder 3"/>
          <p:cNvSpPr>
            <a:spLocks noGrp="1"/>
          </p:cNvSpPr>
          <p:nvPr>
            <p:ph type="sldNum" sz="quarter" idx="5"/>
          </p:nvPr>
        </p:nvSpPr>
        <p:spPr/>
        <p:txBody>
          <a:bodyPr/>
          <a:lstStyle/>
          <a:p>
            <a:fld id="{25CAAD6B-7B1C-C74B-A3C8-2610797D08B5}" type="slidenum">
              <a:rPr lang="en-US" smtClean="0"/>
              <a:t>3</a:t>
            </a:fld>
            <a:endParaRPr lang="en-US"/>
          </a:p>
        </p:txBody>
      </p:sp>
    </p:spTree>
    <p:extLst>
      <p:ext uri="{BB962C8B-B14F-4D97-AF65-F5344CB8AC3E}">
        <p14:creationId xmlns:p14="http://schemas.microsoft.com/office/powerpoint/2010/main" val="1678248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CAAD6B-7B1C-C74B-A3C8-2610797D08B5}" type="slidenum">
              <a:rPr lang="en-US" smtClean="0"/>
              <a:t>36</a:t>
            </a:fld>
            <a:endParaRPr lang="en-US"/>
          </a:p>
        </p:txBody>
      </p:sp>
    </p:spTree>
    <p:extLst>
      <p:ext uri="{BB962C8B-B14F-4D97-AF65-F5344CB8AC3E}">
        <p14:creationId xmlns:p14="http://schemas.microsoft.com/office/powerpoint/2010/main" val="668607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worry: The issue in the robbery case isn’t that the robber gives limited alternatives. It wouldn’t be any better if she gave three choices to the victim. Thus the justificatory basis for this principle seems problematic. </a:t>
            </a:r>
          </a:p>
        </p:txBody>
      </p:sp>
      <p:sp>
        <p:nvSpPr>
          <p:cNvPr id="4" name="Slide Number Placeholder 3"/>
          <p:cNvSpPr>
            <a:spLocks noGrp="1"/>
          </p:cNvSpPr>
          <p:nvPr>
            <p:ph type="sldNum" sz="quarter" idx="5"/>
          </p:nvPr>
        </p:nvSpPr>
        <p:spPr/>
        <p:txBody>
          <a:bodyPr/>
          <a:lstStyle/>
          <a:p>
            <a:fld id="{25CAAD6B-7B1C-C74B-A3C8-2610797D08B5}" type="slidenum">
              <a:rPr lang="en-US" smtClean="0"/>
              <a:t>37</a:t>
            </a:fld>
            <a:endParaRPr lang="en-US"/>
          </a:p>
        </p:txBody>
      </p:sp>
    </p:spTree>
    <p:extLst>
      <p:ext uri="{BB962C8B-B14F-4D97-AF65-F5344CB8AC3E}">
        <p14:creationId xmlns:p14="http://schemas.microsoft.com/office/powerpoint/2010/main" val="415376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Worry: But what if the food was actually delicious and reasonably priced? Still the danger, but again, it doesn’t seem the lack of alternatives is doing the work</a:t>
            </a:r>
          </a:p>
        </p:txBody>
      </p:sp>
      <p:sp>
        <p:nvSpPr>
          <p:cNvPr id="4" name="Slide Number Placeholder 3"/>
          <p:cNvSpPr>
            <a:spLocks noGrp="1"/>
          </p:cNvSpPr>
          <p:nvPr>
            <p:ph type="sldNum" sz="quarter" idx="5"/>
          </p:nvPr>
        </p:nvSpPr>
        <p:spPr/>
        <p:txBody>
          <a:bodyPr/>
          <a:lstStyle/>
          <a:p>
            <a:fld id="{25CAAD6B-7B1C-C74B-A3C8-2610797D08B5}" type="slidenum">
              <a:rPr lang="en-US" smtClean="0"/>
              <a:t>38</a:t>
            </a:fld>
            <a:endParaRPr lang="en-US"/>
          </a:p>
        </p:txBody>
      </p:sp>
    </p:spTree>
    <p:extLst>
      <p:ext uri="{BB962C8B-B14F-4D97-AF65-F5344CB8AC3E}">
        <p14:creationId xmlns:p14="http://schemas.microsoft.com/office/powerpoint/2010/main" val="1007854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interesting argument since it answers the “It’s not my job to make choices for the customer”. If the customer is irrational, that’s one thing. But if you are trying to get them to behave irrationally, then you are in fact trying to make choices for </a:t>
            </a:r>
            <a:r>
              <a:rPr lang="en-US"/>
              <a:t>the customer.</a:t>
            </a:r>
          </a:p>
        </p:txBody>
      </p:sp>
      <p:sp>
        <p:nvSpPr>
          <p:cNvPr id="4" name="Slide Number Placeholder 3"/>
          <p:cNvSpPr>
            <a:spLocks noGrp="1"/>
          </p:cNvSpPr>
          <p:nvPr>
            <p:ph type="sldNum" sz="quarter" idx="5"/>
          </p:nvPr>
        </p:nvSpPr>
        <p:spPr/>
        <p:txBody>
          <a:bodyPr/>
          <a:lstStyle/>
          <a:p>
            <a:fld id="{25CAAD6B-7B1C-C74B-A3C8-2610797D08B5}" type="slidenum">
              <a:rPr lang="en-US" smtClean="0"/>
              <a:t>45</a:t>
            </a:fld>
            <a:endParaRPr lang="en-US"/>
          </a:p>
        </p:txBody>
      </p:sp>
    </p:spTree>
    <p:extLst>
      <p:ext uri="{BB962C8B-B14F-4D97-AF65-F5344CB8AC3E}">
        <p14:creationId xmlns:p14="http://schemas.microsoft.com/office/powerpoint/2010/main" val="2951668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CAAD6B-7B1C-C74B-A3C8-2610797D08B5}" type="slidenum">
              <a:rPr lang="en-US" smtClean="0"/>
              <a:t>50</a:t>
            </a:fld>
            <a:endParaRPr lang="en-US"/>
          </a:p>
        </p:txBody>
      </p:sp>
    </p:spTree>
    <p:extLst>
      <p:ext uri="{BB962C8B-B14F-4D97-AF65-F5344CB8AC3E}">
        <p14:creationId xmlns:p14="http://schemas.microsoft.com/office/powerpoint/2010/main" val="82456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This highlights the fact that our standard is a reasonable SALESPERSON. That allows the scope of what’s disclosed to vary by industry ---general retail may have to disclose </a:t>
            </a:r>
            <a:r>
              <a:rPr lang="en-US" dirty="0" err="1"/>
              <a:t>alot</a:t>
            </a:r>
            <a:r>
              <a:rPr lang="en-US" dirty="0"/>
              <a:t>. Pharma sales to doctors may not have to disclose much because customer can be assumed to know stuff. </a:t>
            </a:r>
          </a:p>
        </p:txBody>
      </p:sp>
      <p:sp>
        <p:nvSpPr>
          <p:cNvPr id="4" name="Slide Number Placeholder 3"/>
          <p:cNvSpPr>
            <a:spLocks noGrp="1"/>
          </p:cNvSpPr>
          <p:nvPr>
            <p:ph type="sldNum" sz="quarter" idx="5"/>
          </p:nvPr>
        </p:nvSpPr>
        <p:spPr/>
        <p:txBody>
          <a:bodyPr/>
          <a:lstStyle/>
          <a:p>
            <a:fld id="{25CAAD6B-7B1C-C74B-A3C8-2610797D08B5}" type="slidenum">
              <a:rPr lang="en-US" smtClean="0"/>
              <a:t>62</a:t>
            </a:fld>
            <a:endParaRPr lang="en-US"/>
          </a:p>
        </p:txBody>
      </p:sp>
    </p:spTree>
    <p:extLst>
      <p:ext uri="{BB962C8B-B14F-4D97-AF65-F5344CB8AC3E}">
        <p14:creationId xmlns:p14="http://schemas.microsoft.com/office/powerpoint/2010/main" val="2416824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Why? If have to disclose what a reasonable person would need to know to make informed decisions, couldn’t we say: “hey, it’s a market </a:t>
            </a:r>
            <a:r>
              <a:rPr lang="en-US" dirty="0" err="1"/>
              <a:t>econonmy</a:t>
            </a:r>
            <a:r>
              <a:rPr lang="en-US" dirty="0"/>
              <a:t> and the reasonable person will expect that there’s some need for due </a:t>
            </a:r>
            <a:r>
              <a:rPr lang="en-US" dirty="0" err="1"/>
              <a:t>dilligence</a:t>
            </a:r>
            <a:r>
              <a:rPr lang="en-US" dirty="0"/>
              <a:t> that’s on them.” </a:t>
            </a:r>
          </a:p>
          <a:p>
            <a:endParaRPr lang="en-US" dirty="0"/>
          </a:p>
          <a:p>
            <a:r>
              <a:rPr lang="en-US" dirty="0"/>
              <a:t>Seems like we’ve slipped to ‘reasonable person would want’ or ‘what I would want’. That’s likely because Carson is trying to focus on the golden rule type stuff.</a:t>
            </a:r>
          </a:p>
        </p:txBody>
      </p:sp>
      <p:sp>
        <p:nvSpPr>
          <p:cNvPr id="4" name="Slide Number Placeholder 3"/>
          <p:cNvSpPr>
            <a:spLocks noGrp="1"/>
          </p:cNvSpPr>
          <p:nvPr>
            <p:ph type="sldNum" sz="quarter" idx="5"/>
          </p:nvPr>
        </p:nvSpPr>
        <p:spPr/>
        <p:txBody>
          <a:bodyPr/>
          <a:lstStyle/>
          <a:p>
            <a:fld id="{25CAAD6B-7B1C-C74B-A3C8-2610797D08B5}" type="slidenum">
              <a:rPr lang="en-US" smtClean="0"/>
              <a:t>63</a:t>
            </a:fld>
            <a:endParaRPr lang="en-US"/>
          </a:p>
        </p:txBody>
      </p:sp>
    </p:spTree>
    <p:extLst>
      <p:ext uri="{BB962C8B-B14F-4D97-AF65-F5344CB8AC3E}">
        <p14:creationId xmlns:p14="http://schemas.microsoft.com/office/powerpoint/2010/main" val="789433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That claim about golden rule seems to expose Carson to OIC based objection.</a:t>
            </a:r>
          </a:p>
          <a:p>
            <a:endParaRPr lang="en-US" dirty="0"/>
          </a:p>
          <a:p>
            <a:r>
              <a:rPr lang="en-US" dirty="0"/>
              <a:t>Me: Couldn’t Holley cover this via reasonable person clause? A reasonable salesperson doesn’t forget about her employer. A reasonable salesperson wouldn’t expect her counterparty to violate their duties to employer.</a:t>
            </a:r>
          </a:p>
        </p:txBody>
      </p:sp>
      <p:sp>
        <p:nvSpPr>
          <p:cNvPr id="4" name="Slide Number Placeholder 3"/>
          <p:cNvSpPr>
            <a:spLocks noGrp="1"/>
          </p:cNvSpPr>
          <p:nvPr>
            <p:ph type="sldNum" sz="quarter" idx="5"/>
          </p:nvPr>
        </p:nvSpPr>
        <p:spPr/>
        <p:txBody>
          <a:bodyPr/>
          <a:lstStyle/>
          <a:p>
            <a:fld id="{25CAAD6B-7B1C-C74B-A3C8-2610797D08B5}" type="slidenum">
              <a:rPr lang="en-US" smtClean="0"/>
              <a:t>64</a:t>
            </a:fld>
            <a:endParaRPr lang="en-US"/>
          </a:p>
        </p:txBody>
      </p:sp>
    </p:spTree>
    <p:extLst>
      <p:ext uri="{BB962C8B-B14F-4D97-AF65-F5344CB8AC3E}">
        <p14:creationId xmlns:p14="http://schemas.microsoft.com/office/powerpoint/2010/main" val="2087022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Reasonable person stuff can help again. We aren’t imagining the sales call in abstraction from particular </a:t>
            </a:r>
            <a:r>
              <a:rPr lang="en-US" dirty="0" err="1"/>
              <a:t>cicumstances</a:t>
            </a:r>
            <a:r>
              <a:rPr lang="en-US" dirty="0"/>
              <a:t>. In a highly constrained market, couldn’t the seller and buyer recognize that the alternatives are few. That could help.</a:t>
            </a:r>
          </a:p>
        </p:txBody>
      </p:sp>
      <p:sp>
        <p:nvSpPr>
          <p:cNvPr id="4" name="Slide Number Placeholder 3"/>
          <p:cNvSpPr>
            <a:spLocks noGrp="1"/>
          </p:cNvSpPr>
          <p:nvPr>
            <p:ph type="sldNum" sz="quarter" idx="5"/>
          </p:nvPr>
        </p:nvSpPr>
        <p:spPr/>
        <p:txBody>
          <a:bodyPr/>
          <a:lstStyle/>
          <a:p>
            <a:fld id="{25CAAD6B-7B1C-C74B-A3C8-2610797D08B5}" type="slidenum">
              <a:rPr lang="en-US" smtClean="0"/>
              <a:t>65</a:t>
            </a:fld>
            <a:endParaRPr lang="en-US"/>
          </a:p>
        </p:txBody>
      </p:sp>
    </p:spTree>
    <p:extLst>
      <p:ext uri="{BB962C8B-B14F-4D97-AF65-F5344CB8AC3E}">
        <p14:creationId xmlns:p14="http://schemas.microsoft.com/office/powerpoint/2010/main" val="2220553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 that Carson doesn’t really notice the rationality condition in Holley’s view.</a:t>
            </a:r>
          </a:p>
          <a:p>
            <a:endParaRPr lang="en-US" dirty="0"/>
          </a:p>
        </p:txBody>
      </p:sp>
      <p:sp>
        <p:nvSpPr>
          <p:cNvPr id="4" name="Slide Number Placeholder 3"/>
          <p:cNvSpPr>
            <a:spLocks noGrp="1"/>
          </p:cNvSpPr>
          <p:nvPr>
            <p:ph type="sldNum" sz="quarter" idx="5"/>
          </p:nvPr>
        </p:nvSpPr>
        <p:spPr/>
        <p:txBody>
          <a:bodyPr/>
          <a:lstStyle/>
          <a:p>
            <a:fld id="{25CAAD6B-7B1C-C74B-A3C8-2610797D08B5}" type="slidenum">
              <a:rPr lang="en-US" smtClean="0"/>
              <a:t>66</a:t>
            </a:fld>
            <a:endParaRPr lang="en-US"/>
          </a:p>
        </p:txBody>
      </p:sp>
    </p:spTree>
    <p:extLst>
      <p:ext uri="{BB962C8B-B14F-4D97-AF65-F5344CB8AC3E}">
        <p14:creationId xmlns:p14="http://schemas.microsoft.com/office/powerpoint/2010/main" val="3447166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plato.stanford.edu</a:t>
            </a:r>
            <a:r>
              <a:rPr lang="en-US" dirty="0"/>
              <a:t>/entries/ethics-manipulation/</a:t>
            </a:r>
          </a:p>
        </p:txBody>
      </p:sp>
      <p:sp>
        <p:nvSpPr>
          <p:cNvPr id="4" name="Slide Number Placeholder 3"/>
          <p:cNvSpPr>
            <a:spLocks noGrp="1"/>
          </p:cNvSpPr>
          <p:nvPr>
            <p:ph type="sldNum" sz="quarter" idx="5"/>
          </p:nvPr>
        </p:nvSpPr>
        <p:spPr/>
        <p:txBody>
          <a:bodyPr/>
          <a:lstStyle/>
          <a:p>
            <a:fld id="{25CAAD6B-7B1C-C74B-A3C8-2610797D08B5}" type="slidenum">
              <a:rPr lang="en-US" smtClean="0"/>
              <a:t>4</a:t>
            </a:fld>
            <a:endParaRPr lang="en-US"/>
          </a:p>
        </p:txBody>
      </p:sp>
    </p:spTree>
    <p:extLst>
      <p:ext uri="{BB962C8B-B14F-4D97-AF65-F5344CB8AC3E}">
        <p14:creationId xmlns:p14="http://schemas.microsoft.com/office/powerpoint/2010/main" val="1776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possibility of disjunctive accounts: A attempts to manipulate B </a:t>
            </a:r>
            <a:r>
              <a:rPr lang="en-US" dirty="0" err="1"/>
              <a:t>iff</a:t>
            </a:r>
            <a:r>
              <a:rPr lang="en-US" dirty="0"/>
              <a:t> A attempts to influence B’s behavior by .....</a:t>
            </a:r>
          </a:p>
        </p:txBody>
      </p:sp>
      <p:sp>
        <p:nvSpPr>
          <p:cNvPr id="4" name="Slide Number Placeholder 3"/>
          <p:cNvSpPr>
            <a:spLocks noGrp="1"/>
          </p:cNvSpPr>
          <p:nvPr>
            <p:ph type="sldNum" sz="quarter" idx="5"/>
          </p:nvPr>
        </p:nvSpPr>
        <p:spPr/>
        <p:txBody>
          <a:bodyPr/>
          <a:lstStyle/>
          <a:p>
            <a:fld id="{25CAAD6B-7B1C-C74B-A3C8-2610797D08B5}" type="slidenum">
              <a:rPr lang="en-US" smtClean="0"/>
              <a:t>5</a:t>
            </a:fld>
            <a:endParaRPr lang="en-US"/>
          </a:p>
        </p:txBody>
      </p:sp>
    </p:spTree>
    <p:extLst>
      <p:ext uri="{BB962C8B-B14F-4D97-AF65-F5344CB8AC3E}">
        <p14:creationId xmlns:p14="http://schemas.microsoft.com/office/powerpoint/2010/main" val="235871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www.caddenfuller.com</a:t>
            </a:r>
            <a:r>
              <a:rPr lang="en-US" dirty="0"/>
              <a:t>/Articles/Commercial-Law-Express-and-Implied-Warranties-Under-the-Uniform-Commercial-Code.shtml</a:t>
            </a:r>
          </a:p>
        </p:txBody>
      </p:sp>
      <p:sp>
        <p:nvSpPr>
          <p:cNvPr id="4" name="Slide Number Placeholder 3"/>
          <p:cNvSpPr>
            <a:spLocks noGrp="1"/>
          </p:cNvSpPr>
          <p:nvPr>
            <p:ph type="sldNum" sz="quarter" idx="5"/>
          </p:nvPr>
        </p:nvSpPr>
        <p:spPr/>
        <p:txBody>
          <a:bodyPr/>
          <a:lstStyle/>
          <a:p>
            <a:fld id="{25CAAD6B-7B1C-C74B-A3C8-2610797D08B5}" type="slidenum">
              <a:rPr lang="en-US" smtClean="0"/>
              <a:t>9</a:t>
            </a:fld>
            <a:endParaRPr lang="en-US"/>
          </a:p>
        </p:txBody>
      </p:sp>
    </p:spTree>
    <p:extLst>
      <p:ext uri="{BB962C8B-B14F-4D97-AF65-F5344CB8AC3E}">
        <p14:creationId xmlns:p14="http://schemas.microsoft.com/office/powerpoint/2010/main" val="903537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www.caddenfuller.com</a:t>
            </a:r>
            <a:r>
              <a:rPr lang="en-US" dirty="0"/>
              <a:t>/Articles/Commercial-Law-Express-and-Implied-Warranties-Under-the-Uniform-Commercial-Code.shtml</a:t>
            </a:r>
          </a:p>
        </p:txBody>
      </p:sp>
      <p:sp>
        <p:nvSpPr>
          <p:cNvPr id="4" name="Slide Number Placeholder 3"/>
          <p:cNvSpPr>
            <a:spLocks noGrp="1"/>
          </p:cNvSpPr>
          <p:nvPr>
            <p:ph type="sldNum" sz="quarter" idx="5"/>
          </p:nvPr>
        </p:nvSpPr>
        <p:spPr/>
        <p:txBody>
          <a:bodyPr/>
          <a:lstStyle/>
          <a:p>
            <a:fld id="{25CAAD6B-7B1C-C74B-A3C8-2610797D08B5}" type="slidenum">
              <a:rPr lang="en-US" smtClean="0"/>
              <a:t>11</a:t>
            </a:fld>
            <a:endParaRPr lang="en-US"/>
          </a:p>
        </p:txBody>
      </p:sp>
    </p:spTree>
    <p:extLst>
      <p:ext uri="{BB962C8B-B14F-4D97-AF65-F5344CB8AC3E}">
        <p14:creationId xmlns:p14="http://schemas.microsoft.com/office/powerpoint/2010/main" val="124243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CAAD6B-7B1C-C74B-A3C8-2610797D08B5}" type="slidenum">
              <a:rPr lang="en-US" smtClean="0"/>
              <a:t>20</a:t>
            </a:fld>
            <a:endParaRPr lang="en-US"/>
          </a:p>
        </p:txBody>
      </p:sp>
    </p:spTree>
    <p:extLst>
      <p:ext uri="{BB962C8B-B14F-4D97-AF65-F5344CB8AC3E}">
        <p14:creationId xmlns:p14="http://schemas.microsoft.com/office/powerpoint/2010/main" val="3665269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Caveat emptor, </a:t>
            </a:r>
            <a:r>
              <a:rPr lang="en-US" i="1" dirty="0" err="1"/>
              <a:t>quia</a:t>
            </a:r>
            <a:r>
              <a:rPr lang="en-US" i="1" dirty="0"/>
              <a:t> </a:t>
            </a:r>
            <a:r>
              <a:rPr lang="en-US" i="1" dirty="0" err="1"/>
              <a:t>ignorare</a:t>
            </a:r>
            <a:r>
              <a:rPr lang="en-US" i="1" dirty="0"/>
              <a:t> non </a:t>
            </a:r>
            <a:r>
              <a:rPr lang="en-US" i="1" dirty="0" err="1"/>
              <a:t>debuit</a:t>
            </a:r>
            <a:r>
              <a:rPr lang="en-US" i="1" dirty="0"/>
              <a:t> quod jus </a:t>
            </a:r>
            <a:r>
              <a:rPr lang="en-US" i="1" dirty="0" err="1"/>
              <a:t>alienum</a:t>
            </a:r>
            <a:r>
              <a:rPr lang="en-US" i="1" dirty="0"/>
              <a:t> emit</a:t>
            </a:r>
            <a:r>
              <a:rPr lang="en-US" dirty="0"/>
              <a:t> ("Let a purchaser beware, for he ought not to be ignorant of the nature of the property which he is buying from another party.")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Walton H. Hamilton, The ancient maxim Caveat Emptor (1931) 40 Yale LJ 1133 at 1156.</a:t>
            </a:r>
          </a:p>
          <a:p>
            <a:endParaRPr lang="en-US" dirty="0"/>
          </a:p>
          <a:p>
            <a:endParaRPr lang="en-US" dirty="0"/>
          </a:p>
          <a:p>
            <a:r>
              <a:rPr lang="en-US" dirty="0"/>
              <a:t>https://</a:t>
            </a:r>
            <a:r>
              <a:rPr lang="en-US" dirty="0" err="1"/>
              <a:t>www.law.cornell.edu</a:t>
            </a:r>
            <a:r>
              <a:rPr lang="en-US" dirty="0"/>
              <a:t>/</a:t>
            </a:r>
            <a:r>
              <a:rPr lang="en-US" dirty="0" err="1"/>
              <a:t>wex</a:t>
            </a:r>
            <a:r>
              <a:rPr lang="en-US" dirty="0"/>
              <a:t>/</a:t>
            </a:r>
            <a:r>
              <a:rPr lang="en-US" dirty="0" err="1"/>
              <a:t>caveat_emptor</a:t>
            </a:r>
            <a:endParaRPr lang="en-US" dirty="0"/>
          </a:p>
        </p:txBody>
      </p:sp>
      <p:sp>
        <p:nvSpPr>
          <p:cNvPr id="4" name="Slide Number Placeholder 3"/>
          <p:cNvSpPr>
            <a:spLocks noGrp="1"/>
          </p:cNvSpPr>
          <p:nvPr>
            <p:ph type="sldNum" sz="quarter" idx="5"/>
          </p:nvPr>
        </p:nvSpPr>
        <p:spPr/>
        <p:txBody>
          <a:bodyPr/>
          <a:lstStyle/>
          <a:p>
            <a:fld id="{25CAAD6B-7B1C-C74B-A3C8-2610797D08B5}" type="slidenum">
              <a:rPr lang="en-US" smtClean="0"/>
              <a:t>24</a:t>
            </a:fld>
            <a:endParaRPr lang="en-US"/>
          </a:p>
        </p:txBody>
      </p:sp>
    </p:spTree>
    <p:extLst>
      <p:ext uri="{BB962C8B-B14F-4D97-AF65-F5344CB8AC3E}">
        <p14:creationId xmlns:p14="http://schemas.microsoft.com/office/powerpoint/2010/main" val="969473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Holley discusses p.10 (top)</a:t>
            </a:r>
          </a:p>
        </p:txBody>
      </p:sp>
      <p:sp>
        <p:nvSpPr>
          <p:cNvPr id="4" name="Slide Number Placeholder 3"/>
          <p:cNvSpPr>
            <a:spLocks noGrp="1"/>
          </p:cNvSpPr>
          <p:nvPr>
            <p:ph type="sldNum" sz="quarter" idx="5"/>
          </p:nvPr>
        </p:nvSpPr>
        <p:spPr/>
        <p:txBody>
          <a:bodyPr/>
          <a:lstStyle/>
          <a:p>
            <a:fld id="{25CAAD6B-7B1C-C74B-A3C8-2610797D08B5}" type="slidenum">
              <a:rPr lang="en-US" smtClean="0"/>
              <a:t>27</a:t>
            </a:fld>
            <a:endParaRPr lang="en-US"/>
          </a:p>
        </p:txBody>
      </p:sp>
    </p:spTree>
    <p:extLst>
      <p:ext uri="{BB962C8B-B14F-4D97-AF65-F5344CB8AC3E}">
        <p14:creationId xmlns:p14="http://schemas.microsoft.com/office/powerpoint/2010/main" val="1885594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CAAD6B-7B1C-C74B-A3C8-2610797D08B5}" type="slidenum">
              <a:rPr lang="en-US" smtClean="0"/>
              <a:t>29</a:t>
            </a:fld>
            <a:endParaRPr lang="en-US"/>
          </a:p>
        </p:txBody>
      </p:sp>
    </p:spTree>
    <p:extLst>
      <p:ext uri="{BB962C8B-B14F-4D97-AF65-F5344CB8AC3E}">
        <p14:creationId xmlns:p14="http://schemas.microsoft.com/office/powerpoint/2010/main" val="273362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56A8-8733-7F45-95C8-BB821B1E7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7AAE65-C8AB-8E49-9C89-EF290AA6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7D19E3-B27E-AC40-A9E3-484D0C310775}"/>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5" name="Footer Placeholder 4">
            <a:extLst>
              <a:ext uri="{FF2B5EF4-FFF2-40B4-BE49-F238E27FC236}">
                <a16:creationId xmlns:a16="http://schemas.microsoft.com/office/drawing/2014/main" id="{B0B19D2E-705D-3246-8F98-AE81CE034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2561D-920B-1E40-A684-F6351BB22868}"/>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369817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AB34-D45A-C444-B8C1-1831F0F52E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6E09E-571E-DA42-828C-3162FA3C2E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DD890-B9D5-2F44-8AF3-4ABFBAA0D23A}"/>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5" name="Footer Placeholder 4">
            <a:extLst>
              <a:ext uri="{FF2B5EF4-FFF2-40B4-BE49-F238E27FC236}">
                <a16:creationId xmlns:a16="http://schemas.microsoft.com/office/drawing/2014/main" id="{548A1375-28FC-C443-816C-C6338753F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1B572-B625-4443-8DDF-8AC785C57594}"/>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92510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47083-7317-A543-A2C0-D86604664C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F1029-208C-1548-930C-13FBE62052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F97BB-AD2F-6C4B-BDA8-12A7D41B5BAE}"/>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5" name="Footer Placeholder 4">
            <a:extLst>
              <a:ext uri="{FF2B5EF4-FFF2-40B4-BE49-F238E27FC236}">
                <a16:creationId xmlns:a16="http://schemas.microsoft.com/office/drawing/2014/main" id="{71BF673C-324E-AE48-9E2C-5FF1202A1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6072C-6B92-B243-A19E-5D2085210EDF}"/>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62613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9A83-F16C-6841-85CD-2F347D9E9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E1BF4-9E9E-0943-AA8C-DED12090C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99B24-E7B8-9949-81D1-8D7B3F5A4C80}"/>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5" name="Footer Placeholder 4">
            <a:extLst>
              <a:ext uri="{FF2B5EF4-FFF2-40B4-BE49-F238E27FC236}">
                <a16:creationId xmlns:a16="http://schemas.microsoft.com/office/drawing/2014/main" id="{95648D8D-91F7-9049-9C56-44594DDD5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8AE59-FEBD-F140-A383-02B7C13DEB14}"/>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226491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D1FF-3B25-7B4A-93CB-747690C15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B8D8DA-3C68-4040-87F2-DB632795C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76991B-4365-434D-B642-0897A49A11F5}"/>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5" name="Footer Placeholder 4">
            <a:extLst>
              <a:ext uri="{FF2B5EF4-FFF2-40B4-BE49-F238E27FC236}">
                <a16:creationId xmlns:a16="http://schemas.microsoft.com/office/drawing/2014/main" id="{46AB2BBB-54A4-CD46-99E2-841409A82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5855F-8AE7-3047-A70D-7F7404ED7052}"/>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220778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425B-FF0A-1042-A704-4B871851A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E7681F-8586-5B4B-9667-0D9895228E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765869-8CF8-8945-B20B-A4615A33EC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57E46-2897-7A45-9F34-3F3529DC7BB2}"/>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6" name="Footer Placeholder 5">
            <a:extLst>
              <a:ext uri="{FF2B5EF4-FFF2-40B4-BE49-F238E27FC236}">
                <a16:creationId xmlns:a16="http://schemas.microsoft.com/office/drawing/2014/main" id="{2C1303B7-DDDF-644B-A568-A72E2EE21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D4B73-ACB8-7E4F-8EE1-B9723EBE2663}"/>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31124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2BA9-33E3-CD4F-9206-6EC111368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DCEAA-1B2C-C943-8C35-7268AFFFC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A1001C-BB51-084A-A6A6-B2B6DAD24D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157AE9-AB0A-FF4C-991A-96D9E0F88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81037E-5D67-7A4F-96A1-746DEE07D8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19A6BF-48C0-8D49-84ED-C9DD1A326460}"/>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8" name="Footer Placeholder 7">
            <a:extLst>
              <a:ext uri="{FF2B5EF4-FFF2-40B4-BE49-F238E27FC236}">
                <a16:creationId xmlns:a16="http://schemas.microsoft.com/office/drawing/2014/main" id="{E8E99A74-9C49-3747-95F9-CE78672C5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C266DF-55A8-CC40-AAF3-A15717DCA07E}"/>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339984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BB0-98BE-6443-BA79-786A71852B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B7AC2-703A-5F4B-B31C-FF86C343DD68}"/>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4" name="Footer Placeholder 3">
            <a:extLst>
              <a:ext uri="{FF2B5EF4-FFF2-40B4-BE49-F238E27FC236}">
                <a16:creationId xmlns:a16="http://schemas.microsoft.com/office/drawing/2014/main" id="{6A1E57FC-B164-4747-8EB3-B10B273323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A3D66-6724-524A-A6A4-B1A4919503F3}"/>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413195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D5105-F3B0-8942-A3F3-9C62B552FCC3}"/>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3" name="Footer Placeholder 2">
            <a:extLst>
              <a:ext uri="{FF2B5EF4-FFF2-40B4-BE49-F238E27FC236}">
                <a16:creationId xmlns:a16="http://schemas.microsoft.com/office/drawing/2014/main" id="{21DE5B03-7C4F-4245-8E77-97C79469C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9DC6E5-ED2A-F04F-8DCA-16B23A806A4F}"/>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89704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63BD-D936-E546-9995-DA393684F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C0D37-5B51-C64E-8657-5AA2ACB63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2D4DDD-F007-BC45-963F-FFFDFE7A7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56A484-AEF4-BD4C-8BB9-AE98AA22AC9E}"/>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6" name="Footer Placeholder 5">
            <a:extLst>
              <a:ext uri="{FF2B5EF4-FFF2-40B4-BE49-F238E27FC236}">
                <a16:creationId xmlns:a16="http://schemas.microsoft.com/office/drawing/2014/main" id="{D3194182-C7FD-A04F-80BC-45470EFAC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77D8-3049-1749-8F0A-4F90B38DEDCA}"/>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60336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591F-A64A-7E44-A060-A669CCC61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541C56-AF87-0E4F-ABCC-D936B6352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331FF3-C9B4-5E45-9F54-166F7ED30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DF7C38-BC94-604C-9CCC-6E361E2A2431}"/>
              </a:ext>
            </a:extLst>
          </p:cNvPr>
          <p:cNvSpPr>
            <a:spLocks noGrp="1"/>
          </p:cNvSpPr>
          <p:nvPr>
            <p:ph type="dt" sz="half" idx="10"/>
          </p:nvPr>
        </p:nvSpPr>
        <p:spPr/>
        <p:txBody>
          <a:bodyPr/>
          <a:lstStyle/>
          <a:p>
            <a:fld id="{AB828E07-8686-1643-91E1-927E2AE10A86}" type="datetimeFigureOut">
              <a:rPr lang="en-US" smtClean="0"/>
              <a:t>10/6/19</a:t>
            </a:fld>
            <a:endParaRPr lang="en-US"/>
          </a:p>
        </p:txBody>
      </p:sp>
      <p:sp>
        <p:nvSpPr>
          <p:cNvPr id="6" name="Footer Placeholder 5">
            <a:extLst>
              <a:ext uri="{FF2B5EF4-FFF2-40B4-BE49-F238E27FC236}">
                <a16:creationId xmlns:a16="http://schemas.microsoft.com/office/drawing/2014/main" id="{51D4A0D0-03E6-A943-B298-D0071D7F1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CD50D-B442-D149-9AD4-C8F33F2C7A2A}"/>
              </a:ext>
            </a:extLst>
          </p:cNvPr>
          <p:cNvSpPr>
            <a:spLocks noGrp="1"/>
          </p:cNvSpPr>
          <p:nvPr>
            <p:ph type="sldNum" sz="quarter" idx="12"/>
          </p:nvPr>
        </p:nvSpPr>
        <p:spPr/>
        <p:txBody>
          <a:bodyPr/>
          <a:lstStyle/>
          <a:p>
            <a:fld id="{0910317D-0AF3-2C45-BB84-308B97D94A26}" type="slidenum">
              <a:rPr lang="en-US" smtClean="0"/>
              <a:t>‹#›</a:t>
            </a:fld>
            <a:endParaRPr lang="en-US"/>
          </a:p>
        </p:txBody>
      </p:sp>
    </p:spTree>
    <p:extLst>
      <p:ext uri="{BB962C8B-B14F-4D97-AF65-F5344CB8AC3E}">
        <p14:creationId xmlns:p14="http://schemas.microsoft.com/office/powerpoint/2010/main" val="143686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A6A7A-B8E5-C94B-B59D-3F4F1FAE5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08C069-829A-0349-9759-016F1827F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16AA5-3BC2-8D41-A8CB-D31135E55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28E07-8686-1643-91E1-927E2AE10A86}" type="datetimeFigureOut">
              <a:rPr lang="en-US" smtClean="0"/>
              <a:t>10/6/19</a:t>
            </a:fld>
            <a:endParaRPr lang="en-US"/>
          </a:p>
        </p:txBody>
      </p:sp>
      <p:sp>
        <p:nvSpPr>
          <p:cNvPr id="5" name="Footer Placeholder 4">
            <a:extLst>
              <a:ext uri="{FF2B5EF4-FFF2-40B4-BE49-F238E27FC236}">
                <a16:creationId xmlns:a16="http://schemas.microsoft.com/office/drawing/2014/main" id="{8E7A389E-F64F-7249-80D7-844E974DB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B938F3-AF0B-7043-BCC2-C10CAD41B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0317D-0AF3-2C45-BB84-308B97D94A26}" type="slidenum">
              <a:rPr lang="en-US" smtClean="0"/>
              <a:t>‹#›</a:t>
            </a:fld>
            <a:endParaRPr lang="en-US"/>
          </a:p>
        </p:txBody>
      </p:sp>
    </p:spTree>
    <p:extLst>
      <p:ext uri="{BB962C8B-B14F-4D97-AF65-F5344CB8AC3E}">
        <p14:creationId xmlns:p14="http://schemas.microsoft.com/office/powerpoint/2010/main" val="3090138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D49D-325C-6447-B0CF-735609B5BA6C}"/>
              </a:ext>
            </a:extLst>
          </p:cNvPr>
          <p:cNvSpPr>
            <a:spLocks noGrp="1"/>
          </p:cNvSpPr>
          <p:nvPr>
            <p:ph type="ctrTitle"/>
          </p:nvPr>
        </p:nvSpPr>
        <p:spPr/>
        <p:txBody>
          <a:bodyPr/>
          <a:lstStyle/>
          <a:p>
            <a:r>
              <a:rPr lang="en-US" dirty="0"/>
              <a:t>Sales / manipulation</a:t>
            </a:r>
          </a:p>
        </p:txBody>
      </p:sp>
      <p:sp>
        <p:nvSpPr>
          <p:cNvPr id="3" name="Subtitle 2">
            <a:extLst>
              <a:ext uri="{FF2B5EF4-FFF2-40B4-BE49-F238E27FC236}">
                <a16:creationId xmlns:a16="http://schemas.microsoft.com/office/drawing/2014/main" id="{80DFF585-F4D6-5248-89F0-A58CD1E98F7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79427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80C9-A49B-FD4D-A8FF-4310CFD845DC}"/>
              </a:ext>
            </a:extLst>
          </p:cNvPr>
          <p:cNvSpPr>
            <a:spLocks noGrp="1"/>
          </p:cNvSpPr>
          <p:nvPr>
            <p:ph type="title"/>
          </p:nvPr>
        </p:nvSpPr>
        <p:spPr/>
        <p:txBody>
          <a:bodyPr/>
          <a:lstStyle/>
          <a:p>
            <a:r>
              <a:rPr lang="en-US" dirty="0"/>
              <a:t>Implied warranties: Merchantability</a:t>
            </a:r>
          </a:p>
        </p:txBody>
      </p:sp>
      <p:sp>
        <p:nvSpPr>
          <p:cNvPr id="3" name="Content Placeholder 2">
            <a:extLst>
              <a:ext uri="{FF2B5EF4-FFF2-40B4-BE49-F238E27FC236}">
                <a16:creationId xmlns:a16="http://schemas.microsoft.com/office/drawing/2014/main" id="{F9138A68-5F54-2740-89DC-9D4ED70841B0}"/>
              </a:ext>
            </a:extLst>
          </p:cNvPr>
          <p:cNvSpPr>
            <a:spLocks noGrp="1"/>
          </p:cNvSpPr>
          <p:nvPr>
            <p:ph idx="1"/>
          </p:nvPr>
        </p:nvSpPr>
        <p:spPr/>
        <p:txBody>
          <a:bodyPr/>
          <a:lstStyle/>
          <a:p>
            <a:r>
              <a:rPr lang="en-US" dirty="0"/>
              <a:t>Under the U.C.C.'s definition of "merchantability," goods must be at least of average quality, properly packaged and labeled, and fit for the ordinary purposes they are intended to serve.</a:t>
            </a:r>
          </a:p>
        </p:txBody>
      </p:sp>
    </p:spTree>
    <p:extLst>
      <p:ext uri="{BB962C8B-B14F-4D97-AF65-F5344CB8AC3E}">
        <p14:creationId xmlns:p14="http://schemas.microsoft.com/office/powerpoint/2010/main" val="19870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80A5-82FB-704E-B164-ACBF968D1EF8}"/>
              </a:ext>
            </a:extLst>
          </p:cNvPr>
          <p:cNvSpPr>
            <a:spLocks noGrp="1"/>
          </p:cNvSpPr>
          <p:nvPr>
            <p:ph type="title"/>
          </p:nvPr>
        </p:nvSpPr>
        <p:spPr/>
        <p:txBody>
          <a:bodyPr/>
          <a:lstStyle/>
          <a:p>
            <a:r>
              <a:rPr lang="en-US" dirty="0"/>
              <a:t>Implied warranty: fitness for particular purpose</a:t>
            </a:r>
          </a:p>
        </p:txBody>
      </p:sp>
      <p:sp>
        <p:nvSpPr>
          <p:cNvPr id="3" name="Content Placeholder 2">
            <a:extLst>
              <a:ext uri="{FF2B5EF4-FFF2-40B4-BE49-F238E27FC236}">
                <a16:creationId xmlns:a16="http://schemas.microsoft.com/office/drawing/2014/main" id="{FCC8B6B7-A44C-4146-9ACA-045B5DCF2F9F}"/>
              </a:ext>
            </a:extLst>
          </p:cNvPr>
          <p:cNvSpPr>
            <a:spLocks noGrp="1"/>
          </p:cNvSpPr>
          <p:nvPr>
            <p:ph idx="1"/>
          </p:nvPr>
        </p:nvSpPr>
        <p:spPr/>
        <p:txBody>
          <a:bodyPr/>
          <a:lstStyle/>
          <a:p>
            <a:r>
              <a:rPr lang="en-US" dirty="0"/>
              <a:t>The implied warranty of fitness for a particular purpose applies if the seller knows or has reason to know that the buyer will be using the goods he is buying for a certain purpose. If the seller knows the purpose for which the goods are to be used, the seller impliedly warrants that the goods being sold are suitable for that specific purpose. For example, a car salesman may sell a car that is perfectly suitable for everyday driving, and therefore is merchantable. But if the car salesman knows the buyer wants to use the car as a race car, the car salesman also impliedly warrants that the car is suitable to use for racing.</a:t>
            </a:r>
          </a:p>
        </p:txBody>
      </p:sp>
    </p:spTree>
    <p:extLst>
      <p:ext uri="{BB962C8B-B14F-4D97-AF65-F5344CB8AC3E}">
        <p14:creationId xmlns:p14="http://schemas.microsoft.com/office/powerpoint/2010/main" val="404314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8B94-D3B6-D945-9D60-3F9B0806A6D9}"/>
              </a:ext>
            </a:extLst>
          </p:cNvPr>
          <p:cNvSpPr>
            <a:spLocks noGrp="1"/>
          </p:cNvSpPr>
          <p:nvPr>
            <p:ph type="title"/>
          </p:nvPr>
        </p:nvSpPr>
        <p:spPr/>
        <p:txBody>
          <a:bodyPr/>
          <a:lstStyle/>
          <a:p>
            <a:r>
              <a:rPr lang="en-US" dirty="0"/>
              <a:t>Information: challenges</a:t>
            </a:r>
          </a:p>
        </p:txBody>
      </p:sp>
      <p:sp>
        <p:nvSpPr>
          <p:cNvPr id="3" name="Content Placeholder 2">
            <a:extLst>
              <a:ext uri="{FF2B5EF4-FFF2-40B4-BE49-F238E27FC236}">
                <a16:creationId xmlns:a16="http://schemas.microsoft.com/office/drawing/2014/main" id="{DDE11C3E-07C3-BF4A-A064-63771325209E}"/>
              </a:ext>
            </a:extLst>
          </p:cNvPr>
          <p:cNvSpPr>
            <a:spLocks noGrp="1"/>
          </p:cNvSpPr>
          <p:nvPr>
            <p:ph idx="1"/>
          </p:nvPr>
        </p:nvSpPr>
        <p:spPr/>
        <p:txBody>
          <a:bodyPr/>
          <a:lstStyle/>
          <a:p>
            <a:r>
              <a:rPr lang="en-US" dirty="0"/>
              <a:t>Want to say that seller should provide certain information to buyer which the buyer needs to make good decisions.</a:t>
            </a:r>
          </a:p>
          <a:p>
            <a:r>
              <a:rPr lang="en-US" dirty="0"/>
              <a:t>Don’t want to say that the seller should tell the buyer about lower prices at a competitor</a:t>
            </a:r>
          </a:p>
        </p:txBody>
      </p:sp>
    </p:spTree>
    <p:extLst>
      <p:ext uri="{BB962C8B-B14F-4D97-AF65-F5344CB8AC3E}">
        <p14:creationId xmlns:p14="http://schemas.microsoft.com/office/powerpoint/2010/main" val="378688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F491E9-F70D-6746-BA8F-1B8775DAC344}"/>
              </a:ext>
            </a:extLst>
          </p:cNvPr>
          <p:cNvSpPr>
            <a:spLocks noGrp="1"/>
          </p:cNvSpPr>
          <p:nvPr>
            <p:ph type="title"/>
          </p:nvPr>
        </p:nvSpPr>
        <p:spPr/>
        <p:txBody>
          <a:bodyPr/>
          <a:lstStyle/>
          <a:p>
            <a:r>
              <a:rPr lang="en-US" dirty="0"/>
              <a:t>A moral evaluation of sales practices</a:t>
            </a:r>
          </a:p>
        </p:txBody>
      </p:sp>
      <p:sp>
        <p:nvSpPr>
          <p:cNvPr id="5" name="Text Placeholder 4">
            <a:extLst>
              <a:ext uri="{FF2B5EF4-FFF2-40B4-BE49-F238E27FC236}">
                <a16:creationId xmlns:a16="http://schemas.microsoft.com/office/drawing/2014/main" id="{289E9178-7C3F-F949-A537-A333DC7FC379}"/>
              </a:ext>
            </a:extLst>
          </p:cNvPr>
          <p:cNvSpPr>
            <a:spLocks noGrp="1"/>
          </p:cNvSpPr>
          <p:nvPr>
            <p:ph type="body" idx="1"/>
          </p:nvPr>
        </p:nvSpPr>
        <p:spPr/>
        <p:txBody>
          <a:bodyPr/>
          <a:lstStyle/>
          <a:p>
            <a:r>
              <a:rPr lang="en-US" dirty="0"/>
              <a:t>Thomas Holley</a:t>
            </a:r>
          </a:p>
        </p:txBody>
      </p:sp>
    </p:spTree>
    <p:extLst>
      <p:ext uri="{BB962C8B-B14F-4D97-AF65-F5344CB8AC3E}">
        <p14:creationId xmlns:p14="http://schemas.microsoft.com/office/powerpoint/2010/main" val="62886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7256-A615-3345-93A3-9BBB10074A7D}"/>
              </a:ext>
            </a:extLst>
          </p:cNvPr>
          <p:cNvSpPr>
            <a:spLocks noGrp="1"/>
          </p:cNvSpPr>
          <p:nvPr>
            <p:ph type="title"/>
          </p:nvPr>
        </p:nvSpPr>
        <p:spPr/>
        <p:txBody>
          <a:bodyPr/>
          <a:lstStyle/>
          <a:p>
            <a:r>
              <a:rPr lang="en-US" dirty="0"/>
              <a:t>Voluntary / mutually beneficial exchanges</a:t>
            </a:r>
          </a:p>
        </p:txBody>
      </p:sp>
      <p:sp>
        <p:nvSpPr>
          <p:cNvPr id="3" name="Text Placeholder 2">
            <a:extLst>
              <a:ext uri="{FF2B5EF4-FFF2-40B4-BE49-F238E27FC236}">
                <a16:creationId xmlns:a16="http://schemas.microsoft.com/office/drawing/2014/main" id="{A5ABF514-6F00-9646-A0D6-512C9745C7EB}"/>
              </a:ext>
            </a:extLst>
          </p:cNvPr>
          <p:cNvSpPr>
            <a:spLocks noGrp="1"/>
          </p:cNvSpPr>
          <p:nvPr>
            <p:ph type="body" idx="1"/>
          </p:nvPr>
        </p:nvSpPr>
        <p:spPr/>
        <p:txBody>
          <a:bodyPr/>
          <a:lstStyle/>
          <a:p>
            <a:r>
              <a:rPr lang="en-US" dirty="0"/>
              <a:t>The basis for Holley’s argument</a:t>
            </a:r>
          </a:p>
        </p:txBody>
      </p:sp>
    </p:spTree>
    <p:extLst>
      <p:ext uri="{BB962C8B-B14F-4D97-AF65-F5344CB8AC3E}">
        <p14:creationId xmlns:p14="http://schemas.microsoft.com/office/powerpoint/2010/main" val="177278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0296-DA81-E24D-8FCE-AD6DF18D1D39}"/>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829356E8-7B91-8046-ABE1-4F9178B79855}"/>
              </a:ext>
            </a:extLst>
          </p:cNvPr>
          <p:cNvSpPr>
            <a:spLocks noGrp="1"/>
          </p:cNvSpPr>
          <p:nvPr>
            <p:ph idx="1"/>
          </p:nvPr>
        </p:nvSpPr>
        <p:spPr/>
        <p:txBody>
          <a:bodyPr/>
          <a:lstStyle/>
          <a:p>
            <a:r>
              <a:rPr lang="en-US" dirty="0"/>
              <a:t>Teleological justification</a:t>
            </a:r>
          </a:p>
          <a:p>
            <a:r>
              <a:rPr lang="en-US" dirty="0"/>
              <a:t>Market systems are justified by being efficient ways of satisfying needs when people are able to conduct voluntary exchanges.</a:t>
            </a:r>
          </a:p>
          <a:p>
            <a:r>
              <a:rPr lang="en-US" dirty="0"/>
              <a:t>Thus, if a sales practice prevents voluntary exchange, it is unjustifiable.</a:t>
            </a:r>
          </a:p>
        </p:txBody>
      </p:sp>
    </p:spTree>
    <p:extLst>
      <p:ext uri="{BB962C8B-B14F-4D97-AF65-F5344CB8AC3E}">
        <p14:creationId xmlns:p14="http://schemas.microsoft.com/office/powerpoint/2010/main" val="155175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A898-4056-DD4A-92AC-17D75FD8AD29}"/>
              </a:ext>
            </a:extLst>
          </p:cNvPr>
          <p:cNvSpPr>
            <a:spLocks noGrp="1"/>
          </p:cNvSpPr>
          <p:nvPr>
            <p:ph type="title"/>
          </p:nvPr>
        </p:nvSpPr>
        <p:spPr/>
        <p:txBody>
          <a:bodyPr/>
          <a:lstStyle/>
          <a:p>
            <a:r>
              <a:rPr lang="en-US" dirty="0"/>
              <a:t>Duty of salespeople</a:t>
            </a:r>
          </a:p>
        </p:txBody>
      </p:sp>
      <p:sp>
        <p:nvSpPr>
          <p:cNvPr id="3" name="Content Placeholder 2">
            <a:extLst>
              <a:ext uri="{FF2B5EF4-FFF2-40B4-BE49-F238E27FC236}">
                <a16:creationId xmlns:a16="http://schemas.microsoft.com/office/drawing/2014/main" id="{9BE7316F-FB0C-DE4D-9F0A-B34EECF978B1}"/>
              </a:ext>
            </a:extLst>
          </p:cNvPr>
          <p:cNvSpPr>
            <a:spLocks noGrp="1"/>
          </p:cNvSpPr>
          <p:nvPr>
            <p:ph idx="1"/>
          </p:nvPr>
        </p:nvSpPr>
        <p:spPr/>
        <p:txBody>
          <a:bodyPr/>
          <a:lstStyle/>
          <a:p>
            <a:r>
              <a:rPr lang="en-US" dirty="0"/>
              <a:t>”The primary duty of salespeople to customers is not to undermine the conditions of acceptable exchange” [5]</a:t>
            </a:r>
          </a:p>
          <a:p>
            <a:r>
              <a:rPr lang="en-US" dirty="0"/>
              <a:t>Failing to do so undermines conditions of market system being acceptable. If widely violated, would undermine the moral legitimacy of the system.</a:t>
            </a:r>
          </a:p>
        </p:txBody>
      </p:sp>
    </p:spTree>
    <p:extLst>
      <p:ext uri="{BB962C8B-B14F-4D97-AF65-F5344CB8AC3E}">
        <p14:creationId xmlns:p14="http://schemas.microsoft.com/office/powerpoint/2010/main" val="347287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9AFB-B521-2940-B293-2BC2B04658D2}"/>
              </a:ext>
            </a:extLst>
          </p:cNvPr>
          <p:cNvSpPr>
            <a:spLocks noGrp="1"/>
          </p:cNvSpPr>
          <p:nvPr>
            <p:ph type="title"/>
          </p:nvPr>
        </p:nvSpPr>
        <p:spPr/>
        <p:txBody>
          <a:bodyPr/>
          <a:lstStyle/>
          <a:p>
            <a:r>
              <a:rPr lang="en-US" dirty="0"/>
              <a:t>Voluntary exchange: Necessary conditions</a:t>
            </a:r>
          </a:p>
        </p:txBody>
      </p:sp>
      <p:sp>
        <p:nvSpPr>
          <p:cNvPr id="3" name="Content Placeholder 2">
            <a:extLst>
              <a:ext uri="{FF2B5EF4-FFF2-40B4-BE49-F238E27FC236}">
                <a16:creationId xmlns:a16="http://schemas.microsoft.com/office/drawing/2014/main" id="{340C526A-B729-934E-A657-847ADAB17D8F}"/>
              </a:ext>
            </a:extLst>
          </p:cNvPr>
          <p:cNvSpPr>
            <a:spLocks noGrp="1"/>
          </p:cNvSpPr>
          <p:nvPr>
            <p:ph idx="1"/>
          </p:nvPr>
        </p:nvSpPr>
        <p:spPr/>
        <p:txBody>
          <a:bodyPr>
            <a:normAutofit/>
          </a:bodyPr>
          <a:lstStyle/>
          <a:p>
            <a:r>
              <a:rPr lang="en-US" dirty="0"/>
              <a:t>Voluntary exchange only if</a:t>
            </a:r>
          </a:p>
          <a:p>
            <a:pPr lvl="1"/>
            <a:r>
              <a:rPr lang="en-US" dirty="0"/>
              <a:t>Knowledge condition: Both buyer and seller understand what they are giving up and what they are receiving in return</a:t>
            </a:r>
          </a:p>
          <a:p>
            <a:pPr lvl="1"/>
            <a:r>
              <a:rPr lang="en-US" dirty="0"/>
              <a:t>Non-compulsion condition: Neither buyer nor seller is compelled to enter into the exchange as a result of coercion, severely restricted alternatives, or other constraints on the ability to choose</a:t>
            </a:r>
          </a:p>
          <a:p>
            <a:pPr lvl="1"/>
            <a:r>
              <a:rPr lang="en-US" dirty="0"/>
              <a:t>Rationality condition: Both buyer and seller are able at the time of the exchange to make a rational judgment about its costs and benefits</a:t>
            </a:r>
          </a:p>
          <a:p>
            <a:pPr lvl="1"/>
            <a:endParaRPr lang="en-US" dirty="0"/>
          </a:p>
          <a:p>
            <a:pPr lvl="1"/>
            <a:endParaRPr lang="en-US" dirty="0"/>
          </a:p>
          <a:p>
            <a:pPr marL="457200" lvl="1" indent="0">
              <a:buNone/>
            </a:pPr>
            <a:r>
              <a:rPr lang="en-US" dirty="0"/>
              <a:t>NB, conditions may overlap.</a:t>
            </a:r>
          </a:p>
        </p:txBody>
      </p:sp>
    </p:spTree>
    <p:extLst>
      <p:ext uri="{BB962C8B-B14F-4D97-AF65-F5344CB8AC3E}">
        <p14:creationId xmlns:p14="http://schemas.microsoft.com/office/powerpoint/2010/main" val="2999626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E8CA-19A1-3649-83D6-821AF44B967F}"/>
              </a:ext>
            </a:extLst>
          </p:cNvPr>
          <p:cNvSpPr>
            <a:spLocks noGrp="1"/>
          </p:cNvSpPr>
          <p:nvPr>
            <p:ph type="title"/>
          </p:nvPr>
        </p:nvSpPr>
        <p:spPr/>
        <p:txBody>
          <a:bodyPr/>
          <a:lstStyle/>
          <a:p>
            <a:r>
              <a:rPr lang="en-US" dirty="0"/>
              <a:t>Failures of voluntary exchanges</a:t>
            </a:r>
          </a:p>
        </p:txBody>
      </p:sp>
      <p:sp>
        <p:nvSpPr>
          <p:cNvPr id="3" name="Content Placeholder 2">
            <a:extLst>
              <a:ext uri="{FF2B5EF4-FFF2-40B4-BE49-F238E27FC236}">
                <a16:creationId xmlns:a16="http://schemas.microsoft.com/office/drawing/2014/main" id="{F358DBE6-04F4-A54C-88A0-AE3879CAD2AC}"/>
              </a:ext>
            </a:extLst>
          </p:cNvPr>
          <p:cNvSpPr>
            <a:spLocks noGrp="1"/>
          </p:cNvSpPr>
          <p:nvPr>
            <p:ph idx="1"/>
          </p:nvPr>
        </p:nvSpPr>
        <p:spPr/>
        <p:txBody>
          <a:bodyPr/>
          <a:lstStyle/>
          <a:p>
            <a:r>
              <a:rPr lang="en-US" dirty="0"/>
              <a:t>Sales tactics which undermine the voluntariness of exchanges are unjustifiable.</a:t>
            </a:r>
          </a:p>
          <a:p>
            <a:pPr lvl="1"/>
            <a:r>
              <a:rPr lang="en-US" dirty="0"/>
              <a:t>If exchange is not voluntary, no reason to expect mutual benefit</a:t>
            </a:r>
          </a:p>
          <a:p>
            <a:r>
              <a:rPr lang="en-US" dirty="0"/>
              <a:t>Using 3 conditions:</a:t>
            </a:r>
          </a:p>
          <a:p>
            <a:pPr lvl="1"/>
            <a:r>
              <a:rPr lang="en-US" dirty="0"/>
              <a:t>If knowledge fails: Likely that exchange will not be beneficial</a:t>
            </a:r>
          </a:p>
          <a:p>
            <a:pPr lvl="1"/>
            <a:r>
              <a:rPr lang="en-US" dirty="0"/>
              <a:t>If non-compulsion fails: judgment of personal benefit is not basis of exchange</a:t>
            </a:r>
          </a:p>
          <a:p>
            <a:pPr lvl="1"/>
            <a:r>
              <a:rPr lang="en-US" dirty="0"/>
              <a:t>If rationality fails: Unlikely that the exchange will benefit</a:t>
            </a:r>
          </a:p>
          <a:p>
            <a:pPr marL="0" indent="0">
              <a:buNone/>
            </a:pPr>
            <a:endParaRPr lang="en-US" dirty="0"/>
          </a:p>
        </p:txBody>
      </p:sp>
    </p:spTree>
    <p:extLst>
      <p:ext uri="{BB962C8B-B14F-4D97-AF65-F5344CB8AC3E}">
        <p14:creationId xmlns:p14="http://schemas.microsoft.com/office/powerpoint/2010/main" val="1694985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33E3-1E67-D14E-ACAF-2D70F005FEF6}"/>
              </a:ext>
            </a:extLst>
          </p:cNvPr>
          <p:cNvSpPr>
            <a:spLocks noGrp="1"/>
          </p:cNvSpPr>
          <p:nvPr>
            <p:ph type="title"/>
          </p:nvPr>
        </p:nvSpPr>
        <p:spPr/>
        <p:txBody>
          <a:bodyPr/>
          <a:lstStyle/>
          <a:p>
            <a:r>
              <a:rPr lang="en-US" dirty="0"/>
              <a:t>Ideal vs. Acceptable exchanges</a:t>
            </a:r>
          </a:p>
        </p:txBody>
      </p:sp>
      <p:sp>
        <p:nvSpPr>
          <p:cNvPr id="3" name="Content Placeholder 2">
            <a:extLst>
              <a:ext uri="{FF2B5EF4-FFF2-40B4-BE49-F238E27FC236}">
                <a16:creationId xmlns:a16="http://schemas.microsoft.com/office/drawing/2014/main" id="{06478D0B-B0FA-5B4A-8A36-449C0EAD2C18}"/>
              </a:ext>
            </a:extLst>
          </p:cNvPr>
          <p:cNvSpPr>
            <a:spLocks noGrp="1"/>
          </p:cNvSpPr>
          <p:nvPr>
            <p:ph idx="1"/>
          </p:nvPr>
        </p:nvSpPr>
        <p:spPr/>
        <p:txBody>
          <a:bodyPr>
            <a:normAutofit lnSpcReduction="10000"/>
          </a:bodyPr>
          <a:lstStyle/>
          <a:p>
            <a:r>
              <a:rPr lang="en-US" dirty="0"/>
              <a:t>Holley claims that:</a:t>
            </a:r>
          </a:p>
          <a:p>
            <a:r>
              <a:rPr lang="en-US" dirty="0"/>
              <a:t>(a) Some exchanges can be non-ideal while still remaining acceptable</a:t>
            </a:r>
          </a:p>
          <a:p>
            <a:pPr lvl="1"/>
            <a:r>
              <a:rPr lang="en-US" dirty="0"/>
              <a:t>Remember, the reason we care about (ideal) voluntary exchanges is that they are maximally likely to be beneficial to both parties</a:t>
            </a:r>
          </a:p>
          <a:p>
            <a:pPr lvl="1"/>
            <a:r>
              <a:rPr lang="en-US" dirty="0"/>
              <a:t>Thus there seems to be room for some exchanges to be non-ideal but still be likely enough to be beneficial to both parties. </a:t>
            </a:r>
          </a:p>
          <a:p>
            <a:pPr lvl="2"/>
            <a:r>
              <a:rPr lang="en-US" dirty="0"/>
              <a:t>How likely is likely enough? He doesn’t seem to give a general answer.</a:t>
            </a:r>
          </a:p>
          <a:p>
            <a:r>
              <a:rPr lang="en-US" dirty="0"/>
              <a:t>(b) Acceptable exchanges are the basis of salespeople’s ethical obligations, not ideal exchanges.</a:t>
            </a:r>
          </a:p>
          <a:p>
            <a:r>
              <a:rPr lang="en-US" dirty="0"/>
              <a:t>Most of the paper can be seen as spelling out what constitutes an acceptable exchange.</a:t>
            </a:r>
          </a:p>
        </p:txBody>
      </p:sp>
    </p:spTree>
    <p:extLst>
      <p:ext uri="{BB962C8B-B14F-4D97-AF65-F5344CB8AC3E}">
        <p14:creationId xmlns:p14="http://schemas.microsoft.com/office/powerpoint/2010/main" val="19078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6799-0731-DA43-9FF7-4C67122EA8A8}"/>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73DC1D98-237F-274D-AE8B-AD9BB1B627C3}"/>
              </a:ext>
            </a:extLst>
          </p:cNvPr>
          <p:cNvSpPr>
            <a:spLocks noGrp="1"/>
          </p:cNvSpPr>
          <p:nvPr>
            <p:ph idx="1"/>
          </p:nvPr>
        </p:nvSpPr>
        <p:spPr/>
        <p:txBody>
          <a:bodyPr/>
          <a:lstStyle/>
          <a:p>
            <a:r>
              <a:rPr lang="en-US" dirty="0"/>
              <a:t>Examples of permissible sales techniques</a:t>
            </a:r>
          </a:p>
          <a:p>
            <a:r>
              <a:rPr lang="en-US" dirty="0"/>
              <a:t>Examples of impermissible sales techniques</a:t>
            </a:r>
          </a:p>
          <a:p>
            <a:r>
              <a:rPr lang="en-US" dirty="0"/>
              <a:t>What makes the difference?</a:t>
            </a:r>
          </a:p>
          <a:p>
            <a:pPr marL="0" indent="0">
              <a:buNone/>
            </a:pPr>
            <a:endParaRPr lang="en-US" dirty="0"/>
          </a:p>
          <a:p>
            <a:r>
              <a:rPr lang="en-US" dirty="0"/>
              <a:t>How might being ethical help / hurt a salesperson?</a:t>
            </a:r>
          </a:p>
          <a:p>
            <a:endParaRPr lang="en-US" dirty="0"/>
          </a:p>
          <a:p>
            <a:r>
              <a:rPr lang="en-US" dirty="0"/>
              <a:t>What’s right about caveat emptor?</a:t>
            </a:r>
          </a:p>
          <a:p>
            <a:r>
              <a:rPr lang="en-US" dirty="0"/>
              <a:t>What’s wrong about caveat emptor?</a:t>
            </a:r>
          </a:p>
        </p:txBody>
      </p:sp>
    </p:spTree>
    <p:extLst>
      <p:ext uri="{BB962C8B-B14F-4D97-AF65-F5344CB8AC3E}">
        <p14:creationId xmlns:p14="http://schemas.microsoft.com/office/powerpoint/2010/main" val="4179776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E262A3-CBF1-9B45-A2B8-2B9CA6DD8EBE}"/>
              </a:ext>
            </a:extLst>
          </p:cNvPr>
          <p:cNvSpPr>
            <a:spLocks noGrp="1"/>
          </p:cNvSpPr>
          <p:nvPr>
            <p:ph type="title"/>
          </p:nvPr>
        </p:nvSpPr>
        <p:spPr/>
        <p:txBody>
          <a:bodyPr/>
          <a:lstStyle/>
          <a:p>
            <a:r>
              <a:rPr lang="en-US" dirty="0"/>
              <a:t>Knowledge condition</a:t>
            </a:r>
          </a:p>
        </p:txBody>
      </p:sp>
      <p:sp>
        <p:nvSpPr>
          <p:cNvPr id="5" name="Text Placeholder 4">
            <a:extLst>
              <a:ext uri="{FF2B5EF4-FFF2-40B4-BE49-F238E27FC236}">
                <a16:creationId xmlns:a16="http://schemas.microsoft.com/office/drawing/2014/main" id="{9883535A-EAF7-8C40-BA6C-E291FF36F6A5}"/>
              </a:ext>
            </a:extLst>
          </p:cNvPr>
          <p:cNvSpPr>
            <a:spLocks noGrp="1"/>
          </p:cNvSpPr>
          <p:nvPr>
            <p:ph type="body" idx="1"/>
          </p:nvPr>
        </p:nvSpPr>
        <p:spPr/>
        <p:txBody>
          <a:bodyPr/>
          <a:lstStyle/>
          <a:p>
            <a:r>
              <a:rPr lang="en-US" dirty="0"/>
              <a:t>Buyer and seller need to understand what they are giving up / getting in return</a:t>
            </a:r>
          </a:p>
        </p:txBody>
      </p:sp>
    </p:spTree>
    <p:extLst>
      <p:ext uri="{BB962C8B-B14F-4D97-AF65-F5344CB8AC3E}">
        <p14:creationId xmlns:p14="http://schemas.microsoft.com/office/powerpoint/2010/main" val="201677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7C63-8B19-2247-92EB-920435F926E5}"/>
              </a:ext>
            </a:extLst>
          </p:cNvPr>
          <p:cNvSpPr>
            <a:spLocks noGrp="1"/>
          </p:cNvSpPr>
          <p:nvPr>
            <p:ph type="title"/>
          </p:nvPr>
        </p:nvSpPr>
        <p:spPr/>
        <p:txBody>
          <a:bodyPr/>
          <a:lstStyle/>
          <a:p>
            <a:r>
              <a:rPr lang="en-US" dirty="0"/>
              <a:t>Knowledge condition (1)</a:t>
            </a:r>
          </a:p>
        </p:txBody>
      </p:sp>
      <p:sp>
        <p:nvSpPr>
          <p:cNvPr id="3" name="Text Placeholder 2">
            <a:extLst>
              <a:ext uri="{FF2B5EF4-FFF2-40B4-BE49-F238E27FC236}">
                <a16:creationId xmlns:a16="http://schemas.microsoft.com/office/drawing/2014/main" id="{25B875D8-AF27-E54B-8F85-9780FB5B0897}"/>
              </a:ext>
            </a:extLst>
          </p:cNvPr>
          <p:cNvSpPr>
            <a:spLocks noGrp="1"/>
          </p:cNvSpPr>
          <p:nvPr>
            <p:ph type="body" idx="1"/>
          </p:nvPr>
        </p:nvSpPr>
        <p:spPr/>
        <p:txBody>
          <a:bodyPr/>
          <a:lstStyle/>
          <a:p>
            <a:r>
              <a:rPr lang="en-US" dirty="0"/>
              <a:t>Wrong answers</a:t>
            </a:r>
          </a:p>
        </p:txBody>
      </p:sp>
    </p:spTree>
    <p:extLst>
      <p:ext uri="{BB962C8B-B14F-4D97-AF65-F5344CB8AC3E}">
        <p14:creationId xmlns:p14="http://schemas.microsoft.com/office/powerpoint/2010/main" val="2560594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7ECFFC-8DEF-644C-9322-10797506D78C}"/>
              </a:ext>
            </a:extLst>
          </p:cNvPr>
          <p:cNvSpPr>
            <a:spLocks noGrp="1"/>
          </p:cNvSpPr>
          <p:nvPr>
            <p:ph type="title"/>
          </p:nvPr>
        </p:nvSpPr>
        <p:spPr/>
        <p:txBody>
          <a:bodyPr/>
          <a:lstStyle/>
          <a:p>
            <a:r>
              <a:rPr lang="en-US" dirty="0"/>
              <a:t>How much information is enough?</a:t>
            </a:r>
            <a:br>
              <a:rPr lang="en-US" dirty="0"/>
            </a:br>
            <a:r>
              <a:rPr lang="en-US" dirty="0"/>
              <a:t>2 wrong answers</a:t>
            </a:r>
          </a:p>
        </p:txBody>
      </p:sp>
      <p:sp>
        <p:nvSpPr>
          <p:cNvPr id="5" name="Content Placeholder 4">
            <a:extLst>
              <a:ext uri="{FF2B5EF4-FFF2-40B4-BE49-F238E27FC236}">
                <a16:creationId xmlns:a16="http://schemas.microsoft.com/office/drawing/2014/main" id="{5DBE19B3-83BA-3545-AC4B-B83353262361}"/>
              </a:ext>
            </a:extLst>
          </p:cNvPr>
          <p:cNvSpPr>
            <a:spLocks noGrp="1"/>
          </p:cNvSpPr>
          <p:nvPr>
            <p:ph idx="1"/>
          </p:nvPr>
        </p:nvSpPr>
        <p:spPr/>
        <p:txBody>
          <a:bodyPr/>
          <a:lstStyle/>
          <a:p>
            <a:r>
              <a:rPr lang="en-US" dirty="0"/>
              <a:t>None; also, deception/lies/bluffing is totally fine</a:t>
            </a:r>
          </a:p>
          <a:p>
            <a:pPr lvl="1"/>
            <a:r>
              <a:rPr lang="en-US" dirty="0"/>
              <a:t>This is </a:t>
            </a:r>
            <a:r>
              <a:rPr lang="en-US" dirty="0" err="1"/>
              <a:t>Carr’s</a:t>
            </a:r>
            <a:r>
              <a:rPr lang="en-US" dirty="0"/>
              <a:t> view</a:t>
            </a:r>
          </a:p>
          <a:p>
            <a:r>
              <a:rPr lang="en-US" dirty="0"/>
              <a:t>Caveat emptor: The buyer must be able to inspect the product</a:t>
            </a:r>
          </a:p>
          <a:p>
            <a:endParaRPr lang="en-US" dirty="0"/>
          </a:p>
        </p:txBody>
      </p:sp>
    </p:spTree>
    <p:extLst>
      <p:ext uri="{BB962C8B-B14F-4D97-AF65-F5344CB8AC3E}">
        <p14:creationId xmlns:p14="http://schemas.microsoft.com/office/powerpoint/2010/main" val="2651776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EE1A-D349-8840-9AAC-83D28FBCA406}"/>
              </a:ext>
            </a:extLst>
          </p:cNvPr>
          <p:cNvSpPr>
            <a:spLocks noGrp="1"/>
          </p:cNvSpPr>
          <p:nvPr>
            <p:ph type="title"/>
          </p:nvPr>
        </p:nvSpPr>
        <p:spPr/>
        <p:txBody>
          <a:bodyPr/>
          <a:lstStyle/>
          <a:p>
            <a:r>
              <a:rPr lang="en-US" dirty="0"/>
              <a:t>Anti-</a:t>
            </a:r>
            <a:r>
              <a:rPr lang="en-US" dirty="0" err="1"/>
              <a:t>Carr</a:t>
            </a:r>
            <a:r>
              <a:rPr lang="en-US" dirty="0"/>
              <a:t> / business as a special arena where deception is okay</a:t>
            </a:r>
          </a:p>
        </p:txBody>
      </p:sp>
      <p:sp>
        <p:nvSpPr>
          <p:cNvPr id="3" name="Content Placeholder 2">
            <a:extLst>
              <a:ext uri="{FF2B5EF4-FFF2-40B4-BE49-F238E27FC236}">
                <a16:creationId xmlns:a16="http://schemas.microsoft.com/office/drawing/2014/main" id="{73DFF710-A23B-8E46-A387-748E0768EC0C}"/>
              </a:ext>
            </a:extLst>
          </p:cNvPr>
          <p:cNvSpPr>
            <a:spLocks noGrp="1"/>
          </p:cNvSpPr>
          <p:nvPr>
            <p:ph idx="1"/>
          </p:nvPr>
        </p:nvSpPr>
        <p:spPr/>
        <p:txBody>
          <a:bodyPr/>
          <a:lstStyle/>
          <a:p>
            <a:r>
              <a:rPr lang="en-US" dirty="0"/>
              <a:t>Deception as justified via self-defense in competitive contexts</a:t>
            </a:r>
          </a:p>
          <a:p>
            <a:pPr lvl="1"/>
            <a:r>
              <a:rPr lang="en-US" dirty="0"/>
              <a:t>Even if deception is known to be widespread, that fact cannot justify.</a:t>
            </a:r>
          </a:p>
          <a:p>
            <a:pPr lvl="2"/>
            <a:r>
              <a:rPr lang="en-US" dirty="0"/>
              <a:t>Knowing that others have car tire spikes may help defend self, doesn’t make it okay.</a:t>
            </a:r>
          </a:p>
          <a:p>
            <a:pPr lvl="1"/>
            <a:r>
              <a:rPr lang="en-US" dirty="0"/>
              <a:t>Deception introduces friction / disutility into business practices, making business communication less efficient.</a:t>
            </a:r>
          </a:p>
          <a:p>
            <a:r>
              <a:rPr lang="en-US" dirty="0"/>
              <a:t>Deception as special rule of the game (e.g., poker)</a:t>
            </a:r>
          </a:p>
          <a:p>
            <a:pPr lvl="1"/>
            <a:r>
              <a:rPr lang="en-US" dirty="0"/>
              <a:t>Many buyers unaware of entering into special domain where deception is allowed. </a:t>
            </a:r>
          </a:p>
          <a:p>
            <a:pPr lvl="1"/>
            <a:r>
              <a:rPr lang="en-US" dirty="0"/>
              <a:t>Naivety of buyers can’t provide a moral justification</a:t>
            </a:r>
          </a:p>
          <a:p>
            <a:pPr lvl="1"/>
            <a:endParaRPr lang="en-US" dirty="0"/>
          </a:p>
        </p:txBody>
      </p:sp>
    </p:spTree>
    <p:extLst>
      <p:ext uri="{BB962C8B-B14F-4D97-AF65-F5344CB8AC3E}">
        <p14:creationId xmlns:p14="http://schemas.microsoft.com/office/powerpoint/2010/main" val="1020369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474F-1461-8A44-9E08-29548C9E899F}"/>
              </a:ext>
            </a:extLst>
          </p:cNvPr>
          <p:cNvSpPr>
            <a:spLocks noGrp="1"/>
          </p:cNvSpPr>
          <p:nvPr>
            <p:ph type="title"/>
          </p:nvPr>
        </p:nvSpPr>
        <p:spPr/>
        <p:txBody>
          <a:bodyPr/>
          <a:lstStyle/>
          <a:p>
            <a:r>
              <a:rPr lang="en-US" dirty="0"/>
              <a:t>Caveat emptor</a:t>
            </a:r>
          </a:p>
        </p:txBody>
      </p:sp>
      <p:sp>
        <p:nvSpPr>
          <p:cNvPr id="3" name="Content Placeholder 2">
            <a:extLst>
              <a:ext uri="{FF2B5EF4-FFF2-40B4-BE49-F238E27FC236}">
                <a16:creationId xmlns:a16="http://schemas.microsoft.com/office/drawing/2014/main" id="{7F63D288-C16B-B64D-99B6-A068946DDB46}"/>
              </a:ext>
            </a:extLst>
          </p:cNvPr>
          <p:cNvSpPr>
            <a:spLocks noGrp="1"/>
          </p:cNvSpPr>
          <p:nvPr>
            <p:ph idx="1"/>
          </p:nvPr>
        </p:nvSpPr>
        <p:spPr/>
        <p:txBody>
          <a:bodyPr/>
          <a:lstStyle/>
          <a:p>
            <a:r>
              <a:rPr lang="en-US" dirty="0"/>
              <a:t>Medieval judicial principle</a:t>
            </a:r>
          </a:p>
          <a:p>
            <a:r>
              <a:rPr lang="en-US" dirty="0"/>
              <a:t>Sales and contracts to sell are legally enforceable even if seller fails to inform buyer of serious defects in goods.</a:t>
            </a:r>
          </a:p>
          <a:p>
            <a:r>
              <a:rPr lang="en-US" dirty="0"/>
              <a:t>Sometimes enforce even when false statements made by seller</a:t>
            </a:r>
          </a:p>
        </p:txBody>
      </p:sp>
    </p:spTree>
    <p:extLst>
      <p:ext uri="{BB962C8B-B14F-4D97-AF65-F5344CB8AC3E}">
        <p14:creationId xmlns:p14="http://schemas.microsoft.com/office/powerpoint/2010/main" val="337747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9929-99C1-E246-837F-BFA79D8616DB}"/>
              </a:ext>
            </a:extLst>
          </p:cNvPr>
          <p:cNvSpPr>
            <a:spLocks noGrp="1"/>
          </p:cNvSpPr>
          <p:nvPr>
            <p:ph type="title"/>
          </p:nvPr>
        </p:nvSpPr>
        <p:spPr/>
        <p:txBody>
          <a:bodyPr/>
          <a:lstStyle/>
          <a:p>
            <a:r>
              <a:rPr lang="en-US" dirty="0"/>
              <a:t>Problems with caveat emptor</a:t>
            </a:r>
          </a:p>
        </p:txBody>
      </p:sp>
      <p:sp>
        <p:nvSpPr>
          <p:cNvPr id="3" name="Content Placeholder 2">
            <a:extLst>
              <a:ext uri="{FF2B5EF4-FFF2-40B4-BE49-F238E27FC236}">
                <a16:creationId xmlns:a16="http://schemas.microsoft.com/office/drawing/2014/main" id="{B3ED2055-1752-DE48-B918-D9B3EAF84251}"/>
              </a:ext>
            </a:extLst>
          </p:cNvPr>
          <p:cNvSpPr>
            <a:spLocks noGrp="1"/>
          </p:cNvSpPr>
          <p:nvPr>
            <p:ph idx="1"/>
          </p:nvPr>
        </p:nvSpPr>
        <p:spPr/>
        <p:txBody>
          <a:bodyPr/>
          <a:lstStyle/>
          <a:p>
            <a:r>
              <a:rPr lang="en-US" dirty="0"/>
              <a:t>Caveat emptor will not be likely to produce mutually beneficial exchanges in many cases:</a:t>
            </a:r>
          </a:p>
          <a:p>
            <a:pPr lvl="1"/>
            <a:r>
              <a:rPr lang="en-US" dirty="0"/>
              <a:t>When goods are too complex for buyers to assess,</a:t>
            </a:r>
          </a:p>
          <a:p>
            <a:pPr lvl="1"/>
            <a:r>
              <a:rPr lang="en-US" dirty="0"/>
              <a:t>Goods sold online </a:t>
            </a:r>
          </a:p>
          <a:p>
            <a:pPr lvl="1"/>
            <a:r>
              <a:rPr lang="en-US" dirty="0"/>
              <a:t>Transaction costs (time, money, et cetera) required for fully assessing product are high</a:t>
            </a:r>
          </a:p>
          <a:p>
            <a:r>
              <a:rPr lang="en-US" dirty="0"/>
              <a:t>Buyers almost always rely on sellers for information to some extent. Thus, if the goal is to produce acceptable exchanges, there will always be some obligations to provide information.</a:t>
            </a:r>
          </a:p>
        </p:txBody>
      </p:sp>
    </p:spTree>
    <p:extLst>
      <p:ext uri="{BB962C8B-B14F-4D97-AF65-F5344CB8AC3E}">
        <p14:creationId xmlns:p14="http://schemas.microsoft.com/office/powerpoint/2010/main" val="320823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7C63-8B19-2247-92EB-920435F926E5}"/>
              </a:ext>
            </a:extLst>
          </p:cNvPr>
          <p:cNvSpPr>
            <a:spLocks noGrp="1"/>
          </p:cNvSpPr>
          <p:nvPr>
            <p:ph type="title"/>
          </p:nvPr>
        </p:nvSpPr>
        <p:spPr/>
        <p:txBody>
          <a:bodyPr/>
          <a:lstStyle/>
          <a:p>
            <a:r>
              <a:rPr lang="en-US" dirty="0"/>
              <a:t>Knowledge condition (2)</a:t>
            </a:r>
          </a:p>
        </p:txBody>
      </p:sp>
      <p:sp>
        <p:nvSpPr>
          <p:cNvPr id="3" name="Text Placeholder 2">
            <a:extLst>
              <a:ext uri="{FF2B5EF4-FFF2-40B4-BE49-F238E27FC236}">
                <a16:creationId xmlns:a16="http://schemas.microsoft.com/office/drawing/2014/main" id="{25B875D8-AF27-E54B-8F85-9780FB5B0897}"/>
              </a:ext>
            </a:extLst>
          </p:cNvPr>
          <p:cNvSpPr>
            <a:spLocks noGrp="1"/>
          </p:cNvSpPr>
          <p:nvPr>
            <p:ph type="body" idx="1"/>
          </p:nvPr>
        </p:nvSpPr>
        <p:spPr/>
        <p:txBody>
          <a:bodyPr/>
          <a:lstStyle/>
          <a:p>
            <a:r>
              <a:rPr lang="en-US" dirty="0"/>
              <a:t>Holley’s answer</a:t>
            </a:r>
          </a:p>
        </p:txBody>
      </p:sp>
    </p:spTree>
    <p:extLst>
      <p:ext uri="{BB962C8B-B14F-4D97-AF65-F5344CB8AC3E}">
        <p14:creationId xmlns:p14="http://schemas.microsoft.com/office/powerpoint/2010/main" val="159353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FCEF-397C-A149-8569-3D3381EA30FD}"/>
              </a:ext>
            </a:extLst>
          </p:cNvPr>
          <p:cNvSpPr>
            <a:spLocks noGrp="1"/>
          </p:cNvSpPr>
          <p:nvPr>
            <p:ph type="title"/>
          </p:nvPr>
        </p:nvSpPr>
        <p:spPr/>
        <p:txBody>
          <a:bodyPr/>
          <a:lstStyle/>
          <a:p>
            <a:r>
              <a:rPr lang="en-US" dirty="0"/>
              <a:t>How much information is enough? 1/</a:t>
            </a:r>
          </a:p>
        </p:txBody>
      </p:sp>
      <p:sp>
        <p:nvSpPr>
          <p:cNvPr id="3" name="Content Placeholder 2">
            <a:extLst>
              <a:ext uri="{FF2B5EF4-FFF2-40B4-BE49-F238E27FC236}">
                <a16:creationId xmlns:a16="http://schemas.microsoft.com/office/drawing/2014/main" id="{EF6401D9-9FB1-204C-93CD-4C19C3EF6C53}"/>
              </a:ext>
            </a:extLst>
          </p:cNvPr>
          <p:cNvSpPr>
            <a:spLocks noGrp="1"/>
          </p:cNvSpPr>
          <p:nvPr>
            <p:ph idx="1"/>
          </p:nvPr>
        </p:nvSpPr>
        <p:spPr/>
        <p:txBody>
          <a:bodyPr>
            <a:normAutofit/>
          </a:bodyPr>
          <a:lstStyle/>
          <a:p>
            <a:pPr marL="0" indent="0">
              <a:buNone/>
            </a:pPr>
            <a:r>
              <a:rPr lang="en-US" dirty="0"/>
              <a:t>Key question: Does the buyer have adequate information to decide if the purchase would be beneficial?</a:t>
            </a:r>
          </a:p>
          <a:p>
            <a:r>
              <a:rPr lang="en-US" dirty="0"/>
              <a:t>Must provide:</a:t>
            </a:r>
          </a:p>
          <a:p>
            <a:pPr lvl="1"/>
            <a:r>
              <a:rPr lang="en-US" dirty="0"/>
              <a:t>Non-deceptive information</a:t>
            </a:r>
          </a:p>
          <a:p>
            <a:pPr lvl="1"/>
            <a:r>
              <a:rPr lang="en-US" dirty="0"/>
              <a:t>Relatively complete information</a:t>
            </a:r>
          </a:p>
          <a:p>
            <a:pPr lvl="1"/>
            <a:r>
              <a:rPr lang="en-US" dirty="0"/>
              <a:t>Communications must be understandable, especially when contains technical information</a:t>
            </a:r>
          </a:p>
          <a:p>
            <a:r>
              <a:rPr lang="en-US" dirty="0"/>
              <a:t>Requirements of disclosure may change depending on knowledge of the buyer’s needs / desires.</a:t>
            </a:r>
          </a:p>
          <a:p>
            <a:endParaRPr lang="en-US" dirty="0"/>
          </a:p>
          <a:p>
            <a:endParaRPr lang="en-US" dirty="0"/>
          </a:p>
        </p:txBody>
      </p:sp>
    </p:spTree>
    <p:extLst>
      <p:ext uri="{BB962C8B-B14F-4D97-AF65-F5344CB8AC3E}">
        <p14:creationId xmlns:p14="http://schemas.microsoft.com/office/powerpoint/2010/main" val="3312726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66E1-08F7-4C49-B00E-F0C78899455A}"/>
              </a:ext>
            </a:extLst>
          </p:cNvPr>
          <p:cNvSpPr>
            <a:spLocks noGrp="1"/>
          </p:cNvSpPr>
          <p:nvPr>
            <p:ph type="title"/>
          </p:nvPr>
        </p:nvSpPr>
        <p:spPr/>
        <p:txBody>
          <a:bodyPr/>
          <a:lstStyle/>
          <a:p>
            <a:r>
              <a:rPr lang="en-US" dirty="0"/>
              <a:t>How much information is enough?  2/</a:t>
            </a:r>
          </a:p>
        </p:txBody>
      </p:sp>
      <p:sp>
        <p:nvSpPr>
          <p:cNvPr id="3" name="Content Placeholder 2">
            <a:extLst>
              <a:ext uri="{FF2B5EF4-FFF2-40B4-BE49-F238E27FC236}">
                <a16:creationId xmlns:a16="http://schemas.microsoft.com/office/drawing/2014/main" id="{3DC56161-0A99-1C42-A775-68D48B326389}"/>
              </a:ext>
            </a:extLst>
          </p:cNvPr>
          <p:cNvSpPr>
            <a:spLocks noGrp="1"/>
          </p:cNvSpPr>
          <p:nvPr>
            <p:ph idx="1"/>
          </p:nvPr>
        </p:nvSpPr>
        <p:spPr/>
        <p:txBody>
          <a:bodyPr>
            <a:normAutofit/>
          </a:bodyPr>
          <a:lstStyle/>
          <a:p>
            <a:pPr marL="0" indent="0">
              <a:buNone/>
            </a:pPr>
            <a:r>
              <a:rPr lang="en-US" dirty="0"/>
              <a:t>Seller must avoid deception in information provided. That means:</a:t>
            </a:r>
          </a:p>
          <a:p>
            <a:pPr lvl="1"/>
            <a:r>
              <a:rPr lang="en-US" dirty="0"/>
              <a:t>No lies, i.e., false statements</a:t>
            </a:r>
          </a:p>
          <a:p>
            <a:pPr lvl="1"/>
            <a:r>
              <a:rPr lang="en-US" dirty="0"/>
              <a:t>No truths intended to mislead the buyer</a:t>
            </a:r>
          </a:p>
          <a:p>
            <a:pPr lvl="2"/>
            <a:r>
              <a:rPr lang="en-US" dirty="0"/>
              <a:t>Buyer: “Is car odometer accurate?”</a:t>
            </a:r>
          </a:p>
          <a:p>
            <a:pPr lvl="2"/>
            <a:r>
              <a:rPr lang="en-US" dirty="0"/>
              <a:t>Seller: “It’s illegal to tamper with odometers.”</a:t>
            </a:r>
          </a:p>
          <a:p>
            <a:r>
              <a:rPr lang="en-US" dirty="0"/>
              <a:t>Probably some room for puffery (expected exaggeration)</a:t>
            </a:r>
          </a:p>
        </p:txBody>
      </p:sp>
    </p:spTree>
    <p:extLst>
      <p:ext uri="{BB962C8B-B14F-4D97-AF65-F5344CB8AC3E}">
        <p14:creationId xmlns:p14="http://schemas.microsoft.com/office/powerpoint/2010/main" val="3711328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0512-D692-AB42-BE7F-E0823660B9BF}"/>
              </a:ext>
            </a:extLst>
          </p:cNvPr>
          <p:cNvSpPr>
            <a:spLocks noGrp="1"/>
          </p:cNvSpPr>
          <p:nvPr>
            <p:ph type="title"/>
          </p:nvPr>
        </p:nvSpPr>
        <p:spPr/>
        <p:txBody>
          <a:bodyPr>
            <a:normAutofit/>
          </a:bodyPr>
          <a:lstStyle/>
          <a:p>
            <a:r>
              <a:rPr lang="en-US" dirty="0"/>
              <a:t>How much information is enough? 3/</a:t>
            </a:r>
          </a:p>
        </p:txBody>
      </p:sp>
      <p:sp>
        <p:nvSpPr>
          <p:cNvPr id="3" name="Content Placeholder 2">
            <a:extLst>
              <a:ext uri="{FF2B5EF4-FFF2-40B4-BE49-F238E27FC236}">
                <a16:creationId xmlns:a16="http://schemas.microsoft.com/office/drawing/2014/main" id="{3686D16E-A173-6B4A-AFCD-B53F938994B0}"/>
              </a:ext>
            </a:extLst>
          </p:cNvPr>
          <p:cNvSpPr>
            <a:spLocks noGrp="1"/>
          </p:cNvSpPr>
          <p:nvPr>
            <p:ph idx="1"/>
          </p:nvPr>
        </p:nvSpPr>
        <p:spPr/>
        <p:txBody>
          <a:bodyPr/>
          <a:lstStyle/>
          <a:p>
            <a:r>
              <a:rPr lang="en-US" dirty="0"/>
              <a:t>Holley gives some practical guidelines to how much information is necessary</a:t>
            </a:r>
          </a:p>
          <a:p>
            <a:r>
              <a:rPr lang="en-US" dirty="0"/>
              <a:t>Initial advice:</a:t>
            </a:r>
          </a:p>
          <a:p>
            <a:pPr lvl="1"/>
            <a:r>
              <a:rPr lang="en-US" dirty="0"/>
              <a:t>“a salesperson might consider, ‘what would I want to know if I were considering buying this product?’” [10]</a:t>
            </a:r>
          </a:p>
          <a:p>
            <a:r>
              <a:rPr lang="en-US" dirty="0"/>
              <a:t>Main view:</a:t>
            </a:r>
          </a:p>
          <a:p>
            <a:pPr lvl="1"/>
            <a:r>
              <a:rPr lang="en-US" dirty="0"/>
              <a:t>“In most cases, however, I think that a salesperson would be justified in operating under general ‘reasonable person’ standards until particular deviations become important.”[11]</a:t>
            </a:r>
          </a:p>
          <a:p>
            <a:pPr marL="0" indent="0">
              <a:buNone/>
            </a:pPr>
            <a:endParaRPr lang="en-US" dirty="0"/>
          </a:p>
        </p:txBody>
      </p:sp>
    </p:spTree>
    <p:extLst>
      <p:ext uri="{BB962C8B-B14F-4D97-AF65-F5344CB8AC3E}">
        <p14:creationId xmlns:p14="http://schemas.microsoft.com/office/powerpoint/2010/main" val="169360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E03A-2F5A-AF44-B7C7-1490FB289DA7}"/>
              </a:ext>
            </a:extLst>
          </p:cNvPr>
          <p:cNvSpPr>
            <a:spLocks noGrp="1"/>
          </p:cNvSpPr>
          <p:nvPr>
            <p:ph type="title"/>
          </p:nvPr>
        </p:nvSpPr>
        <p:spPr/>
        <p:txBody>
          <a:bodyPr/>
          <a:lstStyle/>
          <a:p>
            <a:r>
              <a:rPr lang="en-US" dirty="0"/>
              <a:t>Getting someone to do x</a:t>
            </a:r>
          </a:p>
        </p:txBody>
      </p:sp>
      <p:sp>
        <p:nvSpPr>
          <p:cNvPr id="3" name="Content Placeholder 2">
            <a:extLst>
              <a:ext uri="{FF2B5EF4-FFF2-40B4-BE49-F238E27FC236}">
                <a16:creationId xmlns:a16="http://schemas.microsoft.com/office/drawing/2014/main" id="{0D5799E4-0201-A440-8D02-87CECFEE8758}"/>
              </a:ext>
            </a:extLst>
          </p:cNvPr>
          <p:cNvSpPr>
            <a:spLocks noGrp="1"/>
          </p:cNvSpPr>
          <p:nvPr>
            <p:ph idx="1"/>
          </p:nvPr>
        </p:nvSpPr>
        <p:spPr/>
        <p:txBody>
          <a:bodyPr>
            <a:normAutofit fontScale="85000" lnSpcReduction="20000"/>
          </a:bodyPr>
          <a:lstStyle/>
          <a:p>
            <a:r>
              <a:rPr lang="en-US" dirty="0"/>
              <a:t>Persuasion</a:t>
            </a:r>
          </a:p>
          <a:p>
            <a:pPr lvl="1"/>
            <a:r>
              <a:rPr lang="en-US" dirty="0"/>
              <a:t>S convinces B that x satisfies B’s preferences</a:t>
            </a:r>
          </a:p>
          <a:p>
            <a:r>
              <a:rPr lang="en-US" dirty="0"/>
              <a:t>Option interference</a:t>
            </a:r>
          </a:p>
          <a:p>
            <a:pPr lvl="1"/>
            <a:r>
              <a:rPr lang="en-US" dirty="0"/>
              <a:t>Coercion</a:t>
            </a:r>
          </a:p>
          <a:p>
            <a:pPr lvl="1"/>
            <a:r>
              <a:rPr lang="en-US" dirty="0"/>
              <a:t>Manipulating situation (actual or perceived)</a:t>
            </a:r>
          </a:p>
          <a:p>
            <a:r>
              <a:rPr lang="en-US" dirty="0"/>
              <a:t>Rational capacity interference</a:t>
            </a:r>
          </a:p>
          <a:p>
            <a:pPr lvl="1"/>
            <a:r>
              <a:rPr lang="en-US" dirty="0"/>
              <a:t>Psychological bugs</a:t>
            </a:r>
          </a:p>
          <a:p>
            <a:r>
              <a:rPr lang="en-US" dirty="0"/>
              <a:t>Information interference</a:t>
            </a:r>
          </a:p>
          <a:p>
            <a:pPr lvl="1"/>
            <a:r>
              <a:rPr lang="en-US" dirty="0"/>
              <a:t>Deception: Causing B to have false beliefs</a:t>
            </a:r>
          </a:p>
          <a:p>
            <a:pPr lvl="1"/>
            <a:r>
              <a:rPr lang="en-US" dirty="0"/>
              <a:t>Lying: Saying false things with intent to deceive </a:t>
            </a:r>
          </a:p>
          <a:p>
            <a:pPr lvl="1"/>
            <a:r>
              <a:rPr lang="en-US" dirty="0"/>
              <a:t>Withholding information</a:t>
            </a:r>
          </a:p>
          <a:p>
            <a:pPr lvl="2"/>
            <a:r>
              <a:rPr lang="en-US" dirty="0"/>
              <a:t>Does not cause to have false belief; failing to correct false beliefs / incorrect information </a:t>
            </a:r>
          </a:p>
          <a:p>
            <a:pPr lvl="1"/>
            <a:r>
              <a:rPr lang="en-US" dirty="0"/>
              <a:t>Concealing information</a:t>
            </a:r>
          </a:p>
          <a:p>
            <a:pPr lvl="2"/>
            <a:r>
              <a:rPr lang="en-US" dirty="0"/>
              <a:t>Often causes false belief</a:t>
            </a:r>
          </a:p>
        </p:txBody>
      </p:sp>
    </p:spTree>
    <p:extLst>
      <p:ext uri="{BB962C8B-B14F-4D97-AF65-F5344CB8AC3E}">
        <p14:creationId xmlns:p14="http://schemas.microsoft.com/office/powerpoint/2010/main" val="2178449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C9AF-1AA1-7040-AE96-E32D0C965B43}"/>
              </a:ext>
            </a:extLst>
          </p:cNvPr>
          <p:cNvSpPr>
            <a:spLocks noGrp="1"/>
          </p:cNvSpPr>
          <p:nvPr>
            <p:ph type="title"/>
          </p:nvPr>
        </p:nvSpPr>
        <p:spPr/>
        <p:txBody>
          <a:bodyPr/>
          <a:lstStyle/>
          <a:p>
            <a:r>
              <a:rPr lang="en-US" dirty="0"/>
              <a:t>Reasonable persons / ‘particular deviations’</a:t>
            </a:r>
          </a:p>
        </p:txBody>
      </p:sp>
      <p:sp>
        <p:nvSpPr>
          <p:cNvPr id="3" name="Content Placeholder 2">
            <a:extLst>
              <a:ext uri="{FF2B5EF4-FFF2-40B4-BE49-F238E27FC236}">
                <a16:creationId xmlns:a16="http://schemas.microsoft.com/office/drawing/2014/main" id="{E6F3CB17-541A-C546-B24C-ED5A770829E1}"/>
              </a:ext>
            </a:extLst>
          </p:cNvPr>
          <p:cNvSpPr>
            <a:spLocks noGrp="1"/>
          </p:cNvSpPr>
          <p:nvPr>
            <p:ph idx="1"/>
          </p:nvPr>
        </p:nvSpPr>
        <p:spPr/>
        <p:txBody>
          <a:bodyPr/>
          <a:lstStyle/>
          <a:p>
            <a:r>
              <a:rPr lang="en-US" dirty="0"/>
              <a:t>Reasonable person</a:t>
            </a:r>
          </a:p>
          <a:p>
            <a:pPr lvl="1"/>
            <a:r>
              <a:rPr lang="en-US" dirty="0"/>
              <a:t>Actually should be the reasonable customer in the particular industry</a:t>
            </a:r>
          </a:p>
          <a:p>
            <a:pPr lvl="2"/>
            <a:r>
              <a:rPr lang="en-US" dirty="0"/>
              <a:t>E.g., Ordinary computer buyer vs. computer gamer; ordinary diner vs. diner with severe allergies</a:t>
            </a:r>
          </a:p>
          <a:p>
            <a:pPr lvl="1"/>
            <a:r>
              <a:rPr lang="en-US" dirty="0"/>
              <a:t>Somewhat like ‘average person’, ’the man/woman off the street’</a:t>
            </a:r>
          </a:p>
          <a:p>
            <a:pPr lvl="1"/>
            <a:r>
              <a:rPr lang="en-US" dirty="0"/>
              <a:t>(Usually) can expect that they will make some effort to inform themselves, ask about things which are important to them.</a:t>
            </a:r>
          </a:p>
          <a:p>
            <a:pPr lvl="1"/>
            <a:r>
              <a:rPr lang="en-US" dirty="0"/>
              <a:t>(Usually) will not need extremely detailed, technical information.</a:t>
            </a:r>
          </a:p>
          <a:p>
            <a:r>
              <a:rPr lang="en-US" dirty="0"/>
              <a:t>Particular deviations</a:t>
            </a:r>
          </a:p>
          <a:p>
            <a:pPr lvl="1"/>
            <a:r>
              <a:rPr lang="en-US" dirty="0"/>
              <a:t>The customer makes clear that they need more information than the ordinary reasonable customer </a:t>
            </a:r>
          </a:p>
        </p:txBody>
      </p:sp>
    </p:spTree>
    <p:extLst>
      <p:ext uri="{BB962C8B-B14F-4D97-AF65-F5344CB8AC3E}">
        <p14:creationId xmlns:p14="http://schemas.microsoft.com/office/powerpoint/2010/main" val="29684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7C63-8B19-2247-92EB-920435F926E5}"/>
              </a:ext>
            </a:extLst>
          </p:cNvPr>
          <p:cNvSpPr>
            <a:spLocks noGrp="1"/>
          </p:cNvSpPr>
          <p:nvPr>
            <p:ph type="title"/>
          </p:nvPr>
        </p:nvSpPr>
        <p:spPr/>
        <p:txBody>
          <a:bodyPr/>
          <a:lstStyle/>
          <a:p>
            <a:r>
              <a:rPr lang="en-US" dirty="0"/>
              <a:t>Knowledge condition (3)</a:t>
            </a:r>
          </a:p>
        </p:txBody>
      </p:sp>
      <p:sp>
        <p:nvSpPr>
          <p:cNvPr id="3" name="Text Placeholder 2">
            <a:extLst>
              <a:ext uri="{FF2B5EF4-FFF2-40B4-BE49-F238E27FC236}">
                <a16:creationId xmlns:a16="http://schemas.microsoft.com/office/drawing/2014/main" id="{25B875D8-AF27-E54B-8F85-9780FB5B0897}"/>
              </a:ext>
            </a:extLst>
          </p:cNvPr>
          <p:cNvSpPr>
            <a:spLocks noGrp="1"/>
          </p:cNvSpPr>
          <p:nvPr>
            <p:ph type="body" idx="1"/>
          </p:nvPr>
        </p:nvSpPr>
        <p:spPr/>
        <p:txBody>
          <a:bodyPr/>
          <a:lstStyle/>
          <a:p>
            <a:r>
              <a:rPr lang="en-US" dirty="0"/>
              <a:t>Objections and responses</a:t>
            </a:r>
          </a:p>
        </p:txBody>
      </p:sp>
    </p:spTree>
    <p:extLst>
      <p:ext uri="{BB962C8B-B14F-4D97-AF65-F5344CB8AC3E}">
        <p14:creationId xmlns:p14="http://schemas.microsoft.com/office/powerpoint/2010/main" val="3085772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9E78-4406-8944-A8B0-D666CA1D66FD}"/>
              </a:ext>
            </a:extLst>
          </p:cNvPr>
          <p:cNvSpPr>
            <a:spLocks noGrp="1"/>
          </p:cNvSpPr>
          <p:nvPr>
            <p:ph type="title"/>
          </p:nvPr>
        </p:nvSpPr>
        <p:spPr/>
        <p:txBody>
          <a:bodyPr/>
          <a:lstStyle/>
          <a:p>
            <a:r>
              <a:rPr lang="en-US" dirty="0"/>
              <a:t>Knowledge condition</a:t>
            </a:r>
          </a:p>
        </p:txBody>
      </p:sp>
      <p:sp>
        <p:nvSpPr>
          <p:cNvPr id="3" name="Content Placeholder 2">
            <a:extLst>
              <a:ext uri="{FF2B5EF4-FFF2-40B4-BE49-F238E27FC236}">
                <a16:creationId xmlns:a16="http://schemas.microsoft.com/office/drawing/2014/main" id="{0C34B6C3-CE42-1E40-BB0B-28253B80C3F3}"/>
              </a:ext>
            </a:extLst>
          </p:cNvPr>
          <p:cNvSpPr>
            <a:spLocks noGrp="1"/>
          </p:cNvSpPr>
          <p:nvPr>
            <p:ph idx="1"/>
          </p:nvPr>
        </p:nvSpPr>
        <p:spPr/>
        <p:txBody>
          <a:bodyPr/>
          <a:lstStyle/>
          <a:p>
            <a:r>
              <a:rPr lang="en-US" dirty="0"/>
              <a:t>The salesperson must provide all information a reasonable consumer of that sort of product would need in order to determine whether the purchase is likely to be in her interest.</a:t>
            </a:r>
          </a:p>
        </p:txBody>
      </p:sp>
    </p:spTree>
    <p:extLst>
      <p:ext uri="{BB962C8B-B14F-4D97-AF65-F5344CB8AC3E}">
        <p14:creationId xmlns:p14="http://schemas.microsoft.com/office/powerpoint/2010/main" val="3235239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1F87-1CD0-2A4E-BA2C-30DA302DE0E4}"/>
              </a:ext>
            </a:extLst>
          </p:cNvPr>
          <p:cNvSpPr>
            <a:spLocks noGrp="1"/>
          </p:cNvSpPr>
          <p:nvPr>
            <p:ph type="title"/>
          </p:nvPr>
        </p:nvSpPr>
        <p:spPr/>
        <p:txBody>
          <a:bodyPr/>
          <a:lstStyle/>
          <a:p>
            <a:r>
              <a:rPr lang="en-US" dirty="0"/>
              <a:t>Carson’s attack on Holley’s knowledge condition</a:t>
            </a:r>
          </a:p>
        </p:txBody>
      </p:sp>
      <p:sp>
        <p:nvSpPr>
          <p:cNvPr id="3" name="Content Placeholder 2">
            <a:extLst>
              <a:ext uri="{FF2B5EF4-FFF2-40B4-BE49-F238E27FC236}">
                <a16:creationId xmlns:a16="http://schemas.microsoft.com/office/drawing/2014/main" id="{DF6EB7A7-6A58-7F4D-893F-020A3459411D}"/>
              </a:ext>
            </a:extLst>
          </p:cNvPr>
          <p:cNvSpPr>
            <a:spLocks noGrp="1"/>
          </p:cNvSpPr>
          <p:nvPr>
            <p:ph idx="1"/>
          </p:nvPr>
        </p:nvSpPr>
        <p:spPr/>
        <p:txBody>
          <a:bodyPr>
            <a:normAutofit fontScale="92500"/>
          </a:bodyPr>
          <a:lstStyle/>
          <a:p>
            <a:r>
              <a:rPr lang="en-US" dirty="0"/>
              <a:t>Holley does talk about what the reasonable person would WANT to know. </a:t>
            </a:r>
          </a:p>
          <a:p>
            <a:r>
              <a:rPr lang="en-US" dirty="0"/>
              <a:t>That opens him to Carson’s charge that ideally a person would want to know everything about a product. </a:t>
            </a:r>
          </a:p>
          <a:p>
            <a:r>
              <a:rPr lang="en-US" dirty="0"/>
              <a:t>But Holley should be able to say:</a:t>
            </a:r>
          </a:p>
          <a:p>
            <a:pPr lvl="1"/>
            <a:r>
              <a:rPr lang="en-US" dirty="0"/>
              <a:t>(a) a reasonable person wouldn’t make unreasonable demands. </a:t>
            </a:r>
          </a:p>
          <a:p>
            <a:pPr lvl="1"/>
            <a:r>
              <a:rPr lang="en-US" dirty="0"/>
              <a:t>(b) talking about a reasonable person within a particular industry / sales context. That may obviate the problem with very limited options which Carson raises</a:t>
            </a:r>
          </a:p>
          <a:p>
            <a:pPr lvl="1"/>
            <a:r>
              <a:rPr lang="en-US" dirty="0"/>
              <a:t>(c) The talk of ‘wanting’ is at worst a slip and at best a more intuitively usable guideline. The real issue is what would need to be known to carry out a mutually beneficial exchange. That may put limits on what a reasonable person would need to know.  </a:t>
            </a:r>
          </a:p>
          <a:p>
            <a:endParaRPr lang="en-US" dirty="0"/>
          </a:p>
        </p:txBody>
      </p:sp>
    </p:spTree>
    <p:extLst>
      <p:ext uri="{BB962C8B-B14F-4D97-AF65-F5344CB8AC3E}">
        <p14:creationId xmlns:p14="http://schemas.microsoft.com/office/powerpoint/2010/main" val="2053056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95A81-667E-294D-AB15-D3E2994B9ABA}"/>
              </a:ext>
            </a:extLst>
          </p:cNvPr>
          <p:cNvSpPr>
            <a:spLocks noGrp="1"/>
          </p:cNvSpPr>
          <p:nvPr>
            <p:ph type="title"/>
          </p:nvPr>
        </p:nvSpPr>
        <p:spPr/>
        <p:txBody>
          <a:bodyPr/>
          <a:lstStyle/>
          <a:p>
            <a:r>
              <a:rPr lang="en-US" dirty="0"/>
              <a:t>Non-compulsion</a:t>
            </a:r>
          </a:p>
        </p:txBody>
      </p:sp>
      <p:sp>
        <p:nvSpPr>
          <p:cNvPr id="5" name="Text Placeholder 4">
            <a:extLst>
              <a:ext uri="{FF2B5EF4-FFF2-40B4-BE49-F238E27FC236}">
                <a16:creationId xmlns:a16="http://schemas.microsoft.com/office/drawing/2014/main" id="{C0EF5D18-CA93-6241-B62F-BE2A8501B3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7543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92DE-9036-F445-B43B-29358653B1F8}"/>
              </a:ext>
            </a:extLst>
          </p:cNvPr>
          <p:cNvSpPr>
            <a:spLocks noGrp="1"/>
          </p:cNvSpPr>
          <p:nvPr>
            <p:ph type="title"/>
          </p:nvPr>
        </p:nvSpPr>
        <p:spPr/>
        <p:txBody>
          <a:bodyPr/>
          <a:lstStyle/>
          <a:p>
            <a:r>
              <a:rPr lang="en-US" dirty="0"/>
              <a:t>Compulsion: Absence of alternatives</a:t>
            </a:r>
          </a:p>
        </p:txBody>
      </p:sp>
      <p:sp>
        <p:nvSpPr>
          <p:cNvPr id="3" name="Content Placeholder 2">
            <a:extLst>
              <a:ext uri="{FF2B5EF4-FFF2-40B4-BE49-F238E27FC236}">
                <a16:creationId xmlns:a16="http://schemas.microsoft.com/office/drawing/2014/main" id="{FDCD3DE7-5B4F-4E43-A84A-9E621E1CCC8F}"/>
              </a:ext>
            </a:extLst>
          </p:cNvPr>
          <p:cNvSpPr>
            <a:spLocks noGrp="1"/>
          </p:cNvSpPr>
          <p:nvPr>
            <p:ph idx="1"/>
          </p:nvPr>
        </p:nvSpPr>
        <p:spPr/>
        <p:txBody>
          <a:bodyPr/>
          <a:lstStyle/>
          <a:p>
            <a:r>
              <a:rPr lang="en-US" dirty="0"/>
              <a:t>Compulsion is absent only if buyer has alternatives to particular seller.</a:t>
            </a:r>
          </a:p>
          <a:p>
            <a:r>
              <a:rPr lang="en-US" dirty="0"/>
              <a:t>Compulsion is absent only if the buyer perceives that they have alternatives.</a:t>
            </a:r>
          </a:p>
          <a:p>
            <a:pPr marL="914400" lvl="2" indent="0">
              <a:buNone/>
            </a:pPr>
            <a:endParaRPr lang="en-US" dirty="0"/>
          </a:p>
          <a:p>
            <a:pPr lvl="1"/>
            <a:endParaRPr lang="en-US" dirty="0"/>
          </a:p>
        </p:txBody>
      </p:sp>
    </p:spTree>
    <p:extLst>
      <p:ext uri="{BB962C8B-B14F-4D97-AF65-F5344CB8AC3E}">
        <p14:creationId xmlns:p14="http://schemas.microsoft.com/office/powerpoint/2010/main" val="399352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4C3A62-4C31-AB46-A8BF-02D34E434E83}"/>
              </a:ext>
            </a:extLst>
          </p:cNvPr>
          <p:cNvSpPr>
            <a:spLocks noGrp="1"/>
          </p:cNvSpPr>
          <p:nvPr>
            <p:ph type="title"/>
          </p:nvPr>
        </p:nvSpPr>
        <p:spPr/>
        <p:txBody>
          <a:bodyPr/>
          <a:lstStyle/>
          <a:p>
            <a:r>
              <a:rPr lang="en-US" dirty="0"/>
              <a:t>Obvious case of compulsion: Robbery</a:t>
            </a:r>
          </a:p>
        </p:txBody>
      </p:sp>
      <p:sp>
        <p:nvSpPr>
          <p:cNvPr id="5" name="Content Placeholder 4">
            <a:extLst>
              <a:ext uri="{FF2B5EF4-FFF2-40B4-BE49-F238E27FC236}">
                <a16:creationId xmlns:a16="http://schemas.microsoft.com/office/drawing/2014/main" id="{C4A7266C-9141-844F-8F5D-B8D268F39954}"/>
              </a:ext>
            </a:extLst>
          </p:cNvPr>
          <p:cNvSpPr>
            <a:spLocks noGrp="1"/>
          </p:cNvSpPr>
          <p:nvPr>
            <p:ph idx="1"/>
          </p:nvPr>
        </p:nvSpPr>
        <p:spPr/>
        <p:txBody>
          <a:bodyPr/>
          <a:lstStyle/>
          <a:p>
            <a:r>
              <a:rPr lang="en-US" dirty="0"/>
              <a:t>Coercion</a:t>
            </a:r>
          </a:p>
          <a:p>
            <a:pPr lvl="1"/>
            <a:r>
              <a:rPr lang="en-US" dirty="0"/>
              <a:t>Robbery / Your money or your life</a:t>
            </a:r>
          </a:p>
          <a:p>
            <a:pPr lvl="1"/>
            <a:r>
              <a:rPr lang="en-US" dirty="0"/>
              <a:t>“By restricting my range of choices so severely, the robber has forced me into a one-sided deal” [11]</a:t>
            </a:r>
          </a:p>
          <a:p>
            <a:r>
              <a:rPr lang="en-US" dirty="0"/>
              <a:t>Standard cases</a:t>
            </a:r>
          </a:p>
          <a:p>
            <a:pPr lvl="1"/>
            <a:r>
              <a:rPr lang="en-US" dirty="0"/>
              <a:t>“In the standard business arrangement, neither party is forced to enter negotiations. A threat of harm would transform the situation to something other than a purely business arrangement. Coercion is not the only kind of compulsion, however.” [11]</a:t>
            </a:r>
          </a:p>
        </p:txBody>
      </p:sp>
    </p:spTree>
    <p:extLst>
      <p:ext uri="{BB962C8B-B14F-4D97-AF65-F5344CB8AC3E}">
        <p14:creationId xmlns:p14="http://schemas.microsoft.com/office/powerpoint/2010/main" val="1457989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92DE-9036-F445-B43B-29358653B1F8}"/>
              </a:ext>
            </a:extLst>
          </p:cNvPr>
          <p:cNvSpPr>
            <a:spLocks noGrp="1"/>
          </p:cNvSpPr>
          <p:nvPr>
            <p:ph type="title"/>
          </p:nvPr>
        </p:nvSpPr>
        <p:spPr/>
        <p:txBody>
          <a:bodyPr/>
          <a:lstStyle/>
          <a:p>
            <a:r>
              <a:rPr lang="en-US" dirty="0"/>
              <a:t>Compulsion: Absence of alternatives</a:t>
            </a:r>
          </a:p>
        </p:txBody>
      </p:sp>
      <p:sp>
        <p:nvSpPr>
          <p:cNvPr id="3" name="Content Placeholder 2">
            <a:extLst>
              <a:ext uri="{FF2B5EF4-FFF2-40B4-BE49-F238E27FC236}">
                <a16:creationId xmlns:a16="http://schemas.microsoft.com/office/drawing/2014/main" id="{FDCD3DE7-5B4F-4E43-A84A-9E621E1CCC8F}"/>
              </a:ext>
            </a:extLst>
          </p:cNvPr>
          <p:cNvSpPr>
            <a:spLocks noGrp="1"/>
          </p:cNvSpPr>
          <p:nvPr>
            <p:ph idx="1"/>
          </p:nvPr>
        </p:nvSpPr>
        <p:spPr/>
        <p:txBody>
          <a:bodyPr/>
          <a:lstStyle/>
          <a:p>
            <a:r>
              <a:rPr lang="en-US" dirty="0"/>
              <a:t>Compulsion is absent only if buyer has alternatives to particular seller</a:t>
            </a:r>
          </a:p>
          <a:p>
            <a:pPr marL="914400" lvl="2" indent="0">
              <a:buNone/>
            </a:pPr>
            <a:endParaRPr lang="en-US" dirty="0"/>
          </a:p>
          <a:p>
            <a:pPr lvl="1"/>
            <a:endParaRPr lang="en-US" dirty="0"/>
          </a:p>
        </p:txBody>
      </p:sp>
    </p:spTree>
    <p:extLst>
      <p:ext uri="{BB962C8B-B14F-4D97-AF65-F5344CB8AC3E}">
        <p14:creationId xmlns:p14="http://schemas.microsoft.com/office/powerpoint/2010/main" val="583596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0CCF-FA0F-BC4C-9C4C-A311F2443F7C}"/>
              </a:ext>
            </a:extLst>
          </p:cNvPr>
          <p:cNvSpPr>
            <a:spLocks noGrp="1"/>
          </p:cNvSpPr>
          <p:nvPr>
            <p:ph type="title"/>
          </p:nvPr>
        </p:nvSpPr>
        <p:spPr/>
        <p:txBody>
          <a:bodyPr>
            <a:normAutofit/>
          </a:bodyPr>
          <a:lstStyle/>
          <a:p>
            <a:r>
              <a:rPr lang="en-US" dirty="0"/>
              <a:t>Problem: Monopoly /monopsony</a:t>
            </a:r>
          </a:p>
        </p:txBody>
      </p:sp>
      <p:sp>
        <p:nvSpPr>
          <p:cNvPr id="3" name="Content Placeholder 2">
            <a:extLst>
              <a:ext uri="{FF2B5EF4-FFF2-40B4-BE49-F238E27FC236}">
                <a16:creationId xmlns:a16="http://schemas.microsoft.com/office/drawing/2014/main" id="{A0A4F676-2480-2645-B0FF-906D282B6DB2}"/>
              </a:ext>
            </a:extLst>
          </p:cNvPr>
          <p:cNvSpPr>
            <a:spLocks noGrp="1"/>
          </p:cNvSpPr>
          <p:nvPr>
            <p:ph idx="1"/>
          </p:nvPr>
        </p:nvSpPr>
        <p:spPr/>
        <p:txBody>
          <a:bodyPr/>
          <a:lstStyle/>
          <a:p>
            <a:r>
              <a:rPr lang="en-US" dirty="0"/>
              <a:t>Monopoly  practices threaten voluntariness of exchange by limiting options</a:t>
            </a:r>
          </a:p>
          <a:p>
            <a:r>
              <a:rPr lang="en-US" dirty="0"/>
              <a:t>If only one seller of food: “given my great need for food and the absence of alternatives, the seller is able to dictate the terms. In one sense I choose to make the deal, but the voluntariness of my choice is limited by the absence of alternatives. Just as the robber presented me with a very limited choice, so the conditions of control over the market limit my options” [12]</a:t>
            </a:r>
          </a:p>
          <a:p>
            <a:endParaRPr lang="en-US" dirty="0"/>
          </a:p>
        </p:txBody>
      </p:sp>
    </p:spTree>
    <p:extLst>
      <p:ext uri="{BB962C8B-B14F-4D97-AF65-F5344CB8AC3E}">
        <p14:creationId xmlns:p14="http://schemas.microsoft.com/office/powerpoint/2010/main" val="973937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4BF7-0876-7A49-8503-3C70EAE0FD4A}"/>
              </a:ext>
            </a:extLst>
          </p:cNvPr>
          <p:cNvSpPr>
            <a:spLocks noGrp="1"/>
          </p:cNvSpPr>
          <p:nvPr>
            <p:ph type="title"/>
          </p:nvPr>
        </p:nvSpPr>
        <p:spPr/>
        <p:txBody>
          <a:bodyPr/>
          <a:lstStyle/>
          <a:p>
            <a:r>
              <a:rPr lang="en-US" dirty="0"/>
              <a:t>Problem: Limiting perceived options</a:t>
            </a:r>
          </a:p>
        </p:txBody>
      </p:sp>
      <p:sp>
        <p:nvSpPr>
          <p:cNvPr id="3" name="Content Placeholder 2">
            <a:extLst>
              <a:ext uri="{FF2B5EF4-FFF2-40B4-BE49-F238E27FC236}">
                <a16:creationId xmlns:a16="http://schemas.microsoft.com/office/drawing/2014/main" id="{EE24B76D-163F-FE4D-AB7F-DB82FFAE4333}"/>
              </a:ext>
            </a:extLst>
          </p:cNvPr>
          <p:cNvSpPr>
            <a:spLocks noGrp="1"/>
          </p:cNvSpPr>
          <p:nvPr>
            <p:ph idx="1"/>
          </p:nvPr>
        </p:nvSpPr>
        <p:spPr/>
        <p:txBody>
          <a:bodyPr/>
          <a:lstStyle/>
          <a:p>
            <a:r>
              <a:rPr lang="en-US" dirty="0"/>
              <a:t>Seller can make it seem as though options are limited.</a:t>
            </a:r>
          </a:p>
          <a:p>
            <a:r>
              <a:rPr lang="en-US" dirty="0"/>
              <a:t>E.g., talking down other options et cetera</a:t>
            </a:r>
          </a:p>
          <a:p>
            <a:r>
              <a:rPr lang="en-US" dirty="0"/>
              <a:t>”With a convincing presentation, a customer might easily perceive the options to be very limited. Whether or not the technique is questionable may depend upon the accuracy of the perception. If the salesperson is attempting to take away a legitimate alternative, that is an attempt to undermine the customer’s voluntary choice.” [12]</a:t>
            </a:r>
          </a:p>
          <a:p>
            <a:endParaRPr lang="en-US" dirty="0"/>
          </a:p>
        </p:txBody>
      </p:sp>
    </p:spTree>
    <p:extLst>
      <p:ext uri="{BB962C8B-B14F-4D97-AF65-F5344CB8AC3E}">
        <p14:creationId xmlns:p14="http://schemas.microsoft.com/office/powerpoint/2010/main" val="114980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455-63FD-BA49-BA00-EE69444F23DB}"/>
              </a:ext>
            </a:extLst>
          </p:cNvPr>
          <p:cNvSpPr>
            <a:spLocks noGrp="1"/>
          </p:cNvSpPr>
          <p:nvPr>
            <p:ph type="title"/>
          </p:nvPr>
        </p:nvSpPr>
        <p:spPr/>
        <p:txBody>
          <a:bodyPr/>
          <a:lstStyle/>
          <a:p>
            <a:r>
              <a:rPr lang="en-US" dirty="0"/>
              <a:t>Manipulative tactics</a:t>
            </a:r>
          </a:p>
        </p:txBody>
      </p:sp>
      <p:sp>
        <p:nvSpPr>
          <p:cNvPr id="3" name="Content Placeholder 2">
            <a:extLst>
              <a:ext uri="{FF2B5EF4-FFF2-40B4-BE49-F238E27FC236}">
                <a16:creationId xmlns:a16="http://schemas.microsoft.com/office/drawing/2014/main" id="{5A3276AB-2E52-AF4A-AD4F-5129FA3E75E0}"/>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Charm Tonya into wanting to please Irving by doing </a:t>
            </a:r>
            <a:r>
              <a:rPr lang="en-US" i="1" dirty="0"/>
              <a:t>X</a:t>
            </a:r>
            <a:r>
              <a:rPr lang="en-US" dirty="0"/>
              <a:t>.</a:t>
            </a:r>
          </a:p>
          <a:p>
            <a:pPr marL="514350" indent="-514350">
              <a:buFont typeface="+mj-lt"/>
              <a:buAutoNum type="arabicPeriod"/>
            </a:pPr>
            <a:r>
              <a:rPr lang="en-US" dirty="0"/>
              <a:t>Exaggerate the advantages of doing </a:t>
            </a:r>
            <a:r>
              <a:rPr lang="en-US" i="1" dirty="0"/>
              <a:t>X</a:t>
            </a:r>
            <a:r>
              <a:rPr lang="en-US" dirty="0"/>
              <a:t> and the disadvantages of doing </a:t>
            </a:r>
            <a:r>
              <a:rPr lang="en-US" i="1" dirty="0"/>
              <a:t>Y</a:t>
            </a:r>
            <a:r>
              <a:rPr lang="en-US" dirty="0"/>
              <a:t>, and/or understate the disadvantages of doing </a:t>
            </a:r>
            <a:r>
              <a:rPr lang="en-US" i="1" dirty="0"/>
              <a:t>X</a:t>
            </a:r>
            <a:r>
              <a:rPr lang="en-US" dirty="0"/>
              <a:t> and the advantages of doing </a:t>
            </a:r>
            <a:r>
              <a:rPr lang="en-US" i="1" dirty="0"/>
              <a:t>Y</a:t>
            </a:r>
            <a:r>
              <a:rPr lang="en-US" dirty="0"/>
              <a:t>.</a:t>
            </a:r>
          </a:p>
          <a:p>
            <a:pPr marL="514350" indent="-514350">
              <a:buFont typeface="+mj-lt"/>
              <a:buAutoNum type="arabicPeriod"/>
            </a:pPr>
            <a:r>
              <a:rPr lang="en-US" dirty="0"/>
              <a:t>Make Tonya feel guilty for preferring to do </a:t>
            </a:r>
            <a:r>
              <a:rPr lang="en-US" i="1" dirty="0"/>
              <a:t>Y</a:t>
            </a:r>
            <a:r>
              <a:rPr lang="en-US" dirty="0"/>
              <a:t>. [guilt trip]</a:t>
            </a:r>
          </a:p>
          <a:p>
            <a:pPr marL="514350" indent="-514350">
              <a:buFont typeface="+mj-lt"/>
              <a:buAutoNum type="arabicPeriod"/>
            </a:pPr>
            <a:r>
              <a:rPr lang="en-US" dirty="0"/>
              <a:t>Induce Tonya into an emotional state that makes doing </a:t>
            </a:r>
            <a:r>
              <a:rPr lang="en-US" i="1" dirty="0"/>
              <a:t>X</a:t>
            </a:r>
            <a:r>
              <a:rPr lang="en-US" dirty="0"/>
              <a:t> seem more appropriate than it really is.</a:t>
            </a:r>
          </a:p>
          <a:p>
            <a:pPr marL="514350" indent="-514350">
              <a:buFont typeface="+mj-lt"/>
              <a:buAutoNum type="arabicPeriod"/>
            </a:pPr>
            <a:r>
              <a:rPr lang="en-US" dirty="0"/>
              <a:t>Point out that doing </a:t>
            </a:r>
            <a:r>
              <a:rPr lang="en-US" i="1" dirty="0"/>
              <a:t>Y</a:t>
            </a:r>
            <a:r>
              <a:rPr lang="en-US" dirty="0"/>
              <a:t> will make Tonya seem less worthy and appealing to her friends.  [peer pressure]</a:t>
            </a:r>
          </a:p>
          <a:p>
            <a:pPr marL="514350" indent="-514350">
              <a:buFont typeface="+mj-lt"/>
              <a:buAutoNum type="arabicPeriod"/>
            </a:pPr>
            <a:r>
              <a:rPr lang="en-US" dirty="0"/>
              <a:t>Make Tonya feel badly about herself and portray </a:t>
            </a:r>
            <a:r>
              <a:rPr lang="en-US" i="1" dirty="0"/>
              <a:t>Y</a:t>
            </a:r>
            <a:r>
              <a:rPr lang="en-US" dirty="0"/>
              <a:t> as a choice that will confirm or exacerbate this feeling, and/or portray </a:t>
            </a:r>
            <a:r>
              <a:rPr lang="en-US" i="1" dirty="0"/>
              <a:t>X</a:t>
            </a:r>
            <a:r>
              <a:rPr lang="en-US" dirty="0"/>
              <a:t> as a choice that will disconfirm or combat it. [Negging]</a:t>
            </a:r>
          </a:p>
          <a:p>
            <a:pPr marL="514350" indent="-514350">
              <a:buFont typeface="+mj-lt"/>
              <a:buAutoNum type="arabicPeriod"/>
            </a:pPr>
            <a:r>
              <a:rPr lang="en-US" dirty="0"/>
              <a:t>Do a small favor for Tonya before asking her to do </a:t>
            </a:r>
            <a:r>
              <a:rPr lang="en-US" i="1" dirty="0"/>
              <a:t>X</a:t>
            </a:r>
            <a:r>
              <a:rPr lang="en-US" dirty="0"/>
              <a:t>, so that she feels obligated to comply.</a:t>
            </a:r>
          </a:p>
          <a:p>
            <a:pPr marL="514350" indent="-514350">
              <a:buFont typeface="+mj-lt"/>
              <a:buAutoNum type="arabicPeriod"/>
            </a:pPr>
            <a:r>
              <a:rPr lang="en-US" dirty="0"/>
              <a:t>Make Tonya doubt her own judgment so that she will rely on Irving’s advice to do </a:t>
            </a:r>
            <a:r>
              <a:rPr lang="en-US" i="1" dirty="0"/>
              <a:t>X</a:t>
            </a:r>
            <a:r>
              <a:rPr lang="en-US" dirty="0"/>
              <a:t>. [gaslighting]</a:t>
            </a:r>
          </a:p>
          <a:p>
            <a:pPr marL="514350" indent="-514350">
              <a:buFont typeface="+mj-lt"/>
              <a:buAutoNum type="arabicPeriod"/>
            </a:pPr>
            <a:r>
              <a:rPr lang="en-US" dirty="0"/>
              <a:t>Make it clear to Tonya that if she does </a:t>
            </a:r>
            <a:r>
              <a:rPr lang="en-US" i="1" dirty="0"/>
              <a:t>Y</a:t>
            </a:r>
            <a:r>
              <a:rPr lang="en-US" dirty="0"/>
              <a:t> rather than </a:t>
            </a:r>
            <a:r>
              <a:rPr lang="en-US" i="1" dirty="0"/>
              <a:t>X</a:t>
            </a:r>
            <a:r>
              <a:rPr lang="en-US" dirty="0"/>
              <a:t>, Irving will withdraw his friendship, sulk, or become irritable and generally unpleasant. [Emotional blackmail]</a:t>
            </a:r>
          </a:p>
          <a:p>
            <a:pPr marL="514350" indent="-514350">
              <a:buFont typeface="+mj-lt"/>
              <a:buAutoNum type="arabicPeriod"/>
            </a:pPr>
            <a:r>
              <a:rPr lang="en-US" dirty="0"/>
              <a:t>Focus Tonya’s attention on some aspect of doing </a:t>
            </a:r>
            <a:r>
              <a:rPr lang="en-US" i="1" dirty="0"/>
              <a:t>Y</a:t>
            </a:r>
            <a:r>
              <a:rPr lang="en-US" dirty="0"/>
              <a:t> that Tonya fears and ramp up that fear to get her to change her mind about doing </a:t>
            </a:r>
            <a:r>
              <a:rPr lang="en-US" i="1" dirty="0"/>
              <a:t>Y</a:t>
            </a:r>
            <a:r>
              <a:rPr lang="en-US" dirty="0"/>
              <a:t>.</a:t>
            </a:r>
          </a:p>
        </p:txBody>
      </p:sp>
    </p:spTree>
    <p:extLst>
      <p:ext uri="{BB962C8B-B14F-4D97-AF65-F5344CB8AC3E}">
        <p14:creationId xmlns:p14="http://schemas.microsoft.com/office/powerpoint/2010/main" val="3795052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5B0A-1CE2-B64B-98C6-BB975F1AF303}"/>
              </a:ext>
            </a:extLst>
          </p:cNvPr>
          <p:cNvSpPr>
            <a:spLocks noGrp="1"/>
          </p:cNvSpPr>
          <p:nvPr>
            <p:ph type="title"/>
          </p:nvPr>
        </p:nvSpPr>
        <p:spPr/>
        <p:txBody>
          <a:bodyPr/>
          <a:lstStyle/>
          <a:p>
            <a:r>
              <a:rPr lang="en-US" dirty="0"/>
              <a:t>Problem: Concealing nature of interaction</a:t>
            </a:r>
          </a:p>
        </p:txBody>
      </p:sp>
      <p:sp>
        <p:nvSpPr>
          <p:cNvPr id="3" name="Content Placeholder 2">
            <a:extLst>
              <a:ext uri="{FF2B5EF4-FFF2-40B4-BE49-F238E27FC236}">
                <a16:creationId xmlns:a16="http://schemas.microsoft.com/office/drawing/2014/main" id="{1593F405-DCBA-EB41-AD4A-934D12FE82F0}"/>
              </a:ext>
            </a:extLst>
          </p:cNvPr>
          <p:cNvSpPr>
            <a:spLocks noGrp="1"/>
          </p:cNvSpPr>
          <p:nvPr>
            <p:ph idx="1"/>
          </p:nvPr>
        </p:nvSpPr>
        <p:spPr/>
        <p:txBody>
          <a:bodyPr>
            <a:normAutofit fontScale="92500"/>
          </a:bodyPr>
          <a:lstStyle/>
          <a:p>
            <a:r>
              <a:rPr lang="en-US" dirty="0"/>
              <a:t>Seller involving buyer in purchase by concealing the nature of the interaction</a:t>
            </a:r>
          </a:p>
          <a:p>
            <a:r>
              <a:rPr lang="en-US" dirty="0"/>
              <a:t>e.g., pretending to interview or conduct a contest; sending unsolicited products then billing</a:t>
            </a:r>
          </a:p>
          <a:p>
            <a:r>
              <a:rPr lang="en-US" dirty="0"/>
              <a:t>“The customer does not consciously choose to listen to a sales presentation, but finds that this is what is happening. Some psychological research suggests that when people do something which appears to commit them to a course of actions, even without choosing to do so, they will tend to act as though such a choice had been made….if a salesperson successfully involves the customer in considering a purchase, the customer may feel committed to give serious thought to the matter.” [13]</a:t>
            </a:r>
          </a:p>
        </p:txBody>
      </p:sp>
    </p:spTree>
    <p:extLst>
      <p:ext uri="{BB962C8B-B14F-4D97-AF65-F5344CB8AC3E}">
        <p14:creationId xmlns:p14="http://schemas.microsoft.com/office/powerpoint/2010/main" val="2858926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8530-8521-404C-942C-2B9C48A40728}"/>
              </a:ext>
            </a:extLst>
          </p:cNvPr>
          <p:cNvSpPr>
            <a:spLocks noGrp="1"/>
          </p:cNvSpPr>
          <p:nvPr>
            <p:ph type="title"/>
          </p:nvPr>
        </p:nvSpPr>
        <p:spPr/>
        <p:txBody>
          <a:bodyPr/>
          <a:lstStyle/>
          <a:p>
            <a:r>
              <a:rPr lang="en-US" dirty="0"/>
              <a:t>Problematic tactics</a:t>
            </a:r>
          </a:p>
        </p:txBody>
      </p:sp>
      <p:sp>
        <p:nvSpPr>
          <p:cNvPr id="3" name="Content Placeholder 2">
            <a:extLst>
              <a:ext uri="{FF2B5EF4-FFF2-40B4-BE49-F238E27FC236}">
                <a16:creationId xmlns:a16="http://schemas.microsoft.com/office/drawing/2014/main" id="{DBCC9E9C-7A8B-794E-A0DA-DE533432E1BF}"/>
              </a:ext>
            </a:extLst>
          </p:cNvPr>
          <p:cNvSpPr>
            <a:spLocks noGrp="1"/>
          </p:cNvSpPr>
          <p:nvPr>
            <p:ph idx="1"/>
          </p:nvPr>
        </p:nvSpPr>
        <p:spPr/>
        <p:txBody>
          <a:bodyPr/>
          <a:lstStyle/>
          <a:p>
            <a:r>
              <a:rPr lang="en-US" dirty="0"/>
              <a:t>Attempting to get around voluntary choice of customer.</a:t>
            </a:r>
          </a:p>
          <a:p>
            <a:r>
              <a:rPr lang="en-US" dirty="0"/>
              <a:t>Using misinformation to limit customer’s range of choices</a:t>
            </a:r>
          </a:p>
          <a:p>
            <a:r>
              <a:rPr lang="en-US" dirty="0"/>
              <a:t>Deceptions about:</a:t>
            </a:r>
          </a:p>
          <a:p>
            <a:pPr lvl="1"/>
            <a:r>
              <a:rPr lang="en-US" dirty="0"/>
              <a:t>Purpose of encounter</a:t>
            </a:r>
          </a:p>
          <a:p>
            <a:pPr lvl="2"/>
            <a:r>
              <a:rPr lang="en-US" dirty="0"/>
              <a:t>Attempts to get them to appear to commit to a course of action so that they will tend to act as if such a choice has been made to minimize cognitive dissonance.</a:t>
            </a:r>
          </a:p>
          <a:p>
            <a:pPr lvl="1"/>
            <a:r>
              <a:rPr lang="en-US" dirty="0"/>
              <a:t>The presence of an obligation</a:t>
            </a:r>
          </a:p>
          <a:p>
            <a:pPr lvl="2"/>
            <a:r>
              <a:rPr lang="en-US" dirty="0"/>
              <a:t>Case: Sending unsolicited books, then billing.</a:t>
            </a:r>
          </a:p>
          <a:p>
            <a:pPr lvl="1"/>
            <a:endParaRPr lang="en-US" dirty="0"/>
          </a:p>
        </p:txBody>
      </p:sp>
    </p:spTree>
    <p:extLst>
      <p:ext uri="{BB962C8B-B14F-4D97-AF65-F5344CB8AC3E}">
        <p14:creationId xmlns:p14="http://schemas.microsoft.com/office/powerpoint/2010/main" val="2750583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BC4F8-507B-074B-85C3-78783974240F}"/>
              </a:ext>
            </a:extLst>
          </p:cNvPr>
          <p:cNvSpPr>
            <a:spLocks noGrp="1"/>
          </p:cNvSpPr>
          <p:nvPr>
            <p:ph type="title"/>
          </p:nvPr>
        </p:nvSpPr>
        <p:spPr/>
        <p:txBody>
          <a:bodyPr/>
          <a:lstStyle/>
          <a:p>
            <a:r>
              <a:rPr lang="en-US" dirty="0"/>
              <a:t>Rationality condition</a:t>
            </a:r>
          </a:p>
        </p:txBody>
      </p:sp>
      <p:sp>
        <p:nvSpPr>
          <p:cNvPr id="5" name="Text Placeholder 4">
            <a:extLst>
              <a:ext uri="{FF2B5EF4-FFF2-40B4-BE49-F238E27FC236}">
                <a16:creationId xmlns:a16="http://schemas.microsoft.com/office/drawing/2014/main" id="{A3D6BA66-EE34-3349-BD8B-D082DC4274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9711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6CF78A-244F-7F46-AC8E-3A67216EC936}"/>
              </a:ext>
            </a:extLst>
          </p:cNvPr>
          <p:cNvSpPr>
            <a:spLocks noGrp="1"/>
          </p:cNvSpPr>
          <p:nvPr>
            <p:ph type="title"/>
          </p:nvPr>
        </p:nvSpPr>
        <p:spPr/>
        <p:txBody>
          <a:bodyPr/>
          <a:lstStyle/>
          <a:p>
            <a:r>
              <a:rPr lang="en-US" dirty="0"/>
              <a:t>Rationality condition</a:t>
            </a:r>
          </a:p>
        </p:txBody>
      </p:sp>
      <p:sp>
        <p:nvSpPr>
          <p:cNvPr id="5" name="Content Placeholder 4">
            <a:extLst>
              <a:ext uri="{FF2B5EF4-FFF2-40B4-BE49-F238E27FC236}">
                <a16:creationId xmlns:a16="http://schemas.microsoft.com/office/drawing/2014/main" id="{0A26F703-5C31-9A41-986B-095652629987}"/>
              </a:ext>
            </a:extLst>
          </p:cNvPr>
          <p:cNvSpPr>
            <a:spLocks noGrp="1"/>
          </p:cNvSpPr>
          <p:nvPr>
            <p:ph idx="1"/>
          </p:nvPr>
        </p:nvSpPr>
        <p:spPr/>
        <p:txBody>
          <a:bodyPr/>
          <a:lstStyle/>
          <a:p>
            <a:r>
              <a:rPr lang="en-US" dirty="0"/>
              <a:t>Voluntary exchange is unlikely if the customer is unable to make a rational judgment about the costs and benefits of a purchase.</a:t>
            </a:r>
          </a:p>
          <a:p>
            <a:pPr marL="0" indent="0">
              <a:buNone/>
            </a:pPr>
            <a:endParaRPr lang="en-US" dirty="0"/>
          </a:p>
          <a:p>
            <a:endParaRPr lang="en-US" dirty="0"/>
          </a:p>
        </p:txBody>
      </p:sp>
    </p:spTree>
    <p:extLst>
      <p:ext uri="{BB962C8B-B14F-4D97-AF65-F5344CB8AC3E}">
        <p14:creationId xmlns:p14="http://schemas.microsoft.com/office/powerpoint/2010/main" val="3062470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5A33-7A39-844B-A171-CD43D70A6561}"/>
              </a:ext>
            </a:extLst>
          </p:cNvPr>
          <p:cNvSpPr>
            <a:spLocks noGrp="1"/>
          </p:cNvSpPr>
          <p:nvPr>
            <p:ph type="title"/>
          </p:nvPr>
        </p:nvSpPr>
        <p:spPr/>
        <p:txBody>
          <a:bodyPr/>
          <a:lstStyle/>
          <a:p>
            <a:r>
              <a:rPr lang="en-US" dirty="0"/>
              <a:t>Rationality</a:t>
            </a:r>
          </a:p>
        </p:txBody>
      </p:sp>
      <p:sp>
        <p:nvSpPr>
          <p:cNvPr id="3" name="Content Placeholder 2">
            <a:extLst>
              <a:ext uri="{FF2B5EF4-FFF2-40B4-BE49-F238E27FC236}">
                <a16:creationId xmlns:a16="http://schemas.microsoft.com/office/drawing/2014/main" id="{230DAA9F-169D-BE42-9D95-1ABFBD0F1233}"/>
              </a:ext>
            </a:extLst>
          </p:cNvPr>
          <p:cNvSpPr>
            <a:spLocks noGrp="1"/>
          </p:cNvSpPr>
          <p:nvPr>
            <p:ph idx="1"/>
          </p:nvPr>
        </p:nvSpPr>
        <p:spPr/>
        <p:txBody>
          <a:bodyPr>
            <a:normAutofit/>
          </a:bodyPr>
          <a:lstStyle/>
          <a:p>
            <a:r>
              <a:rPr lang="en-US" dirty="0"/>
              <a:t>“We could set the standards of rationality so high that very few exchanges would meet them. But for the purposes of this condition, we need not mean the absence of any non-rational or even irrational components in a decision. All that is required is for the individual to have a fairly accurate perception of the costs and benefits of an exchange in relation to personal needs and desires.” [13]</a:t>
            </a:r>
          </a:p>
        </p:txBody>
      </p:sp>
    </p:spTree>
    <p:extLst>
      <p:ext uri="{BB962C8B-B14F-4D97-AF65-F5344CB8AC3E}">
        <p14:creationId xmlns:p14="http://schemas.microsoft.com/office/powerpoint/2010/main" val="28719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FC97-5D26-C14A-8CF7-9F629703C785}"/>
              </a:ext>
            </a:extLst>
          </p:cNvPr>
          <p:cNvSpPr>
            <a:spLocks noGrp="1"/>
          </p:cNvSpPr>
          <p:nvPr>
            <p:ph type="title"/>
          </p:nvPr>
        </p:nvSpPr>
        <p:spPr/>
        <p:txBody>
          <a:bodyPr/>
          <a:lstStyle/>
          <a:p>
            <a:r>
              <a:rPr lang="en-US" dirty="0"/>
              <a:t>Subverting rationality</a:t>
            </a:r>
          </a:p>
        </p:txBody>
      </p:sp>
      <p:sp>
        <p:nvSpPr>
          <p:cNvPr id="3" name="Content Placeholder 2">
            <a:extLst>
              <a:ext uri="{FF2B5EF4-FFF2-40B4-BE49-F238E27FC236}">
                <a16:creationId xmlns:a16="http://schemas.microsoft.com/office/drawing/2014/main" id="{43BD9864-2094-8E4E-8B7D-7059738FAE91}"/>
              </a:ext>
            </a:extLst>
          </p:cNvPr>
          <p:cNvSpPr>
            <a:spLocks noGrp="1"/>
          </p:cNvSpPr>
          <p:nvPr>
            <p:ph idx="1"/>
          </p:nvPr>
        </p:nvSpPr>
        <p:spPr/>
        <p:txBody>
          <a:bodyPr/>
          <a:lstStyle/>
          <a:p>
            <a:r>
              <a:rPr lang="en-US" dirty="0"/>
              <a:t>“The salesperson is not responsible for making a rational calculation for the customer, but when [she]...knowingly urges an action which is not beneficial to the consumer, that is in effect trying to get the customer to make an irrational judgment.” [16]</a:t>
            </a:r>
          </a:p>
          <a:p>
            <a:r>
              <a:rPr lang="en-US" dirty="0"/>
              <a:t>“It is not the job of a salesperson to present all the facts as objectively as possible. But if playing  on a customer’s emotions is calculated to obscure the customer’s ability to make rational judgments about whether a purchase is in her best interest, then it is morally objectionable.” [16]</a:t>
            </a:r>
          </a:p>
          <a:p>
            <a:endParaRPr lang="en-US" dirty="0"/>
          </a:p>
        </p:txBody>
      </p:sp>
    </p:spTree>
    <p:extLst>
      <p:ext uri="{BB962C8B-B14F-4D97-AF65-F5344CB8AC3E}">
        <p14:creationId xmlns:p14="http://schemas.microsoft.com/office/powerpoint/2010/main" val="2232516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2B73-1236-6D40-BAEE-40FE63C750D3}"/>
              </a:ext>
            </a:extLst>
          </p:cNvPr>
          <p:cNvSpPr>
            <a:spLocks noGrp="1"/>
          </p:cNvSpPr>
          <p:nvPr>
            <p:ph type="title"/>
          </p:nvPr>
        </p:nvSpPr>
        <p:spPr/>
        <p:txBody>
          <a:bodyPr/>
          <a:lstStyle/>
          <a:p>
            <a:r>
              <a:rPr lang="en-US" dirty="0"/>
              <a:t>Ability to make rational judgments depends on</a:t>
            </a:r>
          </a:p>
        </p:txBody>
      </p:sp>
      <p:sp>
        <p:nvSpPr>
          <p:cNvPr id="3" name="Content Placeholder 2">
            <a:extLst>
              <a:ext uri="{FF2B5EF4-FFF2-40B4-BE49-F238E27FC236}">
                <a16:creationId xmlns:a16="http://schemas.microsoft.com/office/drawing/2014/main" id="{80CF8380-9D9C-4544-B267-08BF5E682E61}"/>
              </a:ext>
            </a:extLst>
          </p:cNvPr>
          <p:cNvSpPr>
            <a:spLocks noGrp="1"/>
          </p:cNvSpPr>
          <p:nvPr>
            <p:ph idx="1"/>
          </p:nvPr>
        </p:nvSpPr>
        <p:spPr/>
        <p:txBody>
          <a:bodyPr/>
          <a:lstStyle/>
          <a:p>
            <a:r>
              <a:rPr lang="en-US" dirty="0"/>
              <a:t>Emotional control</a:t>
            </a:r>
          </a:p>
          <a:p>
            <a:pPr lvl="1"/>
            <a:r>
              <a:rPr lang="en-US" dirty="0"/>
              <a:t>Desires / emotions can be irrational when they come into conflict “with needs or with other desires which are more central to personal satisfaction.” [16]</a:t>
            </a:r>
          </a:p>
          <a:p>
            <a:r>
              <a:rPr lang="en-US" dirty="0"/>
              <a:t>Control over one’s desires</a:t>
            </a:r>
          </a:p>
          <a:p>
            <a:pPr lvl="1"/>
            <a:r>
              <a:rPr lang="en-US" dirty="0"/>
              <a:t>Selling to an alcoholic by appealing to her addiction is not okay because it attempts to undermine the capacity for rational judgment.</a:t>
            </a:r>
          </a:p>
        </p:txBody>
      </p:sp>
    </p:spTree>
    <p:extLst>
      <p:ext uri="{BB962C8B-B14F-4D97-AF65-F5344CB8AC3E}">
        <p14:creationId xmlns:p14="http://schemas.microsoft.com/office/powerpoint/2010/main" val="3714098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364F-7529-8C48-99D0-37E11B4102DE}"/>
              </a:ext>
            </a:extLst>
          </p:cNvPr>
          <p:cNvSpPr>
            <a:spLocks noGrp="1"/>
          </p:cNvSpPr>
          <p:nvPr>
            <p:ph type="title"/>
          </p:nvPr>
        </p:nvSpPr>
        <p:spPr/>
        <p:txBody>
          <a:bodyPr/>
          <a:lstStyle/>
          <a:p>
            <a:r>
              <a:rPr lang="en-US" dirty="0"/>
              <a:t>Emotional appeals</a:t>
            </a:r>
          </a:p>
        </p:txBody>
      </p:sp>
      <p:sp>
        <p:nvSpPr>
          <p:cNvPr id="3" name="Content Placeholder 2">
            <a:extLst>
              <a:ext uri="{FF2B5EF4-FFF2-40B4-BE49-F238E27FC236}">
                <a16:creationId xmlns:a16="http://schemas.microsoft.com/office/drawing/2014/main" id="{0D4E7757-832D-7C44-A26F-106C039AF9AD}"/>
              </a:ext>
            </a:extLst>
          </p:cNvPr>
          <p:cNvSpPr>
            <a:spLocks noGrp="1"/>
          </p:cNvSpPr>
          <p:nvPr>
            <p:ph idx="1"/>
          </p:nvPr>
        </p:nvSpPr>
        <p:spPr/>
        <p:txBody>
          <a:bodyPr/>
          <a:lstStyle/>
          <a:p>
            <a:r>
              <a:rPr lang="en-US" dirty="0"/>
              <a:t>“The key to distinguishing between legitimate and illegitimate emotional appeals lies in whether the appeal clouds one’s ability to make a decision based on satisfaction of genuine needs and desires” [15]</a:t>
            </a:r>
          </a:p>
          <a:p>
            <a:r>
              <a:rPr lang="en-US" dirty="0"/>
              <a:t>“The salesperson is not responsible for making a rational calculation for the customer, but when a salesperson knowingly urges an action which is not beneficial to the consumer, that is in effect trying to get the consumer to make an irrational judgment. Any techniques used to achieve this end would be attempts to subvert the conditions of mutually beneficial exchange.” [16]</a:t>
            </a:r>
          </a:p>
        </p:txBody>
      </p:sp>
    </p:spTree>
    <p:extLst>
      <p:ext uri="{BB962C8B-B14F-4D97-AF65-F5344CB8AC3E}">
        <p14:creationId xmlns:p14="http://schemas.microsoft.com/office/powerpoint/2010/main" val="1105783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FDC5-0A79-164A-A1E7-9F2E77807647}"/>
              </a:ext>
            </a:extLst>
          </p:cNvPr>
          <p:cNvSpPr>
            <a:spLocks noGrp="1"/>
          </p:cNvSpPr>
          <p:nvPr>
            <p:ph type="title"/>
          </p:nvPr>
        </p:nvSpPr>
        <p:spPr/>
        <p:txBody>
          <a:bodyPr/>
          <a:lstStyle/>
          <a:p>
            <a:r>
              <a:rPr lang="en-US" dirty="0"/>
              <a:t>Examples of violating rationality condition</a:t>
            </a:r>
          </a:p>
        </p:txBody>
      </p:sp>
      <p:sp>
        <p:nvSpPr>
          <p:cNvPr id="3" name="Content Placeholder 2">
            <a:extLst>
              <a:ext uri="{FF2B5EF4-FFF2-40B4-BE49-F238E27FC236}">
                <a16:creationId xmlns:a16="http://schemas.microsoft.com/office/drawing/2014/main" id="{BBAB69F9-D1C3-AA49-976B-8D77BEE418CA}"/>
              </a:ext>
            </a:extLst>
          </p:cNvPr>
          <p:cNvSpPr>
            <a:spLocks noGrp="1"/>
          </p:cNvSpPr>
          <p:nvPr>
            <p:ph idx="1"/>
          </p:nvPr>
        </p:nvSpPr>
        <p:spPr/>
        <p:txBody>
          <a:bodyPr/>
          <a:lstStyle/>
          <a:p>
            <a:r>
              <a:rPr lang="en-US" dirty="0"/>
              <a:t>Flattery and appeals to vanity</a:t>
            </a:r>
          </a:p>
          <a:p>
            <a:pPr lvl="1"/>
            <a:r>
              <a:rPr lang="en-US" dirty="0"/>
              <a:t>Not necessarily problematic; only when plays on a weakness or when will be taken seriously.</a:t>
            </a:r>
          </a:p>
          <a:p>
            <a:r>
              <a:rPr lang="en-US" dirty="0"/>
              <a:t>Appeals to personal weaknesses</a:t>
            </a:r>
          </a:p>
          <a:p>
            <a:pPr lvl="1"/>
            <a:r>
              <a:rPr lang="en-US" dirty="0"/>
              <a:t>Desires to fit in with peer group</a:t>
            </a:r>
          </a:p>
          <a:p>
            <a:pPr lvl="1"/>
            <a:endParaRPr lang="en-US" dirty="0"/>
          </a:p>
        </p:txBody>
      </p:sp>
    </p:spTree>
    <p:extLst>
      <p:ext uri="{BB962C8B-B14F-4D97-AF65-F5344CB8AC3E}">
        <p14:creationId xmlns:p14="http://schemas.microsoft.com/office/powerpoint/2010/main" val="1451201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A1F8-2A6D-074D-8299-EBB4C1174511}"/>
              </a:ext>
            </a:extLst>
          </p:cNvPr>
          <p:cNvSpPr>
            <a:spLocks noGrp="1"/>
          </p:cNvSpPr>
          <p:nvPr>
            <p:ph type="title"/>
          </p:nvPr>
        </p:nvSpPr>
        <p:spPr/>
        <p:txBody>
          <a:bodyPr/>
          <a:lstStyle/>
          <a:p>
            <a:r>
              <a:rPr lang="en-US" dirty="0"/>
              <a:t>Overall claim</a:t>
            </a:r>
          </a:p>
        </p:txBody>
      </p:sp>
      <p:sp>
        <p:nvSpPr>
          <p:cNvPr id="3" name="Content Placeholder 2">
            <a:extLst>
              <a:ext uri="{FF2B5EF4-FFF2-40B4-BE49-F238E27FC236}">
                <a16:creationId xmlns:a16="http://schemas.microsoft.com/office/drawing/2014/main" id="{CF191129-AF00-E64B-8432-52CB9F58F7E9}"/>
              </a:ext>
            </a:extLst>
          </p:cNvPr>
          <p:cNvSpPr>
            <a:spLocks noGrp="1"/>
          </p:cNvSpPr>
          <p:nvPr>
            <p:ph idx="1"/>
          </p:nvPr>
        </p:nvSpPr>
        <p:spPr/>
        <p:txBody>
          <a:bodyPr/>
          <a:lstStyle/>
          <a:p>
            <a:r>
              <a:rPr lang="en-US" dirty="0"/>
              <a:t>Rejects:</a:t>
            </a:r>
          </a:p>
          <a:p>
            <a:pPr lvl="1"/>
            <a:r>
              <a:rPr lang="en-US" dirty="0" err="1"/>
              <a:t>Nonrational</a:t>
            </a:r>
            <a:r>
              <a:rPr lang="en-US" dirty="0"/>
              <a:t> appeals are only objectionable if they are so strong that one could not reasonably be expected to resist them. </a:t>
            </a:r>
          </a:p>
          <a:p>
            <a:pPr lvl="1"/>
            <a:r>
              <a:rPr lang="en-US" dirty="0"/>
              <a:t>“Even if the alcoholic might in some cases be expected to resist a temptation, it could still be morally objectionable to make an appeal which encourages her to do something harmful.” [17]</a:t>
            </a:r>
          </a:p>
          <a:p>
            <a:r>
              <a:rPr lang="en-US" dirty="0"/>
              <a:t>Accepts: harmfulness matters.</a:t>
            </a:r>
          </a:p>
          <a:p>
            <a:pPr lvl="1"/>
            <a:r>
              <a:rPr lang="en-US" dirty="0"/>
              <a:t>“But in cases where there are potentially significant gains or losses, the seller has a responsibility not to manipulate emotions or desires in ways which impair a customer’s pursuit of personal wellbeing. The greater the potential harm or benefit involved, the greater the seller’s responsibility.” [17]</a:t>
            </a:r>
          </a:p>
        </p:txBody>
      </p:sp>
    </p:spTree>
    <p:extLst>
      <p:ext uri="{BB962C8B-B14F-4D97-AF65-F5344CB8AC3E}">
        <p14:creationId xmlns:p14="http://schemas.microsoft.com/office/powerpoint/2010/main" val="266948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DA93E-1A0C-D945-9B3E-AE66D5DB2D1E}"/>
              </a:ext>
            </a:extLst>
          </p:cNvPr>
          <p:cNvSpPr>
            <a:spLocks noGrp="1"/>
          </p:cNvSpPr>
          <p:nvPr>
            <p:ph type="title"/>
          </p:nvPr>
        </p:nvSpPr>
        <p:spPr/>
        <p:txBody>
          <a:bodyPr/>
          <a:lstStyle/>
          <a:p>
            <a:r>
              <a:rPr lang="en-US" dirty="0"/>
              <a:t>3 types of theory of manipulation</a:t>
            </a:r>
          </a:p>
        </p:txBody>
      </p:sp>
      <p:sp>
        <p:nvSpPr>
          <p:cNvPr id="3" name="Content Placeholder 2">
            <a:extLst>
              <a:ext uri="{FF2B5EF4-FFF2-40B4-BE49-F238E27FC236}">
                <a16:creationId xmlns:a16="http://schemas.microsoft.com/office/drawing/2014/main" id="{7735EB0B-553B-2443-A71F-889FE3A56B95}"/>
              </a:ext>
            </a:extLst>
          </p:cNvPr>
          <p:cNvSpPr>
            <a:spLocks noGrp="1"/>
          </p:cNvSpPr>
          <p:nvPr>
            <p:ph idx="1"/>
          </p:nvPr>
        </p:nvSpPr>
        <p:spPr/>
        <p:txBody>
          <a:bodyPr/>
          <a:lstStyle/>
          <a:p>
            <a:r>
              <a:rPr lang="en-US" dirty="0"/>
              <a:t>Manipulation as bypassing reason</a:t>
            </a:r>
          </a:p>
          <a:p>
            <a:r>
              <a:rPr lang="en-US" dirty="0"/>
              <a:t>Manipulation as trickery</a:t>
            </a:r>
          </a:p>
          <a:p>
            <a:pPr lvl="1"/>
            <a:r>
              <a:rPr lang="en-US" dirty="0"/>
              <a:t>Deception: Getting someone to adopt false beliefs</a:t>
            </a:r>
          </a:p>
          <a:p>
            <a:pPr lvl="1"/>
            <a:r>
              <a:rPr lang="en-US" dirty="0"/>
              <a:t>Manipulation: Getting someone to adopt faulty mental states</a:t>
            </a:r>
          </a:p>
          <a:p>
            <a:pPr lvl="2"/>
            <a:r>
              <a:rPr lang="en-US" dirty="0"/>
              <a:t>Questions about how to define ‘faulty’: from influencer’s perspective vs. objectively</a:t>
            </a:r>
          </a:p>
          <a:p>
            <a:r>
              <a:rPr lang="en-US" dirty="0"/>
              <a:t>Manipulation as pressure</a:t>
            </a:r>
          </a:p>
        </p:txBody>
      </p:sp>
    </p:spTree>
    <p:extLst>
      <p:ext uri="{BB962C8B-B14F-4D97-AF65-F5344CB8AC3E}">
        <p14:creationId xmlns:p14="http://schemas.microsoft.com/office/powerpoint/2010/main" val="1358445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20840A-51DE-5441-B9BF-7AA9CAE420F9}"/>
              </a:ext>
            </a:extLst>
          </p:cNvPr>
          <p:cNvSpPr>
            <a:spLocks noGrp="1"/>
          </p:cNvSpPr>
          <p:nvPr>
            <p:ph type="title"/>
          </p:nvPr>
        </p:nvSpPr>
        <p:spPr/>
        <p:txBody>
          <a:bodyPr/>
          <a:lstStyle/>
          <a:p>
            <a:r>
              <a:rPr lang="en-US" dirty="0"/>
              <a:t>Other </a:t>
            </a:r>
          </a:p>
        </p:txBody>
      </p:sp>
      <p:sp>
        <p:nvSpPr>
          <p:cNvPr id="5" name="Text Placeholder 4">
            <a:extLst>
              <a:ext uri="{FF2B5EF4-FFF2-40B4-BE49-F238E27FC236}">
                <a16:creationId xmlns:a16="http://schemas.microsoft.com/office/drawing/2014/main" id="{9D75482E-7AC9-6149-8E7B-E7B87F56F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69283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5868-68E4-5241-A4A8-B00D7604331D}"/>
              </a:ext>
            </a:extLst>
          </p:cNvPr>
          <p:cNvSpPr>
            <a:spLocks noGrp="1"/>
          </p:cNvSpPr>
          <p:nvPr>
            <p:ph type="title"/>
          </p:nvPr>
        </p:nvSpPr>
        <p:spPr/>
        <p:txBody>
          <a:bodyPr/>
          <a:lstStyle/>
          <a:p>
            <a:r>
              <a:rPr lang="en-US" dirty="0"/>
              <a:t>What if the system encourages violations?</a:t>
            </a:r>
          </a:p>
        </p:txBody>
      </p:sp>
      <p:sp>
        <p:nvSpPr>
          <p:cNvPr id="3" name="Content Placeholder 2">
            <a:extLst>
              <a:ext uri="{FF2B5EF4-FFF2-40B4-BE49-F238E27FC236}">
                <a16:creationId xmlns:a16="http://schemas.microsoft.com/office/drawing/2014/main" id="{8B6784E8-1822-7D41-86CC-703DD1F3D605}"/>
              </a:ext>
            </a:extLst>
          </p:cNvPr>
          <p:cNvSpPr>
            <a:spLocks noGrp="1"/>
          </p:cNvSpPr>
          <p:nvPr>
            <p:ph idx="1"/>
          </p:nvPr>
        </p:nvSpPr>
        <p:spPr/>
        <p:txBody>
          <a:bodyPr/>
          <a:lstStyle/>
          <a:p>
            <a:r>
              <a:rPr lang="en-US" dirty="0"/>
              <a:t>May mitigate individual moral responsibility</a:t>
            </a:r>
          </a:p>
          <a:p>
            <a:r>
              <a:rPr lang="en-US" dirty="0"/>
              <a:t>“If a system is abused so significantly that adhering to moral requirements demands great personal sacrifice, there may be little personal blame for the individual who chooses not to make the sacrifice. But in that case there is a general responsibility to alter the system so that it does not give rise to personal dilemmas of this kind.”[18]</a:t>
            </a:r>
          </a:p>
        </p:txBody>
      </p:sp>
    </p:spTree>
    <p:extLst>
      <p:ext uri="{BB962C8B-B14F-4D97-AF65-F5344CB8AC3E}">
        <p14:creationId xmlns:p14="http://schemas.microsoft.com/office/powerpoint/2010/main" val="21014911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FCC76A-A794-BF47-9804-6D70DF33C5CF}"/>
              </a:ext>
            </a:extLst>
          </p:cNvPr>
          <p:cNvSpPr>
            <a:spLocks noGrp="1"/>
          </p:cNvSpPr>
          <p:nvPr>
            <p:ph type="title"/>
          </p:nvPr>
        </p:nvSpPr>
        <p:spPr/>
        <p:txBody>
          <a:bodyPr/>
          <a:lstStyle/>
          <a:p>
            <a:r>
              <a:rPr lang="en-US" dirty="0"/>
              <a:t>Deception and withholding information in sales</a:t>
            </a:r>
          </a:p>
        </p:txBody>
      </p:sp>
      <p:sp>
        <p:nvSpPr>
          <p:cNvPr id="5" name="Text Placeholder 4">
            <a:extLst>
              <a:ext uri="{FF2B5EF4-FFF2-40B4-BE49-F238E27FC236}">
                <a16:creationId xmlns:a16="http://schemas.microsoft.com/office/drawing/2014/main" id="{6DD31BD3-F306-E645-B08C-595856F075F1}"/>
              </a:ext>
            </a:extLst>
          </p:cNvPr>
          <p:cNvSpPr>
            <a:spLocks noGrp="1"/>
          </p:cNvSpPr>
          <p:nvPr>
            <p:ph type="body" idx="1"/>
          </p:nvPr>
        </p:nvSpPr>
        <p:spPr/>
        <p:txBody>
          <a:bodyPr/>
          <a:lstStyle/>
          <a:p>
            <a:r>
              <a:rPr lang="en-US" dirty="0"/>
              <a:t>Thomas Carson</a:t>
            </a:r>
          </a:p>
        </p:txBody>
      </p:sp>
    </p:spTree>
    <p:extLst>
      <p:ext uri="{BB962C8B-B14F-4D97-AF65-F5344CB8AC3E}">
        <p14:creationId xmlns:p14="http://schemas.microsoft.com/office/powerpoint/2010/main" val="3089942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A69348-BA44-9B44-8B58-3772C1E7BA7D}"/>
              </a:ext>
            </a:extLst>
          </p:cNvPr>
          <p:cNvSpPr>
            <a:spLocks noGrp="1"/>
          </p:cNvSpPr>
          <p:nvPr>
            <p:ph type="title"/>
          </p:nvPr>
        </p:nvSpPr>
        <p:spPr/>
        <p:txBody>
          <a:bodyPr/>
          <a:lstStyle/>
          <a:p>
            <a:r>
              <a:rPr lang="en-US" dirty="0"/>
              <a:t>Lying </a:t>
            </a:r>
            <a:r>
              <a:rPr lang="en-US" dirty="0" err="1"/>
              <a:t>etc</a:t>
            </a:r>
            <a:endParaRPr lang="en-US" dirty="0"/>
          </a:p>
        </p:txBody>
      </p:sp>
      <p:sp>
        <p:nvSpPr>
          <p:cNvPr id="5" name="Content Placeholder 4">
            <a:extLst>
              <a:ext uri="{FF2B5EF4-FFF2-40B4-BE49-F238E27FC236}">
                <a16:creationId xmlns:a16="http://schemas.microsoft.com/office/drawing/2014/main" id="{960E64AA-876B-504F-AD4B-B9EA2D65AECD}"/>
              </a:ext>
            </a:extLst>
          </p:cNvPr>
          <p:cNvSpPr>
            <a:spLocks noGrp="1"/>
          </p:cNvSpPr>
          <p:nvPr>
            <p:ph idx="1"/>
          </p:nvPr>
        </p:nvSpPr>
        <p:spPr/>
        <p:txBody>
          <a:bodyPr>
            <a:normAutofit fontScale="92500" lnSpcReduction="20000"/>
          </a:bodyPr>
          <a:lstStyle/>
          <a:p>
            <a:r>
              <a:rPr lang="en-US" dirty="0"/>
              <a:t>Deception</a:t>
            </a:r>
          </a:p>
          <a:p>
            <a:pPr lvl="1"/>
            <a:r>
              <a:rPr lang="en-US" dirty="0"/>
              <a:t>Does not require false statements</a:t>
            </a:r>
          </a:p>
          <a:p>
            <a:pPr lvl="1"/>
            <a:r>
              <a:rPr lang="en-US" dirty="0"/>
              <a:t>Sometimes doesn’t require any statement</a:t>
            </a:r>
          </a:p>
          <a:p>
            <a:r>
              <a:rPr lang="en-US" dirty="0"/>
              <a:t>Lying </a:t>
            </a:r>
          </a:p>
          <a:p>
            <a:pPr lvl="1"/>
            <a:r>
              <a:rPr lang="en-US" dirty="0"/>
              <a:t>Requires intent to deceive</a:t>
            </a:r>
          </a:p>
          <a:p>
            <a:pPr lvl="1"/>
            <a:r>
              <a:rPr lang="en-US" dirty="0"/>
              <a:t>If does not create false beliefs, not deception</a:t>
            </a:r>
          </a:p>
          <a:p>
            <a:pPr lvl="1"/>
            <a:r>
              <a:rPr lang="en-US" dirty="0"/>
              <a:t>Must involve false statement</a:t>
            </a:r>
          </a:p>
          <a:p>
            <a:r>
              <a:rPr lang="en-US" dirty="0"/>
              <a:t>Withholding information</a:t>
            </a:r>
          </a:p>
          <a:p>
            <a:pPr lvl="1"/>
            <a:r>
              <a:rPr lang="en-US" dirty="0"/>
              <a:t>Failing to correct false beliefs or inaccurate info</a:t>
            </a:r>
          </a:p>
          <a:p>
            <a:pPr lvl="1"/>
            <a:r>
              <a:rPr lang="en-US" dirty="0"/>
              <a:t>Does not cause false beliefs</a:t>
            </a:r>
          </a:p>
          <a:p>
            <a:pPr lvl="1"/>
            <a:r>
              <a:rPr lang="en-US" dirty="0"/>
              <a:t>Not deception</a:t>
            </a:r>
          </a:p>
          <a:p>
            <a:r>
              <a:rPr lang="en-US" dirty="0"/>
              <a:t>Concealing information</a:t>
            </a:r>
          </a:p>
          <a:p>
            <a:pPr lvl="1"/>
            <a:r>
              <a:rPr lang="en-US" dirty="0"/>
              <a:t>”actively concealing info often constitutes deception.” [277]</a:t>
            </a:r>
          </a:p>
        </p:txBody>
      </p:sp>
    </p:spTree>
    <p:extLst>
      <p:ext uri="{BB962C8B-B14F-4D97-AF65-F5344CB8AC3E}">
        <p14:creationId xmlns:p14="http://schemas.microsoft.com/office/powerpoint/2010/main" val="712753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90F78D-5A9F-A945-BD58-2C3A8B7FC1F6}"/>
              </a:ext>
            </a:extLst>
          </p:cNvPr>
          <p:cNvSpPr>
            <a:spLocks noGrp="1"/>
          </p:cNvSpPr>
          <p:nvPr>
            <p:ph type="title"/>
          </p:nvPr>
        </p:nvSpPr>
        <p:spPr/>
        <p:txBody>
          <a:bodyPr/>
          <a:lstStyle/>
          <a:p>
            <a:r>
              <a:rPr lang="en-US" dirty="0"/>
              <a:t>Salesperson</a:t>
            </a:r>
          </a:p>
        </p:txBody>
      </p:sp>
      <p:sp>
        <p:nvSpPr>
          <p:cNvPr id="5" name="Content Placeholder 4">
            <a:extLst>
              <a:ext uri="{FF2B5EF4-FFF2-40B4-BE49-F238E27FC236}">
                <a16:creationId xmlns:a16="http://schemas.microsoft.com/office/drawing/2014/main" id="{4830F565-A2C6-B34B-A81C-321CCAA41B75}"/>
              </a:ext>
            </a:extLst>
          </p:cNvPr>
          <p:cNvSpPr>
            <a:spLocks noGrp="1"/>
          </p:cNvSpPr>
          <p:nvPr>
            <p:ph idx="1"/>
          </p:nvPr>
        </p:nvSpPr>
        <p:spPr/>
        <p:txBody>
          <a:bodyPr/>
          <a:lstStyle/>
          <a:p>
            <a:r>
              <a:rPr lang="en-US" dirty="0"/>
              <a:t>”anyone who sells things and whose position requires him to advise buyers on their purchases or supply them with information about what they are purchasing.” [278]</a:t>
            </a:r>
          </a:p>
          <a:p>
            <a:r>
              <a:rPr lang="en-US" dirty="0"/>
              <a:t>Cashier is not </a:t>
            </a:r>
          </a:p>
          <a:p>
            <a:r>
              <a:rPr lang="en-US" dirty="0"/>
              <a:t>Floor staff at warehouse stores are borderline</a:t>
            </a:r>
          </a:p>
        </p:txBody>
      </p:sp>
    </p:spTree>
    <p:extLst>
      <p:ext uri="{BB962C8B-B14F-4D97-AF65-F5344CB8AC3E}">
        <p14:creationId xmlns:p14="http://schemas.microsoft.com/office/powerpoint/2010/main" val="100438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ABB6-A60B-0342-80EB-AED380AA2755}"/>
              </a:ext>
            </a:extLst>
          </p:cNvPr>
          <p:cNvSpPr>
            <a:spLocks noGrp="1"/>
          </p:cNvSpPr>
          <p:nvPr>
            <p:ph type="title"/>
          </p:nvPr>
        </p:nvSpPr>
        <p:spPr/>
        <p:txBody>
          <a:bodyPr/>
          <a:lstStyle/>
          <a:p>
            <a:r>
              <a:rPr lang="en-US" dirty="0"/>
              <a:t>Wrongness of deception</a:t>
            </a:r>
          </a:p>
        </p:txBody>
      </p:sp>
      <p:sp>
        <p:nvSpPr>
          <p:cNvPr id="3" name="Content Placeholder 2">
            <a:extLst>
              <a:ext uri="{FF2B5EF4-FFF2-40B4-BE49-F238E27FC236}">
                <a16:creationId xmlns:a16="http://schemas.microsoft.com/office/drawing/2014/main" id="{BF8526C7-D9C9-2C48-9E86-9AFAA81CEE3B}"/>
              </a:ext>
            </a:extLst>
          </p:cNvPr>
          <p:cNvSpPr>
            <a:spLocks noGrp="1"/>
          </p:cNvSpPr>
          <p:nvPr>
            <p:ph idx="1"/>
          </p:nvPr>
        </p:nvSpPr>
        <p:spPr/>
        <p:txBody>
          <a:bodyPr/>
          <a:lstStyle/>
          <a:p>
            <a:r>
              <a:rPr lang="en-US" dirty="0"/>
              <a:t>“There is a strong moral presumption against deception in sales because of the harm it is likely to cause potential buyers. Such deception is likely to harm buyers by causing them to have false beliefs about the nature of the products in question and thereby cause some customers to make different purchasing decisions than they would have otherwise made.” [279]</a:t>
            </a:r>
          </a:p>
          <a:p>
            <a:r>
              <a:rPr lang="en-US" dirty="0"/>
              <a:t>“deception is wrong because it risks harming the buyer....Such deception should be judged in terms of its </a:t>
            </a:r>
            <a:r>
              <a:rPr lang="en-US" i="1" dirty="0"/>
              <a:t>probable or likely consequences</a:t>
            </a:r>
            <a:r>
              <a:rPr lang="en-US" dirty="0"/>
              <a:t>.” [280]</a:t>
            </a:r>
          </a:p>
          <a:p>
            <a:pPr lvl="1"/>
            <a:r>
              <a:rPr lang="en-US" dirty="0"/>
              <a:t>Analogy: Risks imposed by drunk drivers</a:t>
            </a:r>
          </a:p>
        </p:txBody>
      </p:sp>
    </p:spTree>
    <p:extLst>
      <p:ext uri="{BB962C8B-B14F-4D97-AF65-F5344CB8AC3E}">
        <p14:creationId xmlns:p14="http://schemas.microsoft.com/office/powerpoint/2010/main" val="100125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4564-A746-4B4F-B73B-598E634AC62D}"/>
              </a:ext>
            </a:extLst>
          </p:cNvPr>
          <p:cNvSpPr>
            <a:spLocks noGrp="1"/>
          </p:cNvSpPr>
          <p:nvPr>
            <p:ph type="title"/>
          </p:nvPr>
        </p:nvSpPr>
        <p:spPr/>
        <p:txBody>
          <a:bodyPr/>
          <a:lstStyle/>
          <a:p>
            <a:r>
              <a:rPr lang="en-US" dirty="0"/>
              <a:t>(prima facie) Harms of deception in sales</a:t>
            </a:r>
          </a:p>
        </p:txBody>
      </p:sp>
      <p:sp>
        <p:nvSpPr>
          <p:cNvPr id="3" name="Content Placeholder 2">
            <a:extLst>
              <a:ext uri="{FF2B5EF4-FFF2-40B4-BE49-F238E27FC236}">
                <a16:creationId xmlns:a16="http://schemas.microsoft.com/office/drawing/2014/main" id="{6801F124-DFC2-2646-B792-FCA94B56F5B2}"/>
              </a:ext>
            </a:extLst>
          </p:cNvPr>
          <p:cNvSpPr>
            <a:spLocks noGrp="1"/>
          </p:cNvSpPr>
          <p:nvPr>
            <p:ph idx="1"/>
          </p:nvPr>
        </p:nvSpPr>
        <p:spPr/>
        <p:txBody>
          <a:bodyPr/>
          <a:lstStyle/>
          <a:p>
            <a:r>
              <a:rPr lang="en-US" dirty="0"/>
              <a:t>Risk of harm to buyer</a:t>
            </a:r>
          </a:p>
          <a:p>
            <a:r>
              <a:rPr lang="en-US" dirty="0"/>
              <a:t>“Lying and deception harm the social fabric and background of trust essential for a flourishing society and economy.” [281]</a:t>
            </a:r>
          </a:p>
          <a:p>
            <a:r>
              <a:rPr lang="en-US" dirty="0"/>
              <a:t>Harms the salesperson’s character by making less honest </a:t>
            </a:r>
          </a:p>
          <a:p>
            <a:r>
              <a:rPr lang="en-US" dirty="0"/>
              <a:t>Violates the golden rule. </a:t>
            </a:r>
          </a:p>
          <a:p>
            <a:pPr lvl="1"/>
            <a:r>
              <a:rPr lang="en-US" dirty="0"/>
              <a:t>“All salespeople are themselves buyers and customers. As customers, they want to choose rationally on the basis of correct information; they don’t want to act on the basis of false beliefs. Almost no one who is buying something is willing to be deceived by the salesperson.” [281]</a:t>
            </a:r>
          </a:p>
        </p:txBody>
      </p:sp>
    </p:spTree>
    <p:extLst>
      <p:ext uri="{BB962C8B-B14F-4D97-AF65-F5344CB8AC3E}">
        <p14:creationId xmlns:p14="http://schemas.microsoft.com/office/powerpoint/2010/main" val="2673790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F387-FD1D-1A43-B548-5EB42A06F767}"/>
              </a:ext>
            </a:extLst>
          </p:cNvPr>
          <p:cNvSpPr>
            <a:spLocks noGrp="1"/>
          </p:cNvSpPr>
          <p:nvPr>
            <p:ph type="title"/>
          </p:nvPr>
        </p:nvSpPr>
        <p:spPr/>
        <p:txBody>
          <a:bodyPr/>
          <a:lstStyle/>
          <a:p>
            <a:r>
              <a:rPr lang="en-US" dirty="0"/>
              <a:t>[me] Problem cases?</a:t>
            </a:r>
          </a:p>
        </p:txBody>
      </p:sp>
      <p:sp>
        <p:nvSpPr>
          <p:cNvPr id="3" name="Content Placeholder 2">
            <a:extLst>
              <a:ext uri="{FF2B5EF4-FFF2-40B4-BE49-F238E27FC236}">
                <a16:creationId xmlns:a16="http://schemas.microsoft.com/office/drawing/2014/main" id="{74F6DBBE-4EA0-1743-8A9F-E24489A6A0B8}"/>
              </a:ext>
            </a:extLst>
          </p:cNvPr>
          <p:cNvSpPr>
            <a:spLocks noGrp="1"/>
          </p:cNvSpPr>
          <p:nvPr>
            <p:ph idx="1"/>
          </p:nvPr>
        </p:nvSpPr>
        <p:spPr/>
        <p:txBody>
          <a:bodyPr/>
          <a:lstStyle/>
          <a:p>
            <a:r>
              <a:rPr lang="en-US" dirty="0"/>
              <a:t>Blue is a cheapskate. Her job requires her to transport large heavy objects. She is considering buying truck 1, which is much cheaper but lacks the power necessary. Truck 2 is more expensive and suited to her needs. Green is selling her a truck. Pointing out the lack of power in Truck 1 is not convincing Blue. If Green convinces her to buy Truck 2, it will be much more in her interests. </a:t>
            </a:r>
          </a:p>
          <a:p>
            <a:r>
              <a:rPr lang="en-US" dirty="0"/>
              <a:t>[Carson comes up with this in 279] His answer: The deception is wrong because it risks harming the buyer.</a:t>
            </a:r>
          </a:p>
        </p:txBody>
      </p:sp>
    </p:spTree>
    <p:extLst>
      <p:ext uri="{BB962C8B-B14F-4D97-AF65-F5344CB8AC3E}">
        <p14:creationId xmlns:p14="http://schemas.microsoft.com/office/powerpoint/2010/main" val="27468899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8694-8884-7B43-84F5-42AD852E5241}"/>
              </a:ext>
            </a:extLst>
          </p:cNvPr>
          <p:cNvSpPr>
            <a:spLocks noGrp="1"/>
          </p:cNvSpPr>
          <p:nvPr>
            <p:ph type="title"/>
          </p:nvPr>
        </p:nvSpPr>
        <p:spPr/>
        <p:txBody>
          <a:bodyPr/>
          <a:lstStyle/>
          <a:p>
            <a:r>
              <a:rPr lang="en-US" dirty="0"/>
              <a:t>Customer’s interests</a:t>
            </a:r>
          </a:p>
        </p:txBody>
      </p:sp>
      <p:sp>
        <p:nvSpPr>
          <p:cNvPr id="3" name="Content Placeholder 2">
            <a:extLst>
              <a:ext uri="{FF2B5EF4-FFF2-40B4-BE49-F238E27FC236}">
                <a16:creationId xmlns:a16="http://schemas.microsoft.com/office/drawing/2014/main" id="{AE6AAA09-E7C9-CB4E-83A3-82ECA098E5C6}"/>
              </a:ext>
            </a:extLst>
          </p:cNvPr>
          <p:cNvSpPr>
            <a:spLocks noGrp="1"/>
          </p:cNvSpPr>
          <p:nvPr>
            <p:ph idx="1"/>
          </p:nvPr>
        </p:nvSpPr>
        <p:spPr/>
        <p:txBody>
          <a:bodyPr/>
          <a:lstStyle/>
          <a:p>
            <a:r>
              <a:rPr lang="en-US" dirty="0"/>
              <a:t>”The customer’s actual interests are determined by the purchasing decisions she would make if she were fully informed and fully rational” [279]</a:t>
            </a:r>
          </a:p>
        </p:txBody>
      </p:sp>
    </p:spTree>
    <p:extLst>
      <p:ext uri="{BB962C8B-B14F-4D97-AF65-F5344CB8AC3E}">
        <p14:creationId xmlns:p14="http://schemas.microsoft.com/office/powerpoint/2010/main" val="3871351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81C2-EE5A-9A4E-B21F-585840767197}"/>
              </a:ext>
            </a:extLst>
          </p:cNvPr>
          <p:cNvSpPr>
            <a:spLocks noGrp="1"/>
          </p:cNvSpPr>
          <p:nvPr>
            <p:ph type="title"/>
          </p:nvPr>
        </p:nvSpPr>
        <p:spPr/>
        <p:txBody>
          <a:bodyPr/>
          <a:lstStyle/>
          <a:p>
            <a:r>
              <a:rPr lang="en-US" dirty="0"/>
              <a:t>Wrongness of harming others</a:t>
            </a:r>
          </a:p>
        </p:txBody>
      </p:sp>
      <p:sp>
        <p:nvSpPr>
          <p:cNvPr id="3" name="Content Placeholder 2">
            <a:extLst>
              <a:ext uri="{FF2B5EF4-FFF2-40B4-BE49-F238E27FC236}">
                <a16:creationId xmlns:a16="http://schemas.microsoft.com/office/drawing/2014/main" id="{483198C9-942B-B446-89A1-898CAFA1B027}"/>
              </a:ext>
            </a:extLst>
          </p:cNvPr>
          <p:cNvSpPr>
            <a:spLocks noGrp="1"/>
          </p:cNvSpPr>
          <p:nvPr>
            <p:ph idx="1"/>
          </p:nvPr>
        </p:nvSpPr>
        <p:spPr/>
        <p:txBody>
          <a:bodyPr/>
          <a:lstStyle/>
          <a:p>
            <a:r>
              <a:rPr lang="en-US" dirty="0"/>
              <a:t>“harming others is prima facie wrong, or wrong, other things being equal. (To say that an act is one’s prima facie duty is to say that it is one’s actual duty in the absence of conflicting duties of greater or equal importance.)” [280]</a:t>
            </a:r>
          </a:p>
        </p:txBody>
      </p:sp>
    </p:spTree>
    <p:extLst>
      <p:ext uri="{BB962C8B-B14F-4D97-AF65-F5344CB8AC3E}">
        <p14:creationId xmlns:p14="http://schemas.microsoft.com/office/powerpoint/2010/main" val="156873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316E-9608-4747-8B4D-B351659725A4}"/>
              </a:ext>
            </a:extLst>
          </p:cNvPr>
          <p:cNvSpPr>
            <a:spLocks noGrp="1"/>
          </p:cNvSpPr>
          <p:nvPr>
            <p:ph type="title"/>
          </p:nvPr>
        </p:nvSpPr>
        <p:spPr/>
        <p:txBody>
          <a:bodyPr/>
          <a:lstStyle/>
          <a:p>
            <a:r>
              <a:rPr lang="en-US" dirty="0"/>
              <a:t>Wrongness of manipulation</a:t>
            </a:r>
          </a:p>
        </p:txBody>
      </p:sp>
      <p:sp>
        <p:nvSpPr>
          <p:cNvPr id="3" name="Content Placeholder 2">
            <a:extLst>
              <a:ext uri="{FF2B5EF4-FFF2-40B4-BE49-F238E27FC236}">
                <a16:creationId xmlns:a16="http://schemas.microsoft.com/office/drawing/2014/main" id="{BCB536B2-0851-434A-8F84-79A9EE8916CF}"/>
              </a:ext>
            </a:extLst>
          </p:cNvPr>
          <p:cNvSpPr>
            <a:spLocks noGrp="1"/>
          </p:cNvSpPr>
          <p:nvPr>
            <p:ph idx="1"/>
          </p:nvPr>
        </p:nvSpPr>
        <p:spPr/>
        <p:txBody>
          <a:bodyPr/>
          <a:lstStyle/>
          <a:p>
            <a:r>
              <a:rPr lang="en-US" dirty="0"/>
              <a:t>Three main possibilities:</a:t>
            </a:r>
          </a:p>
          <a:p>
            <a:pPr lvl="1"/>
            <a:r>
              <a:rPr lang="en-US" dirty="0"/>
              <a:t>Absolutely wrong: Kant</a:t>
            </a:r>
          </a:p>
          <a:p>
            <a:pPr lvl="1"/>
            <a:r>
              <a:rPr lang="en-US" dirty="0"/>
              <a:t>Pro </a:t>
            </a:r>
            <a:r>
              <a:rPr lang="en-US" dirty="0" err="1"/>
              <a:t>tanto</a:t>
            </a:r>
            <a:r>
              <a:rPr lang="en-US" dirty="0"/>
              <a:t> wrong</a:t>
            </a:r>
          </a:p>
          <a:p>
            <a:pPr lvl="2"/>
            <a:r>
              <a:rPr lang="en-US" dirty="0"/>
              <a:t>Always pro </a:t>
            </a:r>
            <a:r>
              <a:rPr lang="en-US" dirty="0" err="1"/>
              <a:t>tanto</a:t>
            </a:r>
            <a:r>
              <a:rPr lang="en-US" dirty="0"/>
              <a:t> wrong. </a:t>
            </a:r>
          </a:p>
          <a:p>
            <a:pPr lvl="2"/>
            <a:r>
              <a:rPr lang="en-US" dirty="0"/>
              <a:t>Can be overridden in all things considered judgments: ATC it is right to do something manipulative</a:t>
            </a:r>
          </a:p>
          <a:p>
            <a:pPr lvl="1"/>
            <a:r>
              <a:rPr lang="en-US" dirty="0"/>
              <a:t>Prima facie wrong</a:t>
            </a:r>
          </a:p>
          <a:p>
            <a:pPr lvl="2"/>
            <a:r>
              <a:rPr lang="en-US" dirty="0"/>
              <a:t>Presumptively wrong</a:t>
            </a:r>
          </a:p>
          <a:p>
            <a:pPr lvl="2"/>
            <a:r>
              <a:rPr lang="en-US" dirty="0"/>
              <a:t>Wrongness can be defeated in certain circumstances </a:t>
            </a:r>
          </a:p>
          <a:p>
            <a:pPr lvl="2"/>
            <a:r>
              <a:rPr lang="en-US" dirty="0"/>
              <a:t>When wrongness is defeated, no wrongness</a:t>
            </a:r>
          </a:p>
        </p:txBody>
      </p:sp>
    </p:spTree>
    <p:extLst>
      <p:ext uri="{BB962C8B-B14F-4D97-AF65-F5344CB8AC3E}">
        <p14:creationId xmlns:p14="http://schemas.microsoft.com/office/powerpoint/2010/main" val="38610923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F4262-4F1F-494F-AD46-A082AC4F2106}"/>
              </a:ext>
            </a:extLst>
          </p:cNvPr>
          <p:cNvSpPr>
            <a:spLocks noGrp="1"/>
          </p:cNvSpPr>
          <p:nvPr>
            <p:ph type="title"/>
          </p:nvPr>
        </p:nvSpPr>
        <p:spPr/>
        <p:txBody>
          <a:bodyPr/>
          <a:lstStyle/>
          <a:p>
            <a:r>
              <a:rPr lang="en-US" dirty="0"/>
              <a:t>Tasks</a:t>
            </a:r>
          </a:p>
        </p:txBody>
      </p:sp>
      <p:sp>
        <p:nvSpPr>
          <p:cNvPr id="5" name="Content Placeholder 4">
            <a:extLst>
              <a:ext uri="{FF2B5EF4-FFF2-40B4-BE49-F238E27FC236}">
                <a16:creationId xmlns:a16="http://schemas.microsoft.com/office/drawing/2014/main" id="{915B0FFB-309E-E240-A714-2F4000633D7A}"/>
              </a:ext>
            </a:extLst>
          </p:cNvPr>
          <p:cNvSpPr>
            <a:spLocks noGrp="1"/>
          </p:cNvSpPr>
          <p:nvPr>
            <p:ph idx="1"/>
          </p:nvPr>
        </p:nvSpPr>
        <p:spPr/>
        <p:txBody>
          <a:bodyPr/>
          <a:lstStyle/>
          <a:p>
            <a:r>
              <a:rPr lang="en-US" dirty="0"/>
              <a:t>Obligations to employer</a:t>
            </a:r>
          </a:p>
          <a:p>
            <a:r>
              <a:rPr lang="en-US" dirty="0"/>
              <a:t>Show that theory can cover all types of salespeople; explain their different moral obligations</a:t>
            </a:r>
          </a:p>
          <a:p>
            <a:endParaRPr lang="en-US" dirty="0"/>
          </a:p>
        </p:txBody>
      </p:sp>
    </p:spTree>
    <p:extLst>
      <p:ext uri="{BB962C8B-B14F-4D97-AF65-F5344CB8AC3E}">
        <p14:creationId xmlns:p14="http://schemas.microsoft.com/office/powerpoint/2010/main" val="1312720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7D1240-38FA-314F-8084-FB9F8B3BCB23}"/>
              </a:ext>
            </a:extLst>
          </p:cNvPr>
          <p:cNvSpPr>
            <a:spLocks noGrp="1"/>
          </p:cNvSpPr>
          <p:nvPr>
            <p:ph type="title"/>
          </p:nvPr>
        </p:nvSpPr>
        <p:spPr/>
        <p:txBody>
          <a:bodyPr/>
          <a:lstStyle/>
          <a:p>
            <a:r>
              <a:rPr lang="en-US" dirty="0"/>
              <a:t>Carson’s criticisms of Holley</a:t>
            </a:r>
          </a:p>
        </p:txBody>
      </p:sp>
      <p:sp>
        <p:nvSpPr>
          <p:cNvPr id="5" name="Text Placeholder 4">
            <a:extLst>
              <a:ext uri="{FF2B5EF4-FFF2-40B4-BE49-F238E27FC236}">
                <a16:creationId xmlns:a16="http://schemas.microsoft.com/office/drawing/2014/main" id="{FAAB70C0-6E51-8B46-896E-EC78F8891D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86581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F00897-C210-0947-901C-004DB032FE7D}"/>
              </a:ext>
            </a:extLst>
          </p:cNvPr>
          <p:cNvSpPr>
            <a:spLocks noGrp="1"/>
          </p:cNvSpPr>
          <p:nvPr>
            <p:ph type="title"/>
          </p:nvPr>
        </p:nvSpPr>
        <p:spPr/>
        <p:txBody>
          <a:bodyPr/>
          <a:lstStyle/>
          <a:p>
            <a:r>
              <a:rPr lang="en-US" dirty="0"/>
              <a:t>Criticisms: Too demanding [283]</a:t>
            </a:r>
          </a:p>
        </p:txBody>
      </p:sp>
      <p:sp>
        <p:nvSpPr>
          <p:cNvPr id="5" name="Content Placeholder 4">
            <a:extLst>
              <a:ext uri="{FF2B5EF4-FFF2-40B4-BE49-F238E27FC236}">
                <a16:creationId xmlns:a16="http://schemas.microsoft.com/office/drawing/2014/main" id="{30DAA9D7-54DE-1D48-A431-0F8FC993CD49}"/>
              </a:ext>
            </a:extLst>
          </p:cNvPr>
          <p:cNvSpPr>
            <a:spLocks noGrp="1"/>
          </p:cNvSpPr>
          <p:nvPr>
            <p:ph idx="1"/>
          </p:nvPr>
        </p:nvSpPr>
        <p:spPr/>
        <p:txBody>
          <a:bodyPr/>
          <a:lstStyle/>
          <a:p>
            <a:r>
              <a:rPr lang="en-US" dirty="0"/>
              <a:t>Limited time per customer</a:t>
            </a:r>
          </a:p>
          <a:p>
            <a:r>
              <a:rPr lang="en-US" dirty="0"/>
              <a:t>Holley says obligated to provide all information necessary for customer to be ‘adequately informed’.</a:t>
            </a:r>
          </a:p>
          <a:p>
            <a:r>
              <a:rPr lang="en-US" dirty="0"/>
              <a:t>Reasonable customers will want to know a lot of info.</a:t>
            </a:r>
          </a:p>
          <a:p>
            <a:r>
              <a:rPr lang="en-US" dirty="0"/>
              <a:t>Ought implies can</a:t>
            </a:r>
          </a:p>
          <a:p>
            <a:r>
              <a:rPr lang="en-US" dirty="0"/>
              <a:t>Therefore, impossible to fulfill obligations on Holley’s view</a:t>
            </a:r>
          </a:p>
        </p:txBody>
      </p:sp>
    </p:spTree>
    <p:extLst>
      <p:ext uri="{BB962C8B-B14F-4D97-AF65-F5344CB8AC3E}">
        <p14:creationId xmlns:p14="http://schemas.microsoft.com/office/powerpoint/2010/main" val="3562920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5989-18E9-C049-8EDC-BB8494052050}"/>
              </a:ext>
            </a:extLst>
          </p:cNvPr>
          <p:cNvSpPr>
            <a:spLocks noGrp="1"/>
          </p:cNvSpPr>
          <p:nvPr>
            <p:ph type="title"/>
          </p:nvPr>
        </p:nvSpPr>
        <p:spPr/>
        <p:txBody>
          <a:bodyPr/>
          <a:lstStyle/>
          <a:p>
            <a:r>
              <a:rPr lang="en-US" dirty="0"/>
              <a:t>Criticism: Info about competitor</a:t>
            </a:r>
          </a:p>
        </p:txBody>
      </p:sp>
      <p:sp>
        <p:nvSpPr>
          <p:cNvPr id="3" name="Content Placeholder 2">
            <a:extLst>
              <a:ext uri="{FF2B5EF4-FFF2-40B4-BE49-F238E27FC236}">
                <a16:creationId xmlns:a16="http://schemas.microsoft.com/office/drawing/2014/main" id="{FDB7179E-1FC1-D44B-B987-97317FBA09C5}"/>
              </a:ext>
            </a:extLst>
          </p:cNvPr>
          <p:cNvSpPr>
            <a:spLocks noGrp="1"/>
          </p:cNvSpPr>
          <p:nvPr>
            <p:ph idx="1"/>
          </p:nvPr>
        </p:nvSpPr>
        <p:spPr/>
        <p:txBody>
          <a:bodyPr/>
          <a:lstStyle/>
          <a:p>
            <a:r>
              <a:rPr lang="en-US" dirty="0"/>
              <a:t>Holley’s view implies obligation to disclose cheaper prices elsewhere.</a:t>
            </a:r>
          </a:p>
          <a:p>
            <a:r>
              <a:rPr lang="en-US" dirty="0"/>
              <a:t>It would be wrong for a salesperson to do this.</a:t>
            </a:r>
          </a:p>
        </p:txBody>
      </p:sp>
    </p:spTree>
    <p:extLst>
      <p:ext uri="{BB962C8B-B14F-4D97-AF65-F5344CB8AC3E}">
        <p14:creationId xmlns:p14="http://schemas.microsoft.com/office/powerpoint/2010/main" val="3894332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01EE-8968-1549-A67C-1B9A002A74D2}"/>
              </a:ext>
            </a:extLst>
          </p:cNvPr>
          <p:cNvSpPr>
            <a:spLocks noGrp="1"/>
          </p:cNvSpPr>
          <p:nvPr>
            <p:ph type="title"/>
          </p:nvPr>
        </p:nvSpPr>
        <p:spPr/>
        <p:txBody>
          <a:bodyPr/>
          <a:lstStyle/>
          <a:p>
            <a:r>
              <a:rPr lang="en-US" dirty="0"/>
              <a:t>Criticism: Balance obligations to employer</a:t>
            </a:r>
          </a:p>
        </p:txBody>
      </p:sp>
      <p:sp>
        <p:nvSpPr>
          <p:cNvPr id="3" name="Content Placeholder 2">
            <a:extLst>
              <a:ext uri="{FF2B5EF4-FFF2-40B4-BE49-F238E27FC236}">
                <a16:creationId xmlns:a16="http://schemas.microsoft.com/office/drawing/2014/main" id="{8A3749BC-0B5D-DB45-BEFE-7A2804ED0AE8}"/>
              </a:ext>
            </a:extLst>
          </p:cNvPr>
          <p:cNvSpPr>
            <a:spLocks noGrp="1"/>
          </p:cNvSpPr>
          <p:nvPr>
            <p:ph idx="1"/>
          </p:nvPr>
        </p:nvSpPr>
        <p:spPr/>
        <p:txBody>
          <a:bodyPr/>
          <a:lstStyle/>
          <a:p>
            <a:r>
              <a:rPr lang="en-US" dirty="0"/>
              <a:t>Duties to customer often conflict with duties to employer.</a:t>
            </a:r>
          </a:p>
          <a:p>
            <a:r>
              <a:rPr lang="en-US" dirty="0"/>
              <a:t>Asking self what customer would need to know leaves out duties to employer. </a:t>
            </a:r>
          </a:p>
          <a:p>
            <a:r>
              <a:rPr lang="en-US" dirty="0"/>
              <a:t>Golden rule requires considering the desires and interests of all affected parties.</a:t>
            </a:r>
          </a:p>
          <a:p>
            <a:endParaRPr lang="en-US" dirty="0"/>
          </a:p>
        </p:txBody>
      </p:sp>
    </p:spTree>
    <p:extLst>
      <p:ext uri="{BB962C8B-B14F-4D97-AF65-F5344CB8AC3E}">
        <p14:creationId xmlns:p14="http://schemas.microsoft.com/office/powerpoint/2010/main" val="18031716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F7A-536C-8C4B-9A9B-EC25F9AAD115}"/>
              </a:ext>
            </a:extLst>
          </p:cNvPr>
          <p:cNvSpPr>
            <a:spLocks noGrp="1"/>
          </p:cNvSpPr>
          <p:nvPr>
            <p:ph type="title"/>
          </p:nvPr>
        </p:nvSpPr>
        <p:spPr/>
        <p:txBody>
          <a:bodyPr/>
          <a:lstStyle/>
          <a:p>
            <a:r>
              <a:rPr lang="en-US" dirty="0"/>
              <a:t>Criticism: Limited alternatives</a:t>
            </a:r>
          </a:p>
        </p:txBody>
      </p:sp>
      <p:sp>
        <p:nvSpPr>
          <p:cNvPr id="3" name="Content Placeholder 2">
            <a:extLst>
              <a:ext uri="{FF2B5EF4-FFF2-40B4-BE49-F238E27FC236}">
                <a16:creationId xmlns:a16="http://schemas.microsoft.com/office/drawing/2014/main" id="{43E1055D-20AA-5144-87A8-2F45ADA50C48}"/>
              </a:ext>
            </a:extLst>
          </p:cNvPr>
          <p:cNvSpPr>
            <a:spLocks noGrp="1"/>
          </p:cNvSpPr>
          <p:nvPr>
            <p:ph idx="1"/>
          </p:nvPr>
        </p:nvSpPr>
        <p:spPr/>
        <p:txBody>
          <a:bodyPr/>
          <a:lstStyle/>
          <a:p>
            <a:r>
              <a:rPr lang="en-US" dirty="0"/>
              <a:t>If buyers options are severely constrained, violates availability of options requirement on Holley’s view</a:t>
            </a:r>
          </a:p>
          <a:p>
            <a:r>
              <a:rPr lang="en-US" dirty="0"/>
              <a:t>Would be wrong to sell to such buyers.</a:t>
            </a:r>
          </a:p>
          <a:p>
            <a:r>
              <a:rPr lang="en-US" dirty="0"/>
              <a:t>That is unacceptable</a:t>
            </a:r>
          </a:p>
        </p:txBody>
      </p:sp>
    </p:spTree>
    <p:extLst>
      <p:ext uri="{BB962C8B-B14F-4D97-AF65-F5344CB8AC3E}">
        <p14:creationId xmlns:p14="http://schemas.microsoft.com/office/powerpoint/2010/main" val="2435617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0CBA27-0DEC-7F49-A72E-755050A00ECC}"/>
              </a:ext>
            </a:extLst>
          </p:cNvPr>
          <p:cNvSpPr>
            <a:spLocks noGrp="1"/>
          </p:cNvSpPr>
          <p:nvPr>
            <p:ph type="title"/>
          </p:nvPr>
        </p:nvSpPr>
        <p:spPr/>
        <p:txBody>
          <a:bodyPr/>
          <a:lstStyle/>
          <a:p>
            <a:r>
              <a:rPr lang="en-US" dirty="0"/>
              <a:t>Carson’s view</a:t>
            </a:r>
          </a:p>
        </p:txBody>
      </p:sp>
      <p:sp>
        <p:nvSpPr>
          <p:cNvPr id="5" name="Text Placeholder 4">
            <a:extLst>
              <a:ext uri="{FF2B5EF4-FFF2-40B4-BE49-F238E27FC236}">
                <a16:creationId xmlns:a16="http://schemas.microsoft.com/office/drawing/2014/main" id="{0F9AED72-6AF7-5048-8E23-0E548AD76F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90121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66D7-F035-274B-88F5-9F4F35662E52}"/>
              </a:ext>
            </a:extLst>
          </p:cNvPr>
          <p:cNvSpPr>
            <a:spLocks noGrp="1"/>
          </p:cNvSpPr>
          <p:nvPr>
            <p:ph type="title"/>
          </p:nvPr>
        </p:nvSpPr>
        <p:spPr/>
        <p:txBody>
          <a:bodyPr/>
          <a:lstStyle/>
          <a:p>
            <a:r>
              <a:rPr lang="en-US" dirty="0"/>
              <a:t>Prima facie duties of salespeople</a:t>
            </a:r>
          </a:p>
        </p:txBody>
      </p:sp>
      <p:sp>
        <p:nvSpPr>
          <p:cNvPr id="3" name="Content Placeholder 2">
            <a:extLst>
              <a:ext uri="{FF2B5EF4-FFF2-40B4-BE49-F238E27FC236}">
                <a16:creationId xmlns:a16="http://schemas.microsoft.com/office/drawing/2014/main" id="{125AF51B-A57B-534B-A082-5413AC6C8F96}"/>
              </a:ext>
            </a:extLst>
          </p:cNvPr>
          <p:cNvSpPr>
            <a:spLocks noGrp="1"/>
          </p:cNvSpPr>
          <p:nvPr>
            <p:ph idx="1"/>
          </p:nvPr>
        </p:nvSpPr>
        <p:spPr/>
        <p:txBody>
          <a:bodyPr/>
          <a:lstStyle/>
          <a:p>
            <a:r>
              <a:rPr lang="en-US" dirty="0"/>
              <a:t>Information about safety warnings and precautions</a:t>
            </a:r>
          </a:p>
          <a:p>
            <a:r>
              <a:rPr lang="en-US" dirty="0"/>
              <a:t>Refrain from lying and deception</a:t>
            </a:r>
          </a:p>
          <a:p>
            <a:r>
              <a:rPr lang="en-US" dirty="0"/>
              <a:t>Answer fully customers’ questions without lying or withholding info</a:t>
            </a:r>
          </a:p>
          <a:p>
            <a:pPr lvl="1"/>
            <a:r>
              <a:rPr lang="en-US" dirty="0"/>
              <a:t>Not obligated to answer questions about competing products; should refuse to answer; should not evade or pretend </a:t>
            </a:r>
          </a:p>
          <a:p>
            <a:r>
              <a:rPr lang="en-US" dirty="0"/>
              <a:t>Should not steer customers toward purchases that they have reason to think will cause significant harm to customer or that they will deeply regret</a:t>
            </a:r>
          </a:p>
        </p:txBody>
      </p:sp>
    </p:spTree>
    <p:extLst>
      <p:ext uri="{BB962C8B-B14F-4D97-AF65-F5344CB8AC3E}">
        <p14:creationId xmlns:p14="http://schemas.microsoft.com/office/powerpoint/2010/main" val="114709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0569-7CA7-104E-AD2D-F0CD2BF839F7}"/>
              </a:ext>
            </a:extLst>
          </p:cNvPr>
          <p:cNvSpPr>
            <a:spLocks noGrp="1"/>
          </p:cNvSpPr>
          <p:nvPr>
            <p:ph type="title"/>
          </p:nvPr>
        </p:nvSpPr>
        <p:spPr/>
        <p:txBody>
          <a:bodyPr/>
          <a:lstStyle/>
          <a:p>
            <a:r>
              <a:rPr lang="en-US" dirty="0"/>
              <a:t>Where to put ethical obligations</a:t>
            </a:r>
          </a:p>
        </p:txBody>
      </p:sp>
      <p:sp>
        <p:nvSpPr>
          <p:cNvPr id="3" name="Content Placeholder 2">
            <a:extLst>
              <a:ext uri="{FF2B5EF4-FFF2-40B4-BE49-F238E27FC236}">
                <a16:creationId xmlns:a16="http://schemas.microsoft.com/office/drawing/2014/main" id="{CED7D3BF-C74E-BA44-8054-7838DA92EE5F}"/>
              </a:ext>
            </a:extLst>
          </p:cNvPr>
          <p:cNvSpPr>
            <a:spLocks noGrp="1"/>
          </p:cNvSpPr>
          <p:nvPr>
            <p:ph idx="1"/>
          </p:nvPr>
        </p:nvSpPr>
        <p:spPr/>
        <p:txBody>
          <a:bodyPr/>
          <a:lstStyle/>
          <a:p>
            <a:r>
              <a:rPr lang="en-US" dirty="0"/>
              <a:t>Information</a:t>
            </a:r>
          </a:p>
          <a:p>
            <a:r>
              <a:rPr lang="en-US" dirty="0"/>
              <a:t>Caveat emptor     ---------- US law -------------------------------- Paternalism</a:t>
            </a:r>
          </a:p>
        </p:txBody>
      </p:sp>
    </p:spTree>
    <p:extLst>
      <p:ext uri="{BB962C8B-B14F-4D97-AF65-F5344CB8AC3E}">
        <p14:creationId xmlns:p14="http://schemas.microsoft.com/office/powerpoint/2010/main" val="280623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474F-1461-8A44-9E08-29548C9E899F}"/>
              </a:ext>
            </a:extLst>
          </p:cNvPr>
          <p:cNvSpPr>
            <a:spLocks noGrp="1"/>
          </p:cNvSpPr>
          <p:nvPr>
            <p:ph type="title"/>
          </p:nvPr>
        </p:nvSpPr>
        <p:spPr/>
        <p:txBody>
          <a:bodyPr/>
          <a:lstStyle/>
          <a:p>
            <a:r>
              <a:rPr lang="en-US" dirty="0"/>
              <a:t>Caveat emptor</a:t>
            </a:r>
          </a:p>
        </p:txBody>
      </p:sp>
      <p:sp>
        <p:nvSpPr>
          <p:cNvPr id="3" name="Content Placeholder 2">
            <a:extLst>
              <a:ext uri="{FF2B5EF4-FFF2-40B4-BE49-F238E27FC236}">
                <a16:creationId xmlns:a16="http://schemas.microsoft.com/office/drawing/2014/main" id="{7F63D288-C16B-B64D-99B6-A068946DDB46}"/>
              </a:ext>
            </a:extLst>
          </p:cNvPr>
          <p:cNvSpPr>
            <a:spLocks noGrp="1"/>
          </p:cNvSpPr>
          <p:nvPr>
            <p:ph idx="1"/>
          </p:nvPr>
        </p:nvSpPr>
        <p:spPr/>
        <p:txBody>
          <a:bodyPr/>
          <a:lstStyle/>
          <a:p>
            <a:r>
              <a:rPr lang="en-US" dirty="0"/>
              <a:t>Sales and contracts to sell are legally enforceable even if seller fails to inform buyer of serious defects in goods.</a:t>
            </a:r>
          </a:p>
          <a:p>
            <a:r>
              <a:rPr lang="en-US" dirty="0"/>
              <a:t>Sometimes enforce even when false statements made by seller</a:t>
            </a:r>
          </a:p>
        </p:txBody>
      </p:sp>
    </p:spTree>
    <p:extLst>
      <p:ext uri="{BB962C8B-B14F-4D97-AF65-F5344CB8AC3E}">
        <p14:creationId xmlns:p14="http://schemas.microsoft.com/office/powerpoint/2010/main" val="73717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2001-9AB8-F143-BB33-FEAF88A5D48F}"/>
              </a:ext>
            </a:extLst>
          </p:cNvPr>
          <p:cNvSpPr>
            <a:spLocks noGrp="1"/>
          </p:cNvSpPr>
          <p:nvPr>
            <p:ph type="title"/>
          </p:nvPr>
        </p:nvSpPr>
        <p:spPr/>
        <p:txBody>
          <a:bodyPr/>
          <a:lstStyle/>
          <a:p>
            <a:r>
              <a:rPr lang="en-US" dirty="0"/>
              <a:t>US law: Uniform Commercial Code</a:t>
            </a:r>
          </a:p>
        </p:txBody>
      </p:sp>
      <p:sp>
        <p:nvSpPr>
          <p:cNvPr id="3" name="Content Placeholder 2">
            <a:extLst>
              <a:ext uri="{FF2B5EF4-FFF2-40B4-BE49-F238E27FC236}">
                <a16:creationId xmlns:a16="http://schemas.microsoft.com/office/drawing/2014/main" id="{83ED4B01-1F9D-FE45-9097-B7784D89B106}"/>
              </a:ext>
            </a:extLst>
          </p:cNvPr>
          <p:cNvSpPr>
            <a:spLocks noGrp="1"/>
          </p:cNvSpPr>
          <p:nvPr>
            <p:ph idx="1"/>
          </p:nvPr>
        </p:nvSpPr>
        <p:spPr/>
        <p:txBody>
          <a:bodyPr>
            <a:normAutofit fontScale="77500" lnSpcReduction="20000"/>
          </a:bodyPr>
          <a:lstStyle/>
          <a:p>
            <a:r>
              <a:rPr lang="en-US" dirty="0"/>
              <a:t>Uniform Commercial Code</a:t>
            </a:r>
          </a:p>
          <a:p>
            <a:pPr lvl="1"/>
            <a:r>
              <a:rPr lang="en-US" dirty="0"/>
              <a:t>Adopted by all states except Louisiana </a:t>
            </a:r>
          </a:p>
          <a:p>
            <a:r>
              <a:rPr lang="en-US" dirty="0"/>
              <a:t>Section 2-313: Sellers’ warranties</a:t>
            </a:r>
          </a:p>
          <a:p>
            <a:pPr lvl="1"/>
            <a:r>
              <a:rPr lang="en-US" dirty="0"/>
              <a:t>All factual affirmations or statements about the goods being sold are warranties.</a:t>
            </a:r>
          </a:p>
          <a:p>
            <a:pPr lvl="1"/>
            <a:r>
              <a:rPr lang="en-US" dirty="0"/>
              <a:t>Sale not valid / enforceable if seller makes false statements about goods</a:t>
            </a:r>
          </a:p>
          <a:p>
            <a:r>
              <a:rPr lang="en-US" dirty="0"/>
              <a:t>Express warranties</a:t>
            </a:r>
          </a:p>
          <a:p>
            <a:pPr lvl="1"/>
            <a:r>
              <a:rPr lang="en-US" dirty="0"/>
              <a:t>Affirmative promises about goods sold</a:t>
            </a:r>
          </a:p>
          <a:p>
            <a:pPr lvl="1"/>
            <a:r>
              <a:rPr lang="en-US" dirty="0"/>
              <a:t>E.g., watch is waterproof to 100 feet</a:t>
            </a:r>
          </a:p>
          <a:p>
            <a:r>
              <a:rPr lang="en-US" dirty="0"/>
              <a:t>Implied warranties</a:t>
            </a:r>
          </a:p>
          <a:p>
            <a:pPr lvl="1"/>
            <a:r>
              <a:rPr lang="en-US" dirty="0"/>
              <a:t>Created by UCC. </a:t>
            </a:r>
          </a:p>
          <a:p>
            <a:pPr lvl="1"/>
            <a:r>
              <a:rPr lang="en-US" dirty="0"/>
              <a:t>Exist in all transactions unless disclaimed</a:t>
            </a:r>
          </a:p>
          <a:p>
            <a:pPr lvl="1"/>
            <a:r>
              <a:rPr lang="en-US" dirty="0"/>
              <a:t>involve implied warranties:</a:t>
            </a:r>
          </a:p>
          <a:p>
            <a:pPr lvl="2"/>
            <a:r>
              <a:rPr lang="en-US" dirty="0"/>
              <a:t>Seller owns the goods </a:t>
            </a:r>
          </a:p>
          <a:p>
            <a:pPr lvl="2"/>
            <a:r>
              <a:rPr lang="en-US" dirty="0"/>
              <a:t>Goods are merchantable</a:t>
            </a:r>
          </a:p>
          <a:p>
            <a:pPr lvl="2"/>
            <a:r>
              <a:rPr lang="en-US" dirty="0"/>
              <a:t>Fitness for particular purpose</a:t>
            </a:r>
          </a:p>
        </p:txBody>
      </p:sp>
    </p:spTree>
    <p:extLst>
      <p:ext uri="{BB962C8B-B14F-4D97-AF65-F5344CB8AC3E}">
        <p14:creationId xmlns:p14="http://schemas.microsoft.com/office/powerpoint/2010/main" val="1876399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13634</TotalTime>
  <Words>4385</Words>
  <Application>Microsoft Macintosh PowerPoint</Application>
  <PresentationFormat>Widescreen</PresentationFormat>
  <Paragraphs>356</Paragraphs>
  <Slides>67</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Calibri Light</vt:lpstr>
      <vt:lpstr>Office Theme</vt:lpstr>
      <vt:lpstr>Sales / manipulation</vt:lpstr>
      <vt:lpstr>Exercise</vt:lpstr>
      <vt:lpstr>Getting someone to do x</vt:lpstr>
      <vt:lpstr>Manipulative tactics</vt:lpstr>
      <vt:lpstr>3 types of theory of manipulation</vt:lpstr>
      <vt:lpstr>Wrongness of manipulation</vt:lpstr>
      <vt:lpstr>Where to put ethical obligations</vt:lpstr>
      <vt:lpstr>Caveat emptor</vt:lpstr>
      <vt:lpstr>US law: Uniform Commercial Code</vt:lpstr>
      <vt:lpstr>Implied warranties: Merchantability</vt:lpstr>
      <vt:lpstr>Implied warranty: fitness for particular purpose</vt:lpstr>
      <vt:lpstr>Information: challenges</vt:lpstr>
      <vt:lpstr>A moral evaluation of sales practices</vt:lpstr>
      <vt:lpstr>Voluntary / mutually beneficial exchanges</vt:lpstr>
      <vt:lpstr>Strategy</vt:lpstr>
      <vt:lpstr>Duty of salespeople</vt:lpstr>
      <vt:lpstr>Voluntary exchange: Necessary conditions</vt:lpstr>
      <vt:lpstr>Failures of voluntary exchanges</vt:lpstr>
      <vt:lpstr>Ideal vs. Acceptable exchanges</vt:lpstr>
      <vt:lpstr>Knowledge condition</vt:lpstr>
      <vt:lpstr>Knowledge condition (1)</vt:lpstr>
      <vt:lpstr>How much information is enough? 2 wrong answers</vt:lpstr>
      <vt:lpstr>Anti-Carr / business as a special arena where deception is okay</vt:lpstr>
      <vt:lpstr>Caveat emptor</vt:lpstr>
      <vt:lpstr>Problems with caveat emptor</vt:lpstr>
      <vt:lpstr>Knowledge condition (2)</vt:lpstr>
      <vt:lpstr>How much information is enough? 1/</vt:lpstr>
      <vt:lpstr>How much information is enough?  2/</vt:lpstr>
      <vt:lpstr>How much information is enough? 3/</vt:lpstr>
      <vt:lpstr>Reasonable persons / ‘particular deviations’</vt:lpstr>
      <vt:lpstr>Knowledge condition (3)</vt:lpstr>
      <vt:lpstr>Knowledge condition</vt:lpstr>
      <vt:lpstr>Carson’s attack on Holley’s knowledge condition</vt:lpstr>
      <vt:lpstr>Non-compulsion</vt:lpstr>
      <vt:lpstr>Compulsion: Absence of alternatives</vt:lpstr>
      <vt:lpstr>Obvious case of compulsion: Robbery</vt:lpstr>
      <vt:lpstr>Compulsion: Absence of alternatives</vt:lpstr>
      <vt:lpstr>Problem: Monopoly /monopsony</vt:lpstr>
      <vt:lpstr>Problem: Limiting perceived options</vt:lpstr>
      <vt:lpstr>Problem: Concealing nature of interaction</vt:lpstr>
      <vt:lpstr>Problematic tactics</vt:lpstr>
      <vt:lpstr>Rationality condition</vt:lpstr>
      <vt:lpstr>Rationality condition</vt:lpstr>
      <vt:lpstr>Rationality</vt:lpstr>
      <vt:lpstr>Subverting rationality</vt:lpstr>
      <vt:lpstr>Ability to make rational judgments depends on</vt:lpstr>
      <vt:lpstr>Emotional appeals</vt:lpstr>
      <vt:lpstr>Examples of violating rationality condition</vt:lpstr>
      <vt:lpstr>Overall claim</vt:lpstr>
      <vt:lpstr>Other </vt:lpstr>
      <vt:lpstr>What if the system encourages violations?</vt:lpstr>
      <vt:lpstr>Deception and withholding information in sales</vt:lpstr>
      <vt:lpstr>Lying etc</vt:lpstr>
      <vt:lpstr>Salesperson</vt:lpstr>
      <vt:lpstr>Wrongness of deception</vt:lpstr>
      <vt:lpstr>(prima facie) Harms of deception in sales</vt:lpstr>
      <vt:lpstr>[me] Problem cases?</vt:lpstr>
      <vt:lpstr>Customer’s interests</vt:lpstr>
      <vt:lpstr>Wrongness of harming others</vt:lpstr>
      <vt:lpstr>Tasks</vt:lpstr>
      <vt:lpstr>Carson’s criticisms of Holley</vt:lpstr>
      <vt:lpstr>Criticisms: Too demanding [283]</vt:lpstr>
      <vt:lpstr>Criticism: Info about competitor</vt:lpstr>
      <vt:lpstr>Criticism: Balance obligations to employer</vt:lpstr>
      <vt:lpstr>Criticism: Limited alternatives</vt:lpstr>
      <vt:lpstr>Carson’s view</vt:lpstr>
      <vt:lpstr>Prima facie duties of salespeople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 R</dc:creator>
  <cp:lastModifiedBy>Swenson, Adam R</cp:lastModifiedBy>
  <cp:revision>66</cp:revision>
  <dcterms:created xsi:type="dcterms:W3CDTF">2018-09-25T23:23:26Z</dcterms:created>
  <dcterms:modified xsi:type="dcterms:W3CDTF">2019-10-06T22:57:58Z</dcterms:modified>
</cp:coreProperties>
</file>