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36"/>
  </p:notesMasterIdLst>
  <p:sldIdLst>
    <p:sldId id="257" r:id="rId2"/>
    <p:sldId id="272" r:id="rId3"/>
    <p:sldId id="258" r:id="rId4"/>
    <p:sldId id="289" r:id="rId5"/>
    <p:sldId id="259" r:id="rId6"/>
    <p:sldId id="260" r:id="rId7"/>
    <p:sldId id="261" r:id="rId8"/>
    <p:sldId id="284" r:id="rId9"/>
    <p:sldId id="287" r:id="rId10"/>
    <p:sldId id="301" r:id="rId11"/>
    <p:sldId id="275" r:id="rId12"/>
    <p:sldId id="288" r:id="rId13"/>
    <p:sldId id="283" r:id="rId14"/>
    <p:sldId id="277" r:id="rId15"/>
    <p:sldId id="278" r:id="rId16"/>
    <p:sldId id="279" r:id="rId17"/>
    <p:sldId id="285" r:id="rId18"/>
    <p:sldId id="290" r:id="rId19"/>
    <p:sldId id="286" r:id="rId20"/>
    <p:sldId id="274" r:id="rId21"/>
    <p:sldId id="298" r:id="rId22"/>
    <p:sldId id="299" r:id="rId23"/>
    <p:sldId id="280" r:id="rId24"/>
    <p:sldId id="291" r:id="rId25"/>
    <p:sldId id="292" r:id="rId26"/>
    <p:sldId id="300" r:id="rId27"/>
    <p:sldId id="296" r:id="rId28"/>
    <p:sldId id="297" r:id="rId29"/>
    <p:sldId id="281" r:id="rId30"/>
    <p:sldId id="303" r:id="rId31"/>
    <p:sldId id="304" r:id="rId32"/>
    <p:sldId id="305" r:id="rId33"/>
    <p:sldId id="306" r:id="rId34"/>
    <p:sldId id="30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1138" autoAdjust="0"/>
  </p:normalViewPr>
  <p:slideViewPr>
    <p:cSldViewPr snapToGrid="0" snapToObjects="1">
      <p:cViewPr varScale="1">
        <p:scale>
          <a:sx n="86" d="100"/>
          <a:sy n="86" d="100"/>
        </p:scale>
        <p:origin x="240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FB7D0-3F83-5B4A-9D51-DB191047E9A5}" type="datetimeFigureOut">
              <a:rPr lang="en-US" smtClean="0"/>
              <a:pPr/>
              <a:t>1/25/20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2E309-B892-C244-86A5-D0B0E35A6D2F}" type="slidenum">
              <a:rPr lang="en-US" smtClean="0"/>
              <a:pPr/>
              <a:t>‹#›</a:t>
            </a:fld>
            <a:endParaRPr lang="en-US"/>
          </a:p>
        </p:txBody>
      </p:sp>
    </p:spTree>
    <p:extLst>
      <p:ext uri="{BB962C8B-B14F-4D97-AF65-F5344CB8AC3E}">
        <p14:creationId xmlns:p14="http://schemas.microsoft.com/office/powerpoint/2010/main" val="21339749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fld id="{8FBEF0E3-E239-1C47-A0C3-96A3033CEA66}"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3312ECE8-D648-4746-BEA0-7F0DB432853F}"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Add</a:t>
            </a:r>
            <a:r>
              <a:rPr lang="en-US" baseline="0" dirty="0"/>
              <a:t> carrying capacity chart</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 Threshold</a:t>
            </a:r>
            <a:r>
              <a:rPr lang="en-US" baseline="0" dirty="0"/>
              <a:t> number</a:t>
            </a:r>
          </a:p>
          <a:p>
            <a:endParaRPr lang="en-US" baseline="0" dirty="0"/>
          </a:p>
          <a:p>
            <a:r>
              <a:rPr lang="en-US" baseline="0" dirty="0"/>
              <a:t>D doesn’t dominate C: when at threshold of N, cooperating is better</a:t>
            </a:r>
          </a:p>
          <a:p>
            <a:endParaRPr lang="en-US" baseline="0" dirty="0"/>
          </a:p>
          <a:p>
            <a:r>
              <a:rPr lang="en-US" baseline="0" dirty="0"/>
              <a:t>Note: My cooperating increases the chances others will</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http://oregonstate.edu/instruct/phl302/texts/hobbes/leviathan-c.html</a:t>
            </a:r>
          </a:p>
        </p:txBody>
      </p:sp>
      <p:sp>
        <p:nvSpPr>
          <p:cNvPr id="4" name="Slide Number Placeholder 3"/>
          <p:cNvSpPr>
            <a:spLocks noGrp="1"/>
          </p:cNvSpPr>
          <p:nvPr>
            <p:ph type="sldNum" sz="quarter" idx="5"/>
          </p:nvPr>
        </p:nvSpPr>
        <p:spPr/>
        <p:txBody>
          <a:bodyPr/>
          <a:lstStyle/>
          <a:p>
            <a:pPr>
              <a:defRPr/>
            </a:pPr>
            <a:fld id="{82128CFC-D480-46C9-AF0D-3327B0271FC2}"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Kinda-sorta</a:t>
            </a:r>
            <a:r>
              <a:rPr lang="en-US" dirty="0"/>
              <a:t> based on some work by Elinor Ostrom</a:t>
            </a:r>
          </a:p>
          <a:p>
            <a:r>
              <a:rPr lang="en-US" dirty="0"/>
              <a:t>https://</a:t>
            </a:r>
            <a:r>
              <a:rPr lang="en-US" dirty="0" err="1"/>
              <a:t>www.nobelprize.org</a:t>
            </a:r>
            <a:r>
              <a:rPr lang="en-US" dirty="0"/>
              <a:t>/prizes/economic-sciences/2009/</a:t>
            </a:r>
            <a:r>
              <a:rPr lang="en-US" dirty="0" err="1"/>
              <a:t>ostrom</a:t>
            </a:r>
            <a:r>
              <a:rPr lang="en-US" dirty="0"/>
              <a:t>/biographical/</a:t>
            </a:r>
          </a:p>
        </p:txBody>
      </p:sp>
      <p:sp>
        <p:nvSpPr>
          <p:cNvPr id="4" name="Slide Number Placeholder 3"/>
          <p:cNvSpPr>
            <a:spLocks noGrp="1"/>
          </p:cNvSpPr>
          <p:nvPr>
            <p:ph type="sldNum" sz="quarter" idx="5"/>
          </p:nvPr>
        </p:nvSpPr>
        <p:spPr/>
        <p:txBody>
          <a:bodyPr/>
          <a:lstStyle/>
          <a:p>
            <a:fld id="{ADD2E309-B892-C244-86A5-D0B0E35A6D2F}" type="slidenum">
              <a:rPr lang="en-US" smtClean="0"/>
              <a:pPr/>
              <a:t>20</a:t>
            </a:fld>
            <a:endParaRPr lang="en-US"/>
          </a:p>
        </p:txBody>
      </p:sp>
    </p:spTree>
    <p:extLst>
      <p:ext uri="{BB962C8B-B14F-4D97-AF65-F5344CB8AC3E}">
        <p14:creationId xmlns:p14="http://schemas.microsoft.com/office/powerpoint/2010/main" val="2671947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DE5B9CAE-1C65-42F4-8EB2-42D5841291B9}" type="slidenum">
              <a:rPr lang="en-US" smtClean="0"/>
              <a:pPr>
                <a:defRPr/>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a:t>
            </a:r>
            <a:r>
              <a:rPr lang="en-US" baseline="0" dirty="0"/>
              <a:t> can it arise?</a:t>
            </a:r>
          </a:p>
          <a:p>
            <a:r>
              <a:rPr lang="en-US" baseline="0" dirty="0"/>
              <a:t>	Transparency?</a:t>
            </a:r>
          </a:p>
          <a:p>
            <a:r>
              <a:rPr lang="en-US" baseline="0" dirty="0"/>
              <a:t>	Assumed good will?</a:t>
            </a:r>
          </a:p>
          <a:p>
            <a:r>
              <a:rPr lang="en-US" baseline="0" dirty="0"/>
              <a:t>	Size of effects of defection</a:t>
            </a:r>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26</a:t>
            </a:fld>
            <a:endParaRPr lang="en-US"/>
          </a:p>
        </p:txBody>
      </p:sp>
    </p:spTree>
    <p:extLst>
      <p:ext uri="{BB962C8B-B14F-4D97-AF65-F5344CB8AC3E}">
        <p14:creationId xmlns:p14="http://schemas.microsoft.com/office/powerpoint/2010/main" val="76850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Imagine you are the defense attorney</a:t>
            </a:r>
          </a:p>
        </p:txBody>
      </p:sp>
      <p:sp>
        <p:nvSpPr>
          <p:cNvPr id="4" name="Slide Number Placeholder 3"/>
          <p:cNvSpPr>
            <a:spLocks noGrp="1"/>
          </p:cNvSpPr>
          <p:nvPr>
            <p:ph type="sldNum" sz="quarter" idx="10"/>
          </p:nvPr>
        </p:nvSpPr>
        <p:spPr/>
        <p:txBody>
          <a:bodyPr/>
          <a:lstStyle/>
          <a:p>
            <a:fld id="{ADD2E309-B892-C244-86A5-D0B0E35A6D2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B3A6C9C-0853-485D-90F2-7354AD7B5641}"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Both silent</a:t>
            </a:r>
            <a:r>
              <a:rPr lang="en-US" dirty="0"/>
              <a:t>: I have</a:t>
            </a:r>
            <a:r>
              <a:rPr lang="en-US" baseline="0" dirty="0"/>
              <a:t> sufficient evidence to convict both of you for something (possession of weapon): </a:t>
            </a:r>
            <a:r>
              <a:rPr lang="en-US" b="1" baseline="0" dirty="0"/>
              <a:t>5 years</a:t>
            </a:r>
            <a:r>
              <a:rPr lang="en-US" baseline="0" dirty="0"/>
              <a:t>.</a:t>
            </a:r>
          </a:p>
          <a:p>
            <a:r>
              <a:rPr lang="en-US" b="1" dirty="0"/>
              <a:t>Both rat: </a:t>
            </a:r>
            <a:r>
              <a:rPr lang="en-US" dirty="0"/>
              <a:t>I’ll convict you</a:t>
            </a:r>
            <a:r>
              <a:rPr lang="en-US" baseline="0" dirty="0"/>
              <a:t> both for the serious charge (armed robbery); but take the lowest sentencing option: </a:t>
            </a:r>
            <a:r>
              <a:rPr lang="en-US" b="1" baseline="0" dirty="0"/>
              <a:t>8 years</a:t>
            </a:r>
          </a:p>
          <a:p>
            <a:r>
              <a:rPr lang="en-US" b="1" baseline="0" dirty="0"/>
              <a:t>You rat, they don’t</a:t>
            </a:r>
            <a:r>
              <a:rPr lang="en-US" baseline="0" dirty="0"/>
              <a:t>: I’ll be able to convict the other person for serious charge (armed robbery); I will convict you for minor (trespassing). </a:t>
            </a:r>
            <a:r>
              <a:rPr lang="en-US" b="1" baseline="0" dirty="0"/>
              <a:t>2 years</a:t>
            </a:r>
          </a:p>
          <a:p>
            <a:r>
              <a:rPr lang="en-US" b="1" baseline="0" dirty="0"/>
              <a:t>They rat; you don’t:</a:t>
            </a:r>
            <a:r>
              <a:rPr lang="en-US" baseline="0" dirty="0"/>
              <a:t> I’ll convict you of the serious crime (armed robbery): </a:t>
            </a:r>
            <a:r>
              <a:rPr lang="en-US" b="1" baseline="0" dirty="0"/>
              <a:t>10 years</a:t>
            </a:r>
          </a:p>
          <a:p>
            <a:endParaRPr lang="en-US" b="1" baseline="0" dirty="0"/>
          </a:p>
          <a:p>
            <a:r>
              <a:rPr lang="en-US" b="1" baseline="0" dirty="0"/>
              <a:t>*Sucker’s payoff: </a:t>
            </a:r>
            <a:r>
              <a:rPr lang="en-US" b="0" baseline="0" dirty="0"/>
              <a:t>Cooperate without payoff</a:t>
            </a:r>
          </a:p>
          <a:p>
            <a:r>
              <a:rPr lang="en-US" b="0" baseline="0" dirty="0"/>
              <a:t>*</a:t>
            </a:r>
            <a:r>
              <a:rPr lang="en-US" b="1" baseline="0" dirty="0"/>
              <a:t>Strictly Dominate</a:t>
            </a:r>
            <a:r>
              <a:rPr lang="en-US" b="0" baseline="0" dirty="0"/>
              <a:t>: No mater what the other person does, it’s better to do </a:t>
            </a:r>
            <a:r>
              <a:rPr lang="en-US" b="0" baseline="0" dirty="0" err="1"/>
              <a:t>x</a:t>
            </a:r>
            <a:endParaRPr lang="en-US" b="1" baseline="0" dirty="0"/>
          </a:p>
          <a:p>
            <a:endParaRPr lang="en-US" dirty="0"/>
          </a:p>
        </p:txBody>
      </p:sp>
      <p:sp>
        <p:nvSpPr>
          <p:cNvPr id="4" name="Slide Number Placeholder 3"/>
          <p:cNvSpPr>
            <a:spLocks noGrp="1"/>
          </p:cNvSpPr>
          <p:nvPr>
            <p:ph type="sldNum" sz="quarter" idx="5"/>
          </p:nvPr>
        </p:nvSpPr>
        <p:spPr/>
        <p:txBody>
          <a:bodyPr/>
          <a:lstStyle/>
          <a:p>
            <a:fld id="{FE2EAF11-7D2D-294F-960E-555125008515}"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Both silent</a:t>
            </a:r>
            <a:r>
              <a:rPr lang="en-US" dirty="0"/>
              <a:t>: I have</a:t>
            </a:r>
            <a:r>
              <a:rPr lang="en-US" baseline="0" dirty="0"/>
              <a:t> sufficient evidence to convict both of you for something (possession of weapon): </a:t>
            </a:r>
            <a:r>
              <a:rPr lang="en-US" b="1" baseline="0" dirty="0"/>
              <a:t>5 years</a:t>
            </a:r>
            <a:r>
              <a:rPr lang="en-US" baseline="0" dirty="0"/>
              <a:t>.</a:t>
            </a:r>
          </a:p>
          <a:p>
            <a:r>
              <a:rPr lang="en-US" b="1" dirty="0"/>
              <a:t>Both rat: </a:t>
            </a:r>
            <a:r>
              <a:rPr lang="en-US" dirty="0"/>
              <a:t>I’ll convict you</a:t>
            </a:r>
            <a:r>
              <a:rPr lang="en-US" baseline="0" dirty="0"/>
              <a:t> both for the serious charge (armed robbery); but take the lowest sentencing option: </a:t>
            </a:r>
            <a:r>
              <a:rPr lang="en-US" b="1" baseline="0" dirty="0"/>
              <a:t>8 years</a:t>
            </a:r>
          </a:p>
          <a:p>
            <a:r>
              <a:rPr lang="en-US" b="1" baseline="0" dirty="0"/>
              <a:t>You rat, they don’t</a:t>
            </a:r>
            <a:r>
              <a:rPr lang="en-US" baseline="0" dirty="0"/>
              <a:t>: I’ll be able to convict the other person for serious charge (armed robbery); I will convict you for minor (trespassing). </a:t>
            </a:r>
            <a:r>
              <a:rPr lang="en-US" b="1" baseline="0" dirty="0"/>
              <a:t>2 years</a:t>
            </a:r>
          </a:p>
          <a:p>
            <a:r>
              <a:rPr lang="en-US" b="1" baseline="0" dirty="0"/>
              <a:t>They rat; you don’t:</a:t>
            </a:r>
            <a:r>
              <a:rPr lang="en-US" baseline="0" dirty="0"/>
              <a:t> I’ll convict you of the serious crime (armed robbery): </a:t>
            </a:r>
            <a:r>
              <a:rPr lang="en-US" b="1" baseline="0" dirty="0"/>
              <a:t>10 years</a:t>
            </a:r>
          </a:p>
          <a:p>
            <a:endParaRPr lang="en-US" b="1" baseline="0" dirty="0"/>
          </a:p>
          <a:p>
            <a:r>
              <a:rPr lang="en-US" b="1" baseline="0" dirty="0"/>
              <a:t>*Sucker’s payoff: </a:t>
            </a:r>
            <a:r>
              <a:rPr lang="en-US" b="0" baseline="0" dirty="0"/>
              <a:t>Cooperate without payoff</a:t>
            </a:r>
          </a:p>
          <a:p>
            <a:r>
              <a:rPr lang="en-US" b="0" baseline="0" dirty="0"/>
              <a:t>*</a:t>
            </a:r>
            <a:r>
              <a:rPr lang="en-US" b="1" baseline="0" dirty="0"/>
              <a:t>Strictly Dominate</a:t>
            </a:r>
            <a:r>
              <a:rPr lang="en-US" b="0" baseline="0" dirty="0"/>
              <a:t>: No mater what the other person does, it’s better to do </a:t>
            </a:r>
            <a:r>
              <a:rPr lang="en-US" b="0" baseline="0" dirty="0" err="1"/>
              <a:t>x</a:t>
            </a:r>
            <a:endParaRPr lang="en-US" b="1" baseline="0" dirty="0"/>
          </a:p>
          <a:p>
            <a:endParaRPr lang="en-US" dirty="0"/>
          </a:p>
        </p:txBody>
      </p:sp>
      <p:sp>
        <p:nvSpPr>
          <p:cNvPr id="4" name="Slide Number Placeholder 3"/>
          <p:cNvSpPr>
            <a:spLocks noGrp="1"/>
          </p:cNvSpPr>
          <p:nvPr>
            <p:ph type="sldNum" sz="quarter" idx="5"/>
          </p:nvPr>
        </p:nvSpPr>
        <p:spPr/>
        <p:txBody>
          <a:bodyPr/>
          <a:lstStyle/>
          <a:p>
            <a:fld id="{FE2EAF11-7D2D-294F-960E-555125008515}"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7C691FFE-9592-A246-9970-C3CE32B3167C}"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E7307275-B89C-8B46-BF44-78E8C12C3F59}"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F36E8D48-165B-094D-B291-42EB43A1E816}"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Multiple interactions.</a:t>
            </a:r>
          </a:p>
          <a:p>
            <a:pPr>
              <a:buFont typeface="Arial"/>
              <a:buChar char="•"/>
            </a:pPr>
            <a:r>
              <a:rPr lang="en-US" dirty="0"/>
              <a:t>Publicity</a:t>
            </a:r>
          </a:p>
          <a:p>
            <a:pPr lvl="1">
              <a:buFont typeface="Arial"/>
              <a:buChar char="•"/>
            </a:pPr>
            <a:r>
              <a:rPr lang="en-US" dirty="0"/>
              <a:t>Reputation</a:t>
            </a:r>
          </a:p>
          <a:p>
            <a:pPr lvl="0">
              <a:buFont typeface="Arial"/>
              <a:buChar char="•"/>
            </a:pPr>
            <a:r>
              <a:rPr lang="en-US" dirty="0"/>
              <a:t>Step-by-step</a:t>
            </a:r>
          </a:p>
          <a:p>
            <a:pPr lvl="1">
              <a:buFont typeface="Arial"/>
              <a:buChar char="•"/>
            </a:pPr>
            <a:r>
              <a:rPr lang="en-US" dirty="0"/>
              <a:t>Tit</a:t>
            </a:r>
            <a:r>
              <a:rPr lang="en-US" baseline="0" dirty="0"/>
              <a:t> for tat games.</a:t>
            </a:r>
          </a:p>
          <a:p>
            <a:pPr lvl="0">
              <a:buFont typeface="Arial"/>
              <a:buChar char="•"/>
            </a:pPr>
            <a:r>
              <a:rPr lang="en-US" baseline="0" dirty="0"/>
              <a:t>Social bonds/norms</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Punishment</a:t>
            </a:r>
          </a:p>
          <a:p>
            <a:r>
              <a:rPr lang="en-US" dirty="0"/>
              <a:t>Publicity</a:t>
            </a:r>
          </a:p>
          <a:p>
            <a:r>
              <a:rPr lang="en-US" dirty="0"/>
              <a:t>Reputation</a:t>
            </a:r>
          </a:p>
        </p:txBody>
      </p:sp>
      <p:sp>
        <p:nvSpPr>
          <p:cNvPr id="4" name="Slide Number Placeholder 3"/>
          <p:cNvSpPr>
            <a:spLocks noGrp="1"/>
          </p:cNvSpPr>
          <p:nvPr>
            <p:ph type="sldNum" sz="quarter" idx="10"/>
          </p:nvPr>
        </p:nvSpPr>
        <p:spPr/>
        <p:txBody>
          <a:bodyPr/>
          <a:lstStyle/>
          <a:p>
            <a:fld id="{ADD2E309-B892-C244-86A5-D0B0E35A6D2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3224E3AE-F06B-384D-80BE-EAB0031E84E9}" type="datetimeFigureOut">
              <a:rPr lang="en-US" smtClean="0"/>
              <a:pPr/>
              <a:t>1/25/20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29CAB42-C8AE-9347-84E4-25E05B9802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1/25/20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224E3AE-F06B-384D-80BE-EAB0031E84E9}" type="datetimeFigureOut">
              <a:rPr lang="en-US" smtClean="0"/>
              <a:pPr/>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3224E3AE-F06B-384D-80BE-EAB0031E84E9}" type="datetimeFigureOut">
              <a:rPr lang="en-US" smtClean="0"/>
              <a:pPr/>
              <a:t>1/25/20</a:t>
            </a:fld>
            <a:endParaRPr lang="en-US"/>
          </a:p>
        </p:txBody>
      </p:sp>
      <p:sp>
        <p:nvSpPr>
          <p:cNvPr id="27" name="Slide Number Placeholder 26"/>
          <p:cNvSpPr>
            <a:spLocks noGrp="1"/>
          </p:cNvSpPr>
          <p:nvPr>
            <p:ph type="sldNum" sz="quarter" idx="11"/>
          </p:nvPr>
        </p:nvSpPr>
        <p:spPr/>
        <p:txBody>
          <a:bodyPr rtlCol="0"/>
          <a:lstStyle/>
          <a:p>
            <a:fld id="{629CAB42-C8AE-9347-84E4-25E05B980202}"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3224E3AE-F06B-384D-80BE-EAB0031E84E9}" type="datetimeFigureOut">
              <a:rPr lang="en-US" smtClean="0"/>
              <a:pPr/>
              <a:t>1/25/20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29CAB42-C8AE-9347-84E4-25E05B9802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4E3AE-F06B-384D-80BE-EAB0031E84E9}" type="datetimeFigureOut">
              <a:rPr lang="en-US" smtClean="0"/>
              <a:pPr/>
              <a:t>1/25/20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224E3AE-F06B-384D-80BE-EAB0031E84E9}" type="datetimeFigureOut">
              <a:rPr lang="en-US" smtClean="0"/>
              <a:pPr/>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224E3AE-F06B-384D-80BE-EAB0031E84E9}" type="datetimeFigureOut">
              <a:rPr lang="en-US" smtClean="0"/>
              <a:pPr/>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224E3AE-F06B-384D-80BE-EAB0031E84E9}" type="datetimeFigureOut">
              <a:rPr lang="en-US" smtClean="0"/>
              <a:pPr/>
              <a:t>1/25/20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29CAB42-C8AE-9347-84E4-25E05B9802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serendipstudio.org/playground/p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t>Prisoners’ Dilemma</a:t>
            </a:r>
          </a:p>
        </p:txBody>
      </p:sp>
      <p:pic>
        <p:nvPicPr>
          <p:cNvPr id="32771" name="Picture 4"/>
          <p:cNvPicPr>
            <a:picLocks noGrp="1" noChangeAspect="1" noChangeArrowheads="1"/>
          </p:cNvPicPr>
          <p:nvPr>
            <p:ph sz="half" idx="1"/>
          </p:nvPr>
        </p:nvPicPr>
        <p:blipFill>
          <a:blip r:embed="rId3"/>
          <a:srcRect/>
          <a:stretch>
            <a:fillRect/>
          </a:stretch>
        </p:blipFill>
        <p:spPr>
          <a:xfrm>
            <a:off x="1295400" y="2057400"/>
            <a:ext cx="2212975" cy="2492375"/>
          </a:xfrm>
          <a:noFill/>
        </p:spPr>
      </p:pic>
      <p:pic>
        <p:nvPicPr>
          <p:cNvPr id="32772" name="Picture 4"/>
          <p:cNvPicPr>
            <a:picLocks noGrp="1" noChangeAspect="1" noChangeArrowheads="1"/>
          </p:cNvPicPr>
          <p:nvPr>
            <p:ph sz="half" idx="2"/>
          </p:nvPr>
        </p:nvPicPr>
        <p:blipFill>
          <a:blip r:embed="rId3"/>
          <a:srcRect/>
          <a:stretch>
            <a:fillRect/>
          </a:stretch>
        </p:blipFill>
        <p:spPr>
          <a:xfrm>
            <a:off x="5638800" y="2057400"/>
            <a:ext cx="2212975" cy="2492375"/>
          </a:xfrm>
          <a:noFill/>
        </p:spPr>
      </p:pic>
      <p:sp>
        <p:nvSpPr>
          <p:cNvPr id="8" name="&quot;No&quot; Symbol 7"/>
          <p:cNvSpPr>
            <a:spLocks noChangeAspect="1"/>
          </p:cNvSpPr>
          <p:nvPr/>
        </p:nvSpPr>
        <p:spPr>
          <a:xfrm>
            <a:off x="5105400" y="1752600"/>
            <a:ext cx="3090863" cy="3090863"/>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709C5D-C27B-704F-B841-7856176AFC67}"/>
              </a:ext>
            </a:extLst>
          </p:cNvPr>
          <p:cNvSpPr>
            <a:spLocks noGrp="1"/>
          </p:cNvSpPr>
          <p:nvPr>
            <p:ph type="title"/>
          </p:nvPr>
        </p:nvSpPr>
        <p:spPr/>
        <p:txBody>
          <a:bodyPr/>
          <a:lstStyle/>
          <a:p>
            <a:r>
              <a:rPr lang="en-US" dirty="0"/>
              <a:t>Larger scale versions</a:t>
            </a:r>
          </a:p>
        </p:txBody>
      </p:sp>
      <p:sp>
        <p:nvSpPr>
          <p:cNvPr id="5" name="Text Placeholder 4">
            <a:extLst>
              <a:ext uri="{FF2B5EF4-FFF2-40B4-BE49-F238E27FC236}">
                <a16:creationId xmlns:a16="http://schemas.microsoft.com/office/drawing/2014/main" id="{220D2E3A-A425-804A-B2AA-B56A45406783}"/>
              </a:ext>
            </a:extLst>
          </p:cNvPr>
          <p:cNvSpPr>
            <a:spLocks noGrp="1"/>
          </p:cNvSpPr>
          <p:nvPr>
            <p:ph type="body" idx="1"/>
          </p:nvPr>
        </p:nvSpPr>
        <p:spPr/>
        <p:txBody>
          <a:bodyPr/>
          <a:lstStyle/>
          <a:p>
            <a:r>
              <a:rPr lang="en-US" dirty="0"/>
              <a:t>Multiple-people; Multiple-interactions</a:t>
            </a:r>
          </a:p>
        </p:txBody>
      </p:sp>
    </p:spTree>
    <p:extLst>
      <p:ext uri="{BB962C8B-B14F-4D97-AF65-F5344CB8AC3E}">
        <p14:creationId xmlns:p14="http://schemas.microsoft.com/office/powerpoint/2010/main" val="8096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solidFill>
            <a:schemeClr val="bg2"/>
          </a:solidFill>
        </p:spPr>
        <p:txBody>
          <a:bodyPr>
            <a:normAutofit/>
          </a:bodyPr>
          <a:lstStyle/>
          <a:p>
            <a:r>
              <a:rPr lang="en-US" dirty="0">
                <a:noFill/>
              </a:rPr>
              <a:t>Many person Prisoners’ Dilemmas</a:t>
            </a:r>
            <a:endParaRPr lang="en-US" dirty="0">
              <a:solidFill>
                <a:srgbClr val="FFFFFF"/>
              </a:solidFill>
            </a:endParaRPr>
          </a:p>
        </p:txBody>
      </p:sp>
      <p:sp>
        <p:nvSpPr>
          <p:cNvPr id="37891" name="Content Placeholder 2"/>
          <p:cNvSpPr>
            <a:spLocks noGrp="1"/>
          </p:cNvSpPr>
          <p:nvPr>
            <p:ph idx="1"/>
          </p:nvPr>
        </p:nvSpPr>
        <p:spPr/>
        <p:txBody>
          <a:bodyPr/>
          <a:lstStyle/>
          <a:p>
            <a:pPr marL="514350" indent="-514350">
              <a:buFont typeface="Calibri" pitchFamily="34" charset="0"/>
              <a:buAutoNum type="arabicParenR"/>
            </a:pPr>
            <a:r>
              <a:rPr lang="en-US" dirty="0"/>
              <a:t>Soldiers</a:t>
            </a:r>
          </a:p>
          <a:p>
            <a:pPr marL="514350" indent="-514350">
              <a:buFont typeface="Calibri" pitchFamily="34" charset="0"/>
              <a:buAutoNum type="arabicParenR"/>
            </a:pPr>
            <a:r>
              <a:rPr lang="en-US" dirty="0"/>
              <a:t>Commuters</a:t>
            </a:r>
          </a:p>
          <a:p>
            <a:pPr marL="514350" indent="-514350">
              <a:buFont typeface="Calibri" pitchFamily="34" charset="0"/>
              <a:buAutoNum type="arabicParenR"/>
            </a:pPr>
            <a:r>
              <a:rPr lang="en-US" dirty="0"/>
              <a:t>Global warming</a:t>
            </a:r>
          </a:p>
          <a:p>
            <a:pPr marL="514350" indent="-514350">
              <a:buFont typeface="Calibri" pitchFamily="34" charset="0"/>
              <a:buAutoNum type="arabicParenR"/>
            </a:pPr>
            <a:r>
              <a:rPr lang="en-US" dirty="0"/>
              <a:t>Overfishing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Overfishing</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nvPr>
        </p:nvGraphicFramePr>
        <p:xfrm>
          <a:off x="457200" y="2249488"/>
          <a:ext cx="8229600" cy="3483732"/>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215018">
                <a:tc>
                  <a:txBody>
                    <a:bodyPr/>
                    <a:lstStyle/>
                    <a:p>
                      <a:endParaRPr lang="en-US" dirty="0"/>
                    </a:p>
                  </a:txBody>
                  <a:tcPr/>
                </a:tc>
                <a:tc>
                  <a:txBody>
                    <a:bodyPr/>
                    <a:lstStyle/>
                    <a:p>
                      <a:r>
                        <a:rPr lang="en-US" dirty="0"/>
                        <a:t>More than N</a:t>
                      </a:r>
                      <a:r>
                        <a:rPr lang="en-US" baseline="0" dirty="0"/>
                        <a:t> cooperate</a:t>
                      </a:r>
                      <a:endParaRPr lang="en-US" dirty="0"/>
                    </a:p>
                  </a:txBody>
                  <a:tcPr/>
                </a:tc>
                <a:tc>
                  <a:txBody>
                    <a:bodyPr/>
                    <a:lstStyle/>
                    <a:p>
                      <a:r>
                        <a:rPr lang="en-US" dirty="0"/>
                        <a:t>N others cooperate</a:t>
                      </a:r>
                    </a:p>
                  </a:txBody>
                  <a:tcPr/>
                </a:tc>
                <a:tc>
                  <a:txBody>
                    <a:bodyPr/>
                    <a:lstStyle/>
                    <a:p>
                      <a:r>
                        <a:rPr lang="en-US" dirty="0"/>
                        <a:t>Fewer</a:t>
                      </a:r>
                      <a:r>
                        <a:rPr lang="en-US" baseline="0" dirty="0"/>
                        <a:t> than N cooperate</a:t>
                      </a:r>
                      <a:endParaRPr lang="en-US" dirty="0"/>
                    </a:p>
                  </a:txBody>
                  <a:tcPr/>
                </a:tc>
                <a:extLst>
                  <a:ext uri="{0D108BD9-81ED-4DB2-BD59-A6C34878D82A}">
                    <a16:rowId xmlns:a16="http://schemas.microsoft.com/office/drawing/2014/main" val="10000"/>
                  </a:ext>
                </a:extLst>
              </a:tr>
              <a:tr h="1134357">
                <a:tc>
                  <a:txBody>
                    <a:bodyPr/>
                    <a:lstStyle/>
                    <a:p>
                      <a:r>
                        <a:rPr lang="en-US" dirty="0"/>
                        <a:t>Cooperate</a:t>
                      </a:r>
                    </a:p>
                  </a:txBody>
                  <a:tcPr/>
                </a:tc>
                <a:tc>
                  <a:txBody>
                    <a:bodyPr/>
                    <a:lstStyle/>
                    <a:p>
                      <a:r>
                        <a:rPr lang="en-US" dirty="0"/>
                        <a:t>Cost + Benefit</a:t>
                      </a:r>
                    </a:p>
                  </a:txBody>
                  <a:tcPr/>
                </a:tc>
                <a:tc>
                  <a:txBody>
                    <a:bodyPr/>
                    <a:lstStyle/>
                    <a:p>
                      <a:r>
                        <a:rPr lang="en-US" dirty="0"/>
                        <a:t>Cost + Benefit</a:t>
                      </a:r>
                    </a:p>
                  </a:txBody>
                  <a:tcPr/>
                </a:tc>
                <a:tc>
                  <a:txBody>
                    <a:bodyPr/>
                    <a:lstStyle/>
                    <a:p>
                      <a:r>
                        <a:rPr lang="en-US" dirty="0"/>
                        <a:t>Cost</a:t>
                      </a:r>
                    </a:p>
                  </a:txBody>
                  <a:tcPr/>
                </a:tc>
                <a:extLst>
                  <a:ext uri="{0D108BD9-81ED-4DB2-BD59-A6C34878D82A}">
                    <a16:rowId xmlns:a16="http://schemas.microsoft.com/office/drawing/2014/main" val="10001"/>
                  </a:ext>
                </a:extLst>
              </a:tr>
              <a:tr h="1134357">
                <a:tc>
                  <a:txBody>
                    <a:bodyPr/>
                    <a:lstStyle/>
                    <a:p>
                      <a:r>
                        <a:rPr lang="en-US" dirty="0"/>
                        <a:t>Defect</a:t>
                      </a:r>
                    </a:p>
                  </a:txBody>
                  <a:tcPr/>
                </a:tc>
                <a:tc>
                  <a:txBody>
                    <a:bodyPr/>
                    <a:lstStyle/>
                    <a:p>
                      <a:r>
                        <a:rPr lang="en-US" dirty="0"/>
                        <a:t>Benefit</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Hobbes</a:t>
            </a:r>
          </a:p>
        </p:txBody>
      </p:sp>
      <p:pic>
        <p:nvPicPr>
          <p:cNvPr id="4" name="Content Placeholder 3" descr="DSC00308.JPG"/>
          <p:cNvPicPr>
            <a:picLocks noGrp="1" noChangeAspect="1"/>
          </p:cNvPicPr>
          <p:nvPr>
            <p:ph idx="1"/>
          </p:nvPr>
        </p:nvPicPr>
        <p:blipFill>
          <a:blip r:embed="rId2"/>
          <a:srcRect l="-21366" r="-21366"/>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Hobbes</a:t>
            </a:r>
          </a:p>
        </p:txBody>
      </p:sp>
      <p:sp>
        <p:nvSpPr>
          <p:cNvPr id="3" name="Content Placeholder 2"/>
          <p:cNvSpPr>
            <a:spLocks noGrp="1"/>
          </p:cNvSpPr>
          <p:nvPr>
            <p:ph idx="1"/>
          </p:nvPr>
        </p:nvSpPr>
        <p:spPr/>
        <p:txBody>
          <a:bodyPr/>
          <a:lstStyle/>
          <a:p>
            <a:pPr>
              <a:buNone/>
            </a:pPr>
            <a:endParaRPr lang="en-US" dirty="0"/>
          </a:p>
        </p:txBody>
      </p:sp>
      <p:pic>
        <p:nvPicPr>
          <p:cNvPr id="4" name="Picture 3"/>
          <p:cNvPicPr>
            <a:picLocks noChangeAspect="1"/>
          </p:cNvPicPr>
          <p:nvPr/>
        </p:nvPicPr>
        <p:blipFill>
          <a:blip r:embed="rId2"/>
          <a:stretch>
            <a:fillRect/>
          </a:stretch>
        </p:blipFill>
        <p:spPr>
          <a:xfrm>
            <a:off x="4148494" y="1447800"/>
            <a:ext cx="3910117" cy="4724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solidFill>
            <a:schemeClr val="bg2"/>
          </a:solidFill>
        </p:spPr>
        <p:txBody>
          <a:bodyPr/>
          <a:lstStyle/>
          <a:p>
            <a:r>
              <a:rPr lang="en-US" dirty="0"/>
              <a:t>A War of All Against All</a:t>
            </a:r>
          </a:p>
        </p:txBody>
      </p:sp>
      <p:sp>
        <p:nvSpPr>
          <p:cNvPr id="3" name="Content Placeholder 2"/>
          <p:cNvSpPr>
            <a:spLocks noGrp="1"/>
          </p:cNvSpPr>
          <p:nvPr>
            <p:ph idx="1"/>
          </p:nvPr>
        </p:nvSpPr>
        <p:spPr/>
        <p:txBody>
          <a:bodyPr>
            <a:normAutofit fontScale="70000" lnSpcReduction="20000"/>
          </a:bodyPr>
          <a:lstStyle/>
          <a:p>
            <a:pPr indent="0">
              <a:buFont typeface="Arial" charset="0"/>
              <a:buNone/>
              <a:defRPr/>
            </a:pPr>
            <a:r>
              <a:rPr lang="en-US" b="1" dirty="0"/>
              <a:t>Whatsoever therefore is consequent to a time of war, where every man is enemy to every man, the same consequent to the time wherein men live without other security than what their own strength and their own invention shall furnish them withal. In such condition there is no place for industry, because the fruit thereof is uncertain: and consequently no culture of the earth; no navigation, nor use of the commodities that may be imported by sea; no commodious building; no instruments of moving and removing such things as require much force; no knowledge of the face of the earth; no account of time; no arts; no letters; no society; and which is worst of all, continual fear, and danger of violent death; and the life of man, solitary, poor, nasty, brutish, and short.</a:t>
            </a:r>
          </a:p>
          <a:p>
            <a:pPr>
              <a:buFont typeface="Arial" charset="0"/>
              <a:buNone/>
              <a:defRPr/>
            </a:pPr>
            <a:endParaRPr lang="en-US" b="1" dirty="0"/>
          </a:p>
          <a:p>
            <a:pPr>
              <a:buFont typeface="Arial" charset="0"/>
              <a:buNone/>
              <a:defRPr/>
            </a:pPr>
            <a:r>
              <a:rPr lang="en-US" b="1" dirty="0"/>
              <a:t>	[Leviathan, XIII]</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Change the payoff structure</a:t>
            </a:r>
            <a:endParaRPr lang="en-US" dirty="0"/>
          </a:p>
        </p:txBody>
      </p:sp>
      <p:sp>
        <p:nvSpPr>
          <p:cNvPr id="5" name="Content Placeholder 4"/>
          <p:cNvSpPr>
            <a:spLocks noGrp="1"/>
          </p:cNvSpPr>
          <p:nvPr>
            <p:ph idx="1"/>
          </p:nvPr>
        </p:nvSpPr>
        <p:spPr/>
        <p:txBody>
          <a:bodyPr/>
          <a:lstStyle/>
          <a:p>
            <a:r>
              <a:rPr lang="en-US" dirty="0"/>
              <a:t>To break out of the trap, something must change the payoff structure</a:t>
            </a:r>
          </a:p>
          <a:p>
            <a:pPr lvl="1"/>
            <a:r>
              <a:rPr lang="en-US" dirty="0"/>
              <a:t>Hobbes: An absolute Sovereign who will punish defectors.</a:t>
            </a:r>
          </a:p>
          <a:p>
            <a:pPr lvl="1"/>
            <a:r>
              <a:rPr lang="en-US" dirty="0"/>
              <a:t>In some cases, ethics/</a:t>
            </a:r>
            <a:r>
              <a:rPr lang="en-US"/>
              <a:t>morality can play </a:t>
            </a:r>
            <a:r>
              <a:rPr lang="en-US" dirty="0"/>
              <a:t>this role.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Soldiers</a:t>
            </a:r>
          </a:p>
        </p:txBody>
      </p:sp>
      <p:sp>
        <p:nvSpPr>
          <p:cNvPr id="3" name="Content Placeholder 2"/>
          <p:cNvSpPr>
            <a:spLocks noGrp="1"/>
          </p:cNvSpPr>
          <p:nvPr>
            <p:ph idx="1"/>
          </p:nvPr>
        </p:nvSpPr>
        <p:spPr/>
        <p:txBody>
          <a:bodyPr>
            <a:normAutofit fontScale="77500" lnSpcReduction="20000"/>
          </a:bodyPr>
          <a:lstStyle/>
          <a:p>
            <a:r>
              <a:rPr lang="en-US" dirty="0"/>
              <a:t>Problem:</a:t>
            </a:r>
          </a:p>
          <a:p>
            <a:pPr lvl="1"/>
            <a:r>
              <a:rPr lang="en-US" dirty="0"/>
              <a:t>For each soldier:</a:t>
            </a:r>
          </a:p>
          <a:p>
            <a:pPr lvl="2"/>
            <a:r>
              <a:rPr lang="en-US" dirty="0"/>
              <a:t>Best: She runs, everyone else stays</a:t>
            </a:r>
          </a:p>
          <a:p>
            <a:pPr lvl="2"/>
            <a:r>
              <a:rPr lang="en-US" dirty="0"/>
              <a:t>Worst: She stays, everyone else runs</a:t>
            </a:r>
          </a:p>
          <a:p>
            <a:pPr lvl="2"/>
            <a:r>
              <a:rPr lang="en-US" dirty="0"/>
              <a:t>2</a:t>
            </a:r>
            <a:r>
              <a:rPr lang="en-US" baseline="30000" dirty="0"/>
              <a:t>nd</a:t>
            </a:r>
            <a:r>
              <a:rPr lang="en-US" dirty="0"/>
              <a:t> Best: She stays, everyone else stays</a:t>
            </a:r>
          </a:p>
          <a:p>
            <a:pPr lvl="2"/>
            <a:r>
              <a:rPr lang="en-US" dirty="0"/>
              <a:t>2</a:t>
            </a:r>
            <a:r>
              <a:rPr lang="en-US" baseline="30000" dirty="0"/>
              <a:t>nd</a:t>
            </a:r>
            <a:r>
              <a:rPr lang="en-US" dirty="0"/>
              <a:t> Worst: She runs, Everyone else runs</a:t>
            </a:r>
          </a:p>
          <a:p>
            <a:r>
              <a:rPr lang="en-US" dirty="0"/>
              <a:t>Solution:</a:t>
            </a:r>
          </a:p>
          <a:p>
            <a:pPr lvl="1"/>
            <a:r>
              <a:rPr lang="en-US" dirty="0"/>
              <a:t>Change self-interest to align with community interest</a:t>
            </a:r>
          </a:p>
          <a:p>
            <a:pPr lvl="2"/>
            <a:r>
              <a:rPr lang="en-US" dirty="0"/>
              <a:t>Band of brothers/sisters</a:t>
            </a:r>
          </a:p>
          <a:p>
            <a:pPr lvl="2"/>
            <a:r>
              <a:rPr lang="en-US" dirty="0"/>
              <a:t>Sacred Band of Thebes</a:t>
            </a:r>
          </a:p>
          <a:p>
            <a:pPr lvl="3"/>
            <a:r>
              <a:rPr lang="en-US" dirty="0"/>
              <a:t>"</a:t>
            </a:r>
            <a:r>
              <a:rPr lang="en-US" i="1" dirty="0"/>
              <a:t>For men of the same tribe or family little value one another when dangers press; but a band cemented by friendship grounded upon love is never to be broken, and invincible; since the lovers, ashamed to be base in sight of their beloved, and the beloved before their lovers, willingly rush into danger for the relief of one another.</a:t>
            </a:r>
            <a:r>
              <a:rPr lang="en-US" dirty="0"/>
              <a:t>" --Plutarch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normAutofit/>
          </a:bodyPr>
          <a:lstStyle/>
          <a:p>
            <a:pPr marL="514350" indent="-514350">
              <a:buFont typeface="+mj-lt"/>
              <a:buAutoNum type="arabicParenR"/>
              <a:defRPr/>
            </a:pPr>
            <a:r>
              <a:rPr lang="en-US" dirty="0"/>
              <a:t>Soldiers</a:t>
            </a:r>
          </a:p>
          <a:p>
            <a:pPr marL="514350" indent="-514350">
              <a:buFont typeface="Arial" charset="0"/>
              <a:buNone/>
              <a:defRPr/>
            </a:pPr>
            <a:r>
              <a:rPr lang="en-US" dirty="0"/>
              <a:t>		Chain to posts; Band of Brothers/Sisters</a:t>
            </a:r>
          </a:p>
          <a:p>
            <a:pPr marL="514350" indent="-514350">
              <a:buFont typeface="Arial" charset="0"/>
              <a:buAutoNum type="arabicParenR" startAt="2"/>
              <a:defRPr/>
            </a:pPr>
            <a:r>
              <a:rPr lang="en-US" dirty="0"/>
              <a:t>Overfishing</a:t>
            </a:r>
          </a:p>
          <a:p>
            <a:pPr marL="514350" indent="-514350">
              <a:buFont typeface="Arial" charset="0"/>
              <a:buNone/>
              <a:defRPr/>
            </a:pPr>
            <a:r>
              <a:rPr lang="en-US" dirty="0"/>
              <a:t>		Regulation</a:t>
            </a:r>
          </a:p>
          <a:p>
            <a:pPr marL="514350" indent="-514350">
              <a:buFont typeface="Arial" charset="0"/>
              <a:buNone/>
              <a:defRPr/>
            </a:pPr>
            <a:r>
              <a:rPr lang="en-US" dirty="0"/>
              <a:t>3)	Commuters</a:t>
            </a:r>
          </a:p>
          <a:p>
            <a:pPr marL="914400" lvl="1" indent="-514350">
              <a:buFont typeface="Arial" charset="0"/>
              <a:buNone/>
              <a:defRPr/>
            </a:pPr>
            <a:r>
              <a:rPr lang="en-US" dirty="0"/>
              <a:t>	???</a:t>
            </a:r>
          </a:p>
          <a:p>
            <a:pPr marL="514350" indent="-514350">
              <a:buFont typeface="Arial" charset="0"/>
              <a:buNone/>
              <a:defRPr/>
            </a:pPr>
            <a:r>
              <a:rPr lang="en-US" dirty="0"/>
              <a:t>4) Global warming</a:t>
            </a:r>
          </a:p>
          <a:p>
            <a:pPr marL="514350" indent="-514350">
              <a:buFont typeface="Arial" charset="0"/>
              <a:buNone/>
              <a:defRPr/>
            </a:pP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Assumptions</a:t>
            </a:r>
          </a:p>
        </p:txBody>
      </p:sp>
      <p:sp>
        <p:nvSpPr>
          <p:cNvPr id="6" name="Content Placeholder 5"/>
          <p:cNvSpPr>
            <a:spLocks noGrp="1"/>
          </p:cNvSpPr>
          <p:nvPr>
            <p:ph idx="1"/>
          </p:nvPr>
        </p:nvSpPr>
        <p:spPr/>
        <p:txBody>
          <a:bodyPr/>
          <a:lstStyle/>
          <a:p>
            <a:r>
              <a:rPr lang="en-US" dirty="0"/>
              <a:t>Strangers.</a:t>
            </a:r>
          </a:p>
          <a:p>
            <a:r>
              <a:rPr lang="en-US" dirty="0"/>
              <a:t>No communication.</a:t>
            </a:r>
          </a:p>
          <a:p>
            <a:r>
              <a:rPr lang="en-US" dirty="0"/>
              <a:t>One time only interaction.</a:t>
            </a:r>
          </a:p>
          <a:p>
            <a:r>
              <a:rPr lang="en-US" dirty="0"/>
              <a:t>Both rational agents.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Tragedy of the commons</a:t>
            </a:r>
          </a:p>
        </p:txBody>
      </p:sp>
      <p:sp>
        <p:nvSpPr>
          <p:cNvPr id="3" name="Text Placeholder 2"/>
          <p:cNvSpPr>
            <a:spLocks noGrp="1"/>
          </p:cNvSpPr>
          <p:nvPr>
            <p:ph type="body" idx="1"/>
          </p:nvPr>
        </p:nvSpPr>
        <p:spPr/>
        <p:txBody>
          <a:bodyPr anchor="b"/>
          <a:lstStyle/>
          <a:p>
            <a:pPr algn="r"/>
            <a:r>
              <a:rPr lang="en-US" dirty="0"/>
              <a:t>Prisoners’ dilemma + collective/iterated/</a:t>
            </a:r>
            <a:r>
              <a:rPr lang="en-US"/>
              <a:t>aggregated payoffs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60F02C-03E6-664D-95D6-4BB27AA3C9B7}"/>
              </a:ext>
            </a:extLst>
          </p:cNvPr>
          <p:cNvSpPr>
            <a:spLocks noGrp="1"/>
          </p:cNvSpPr>
          <p:nvPr>
            <p:ph type="title"/>
          </p:nvPr>
        </p:nvSpPr>
        <p:spPr/>
        <p:txBody>
          <a:bodyPr/>
          <a:lstStyle/>
          <a:p>
            <a:r>
              <a:rPr lang="en-US" dirty="0"/>
              <a:t>Warnings</a:t>
            </a:r>
          </a:p>
        </p:txBody>
      </p:sp>
      <p:sp>
        <p:nvSpPr>
          <p:cNvPr id="5" name="Content Placeholder 4">
            <a:extLst>
              <a:ext uri="{FF2B5EF4-FFF2-40B4-BE49-F238E27FC236}">
                <a16:creationId xmlns:a16="http://schemas.microsoft.com/office/drawing/2014/main" id="{A9295B34-87C4-B348-A263-D4ADE425F0D2}"/>
              </a:ext>
            </a:extLst>
          </p:cNvPr>
          <p:cNvSpPr>
            <a:spLocks noGrp="1"/>
          </p:cNvSpPr>
          <p:nvPr>
            <p:ph idx="1"/>
          </p:nvPr>
        </p:nvSpPr>
        <p:spPr/>
        <p:txBody>
          <a:bodyPr/>
          <a:lstStyle/>
          <a:p>
            <a:r>
              <a:rPr lang="en-US" dirty="0"/>
              <a:t>This is not the tragedy of the commons you will find in a quick Google search. </a:t>
            </a:r>
          </a:p>
          <a:p>
            <a:r>
              <a:rPr lang="en-US" dirty="0"/>
              <a:t>If you are reading about sheep destroying public pastures, you are probably reading about the easy (and fake –thanks Elinor Ostrom) version.</a:t>
            </a:r>
          </a:p>
        </p:txBody>
      </p:sp>
    </p:spTree>
    <p:extLst>
      <p:ext uri="{BB962C8B-B14F-4D97-AF65-F5344CB8AC3E}">
        <p14:creationId xmlns:p14="http://schemas.microsoft.com/office/powerpoint/2010/main" val="1747957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3DB8-6083-A74B-8C87-F31B79EC25AC}"/>
              </a:ext>
            </a:extLst>
          </p:cNvPr>
          <p:cNvSpPr>
            <a:spLocks noGrp="1"/>
          </p:cNvSpPr>
          <p:nvPr>
            <p:ph type="title"/>
          </p:nvPr>
        </p:nvSpPr>
        <p:spPr/>
        <p:txBody>
          <a:bodyPr/>
          <a:lstStyle/>
          <a:p>
            <a:r>
              <a:rPr lang="en-US" dirty="0"/>
              <a:t>Common mistakes</a:t>
            </a:r>
          </a:p>
        </p:txBody>
      </p:sp>
      <p:sp>
        <p:nvSpPr>
          <p:cNvPr id="3" name="Content Placeholder 2">
            <a:extLst>
              <a:ext uri="{FF2B5EF4-FFF2-40B4-BE49-F238E27FC236}">
                <a16:creationId xmlns:a16="http://schemas.microsoft.com/office/drawing/2014/main" id="{D2EC4A7C-3C79-3448-A4EA-C7E12B095435}"/>
              </a:ext>
            </a:extLst>
          </p:cNvPr>
          <p:cNvSpPr>
            <a:spLocks noGrp="1"/>
          </p:cNvSpPr>
          <p:nvPr>
            <p:ph idx="1"/>
          </p:nvPr>
        </p:nvSpPr>
        <p:spPr/>
        <p:txBody>
          <a:bodyPr/>
          <a:lstStyle/>
          <a:p>
            <a:r>
              <a:rPr lang="en-US" dirty="0"/>
              <a:t>This version of the </a:t>
            </a:r>
            <a:r>
              <a:rPr lang="en-US" dirty="0" err="1"/>
              <a:t>ToC</a:t>
            </a:r>
            <a:r>
              <a:rPr lang="en-US" dirty="0"/>
              <a:t> arises when people act rationally. </a:t>
            </a:r>
          </a:p>
          <a:p>
            <a:r>
              <a:rPr lang="en-US" dirty="0"/>
              <a:t>Human stupidity and shortsightedness can cause similar effects, but the </a:t>
            </a:r>
            <a:r>
              <a:rPr lang="en-US" dirty="0" err="1"/>
              <a:t>ToC</a:t>
            </a:r>
            <a:r>
              <a:rPr lang="en-US" dirty="0"/>
              <a:t> actually relies on people behaving rationally. </a:t>
            </a:r>
          </a:p>
        </p:txBody>
      </p:sp>
    </p:spTree>
    <p:extLst>
      <p:ext uri="{BB962C8B-B14F-4D97-AF65-F5344CB8AC3E}">
        <p14:creationId xmlns:p14="http://schemas.microsoft.com/office/powerpoint/2010/main" val="3290662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solidFill>
            <a:schemeClr val="bg2"/>
          </a:solidFill>
        </p:spPr>
        <p:txBody>
          <a:bodyPr/>
          <a:lstStyle/>
          <a:p>
            <a:r>
              <a:rPr lang="en-US" dirty="0"/>
              <a:t>Rationality, not stupidity</a:t>
            </a:r>
          </a:p>
        </p:txBody>
      </p:sp>
      <p:sp>
        <p:nvSpPr>
          <p:cNvPr id="3" name="Content Placeholder 2"/>
          <p:cNvSpPr>
            <a:spLocks noGrp="1"/>
          </p:cNvSpPr>
          <p:nvPr>
            <p:ph idx="1"/>
          </p:nvPr>
        </p:nvSpPr>
        <p:spPr/>
        <p:txBody>
          <a:bodyPr/>
          <a:lstStyle/>
          <a:p>
            <a:pPr indent="0">
              <a:defRPr/>
            </a:pPr>
            <a:r>
              <a:rPr lang="en-US" dirty="0"/>
              <a:t>These are tragedies because the worst outcome arises when every person acts rationally. There is no stupidity or irrationality involved. </a:t>
            </a:r>
          </a:p>
          <a:p>
            <a:pPr indent="0">
              <a:defRPr/>
            </a:pPr>
            <a:r>
              <a:rPr lang="en-US" dirty="0"/>
              <a:t>The reasoning involved </a:t>
            </a:r>
            <a:r>
              <a:rPr lang="en-US" u="sng" dirty="0"/>
              <a:t>does not</a:t>
            </a:r>
            <a:r>
              <a:rPr lang="en-US" dirty="0"/>
              <a:t> neglect the fact that if everyone acts as you do, you yourself will be worse off.</a:t>
            </a:r>
          </a:p>
          <a:p>
            <a:pPr indent="0">
              <a:buNone/>
              <a:defRPr/>
            </a:pPr>
            <a:endParaRPr lang="en-US" dirty="0"/>
          </a:p>
          <a:p>
            <a:pPr>
              <a:buFont typeface="Arial" charset="0"/>
              <a:buNone/>
              <a:defRP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Tragedy of the commons (general form)</a:t>
            </a:r>
          </a:p>
        </p:txBody>
      </p:sp>
      <p:sp>
        <p:nvSpPr>
          <p:cNvPr id="5" name="Content Placeholder 4"/>
          <p:cNvSpPr>
            <a:spLocks noGrp="1"/>
          </p:cNvSpPr>
          <p:nvPr>
            <p:ph idx="1"/>
          </p:nvPr>
        </p:nvSpPr>
        <p:spPr/>
        <p:txBody>
          <a:bodyPr/>
          <a:lstStyle/>
          <a:p>
            <a:pPr marL="514350" indent="-514350">
              <a:buFont typeface="+mj-lt"/>
              <a:buAutoNum type="arabicPeriod"/>
            </a:pPr>
            <a:r>
              <a:rPr lang="en-US" dirty="0"/>
              <a:t>Individually rational for each person to do x.</a:t>
            </a:r>
          </a:p>
          <a:p>
            <a:pPr marL="514350" indent="-514350">
              <a:buFont typeface="+mj-lt"/>
              <a:buAutoNum type="arabicPeriod"/>
            </a:pPr>
            <a:r>
              <a:rPr lang="en-US" dirty="0"/>
              <a:t>If enough people do x, it will be collectively worse (worse for everyone).</a:t>
            </a:r>
          </a:p>
          <a:p>
            <a:pPr marL="514350" indent="-514350">
              <a:buFont typeface="+mj-lt"/>
              <a:buAutoNum type="arabicPeriod"/>
            </a:pPr>
            <a:r>
              <a:rPr lang="en-US" dirty="0"/>
              <a:t>If not enough people do x, then the disaster doesn’t happen.</a:t>
            </a:r>
          </a:p>
          <a:p>
            <a:pPr marL="1072134" lvl="2" indent="-514350"/>
            <a:r>
              <a:rPr lang="en-US" dirty="0"/>
              <a:t>Each individual’s actions on their own produce a negligible effect.</a:t>
            </a:r>
          </a:p>
          <a:p>
            <a:pPr marL="514350" indent="-514350">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58E5615-F1D8-9D42-8B14-DEE796AAFF2E}"/>
              </a:ext>
            </a:extLst>
          </p:cNvPr>
          <p:cNvGrpSpPr/>
          <p:nvPr/>
        </p:nvGrpSpPr>
        <p:grpSpPr>
          <a:xfrm>
            <a:off x="1474133" y="1344038"/>
            <a:ext cx="6591103" cy="3371334"/>
            <a:chOff x="1474133" y="1344038"/>
            <a:chExt cx="6591103" cy="3371334"/>
          </a:xfrm>
        </p:grpSpPr>
        <p:cxnSp>
          <p:nvCxnSpPr>
            <p:cNvPr id="7" name="Straight Connector 6"/>
            <p:cNvCxnSpPr/>
            <p:nvPr/>
          </p:nvCxnSpPr>
          <p:spPr>
            <a:xfrm rot="5400000">
              <a:off x="655126" y="3032622"/>
              <a:ext cx="3323167"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315915" y="4713784"/>
              <a:ext cx="4360333"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a:cxnSpLocks/>
            </p:cNvCxnSpPr>
            <p:nvPr/>
          </p:nvCxnSpPr>
          <p:spPr>
            <a:xfrm>
              <a:off x="2190750" y="3024746"/>
              <a:ext cx="4635748" cy="0"/>
            </a:xfrm>
            <a:prstGeom prst="line">
              <a:avLst/>
            </a:prstGeom>
            <a:ln w="73025">
              <a:solidFill>
                <a:srgbClr val="008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a:cxnSpLocks/>
            </p:cNvCxnSpPr>
            <p:nvPr/>
          </p:nvCxnSpPr>
          <p:spPr>
            <a:xfrm flipV="1">
              <a:off x="2190750" y="1904572"/>
              <a:ext cx="4635748" cy="3727"/>
            </a:xfrm>
            <a:prstGeom prst="line">
              <a:avLst/>
            </a:prstGeom>
            <a:ln w="136525">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1696234" y="1606462"/>
              <a:ext cx="444304" cy="523220"/>
            </a:xfrm>
            <a:prstGeom prst="rect">
              <a:avLst/>
            </a:prstGeom>
            <a:noFill/>
          </p:spPr>
          <p:txBody>
            <a:bodyPr wrap="square" rtlCol="0">
              <a:spAutoFit/>
            </a:bodyPr>
            <a:lstStyle/>
            <a:p>
              <a:r>
                <a:rPr lang="en-US" sz="2800" b="1" dirty="0">
                  <a:solidFill>
                    <a:srgbClr val="FF0000"/>
                  </a:solidFill>
                </a:rPr>
                <a:t>Z</a:t>
              </a:r>
            </a:p>
          </p:txBody>
        </p:sp>
        <p:sp>
          <p:nvSpPr>
            <p:cNvPr id="17" name="Rectangle 16"/>
            <p:cNvSpPr/>
            <p:nvPr/>
          </p:nvSpPr>
          <p:spPr>
            <a:xfrm>
              <a:off x="2315914" y="1344038"/>
              <a:ext cx="4360333" cy="5056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TextBox 17"/>
            <p:cNvSpPr txBox="1"/>
            <p:nvPr/>
          </p:nvSpPr>
          <p:spPr>
            <a:xfrm>
              <a:off x="3894667" y="1462883"/>
              <a:ext cx="2709333" cy="369332"/>
            </a:xfrm>
            <a:prstGeom prst="rect">
              <a:avLst/>
            </a:prstGeom>
            <a:noFill/>
          </p:spPr>
          <p:txBody>
            <a:bodyPr wrap="square" rtlCol="0">
              <a:spAutoFit/>
            </a:bodyPr>
            <a:lstStyle/>
            <a:p>
              <a:r>
                <a:rPr lang="en-US" b="1" dirty="0"/>
                <a:t>Disaster!</a:t>
              </a:r>
            </a:p>
          </p:txBody>
        </p:sp>
        <p:sp>
          <p:nvSpPr>
            <p:cNvPr id="22" name="TextBox 21"/>
            <p:cNvSpPr txBox="1"/>
            <p:nvPr/>
          </p:nvSpPr>
          <p:spPr>
            <a:xfrm>
              <a:off x="3895462" y="2349500"/>
              <a:ext cx="1671371" cy="461665"/>
            </a:xfrm>
            <a:prstGeom prst="rect">
              <a:avLst/>
            </a:prstGeom>
            <a:noFill/>
          </p:spPr>
          <p:txBody>
            <a:bodyPr wrap="square" rtlCol="0">
              <a:spAutoFit/>
            </a:bodyPr>
            <a:lstStyle/>
            <a:p>
              <a:r>
                <a:rPr lang="en-US" sz="2400" b="1" dirty="0"/>
                <a:t>N</a:t>
              </a:r>
            </a:p>
          </p:txBody>
        </p:sp>
        <p:cxnSp>
          <p:nvCxnSpPr>
            <p:cNvPr id="3" name="Straight Arrow Connector 2">
              <a:extLst>
                <a:ext uri="{FF2B5EF4-FFF2-40B4-BE49-F238E27FC236}">
                  <a16:creationId xmlns:a16="http://schemas.microsoft.com/office/drawing/2014/main" id="{0D47FAD5-C674-6F49-8B14-14AA20840082}"/>
                </a:ext>
              </a:extLst>
            </p:cNvPr>
            <p:cNvCxnSpPr>
              <a:cxnSpLocks/>
            </p:cNvCxnSpPr>
            <p:nvPr/>
          </p:nvCxnSpPr>
          <p:spPr>
            <a:xfrm>
              <a:off x="4334140" y="2091266"/>
              <a:ext cx="0" cy="87206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F5EF1E7-02A1-6246-A3CE-3845591B767A}"/>
                </a:ext>
              </a:extLst>
            </p:cNvPr>
            <p:cNvSpPr txBox="1"/>
            <p:nvPr/>
          </p:nvSpPr>
          <p:spPr>
            <a:xfrm rot="16200000">
              <a:off x="713668" y="2986467"/>
              <a:ext cx="1890261" cy="369332"/>
            </a:xfrm>
            <a:prstGeom prst="rect">
              <a:avLst/>
            </a:prstGeom>
            <a:noFill/>
          </p:spPr>
          <p:txBody>
            <a:bodyPr wrap="none" rtlCol="0">
              <a:spAutoFit/>
            </a:bodyPr>
            <a:lstStyle/>
            <a:p>
              <a:r>
                <a:rPr lang="en-US" dirty="0"/>
                <a:t>Total fish caught</a:t>
              </a:r>
            </a:p>
          </p:txBody>
        </p:sp>
        <p:sp>
          <p:nvSpPr>
            <p:cNvPr id="6" name="Left Brace 5">
              <a:extLst>
                <a:ext uri="{FF2B5EF4-FFF2-40B4-BE49-F238E27FC236}">
                  <a16:creationId xmlns:a16="http://schemas.microsoft.com/office/drawing/2014/main" id="{F32E177F-CC04-E445-A4F7-0318BC95FFC3}"/>
                </a:ext>
              </a:extLst>
            </p:cNvPr>
            <p:cNvSpPr/>
            <p:nvPr/>
          </p:nvSpPr>
          <p:spPr>
            <a:xfrm flipH="1">
              <a:off x="6704709" y="2006584"/>
              <a:ext cx="378567" cy="92525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C91760A-22C2-6946-845E-45E04F829E62}"/>
                </a:ext>
              </a:extLst>
            </p:cNvPr>
            <p:cNvSpPr txBox="1"/>
            <p:nvPr/>
          </p:nvSpPr>
          <p:spPr>
            <a:xfrm>
              <a:off x="7144791" y="2226003"/>
              <a:ext cx="920445" cy="646331"/>
            </a:xfrm>
            <a:prstGeom prst="rect">
              <a:avLst/>
            </a:prstGeom>
            <a:noFill/>
          </p:spPr>
          <p:txBody>
            <a:bodyPr wrap="none" rtlCol="0">
              <a:spAutoFit/>
            </a:bodyPr>
            <a:lstStyle/>
            <a:p>
              <a:r>
                <a:rPr lang="en-US" dirty="0"/>
                <a:t>Safety </a:t>
              </a:r>
            </a:p>
            <a:p>
              <a:r>
                <a:rPr lang="en-US" dirty="0"/>
                <a:t>margin</a:t>
              </a:r>
            </a:p>
          </p:txBody>
        </p:sp>
        <p:sp>
          <p:nvSpPr>
            <p:cNvPr id="14" name="TextBox 13">
              <a:extLst>
                <a:ext uri="{FF2B5EF4-FFF2-40B4-BE49-F238E27FC236}">
                  <a16:creationId xmlns:a16="http://schemas.microsoft.com/office/drawing/2014/main" id="{FA9F6D14-8949-6A48-B030-AD3F7C6A36C0}"/>
                </a:ext>
              </a:extLst>
            </p:cNvPr>
            <p:cNvSpPr txBox="1"/>
            <p:nvPr/>
          </p:nvSpPr>
          <p:spPr>
            <a:xfrm>
              <a:off x="1709010" y="2771806"/>
              <a:ext cx="431528" cy="523220"/>
            </a:xfrm>
            <a:prstGeom prst="rect">
              <a:avLst/>
            </a:prstGeom>
            <a:noFill/>
          </p:spPr>
          <p:txBody>
            <a:bodyPr wrap="none" rtlCol="0">
              <a:spAutoFit/>
            </a:bodyPr>
            <a:lstStyle/>
            <a:p>
              <a:r>
                <a:rPr lang="en-US" sz="2800" b="1" dirty="0">
                  <a:solidFill>
                    <a:srgbClr val="008000"/>
                  </a:solidFill>
                </a:rPr>
                <a:t>L</a:t>
              </a:r>
              <a:endParaRPr lang="en-US" sz="2800" b="1" dirty="0">
                <a:solidFill>
                  <a:srgbClr val="00B050"/>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rot="5400000">
            <a:off x="655126" y="3032622"/>
            <a:ext cx="3323167"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315915" y="4713784"/>
            <a:ext cx="4360333"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a:cxnSpLocks/>
          </p:cNvCxnSpPr>
          <p:nvPr/>
        </p:nvCxnSpPr>
        <p:spPr>
          <a:xfrm>
            <a:off x="2190750" y="3024746"/>
            <a:ext cx="4635748" cy="0"/>
          </a:xfrm>
          <a:prstGeom prst="line">
            <a:avLst/>
          </a:prstGeom>
          <a:ln w="73025">
            <a:solidFill>
              <a:srgbClr val="008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a:cxnSpLocks/>
          </p:cNvCxnSpPr>
          <p:nvPr/>
        </p:nvCxnSpPr>
        <p:spPr>
          <a:xfrm flipV="1">
            <a:off x="2190750" y="1904572"/>
            <a:ext cx="4635748" cy="3727"/>
          </a:xfrm>
          <a:prstGeom prst="line">
            <a:avLst/>
          </a:prstGeom>
          <a:ln w="136525">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1696234" y="1606462"/>
            <a:ext cx="444304" cy="523220"/>
          </a:xfrm>
          <a:prstGeom prst="rect">
            <a:avLst/>
          </a:prstGeom>
          <a:noFill/>
        </p:spPr>
        <p:txBody>
          <a:bodyPr wrap="square" rtlCol="0">
            <a:spAutoFit/>
          </a:bodyPr>
          <a:lstStyle/>
          <a:p>
            <a:r>
              <a:rPr lang="en-US" sz="2800" b="1" dirty="0">
                <a:solidFill>
                  <a:srgbClr val="FF0000"/>
                </a:solidFill>
              </a:rPr>
              <a:t>Z</a:t>
            </a:r>
          </a:p>
        </p:txBody>
      </p:sp>
      <p:sp>
        <p:nvSpPr>
          <p:cNvPr id="17" name="Rectangle 16"/>
          <p:cNvSpPr/>
          <p:nvPr/>
        </p:nvSpPr>
        <p:spPr>
          <a:xfrm>
            <a:off x="2315914" y="1344038"/>
            <a:ext cx="4360333" cy="5056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TextBox 17"/>
          <p:cNvSpPr txBox="1"/>
          <p:nvPr/>
        </p:nvSpPr>
        <p:spPr>
          <a:xfrm>
            <a:off x="3894667" y="1462883"/>
            <a:ext cx="2709333" cy="369332"/>
          </a:xfrm>
          <a:prstGeom prst="rect">
            <a:avLst/>
          </a:prstGeom>
          <a:noFill/>
        </p:spPr>
        <p:txBody>
          <a:bodyPr wrap="square" rtlCol="0">
            <a:spAutoFit/>
          </a:bodyPr>
          <a:lstStyle/>
          <a:p>
            <a:r>
              <a:rPr lang="en-US" b="1" dirty="0"/>
              <a:t>Disaster!</a:t>
            </a:r>
          </a:p>
        </p:txBody>
      </p:sp>
      <p:sp>
        <p:nvSpPr>
          <p:cNvPr id="22" name="TextBox 21"/>
          <p:cNvSpPr txBox="1"/>
          <p:nvPr/>
        </p:nvSpPr>
        <p:spPr>
          <a:xfrm>
            <a:off x="3895462" y="2349500"/>
            <a:ext cx="1671371" cy="461665"/>
          </a:xfrm>
          <a:prstGeom prst="rect">
            <a:avLst/>
          </a:prstGeom>
          <a:noFill/>
        </p:spPr>
        <p:txBody>
          <a:bodyPr wrap="square" rtlCol="0">
            <a:spAutoFit/>
          </a:bodyPr>
          <a:lstStyle/>
          <a:p>
            <a:r>
              <a:rPr lang="en-US" sz="2400" b="1" dirty="0"/>
              <a:t>N</a:t>
            </a:r>
          </a:p>
        </p:txBody>
      </p:sp>
      <p:cxnSp>
        <p:nvCxnSpPr>
          <p:cNvPr id="3" name="Straight Arrow Connector 2">
            <a:extLst>
              <a:ext uri="{FF2B5EF4-FFF2-40B4-BE49-F238E27FC236}">
                <a16:creationId xmlns:a16="http://schemas.microsoft.com/office/drawing/2014/main" id="{0D47FAD5-C674-6F49-8B14-14AA20840082}"/>
              </a:ext>
            </a:extLst>
          </p:cNvPr>
          <p:cNvCxnSpPr>
            <a:cxnSpLocks/>
          </p:cNvCxnSpPr>
          <p:nvPr/>
        </p:nvCxnSpPr>
        <p:spPr>
          <a:xfrm>
            <a:off x="4334140" y="2091266"/>
            <a:ext cx="0" cy="87206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F5EF1E7-02A1-6246-A3CE-3845591B767A}"/>
              </a:ext>
            </a:extLst>
          </p:cNvPr>
          <p:cNvSpPr txBox="1"/>
          <p:nvPr/>
        </p:nvSpPr>
        <p:spPr>
          <a:xfrm rot="16200000">
            <a:off x="107743" y="2626498"/>
            <a:ext cx="1890261" cy="369332"/>
          </a:xfrm>
          <a:prstGeom prst="rect">
            <a:avLst/>
          </a:prstGeom>
          <a:noFill/>
        </p:spPr>
        <p:txBody>
          <a:bodyPr wrap="none" rtlCol="0">
            <a:spAutoFit/>
          </a:bodyPr>
          <a:lstStyle/>
          <a:p>
            <a:r>
              <a:rPr lang="en-US" dirty="0"/>
              <a:t>Total fish caught</a:t>
            </a:r>
          </a:p>
        </p:txBody>
      </p:sp>
      <p:sp>
        <p:nvSpPr>
          <p:cNvPr id="6" name="Left Brace 5">
            <a:extLst>
              <a:ext uri="{FF2B5EF4-FFF2-40B4-BE49-F238E27FC236}">
                <a16:creationId xmlns:a16="http://schemas.microsoft.com/office/drawing/2014/main" id="{F32E177F-CC04-E445-A4F7-0318BC95FFC3}"/>
              </a:ext>
            </a:extLst>
          </p:cNvPr>
          <p:cNvSpPr/>
          <p:nvPr/>
        </p:nvSpPr>
        <p:spPr>
          <a:xfrm flipH="1">
            <a:off x="6704709" y="2006584"/>
            <a:ext cx="378567" cy="92525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C91760A-22C2-6946-845E-45E04F829E62}"/>
              </a:ext>
            </a:extLst>
          </p:cNvPr>
          <p:cNvSpPr txBox="1"/>
          <p:nvPr/>
        </p:nvSpPr>
        <p:spPr>
          <a:xfrm>
            <a:off x="7144791" y="2226003"/>
            <a:ext cx="920445" cy="646331"/>
          </a:xfrm>
          <a:prstGeom prst="rect">
            <a:avLst/>
          </a:prstGeom>
          <a:noFill/>
        </p:spPr>
        <p:txBody>
          <a:bodyPr wrap="none" rtlCol="0">
            <a:spAutoFit/>
          </a:bodyPr>
          <a:lstStyle/>
          <a:p>
            <a:r>
              <a:rPr lang="en-US" dirty="0"/>
              <a:t>Safety </a:t>
            </a:r>
          </a:p>
          <a:p>
            <a:r>
              <a:rPr lang="en-US" dirty="0"/>
              <a:t>margin</a:t>
            </a:r>
          </a:p>
        </p:txBody>
      </p:sp>
      <p:sp>
        <p:nvSpPr>
          <p:cNvPr id="14" name="TextBox 13">
            <a:extLst>
              <a:ext uri="{FF2B5EF4-FFF2-40B4-BE49-F238E27FC236}">
                <a16:creationId xmlns:a16="http://schemas.microsoft.com/office/drawing/2014/main" id="{FA9F6D14-8949-6A48-B030-AD3F7C6A36C0}"/>
              </a:ext>
            </a:extLst>
          </p:cNvPr>
          <p:cNvSpPr txBox="1"/>
          <p:nvPr/>
        </p:nvSpPr>
        <p:spPr>
          <a:xfrm>
            <a:off x="1709010" y="2701724"/>
            <a:ext cx="431528" cy="523220"/>
          </a:xfrm>
          <a:prstGeom prst="rect">
            <a:avLst/>
          </a:prstGeom>
          <a:noFill/>
        </p:spPr>
        <p:txBody>
          <a:bodyPr wrap="none" rtlCol="0">
            <a:spAutoFit/>
          </a:bodyPr>
          <a:lstStyle/>
          <a:p>
            <a:r>
              <a:rPr lang="en-US" sz="2800" b="1" dirty="0">
                <a:solidFill>
                  <a:srgbClr val="008000"/>
                </a:solidFill>
              </a:rPr>
              <a:t>L</a:t>
            </a:r>
            <a:endParaRPr lang="en-US" sz="2800" b="1" dirty="0">
              <a:solidFill>
                <a:srgbClr val="00B050"/>
              </a:solidFill>
            </a:endParaRPr>
          </a:p>
        </p:txBody>
      </p:sp>
      <p:sp>
        <p:nvSpPr>
          <p:cNvPr id="2" name="Rectangle 1">
            <a:extLst>
              <a:ext uri="{FF2B5EF4-FFF2-40B4-BE49-F238E27FC236}">
                <a16:creationId xmlns:a16="http://schemas.microsoft.com/office/drawing/2014/main" id="{A2D4CC8B-8783-704D-B713-037C902F49EB}"/>
              </a:ext>
            </a:extLst>
          </p:cNvPr>
          <p:cNvSpPr/>
          <p:nvPr/>
        </p:nvSpPr>
        <p:spPr>
          <a:xfrm>
            <a:off x="2683239" y="3429000"/>
            <a:ext cx="389745" cy="126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2625C4-29B0-DF41-9DD5-05867F6E19A6}"/>
              </a:ext>
            </a:extLst>
          </p:cNvPr>
          <p:cNvSpPr/>
          <p:nvPr/>
        </p:nvSpPr>
        <p:spPr>
          <a:xfrm>
            <a:off x="3342462" y="2364944"/>
            <a:ext cx="389745" cy="2345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05D8DB-02A6-B643-9101-E22970B61587}"/>
              </a:ext>
            </a:extLst>
          </p:cNvPr>
          <p:cNvSpPr/>
          <p:nvPr/>
        </p:nvSpPr>
        <p:spPr>
          <a:xfrm>
            <a:off x="5486336" y="1606462"/>
            <a:ext cx="389745" cy="30885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7BD52CA-DE63-8740-8327-3DF0DB2587B3}"/>
              </a:ext>
            </a:extLst>
          </p:cNvPr>
          <p:cNvSpPr txBox="1"/>
          <p:nvPr/>
        </p:nvSpPr>
        <p:spPr>
          <a:xfrm>
            <a:off x="2315914" y="5111646"/>
            <a:ext cx="1906291" cy="369332"/>
          </a:xfrm>
          <a:prstGeom prst="rect">
            <a:avLst/>
          </a:prstGeom>
          <a:noFill/>
        </p:spPr>
        <p:txBody>
          <a:bodyPr wrap="none" rtlCol="0">
            <a:spAutoFit/>
          </a:bodyPr>
          <a:lstStyle/>
          <a:p>
            <a:r>
              <a:rPr lang="en-US" dirty="0"/>
              <a:t>Everything’s fine</a:t>
            </a:r>
          </a:p>
        </p:txBody>
      </p:sp>
      <p:sp>
        <p:nvSpPr>
          <p:cNvPr id="12" name="TextBox 11">
            <a:extLst>
              <a:ext uri="{FF2B5EF4-FFF2-40B4-BE49-F238E27FC236}">
                <a16:creationId xmlns:a16="http://schemas.microsoft.com/office/drawing/2014/main" id="{9C6C6110-C3DE-2A41-9CBE-9867FF79F736}"/>
              </a:ext>
            </a:extLst>
          </p:cNvPr>
          <p:cNvSpPr txBox="1"/>
          <p:nvPr/>
        </p:nvSpPr>
        <p:spPr>
          <a:xfrm>
            <a:off x="5036696" y="5111646"/>
            <a:ext cx="2249334" cy="369332"/>
          </a:xfrm>
          <a:prstGeom prst="rect">
            <a:avLst/>
          </a:prstGeom>
          <a:noFill/>
        </p:spPr>
        <p:txBody>
          <a:bodyPr wrap="none" rtlCol="0">
            <a:spAutoFit/>
          </a:bodyPr>
          <a:lstStyle/>
          <a:p>
            <a:r>
              <a:rPr lang="en-US" dirty="0"/>
              <a:t>Everyone is screwed</a:t>
            </a:r>
          </a:p>
        </p:txBody>
      </p:sp>
      <p:cxnSp>
        <p:nvCxnSpPr>
          <p:cNvPr id="21" name="Straight Arrow Connector 20">
            <a:extLst>
              <a:ext uri="{FF2B5EF4-FFF2-40B4-BE49-F238E27FC236}">
                <a16:creationId xmlns:a16="http://schemas.microsoft.com/office/drawing/2014/main" id="{0655C763-9ED3-414A-81BE-376425314EE0}"/>
              </a:ext>
            </a:extLst>
          </p:cNvPr>
          <p:cNvCxnSpPr>
            <a:cxnSpLocks/>
            <a:stCxn id="10" idx="0"/>
          </p:cNvCxnSpPr>
          <p:nvPr/>
        </p:nvCxnSpPr>
        <p:spPr>
          <a:xfrm flipH="1" flipV="1">
            <a:off x="3072984" y="4787911"/>
            <a:ext cx="196076" cy="3237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3D7F145-2E37-2A42-957E-867265ACCC3F}"/>
              </a:ext>
            </a:extLst>
          </p:cNvPr>
          <p:cNvCxnSpPr>
            <a:cxnSpLocks/>
          </p:cNvCxnSpPr>
          <p:nvPr/>
        </p:nvCxnSpPr>
        <p:spPr>
          <a:xfrm flipV="1">
            <a:off x="5740805" y="4838579"/>
            <a:ext cx="0" cy="425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F197956-D806-724F-A2C1-F9534CF84402}"/>
              </a:ext>
            </a:extLst>
          </p:cNvPr>
          <p:cNvCxnSpPr>
            <a:cxnSpLocks/>
            <a:stCxn id="10" idx="0"/>
          </p:cNvCxnSpPr>
          <p:nvPr/>
        </p:nvCxnSpPr>
        <p:spPr>
          <a:xfrm flipV="1">
            <a:off x="3269060" y="4838579"/>
            <a:ext cx="222412" cy="2730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36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0C8C6E-8EC2-934C-9548-04AF9E9A27C6}"/>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ADC6CE7-1D8E-6845-8DCD-AF68F0D6C9D4}"/>
              </a:ext>
            </a:extLst>
          </p:cNvPr>
          <p:cNvSpPr>
            <a:spLocks noGrp="1"/>
          </p:cNvSpPr>
          <p:nvPr>
            <p:ph sz="half" idx="1"/>
          </p:nvPr>
        </p:nvSpPr>
        <p:spPr/>
        <p:txBody>
          <a:bodyPr/>
          <a:lstStyle/>
          <a:p>
            <a:pPr marL="109728" indent="0">
              <a:buNone/>
            </a:pPr>
            <a:r>
              <a:rPr lang="en-US" dirty="0"/>
              <a:t>Z</a:t>
            </a:r>
          </a:p>
          <a:p>
            <a:r>
              <a:rPr lang="en-US" dirty="0"/>
              <a:t>If the # of fish caught is greater than Z, there will not be enough fish to replenish supply</a:t>
            </a:r>
          </a:p>
          <a:p>
            <a:r>
              <a:rPr lang="en-US" dirty="0"/>
              <a:t>If the # of fish caught is less than </a:t>
            </a:r>
            <a:r>
              <a:rPr lang="en-US"/>
              <a:t>or equal to Z</a:t>
            </a:r>
            <a:r>
              <a:rPr lang="en-US" dirty="0"/>
              <a:t>, there will be no disaster.</a:t>
            </a:r>
          </a:p>
        </p:txBody>
      </p:sp>
      <p:sp>
        <p:nvSpPr>
          <p:cNvPr id="5" name="Content Placeholder 4">
            <a:extLst>
              <a:ext uri="{FF2B5EF4-FFF2-40B4-BE49-F238E27FC236}">
                <a16:creationId xmlns:a16="http://schemas.microsoft.com/office/drawing/2014/main" id="{4214D342-7349-A443-91C2-E1A75EB540F3}"/>
              </a:ext>
            </a:extLst>
          </p:cNvPr>
          <p:cNvSpPr>
            <a:spLocks noGrp="1"/>
          </p:cNvSpPr>
          <p:nvPr>
            <p:ph sz="half" idx="2"/>
          </p:nvPr>
        </p:nvSpPr>
        <p:spPr/>
        <p:txBody>
          <a:bodyPr/>
          <a:lstStyle/>
          <a:p>
            <a:pPr marL="109728" indent="0">
              <a:buNone/>
            </a:pPr>
            <a:r>
              <a:rPr lang="en-US" dirty="0"/>
              <a:t>L</a:t>
            </a:r>
          </a:p>
          <a:p>
            <a:r>
              <a:rPr lang="en-US" dirty="0"/>
              <a:t>We set a limit L for the total number of fish to give us a safety margin</a:t>
            </a:r>
          </a:p>
          <a:p>
            <a:pPr marL="109728" indent="0">
              <a:buNone/>
            </a:pPr>
            <a:endParaRPr lang="en-US" dirty="0"/>
          </a:p>
          <a:p>
            <a:pPr marL="109728" indent="0">
              <a:buNone/>
            </a:pPr>
            <a:r>
              <a:rPr lang="en-US" dirty="0"/>
              <a:t>N</a:t>
            </a:r>
          </a:p>
          <a:p>
            <a:r>
              <a:rPr lang="en-US" dirty="0"/>
              <a:t>The # of fish in the safety margin</a:t>
            </a:r>
          </a:p>
          <a:p>
            <a:r>
              <a:rPr lang="en-US" dirty="0"/>
              <a:t>N = Z - L</a:t>
            </a:r>
          </a:p>
          <a:p>
            <a:r>
              <a:rPr lang="en-US" dirty="0"/>
              <a:t>N is the number of people who can cheat by catching 1 extra fish without causing a disaster</a:t>
            </a:r>
          </a:p>
        </p:txBody>
      </p:sp>
    </p:spTree>
    <p:extLst>
      <p:ext uri="{BB962C8B-B14F-4D97-AF65-F5344CB8AC3E}">
        <p14:creationId xmlns:p14="http://schemas.microsoft.com/office/powerpoint/2010/main" val="3372052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5921A9-7F80-5C47-8282-9E00A83567DC}"/>
              </a:ext>
            </a:extLst>
          </p:cNvPr>
          <p:cNvSpPr>
            <a:spLocks noGrp="1"/>
          </p:cNvSpPr>
          <p:nvPr>
            <p:ph type="title"/>
          </p:nvPr>
        </p:nvSpPr>
        <p:spPr/>
        <p:txBody>
          <a:bodyPr/>
          <a:lstStyle/>
          <a:p>
            <a:r>
              <a:rPr lang="en-US" dirty="0"/>
              <a:t>Example</a:t>
            </a:r>
          </a:p>
        </p:txBody>
      </p:sp>
      <p:sp>
        <p:nvSpPr>
          <p:cNvPr id="6" name="Content Placeholder 5">
            <a:extLst>
              <a:ext uri="{FF2B5EF4-FFF2-40B4-BE49-F238E27FC236}">
                <a16:creationId xmlns:a16="http://schemas.microsoft.com/office/drawing/2014/main" id="{26CB6716-CF8D-0245-AD3C-8A07A69A549C}"/>
              </a:ext>
            </a:extLst>
          </p:cNvPr>
          <p:cNvSpPr>
            <a:spLocks noGrp="1"/>
          </p:cNvSpPr>
          <p:nvPr>
            <p:ph idx="1"/>
          </p:nvPr>
        </p:nvSpPr>
        <p:spPr/>
        <p:txBody>
          <a:bodyPr/>
          <a:lstStyle/>
          <a:p>
            <a:r>
              <a:rPr lang="en-US" dirty="0"/>
              <a:t>Z = 1,000 fish</a:t>
            </a:r>
          </a:p>
          <a:p>
            <a:r>
              <a:rPr lang="en-US" dirty="0"/>
              <a:t>L = 900 fish</a:t>
            </a:r>
          </a:p>
          <a:p>
            <a:r>
              <a:rPr lang="en-US" dirty="0"/>
              <a:t>N = 100 people catching 1 extra fish each</a:t>
            </a:r>
          </a:p>
        </p:txBody>
      </p:sp>
    </p:spTree>
    <p:extLst>
      <p:ext uri="{BB962C8B-B14F-4D97-AF65-F5344CB8AC3E}">
        <p14:creationId xmlns:p14="http://schemas.microsoft.com/office/powerpoint/2010/main" val="1951114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we escape </a:t>
            </a:r>
            <a:br>
              <a:rPr lang="en-US" dirty="0"/>
            </a:br>
            <a:r>
              <a:rPr lang="en-US" dirty="0"/>
              <a:t>Tragedies of the Commons?</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743035953"/>
              </p:ext>
            </p:extLst>
          </p:nvPr>
        </p:nvGraphicFramePr>
        <p:xfrm>
          <a:off x="609600" y="1397000"/>
          <a:ext cx="8001000" cy="4543865"/>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Possession</a:t>
                      </a:r>
                      <a:endParaRPr lang="en-US" baseline="0" dirty="0"/>
                    </a:p>
                    <a:p>
                      <a:pPr algn="ctr"/>
                      <a:r>
                        <a:rPr lang="en-US" sz="2000" baseline="0" dirty="0">
                          <a:solidFill>
                            <a:srgbClr val="FF0000"/>
                          </a:solidFill>
                        </a:rPr>
                        <a:t>5 years</a:t>
                      </a:r>
                      <a:endParaRPr lang="en-US" sz="2000" dirty="0">
                        <a:solidFill>
                          <a:srgbClr val="FF0000"/>
                        </a:solidFill>
                      </a:endParaRPr>
                    </a:p>
                    <a:p>
                      <a:r>
                        <a:rPr lang="en-US" dirty="0"/>
                        <a:t>Violet= Possession</a:t>
                      </a:r>
                      <a:endParaRPr lang="en-US" baseline="0" dirty="0"/>
                    </a:p>
                    <a:p>
                      <a:pPr algn="ctr"/>
                      <a:r>
                        <a:rPr lang="en-US" sz="2000" baseline="0" dirty="0">
                          <a:solidFill>
                            <a:srgbClr val="660066"/>
                          </a:solidFill>
                        </a:rPr>
                        <a:t>5 years</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Armed robbery</a:t>
                      </a:r>
                    </a:p>
                    <a:p>
                      <a:pPr algn="ctr"/>
                      <a:r>
                        <a:rPr lang="en-US" sz="2000" baseline="0" dirty="0">
                          <a:solidFill>
                            <a:srgbClr val="FF0000"/>
                          </a:solidFill>
                        </a:rPr>
                        <a:t>10 years</a:t>
                      </a:r>
                      <a:endParaRPr lang="en-US" baseline="0" dirty="0">
                        <a:solidFill>
                          <a:srgbClr val="FF0000"/>
                        </a:solidFill>
                      </a:endParaRPr>
                    </a:p>
                    <a:p>
                      <a:r>
                        <a:rPr lang="en-US" baseline="0" dirty="0"/>
                        <a:t>Violet= Trespassing</a:t>
                      </a:r>
                    </a:p>
                    <a:p>
                      <a:pPr algn="ctr"/>
                      <a:r>
                        <a:rPr lang="en-US" sz="2000" baseline="0" dirty="0">
                          <a:solidFill>
                            <a:srgbClr val="660066"/>
                          </a:solidFill>
                        </a:rPr>
                        <a:t>2 years</a:t>
                      </a:r>
                      <a:endParaRPr lang="en-US"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Trespassing</a:t>
                      </a:r>
                    </a:p>
                    <a:p>
                      <a:pPr algn="ctr"/>
                      <a:r>
                        <a:rPr lang="en-US" sz="2000" baseline="0" dirty="0">
                          <a:solidFill>
                            <a:srgbClr val="FF0000"/>
                          </a:solidFill>
                        </a:rPr>
                        <a:t>2 years</a:t>
                      </a:r>
                      <a:endParaRPr lang="en-US" baseline="0" dirty="0">
                        <a:solidFill>
                          <a:srgbClr val="FF0000"/>
                        </a:solidFill>
                      </a:endParaRPr>
                    </a:p>
                    <a:p>
                      <a:r>
                        <a:rPr lang="en-US" baseline="0" dirty="0"/>
                        <a:t>Violet= Armed robbery</a:t>
                      </a:r>
                    </a:p>
                    <a:p>
                      <a:pPr algn="ctr"/>
                      <a:r>
                        <a:rPr lang="en-US" sz="2000" baseline="0" dirty="0">
                          <a:solidFill>
                            <a:srgbClr val="660066"/>
                          </a:solidFill>
                        </a:rPr>
                        <a:t>10 years</a:t>
                      </a:r>
                      <a:endParaRPr lang="en-US" baseline="0" dirty="0">
                        <a:solidFill>
                          <a:srgbClr val="660066"/>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Armed robbery</a:t>
                      </a:r>
                    </a:p>
                    <a:p>
                      <a:pPr algn="ctr"/>
                      <a:r>
                        <a:rPr lang="en-US" baseline="0" dirty="0"/>
                        <a:t>(lenient) </a:t>
                      </a:r>
                    </a:p>
                    <a:p>
                      <a:pPr algn="ctr"/>
                      <a:r>
                        <a:rPr lang="en-US" sz="2000" baseline="0" dirty="0">
                          <a:solidFill>
                            <a:srgbClr val="FF0000"/>
                          </a:solidFill>
                        </a:rPr>
                        <a:t>8 years</a:t>
                      </a:r>
                    </a:p>
                    <a:p>
                      <a:pPr algn="l"/>
                      <a:r>
                        <a:rPr lang="en-US" baseline="0" dirty="0"/>
                        <a:t>Violet = Armed robbery  </a:t>
                      </a:r>
                    </a:p>
                    <a:p>
                      <a:pPr algn="ctr"/>
                      <a:r>
                        <a:rPr lang="en-US" baseline="0" dirty="0"/>
                        <a:t>(lenient)</a:t>
                      </a:r>
                    </a:p>
                    <a:p>
                      <a:pPr algn="ctr"/>
                      <a:r>
                        <a:rPr lang="en-US" sz="2000" baseline="0" dirty="0">
                          <a:solidFill>
                            <a:srgbClr val="660066"/>
                          </a:solidFill>
                        </a:rPr>
                        <a:t>8 years</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1352-F1DF-D84C-B7E3-1A600771DCF9}"/>
              </a:ext>
            </a:extLst>
          </p:cNvPr>
          <p:cNvSpPr>
            <a:spLocks noGrp="1"/>
          </p:cNvSpPr>
          <p:nvPr>
            <p:ph type="title"/>
          </p:nvPr>
        </p:nvSpPr>
        <p:spPr/>
        <p:txBody>
          <a:bodyPr/>
          <a:lstStyle/>
          <a:p>
            <a:r>
              <a:rPr lang="en-US" dirty="0"/>
              <a:t>CHANGE</a:t>
            </a:r>
          </a:p>
        </p:txBody>
      </p:sp>
      <p:sp>
        <p:nvSpPr>
          <p:cNvPr id="3" name="Text Placeholder 2">
            <a:extLst>
              <a:ext uri="{FF2B5EF4-FFF2-40B4-BE49-F238E27FC236}">
                <a16:creationId xmlns:a16="http://schemas.microsoft.com/office/drawing/2014/main" id="{9C42ADBC-8C3A-1046-85ED-9702C92C9F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1797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8BCE-6855-E546-B548-29CE7DBFE6DC}"/>
              </a:ext>
            </a:extLst>
          </p:cNvPr>
          <p:cNvSpPr>
            <a:spLocks noGrp="1"/>
          </p:cNvSpPr>
          <p:nvPr>
            <p:ph type="title"/>
          </p:nvPr>
        </p:nvSpPr>
        <p:spPr/>
        <p:txBody>
          <a:bodyPr/>
          <a:lstStyle/>
          <a:p>
            <a:r>
              <a:rPr lang="en-US" dirty="0"/>
              <a:t>THE</a:t>
            </a:r>
          </a:p>
        </p:txBody>
      </p:sp>
      <p:sp>
        <p:nvSpPr>
          <p:cNvPr id="3" name="Text Placeholder 2">
            <a:extLst>
              <a:ext uri="{FF2B5EF4-FFF2-40B4-BE49-F238E27FC236}">
                <a16:creationId xmlns:a16="http://schemas.microsoft.com/office/drawing/2014/main" id="{8CEFA3E7-E4BD-F445-A613-BA88600009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77361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1173-59EA-C644-9BA2-B292764136B9}"/>
              </a:ext>
            </a:extLst>
          </p:cNvPr>
          <p:cNvSpPr>
            <a:spLocks noGrp="1"/>
          </p:cNvSpPr>
          <p:nvPr>
            <p:ph type="title"/>
          </p:nvPr>
        </p:nvSpPr>
        <p:spPr/>
        <p:txBody>
          <a:bodyPr/>
          <a:lstStyle/>
          <a:p>
            <a:r>
              <a:rPr lang="en-US" dirty="0"/>
              <a:t>PAYOFF</a:t>
            </a:r>
          </a:p>
        </p:txBody>
      </p:sp>
      <p:sp>
        <p:nvSpPr>
          <p:cNvPr id="3" name="Text Placeholder 2">
            <a:extLst>
              <a:ext uri="{FF2B5EF4-FFF2-40B4-BE49-F238E27FC236}">
                <a16:creationId xmlns:a16="http://schemas.microsoft.com/office/drawing/2014/main" id="{B9924514-9B20-DF41-B779-7E56BA4F6C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323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A344-B39C-1E44-ADE4-EFCD2A279E75}"/>
              </a:ext>
            </a:extLst>
          </p:cNvPr>
          <p:cNvSpPr>
            <a:spLocks noGrp="1"/>
          </p:cNvSpPr>
          <p:nvPr>
            <p:ph type="title"/>
          </p:nvPr>
        </p:nvSpPr>
        <p:spPr/>
        <p:txBody>
          <a:bodyPr/>
          <a:lstStyle/>
          <a:p>
            <a:r>
              <a:rPr lang="en-US" dirty="0"/>
              <a:t>STRUCTURE</a:t>
            </a:r>
          </a:p>
        </p:txBody>
      </p:sp>
      <p:sp>
        <p:nvSpPr>
          <p:cNvPr id="3" name="Text Placeholder 2">
            <a:extLst>
              <a:ext uri="{FF2B5EF4-FFF2-40B4-BE49-F238E27FC236}">
                <a16:creationId xmlns:a16="http://schemas.microsoft.com/office/drawing/2014/main" id="{9AB4D388-9106-8D4E-9C82-4BD7EEF16B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65600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B592D1-6968-8F44-BC7E-957A1A705A48}"/>
              </a:ext>
            </a:extLst>
          </p:cNvPr>
          <p:cNvSpPr>
            <a:spLocks noGrp="1"/>
          </p:cNvSpPr>
          <p:nvPr>
            <p:ph type="title"/>
          </p:nvPr>
        </p:nvSpPr>
        <p:spPr/>
        <p:txBody>
          <a:bodyPr/>
          <a:lstStyle/>
          <a:p>
            <a:r>
              <a:rPr lang="en-US" dirty="0"/>
              <a:t>Other (optional) related stuff</a:t>
            </a:r>
          </a:p>
        </p:txBody>
      </p:sp>
      <p:sp>
        <p:nvSpPr>
          <p:cNvPr id="5" name="Content Placeholder 4">
            <a:extLst>
              <a:ext uri="{FF2B5EF4-FFF2-40B4-BE49-F238E27FC236}">
                <a16:creationId xmlns:a16="http://schemas.microsoft.com/office/drawing/2014/main" id="{D8CBA14E-FE9A-0D4D-A83D-89FE79E1A00E}"/>
              </a:ext>
            </a:extLst>
          </p:cNvPr>
          <p:cNvSpPr>
            <a:spLocks noGrp="1"/>
          </p:cNvSpPr>
          <p:nvPr>
            <p:ph idx="1"/>
          </p:nvPr>
        </p:nvSpPr>
        <p:spPr/>
        <p:txBody>
          <a:bodyPr/>
          <a:lstStyle/>
          <a:p>
            <a:r>
              <a:rPr lang="en-US" dirty="0"/>
              <a:t>Play an iterated prisoners’ dilemma</a:t>
            </a:r>
          </a:p>
          <a:p>
            <a:pPr lvl="1"/>
            <a:r>
              <a:rPr lang="en-US" dirty="0">
                <a:hlinkClick r:id="rId2"/>
              </a:rPr>
              <a:t>https://serendipstudio.org/playground/pd.html</a:t>
            </a:r>
            <a:endParaRPr lang="en-US" dirty="0"/>
          </a:p>
          <a:p>
            <a:r>
              <a:rPr lang="en-US" dirty="0"/>
              <a:t>NPR story on prisoners’ dilemmas</a:t>
            </a:r>
          </a:p>
          <a:p>
            <a:pPr lvl="1"/>
            <a:r>
              <a:rPr lang="en-US" dirty="0"/>
              <a:t>https://</a:t>
            </a:r>
            <a:r>
              <a:rPr lang="en-US" dirty="0" err="1"/>
              <a:t>www.wnycstudios.org</a:t>
            </a:r>
            <a:r>
              <a:rPr lang="en-US" dirty="0"/>
              <a:t>/podcasts/</a:t>
            </a:r>
            <a:r>
              <a:rPr lang="en-US" dirty="0" err="1"/>
              <a:t>radiolab</a:t>
            </a:r>
            <a:r>
              <a:rPr lang="en-US" dirty="0"/>
              <a:t>/segments/104010-one-good-deed-deserves-another</a:t>
            </a:r>
          </a:p>
        </p:txBody>
      </p:sp>
    </p:spTree>
    <p:extLst>
      <p:ext uri="{BB962C8B-B14F-4D97-AF65-F5344CB8AC3E}">
        <p14:creationId xmlns:p14="http://schemas.microsoft.com/office/powerpoint/2010/main" val="356045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342826935"/>
              </p:ext>
            </p:extLst>
          </p:nvPr>
        </p:nvGraphicFramePr>
        <p:xfrm>
          <a:off x="609600" y="1397000"/>
          <a:ext cx="8001000" cy="399757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5</a:t>
                      </a:r>
                      <a:r>
                        <a:rPr lang="en-US" baseline="0" dirty="0"/>
                        <a:t> years</a:t>
                      </a:r>
                    </a:p>
                    <a:p>
                      <a:pPr algn="ctr"/>
                      <a:r>
                        <a:rPr lang="en-US" sz="2000" baseline="0" dirty="0">
                          <a:solidFill>
                            <a:srgbClr val="FF0000"/>
                          </a:solidFill>
                        </a:rPr>
                        <a:t>2</a:t>
                      </a:r>
                      <a:r>
                        <a:rPr lang="en-US" sz="2000" baseline="30000" dirty="0">
                          <a:solidFill>
                            <a:srgbClr val="FF0000"/>
                          </a:solidFill>
                        </a:rPr>
                        <a:t>nd</a:t>
                      </a:r>
                      <a:r>
                        <a:rPr lang="en-US" sz="2000" baseline="0" dirty="0">
                          <a:solidFill>
                            <a:srgbClr val="FF0000"/>
                          </a:solidFill>
                        </a:rPr>
                        <a:t> Best</a:t>
                      </a:r>
                      <a:endParaRPr lang="en-US" sz="2000" dirty="0">
                        <a:solidFill>
                          <a:srgbClr val="FF0000"/>
                        </a:solidFill>
                      </a:endParaRPr>
                    </a:p>
                    <a:p>
                      <a:r>
                        <a:rPr lang="en-US" dirty="0"/>
                        <a:t>Violet= 5</a:t>
                      </a:r>
                      <a:r>
                        <a:rPr lang="en-US" baseline="0" dirty="0"/>
                        <a:t> years</a:t>
                      </a:r>
                    </a:p>
                    <a:p>
                      <a:pPr algn="ctr"/>
                      <a:r>
                        <a:rPr lang="en-US" sz="2000" baseline="0" dirty="0">
                          <a:solidFill>
                            <a:srgbClr val="660066"/>
                          </a:solidFill>
                        </a:rPr>
                        <a:t>2</a:t>
                      </a:r>
                      <a:r>
                        <a:rPr lang="en-US" sz="2000" baseline="30000" dirty="0">
                          <a:solidFill>
                            <a:srgbClr val="660066"/>
                          </a:solidFill>
                        </a:rPr>
                        <a:t>nd</a:t>
                      </a:r>
                      <a:r>
                        <a:rPr lang="en-US" sz="2000" baseline="0" dirty="0">
                          <a:solidFill>
                            <a:srgbClr val="660066"/>
                          </a:solidFill>
                        </a:rPr>
                        <a:t> Best</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10 years</a:t>
                      </a:r>
                    </a:p>
                    <a:p>
                      <a:pPr algn="ctr"/>
                      <a:r>
                        <a:rPr lang="en-US" sz="2000" baseline="0" dirty="0">
                          <a:solidFill>
                            <a:srgbClr val="FF0000"/>
                          </a:solidFill>
                        </a:rPr>
                        <a:t>Worst</a:t>
                      </a:r>
                      <a:endParaRPr lang="en-US" baseline="0" dirty="0">
                        <a:solidFill>
                          <a:srgbClr val="FF0000"/>
                        </a:solidFill>
                      </a:endParaRPr>
                    </a:p>
                    <a:p>
                      <a:r>
                        <a:rPr lang="en-US" baseline="0" dirty="0"/>
                        <a:t>Violet= 2 years</a:t>
                      </a:r>
                    </a:p>
                    <a:p>
                      <a:pPr algn="ctr"/>
                      <a:r>
                        <a:rPr lang="en-US" sz="2000" baseline="0" dirty="0">
                          <a:solidFill>
                            <a:srgbClr val="660066"/>
                          </a:solidFill>
                        </a:rPr>
                        <a:t>Best</a:t>
                      </a:r>
                      <a:endParaRPr lang="en-US"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2 years</a:t>
                      </a:r>
                    </a:p>
                    <a:p>
                      <a:pPr algn="ctr"/>
                      <a:r>
                        <a:rPr lang="en-US" sz="2000" baseline="0" dirty="0">
                          <a:solidFill>
                            <a:srgbClr val="FF0000"/>
                          </a:solidFill>
                        </a:rPr>
                        <a:t>Best</a:t>
                      </a:r>
                      <a:endParaRPr lang="en-US" baseline="0" dirty="0">
                        <a:solidFill>
                          <a:srgbClr val="FF0000"/>
                        </a:solidFill>
                      </a:endParaRPr>
                    </a:p>
                    <a:p>
                      <a:r>
                        <a:rPr lang="en-US" baseline="0" dirty="0"/>
                        <a:t>Violet= 10 years</a:t>
                      </a:r>
                    </a:p>
                    <a:p>
                      <a:pPr algn="ctr"/>
                      <a:r>
                        <a:rPr lang="en-US" sz="2000" baseline="0" dirty="0">
                          <a:solidFill>
                            <a:srgbClr val="660066"/>
                          </a:solidFill>
                        </a:rPr>
                        <a:t>Worst</a:t>
                      </a:r>
                      <a:endParaRPr lang="en-US" baseline="0" dirty="0">
                        <a:solidFill>
                          <a:srgbClr val="660066"/>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8 years</a:t>
                      </a:r>
                    </a:p>
                    <a:p>
                      <a:pPr algn="ctr"/>
                      <a:r>
                        <a:rPr lang="en-US" sz="2000" baseline="0" dirty="0">
                          <a:solidFill>
                            <a:srgbClr val="FF0000"/>
                          </a:solidFill>
                        </a:rPr>
                        <a:t>2</a:t>
                      </a:r>
                      <a:r>
                        <a:rPr lang="en-US" sz="2000" baseline="30000" dirty="0">
                          <a:solidFill>
                            <a:srgbClr val="FF0000"/>
                          </a:solidFill>
                        </a:rPr>
                        <a:t>nd</a:t>
                      </a:r>
                      <a:r>
                        <a:rPr lang="en-US" sz="2000" baseline="0" dirty="0">
                          <a:solidFill>
                            <a:srgbClr val="FF0000"/>
                          </a:solidFill>
                        </a:rPr>
                        <a:t> Worst</a:t>
                      </a:r>
                    </a:p>
                    <a:p>
                      <a:r>
                        <a:rPr lang="en-US" baseline="0" dirty="0"/>
                        <a:t>Violet = 8 years</a:t>
                      </a:r>
                    </a:p>
                    <a:p>
                      <a:pPr algn="ctr"/>
                      <a:r>
                        <a:rPr lang="en-US" sz="2000" baseline="0" dirty="0">
                          <a:solidFill>
                            <a:srgbClr val="660066"/>
                          </a:solidFill>
                        </a:rPr>
                        <a:t>2</a:t>
                      </a:r>
                      <a:r>
                        <a:rPr lang="en-US" sz="2000" baseline="30000" dirty="0">
                          <a:solidFill>
                            <a:srgbClr val="660066"/>
                          </a:solidFill>
                        </a:rPr>
                        <a:t>nd</a:t>
                      </a:r>
                      <a:r>
                        <a:rPr lang="en-US" sz="2000" baseline="0" dirty="0">
                          <a:solidFill>
                            <a:srgbClr val="660066"/>
                          </a:solidFill>
                        </a:rPr>
                        <a:t> Worst</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09600" y="1397000"/>
          <a:ext cx="8001000" cy="399757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r>
                        <a:rPr lang="en-US" sz="4000" dirty="0">
                          <a:solidFill>
                            <a:srgbClr val="FF0000"/>
                          </a:solidFill>
                        </a:rPr>
                        <a:t>Scarlet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5</a:t>
                      </a:r>
                      <a:r>
                        <a:rPr lang="en-US" baseline="0" dirty="0"/>
                        <a:t> year</a:t>
                      </a:r>
                      <a:endParaRPr lang="en-US" dirty="0"/>
                    </a:p>
                    <a:p>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10 years</a:t>
                      </a:r>
                    </a:p>
                    <a:p>
                      <a:r>
                        <a:rPr lang="en-US" b="1" baseline="0">
                          <a:solidFill>
                            <a:srgbClr val="C00000"/>
                          </a:solidFill>
                        </a:rPr>
                        <a:t>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2 years</a:t>
                      </a:r>
                    </a:p>
                    <a:p>
                      <a:r>
                        <a:rPr lang="en-US" b="1" baseline="0" dirty="0">
                          <a:solidFill>
                            <a:srgbClr val="C00000"/>
                          </a:solidFill>
                        </a:rPr>
                        <a:t>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8years</a:t>
                      </a:r>
                    </a:p>
                    <a:p>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r>
                        <a:rPr lang="en-US" sz="3600" dirty="0">
                          <a:solidFill>
                            <a:srgbClr val="660066"/>
                          </a:solidFill>
                        </a:rPr>
                        <a:t>Violet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Violet= 5 years</a:t>
                      </a:r>
                    </a:p>
                    <a:p>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 2 years</a:t>
                      </a:r>
                    </a:p>
                    <a:p>
                      <a:r>
                        <a:rPr lang="en-US" b="1" baseline="0" dirty="0">
                          <a:solidFill>
                            <a:srgbClr val="C00000"/>
                          </a:solidFill>
                        </a:rPr>
                        <a:t>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10 years</a:t>
                      </a:r>
                    </a:p>
                    <a:p>
                      <a:r>
                        <a:rPr lang="en-US" b="1" baseline="0" dirty="0">
                          <a:solidFill>
                            <a:srgbClr val="C00000"/>
                          </a:solidFill>
                        </a:rPr>
                        <a:t>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8 years</a:t>
                      </a:r>
                    </a:p>
                    <a:p>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1397000"/>
          <a:ext cx="8001000" cy="399757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a:t>
                      </a:r>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p>
                      <a:r>
                        <a:rPr lang="en-US" dirty="0"/>
                        <a:t>Violet= </a:t>
                      </a:r>
                      <a:r>
                        <a:rPr lang="en-US" b="1" dirty="0">
                          <a:solidFill>
                            <a:srgbClr val="660066"/>
                          </a:solidFill>
                        </a:rPr>
                        <a:t>2</a:t>
                      </a:r>
                      <a:r>
                        <a:rPr lang="en-US" b="1" baseline="30000" dirty="0">
                          <a:solidFill>
                            <a:srgbClr val="660066"/>
                          </a:solidFill>
                        </a:rPr>
                        <a:t>nd</a:t>
                      </a:r>
                      <a:r>
                        <a:rPr lang="en-US" b="1" baseline="0" dirty="0">
                          <a:solidFill>
                            <a:srgbClr val="660066"/>
                          </a:solidFill>
                        </a:rPr>
                        <a:t> Best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t>
                      </a:r>
                      <a:r>
                        <a:rPr lang="en-US" b="1" baseline="0" dirty="0">
                          <a:solidFill>
                            <a:srgbClr val="C00000"/>
                          </a:solidFill>
                        </a:rPr>
                        <a:t>Worst</a:t>
                      </a:r>
                    </a:p>
                    <a:p>
                      <a:r>
                        <a:rPr lang="en-US" baseline="0" dirty="0"/>
                        <a:t>Violet = </a:t>
                      </a:r>
                      <a:r>
                        <a:rPr lang="en-US" b="1" baseline="0" dirty="0">
                          <a:solidFill>
                            <a:srgbClr val="660066"/>
                          </a:solidFill>
                        </a:rPr>
                        <a:t>Best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t>
                      </a:r>
                      <a:r>
                        <a:rPr lang="en-US" b="1" baseline="0" dirty="0">
                          <a:solidFill>
                            <a:srgbClr val="C00000"/>
                          </a:solidFill>
                        </a:rPr>
                        <a:t>Best</a:t>
                      </a:r>
                    </a:p>
                    <a:p>
                      <a:r>
                        <a:rPr lang="en-US" baseline="0" dirty="0"/>
                        <a:t>Violet = </a:t>
                      </a:r>
                      <a:r>
                        <a:rPr lang="en-US" b="1" baseline="0" dirty="0">
                          <a:solidFill>
                            <a:srgbClr val="660066"/>
                          </a:solidFill>
                        </a:rPr>
                        <a:t>Worst</a:t>
                      </a:r>
                      <a:r>
                        <a:rPr lang="en-US" b="1" baseline="0" dirty="0">
                          <a:solidFill>
                            <a:srgbClr val="C00000"/>
                          </a:solidFill>
                        </a:rPr>
                        <a:t> </a:t>
                      </a:r>
                    </a:p>
                    <a:p>
                      <a:endParaRPr lang="en-US" b="1" baseline="0" dirty="0">
                        <a:solidFill>
                          <a:srgbClr val="C00000"/>
                        </a:solidFill>
                      </a:endParaRPr>
                    </a:p>
                    <a:p>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a:t>
                      </a:r>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p>
                    <a:p>
                      <a:r>
                        <a:rPr lang="en-US" baseline="0" dirty="0"/>
                        <a:t>Violet = </a:t>
                      </a:r>
                      <a:r>
                        <a:rPr lang="en-US" b="1" baseline="0" dirty="0">
                          <a:solidFill>
                            <a:srgbClr val="660066"/>
                          </a:solidFill>
                        </a:rPr>
                        <a:t>2</a:t>
                      </a:r>
                      <a:r>
                        <a:rPr lang="en-US" b="1" baseline="30000" dirty="0">
                          <a:solidFill>
                            <a:srgbClr val="660066"/>
                          </a:solidFill>
                        </a:rPr>
                        <a:t>nd</a:t>
                      </a:r>
                      <a:r>
                        <a:rPr lang="en-US" b="1" baseline="0" dirty="0">
                          <a:solidFill>
                            <a:srgbClr val="660066"/>
                          </a:solidFill>
                        </a:rPr>
                        <a:t> Worst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is prisoners’ situation unusual?</a:t>
            </a:r>
          </a:p>
        </p:txBody>
      </p:sp>
      <p:sp>
        <p:nvSpPr>
          <p:cNvPr id="3" name="Content Placeholder 2"/>
          <p:cNvSpPr>
            <a:spLocks noGrp="1"/>
          </p:cNvSpPr>
          <p:nvPr>
            <p:ph idx="1"/>
          </p:nvPr>
        </p:nvSpPr>
        <p:spPr/>
        <p:txBody>
          <a:bodyPr/>
          <a:lstStyle/>
          <a:p>
            <a:r>
              <a:rPr lang="en-US" dirty="0"/>
              <a:t>Removes</a:t>
            </a:r>
          </a:p>
          <a:p>
            <a:pPr lvl="1"/>
            <a:r>
              <a:rPr lang="en-US" dirty="0"/>
              <a:t>Multiple interactions</a:t>
            </a:r>
          </a:p>
          <a:p>
            <a:pPr lvl="2"/>
            <a:r>
              <a:rPr lang="en-US" dirty="0"/>
              <a:t>Tit-for-tat strategies</a:t>
            </a:r>
          </a:p>
          <a:p>
            <a:pPr lvl="1"/>
            <a:r>
              <a:rPr lang="en-US" dirty="0"/>
              <a:t>Reputations</a:t>
            </a:r>
          </a:p>
          <a:p>
            <a:pPr lvl="1"/>
            <a:r>
              <a:rPr lang="en-US" dirty="0"/>
              <a:t>Social/individual bonds</a:t>
            </a:r>
          </a:p>
          <a:p>
            <a:pPr lvl="1"/>
            <a:r>
              <a:rPr lang="en-US" dirty="0"/>
              <a:t>Social norms</a:t>
            </a:r>
          </a:p>
          <a:p>
            <a:pPr lvl="1"/>
            <a:r>
              <a:rPr lang="en-US" dirty="0"/>
              <a:t>Personalities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Escapes: Change the payoff structure</a:t>
            </a:r>
          </a:p>
        </p:txBody>
      </p:sp>
      <p:sp>
        <p:nvSpPr>
          <p:cNvPr id="3" name="Content Placeholder 2"/>
          <p:cNvSpPr>
            <a:spLocks noGrp="1"/>
          </p:cNvSpPr>
          <p:nvPr>
            <p:ph idx="1"/>
          </p:nvPr>
        </p:nvSpPr>
        <p:spPr/>
        <p:txBody>
          <a:bodyPr/>
          <a:lstStyle/>
          <a:p>
            <a:r>
              <a:rPr lang="en-US" dirty="0"/>
              <a:t>Make cooperation strictly dominate.</a:t>
            </a:r>
          </a:p>
          <a:p>
            <a:r>
              <a:rPr lang="en-US" dirty="0"/>
              <a:t>Ways of changing the payoff structure</a:t>
            </a:r>
          </a:p>
          <a:p>
            <a:pPr lvl="1"/>
            <a:r>
              <a:rPr lang="en-US" dirty="0"/>
              <a:t>Punishment</a:t>
            </a:r>
          </a:p>
          <a:p>
            <a:pPr lvl="1"/>
            <a:r>
              <a:rPr lang="en-US" dirty="0"/>
              <a:t>Publicity</a:t>
            </a:r>
          </a:p>
          <a:p>
            <a:pPr lvl="1"/>
            <a:r>
              <a:rPr lang="en-US" dirty="0"/>
              <a:t>Reputation</a:t>
            </a:r>
          </a:p>
          <a:p>
            <a:pPr lvl="1"/>
            <a:r>
              <a:rPr lang="en-US" dirty="0"/>
              <a:t>Relationships: </a:t>
            </a:r>
          </a:p>
          <a:p>
            <a:pPr lvl="2"/>
            <a:r>
              <a:rPr lang="en-US" dirty="0"/>
              <a:t>Merge self-interest with other person’s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Urban.thmx</Template>
  <TotalTime>4501</TotalTime>
  <Words>1470</Words>
  <Application>Microsoft Macintosh PowerPoint</Application>
  <PresentationFormat>On-screen Show (4:3)</PresentationFormat>
  <Paragraphs>266</Paragraphs>
  <Slides>34</Slides>
  <Notes>20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Georgia</vt:lpstr>
      <vt:lpstr>Trebuchet MS</vt:lpstr>
      <vt:lpstr>Wingdings 2</vt:lpstr>
      <vt:lpstr>Urban</vt:lpstr>
      <vt:lpstr>Prisoners’ Dilemma</vt:lpstr>
      <vt:lpstr>Assumptions</vt:lpstr>
      <vt:lpstr>PowerPoint Presentation</vt:lpstr>
      <vt:lpstr>PowerPoint Presentation</vt:lpstr>
      <vt:lpstr>PowerPoint Presentation</vt:lpstr>
      <vt:lpstr>PowerPoint Presentation</vt:lpstr>
      <vt:lpstr>PowerPoint Presentation</vt:lpstr>
      <vt:lpstr>How is prisoners’ situation unusual?</vt:lpstr>
      <vt:lpstr>Escapes: Change the payoff structure</vt:lpstr>
      <vt:lpstr>Larger scale versions</vt:lpstr>
      <vt:lpstr>Many person Prisoners’ Dilemmas</vt:lpstr>
      <vt:lpstr>Overfishing</vt:lpstr>
      <vt:lpstr>PowerPoint Presentation</vt:lpstr>
      <vt:lpstr>Hobbes</vt:lpstr>
      <vt:lpstr>Hobbes</vt:lpstr>
      <vt:lpstr>A War of All Against All</vt:lpstr>
      <vt:lpstr>Change the payoff structure</vt:lpstr>
      <vt:lpstr>Soldiers</vt:lpstr>
      <vt:lpstr>Solutions</vt:lpstr>
      <vt:lpstr>Tragedy of the commons</vt:lpstr>
      <vt:lpstr>Warnings</vt:lpstr>
      <vt:lpstr>Common mistakes</vt:lpstr>
      <vt:lpstr>Rationality, not stupidity</vt:lpstr>
      <vt:lpstr>Tragedy of the commons (general form)</vt:lpstr>
      <vt:lpstr>PowerPoint Presentation</vt:lpstr>
      <vt:lpstr>PowerPoint Presentation</vt:lpstr>
      <vt:lpstr>Definitions</vt:lpstr>
      <vt:lpstr>Example</vt:lpstr>
      <vt:lpstr>How do we escape  Tragedies of the Commons?</vt:lpstr>
      <vt:lpstr>CHANGE</vt:lpstr>
      <vt:lpstr>THE</vt:lpstr>
      <vt:lpstr>PAYOFF</vt:lpstr>
      <vt:lpstr>STRUCTURE</vt:lpstr>
      <vt:lpstr>Other (optional) related stuff</vt:lpstr>
    </vt:vector>
  </TitlesOfParts>
  <Company>Merp co, Intl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dc:creator>
  <cp:lastModifiedBy>Swenson, Adam R</cp:lastModifiedBy>
  <cp:revision>39</cp:revision>
  <cp:lastPrinted>2019-09-22T00:07:36Z</cp:lastPrinted>
  <dcterms:created xsi:type="dcterms:W3CDTF">2011-03-16T20:20:51Z</dcterms:created>
  <dcterms:modified xsi:type="dcterms:W3CDTF">2020-01-27T21:40:02Z</dcterms:modified>
</cp:coreProperties>
</file>