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3"/>
  </p:notesMasterIdLst>
  <p:sldIdLst>
    <p:sldId id="264" r:id="rId3"/>
    <p:sldId id="265" r:id="rId4"/>
    <p:sldId id="258" r:id="rId5"/>
    <p:sldId id="270" r:id="rId6"/>
    <p:sldId id="289" r:id="rId7"/>
    <p:sldId id="271" r:id="rId8"/>
    <p:sldId id="290" r:id="rId9"/>
    <p:sldId id="267" r:id="rId10"/>
    <p:sldId id="273" r:id="rId11"/>
    <p:sldId id="291" r:id="rId12"/>
    <p:sldId id="274" r:id="rId13"/>
    <p:sldId id="292" r:id="rId14"/>
    <p:sldId id="275" r:id="rId15"/>
    <p:sldId id="293" r:id="rId16"/>
    <p:sldId id="276" r:id="rId17"/>
    <p:sldId id="294" r:id="rId18"/>
    <p:sldId id="272" r:id="rId19"/>
    <p:sldId id="295" r:id="rId20"/>
    <p:sldId id="269" r:id="rId21"/>
    <p:sldId id="278" r:id="rId22"/>
    <p:sldId id="296" r:id="rId23"/>
    <p:sldId id="279" r:id="rId24"/>
    <p:sldId id="297" r:id="rId25"/>
    <p:sldId id="286" r:id="rId26"/>
    <p:sldId id="287" r:id="rId27"/>
    <p:sldId id="284" r:id="rId28"/>
    <p:sldId id="288" r:id="rId29"/>
    <p:sldId id="281" r:id="rId30"/>
    <p:sldId id="283" r:id="rId31"/>
    <p:sldId id="282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77528"/>
  </p:normalViewPr>
  <p:slideViewPr>
    <p:cSldViewPr>
      <p:cViewPr varScale="1">
        <p:scale>
          <a:sx n="94" d="100"/>
          <a:sy n="94" d="100"/>
        </p:scale>
        <p:origin x="2160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870C36-7537-48F4-9371-C532EDE20A7D}" type="datetimeFigureOut">
              <a:rPr lang="en-US" smtClean="0"/>
              <a:pPr/>
              <a:t>1/25/20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333B58-780E-4258-B6B4-A2BC3D3AF97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333B58-780E-4258-B6B4-A2BC3D3AF97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333B58-780E-4258-B6B4-A2BC3D3AF97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3112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333B58-780E-4258-B6B4-A2BC3D3AF97E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333B58-780E-4258-B6B4-A2BC3D3AF97E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3087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333B58-780E-4258-B6B4-A2BC3D3AF97E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333B58-780E-4258-B6B4-A2BC3D3AF97E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8849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333B58-780E-4258-B6B4-A2BC3D3AF97E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333B58-780E-4258-B6B4-A2BC3D3AF97E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6372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333B58-780E-4258-B6B4-A2BC3D3AF97E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333B58-780E-4258-B6B4-A2BC3D3AF97E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3073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333B58-780E-4258-B6B4-A2BC3D3AF97E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333B58-780E-4258-B6B4-A2BC3D3AF97E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333B58-780E-4258-B6B4-A2BC3D3AF97E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333B58-780E-4258-B6B4-A2BC3D3AF97E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2132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333B58-780E-4258-B6B4-A2BC3D3AF97E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333B58-780E-4258-B6B4-A2BC3D3AF97E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1082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333B58-780E-4258-B6B4-A2BC3D3AF97E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333B58-780E-4258-B6B4-A2BC3D3AF97E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333B58-780E-4258-B6B4-A2BC3D3AF97E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333B58-780E-4258-B6B4-A2BC3D3AF97E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333B58-780E-4258-B6B4-A2BC3D3AF97E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333B58-780E-4258-B6B4-A2BC3D3AF97E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333B58-780E-4258-B6B4-A2BC3D3AF97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6043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333B58-780E-4258-B6B4-A2BC3D3AF97E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333B58-780E-4258-B6B4-A2BC3D3AF97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864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333B58-780E-4258-B6B4-A2BC3D3AF97E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333B58-780E-4258-B6B4-A2BC3D3AF97E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8D476-136B-47CC-99D2-576116AF5706}" type="datetimeFigureOut">
              <a:rPr lang="en-US" smtClean="0"/>
              <a:pPr/>
              <a:t>1/25/20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E2833-820D-4D05-AFBB-1419B0896B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8D476-136B-47CC-99D2-576116AF5706}" type="datetimeFigureOut">
              <a:rPr lang="en-US" smtClean="0"/>
              <a:pPr/>
              <a:t>1/25/20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E2833-820D-4D05-AFBB-1419B0896B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8D476-136B-47CC-99D2-576116AF5706}" type="datetimeFigureOut">
              <a:rPr lang="en-US" smtClean="0"/>
              <a:pPr/>
              <a:t>1/25/20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E2833-820D-4D05-AFBB-1419B0896B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/>
          <a:p>
            <a:fld id="{F2D8D476-136B-47CC-99D2-576116AF5706}" type="datetimeFigureOut">
              <a:rPr lang="en-US" smtClean="0"/>
              <a:pPr/>
              <a:t>1/25/20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1CE2833-820D-4D05-AFBB-1419B0896B0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8D476-136B-47CC-99D2-576116AF5706}" type="datetimeFigureOut">
              <a:rPr lang="en-US" smtClean="0"/>
              <a:pPr/>
              <a:t>1/25/20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E2833-820D-4D05-AFBB-1419B0896B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/>
          <a:p>
            <a:fld id="{F2D8D476-136B-47CC-99D2-576116AF5706}" type="datetimeFigureOut">
              <a:rPr lang="en-US" smtClean="0"/>
              <a:pPr/>
              <a:t>1/25/20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1CE2833-820D-4D05-AFBB-1419B0896B0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/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8D476-136B-47CC-99D2-576116AF5706}" type="datetimeFigureOut">
              <a:rPr lang="en-US" smtClean="0"/>
              <a:pPr/>
              <a:t>1/25/20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/>
          <a:p>
            <a:fld id="{01CE2833-820D-4D05-AFBB-1419B0896B0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8D476-136B-47CC-99D2-576116AF5706}" type="datetimeFigureOut">
              <a:rPr lang="en-US" smtClean="0"/>
              <a:pPr/>
              <a:t>1/25/20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/>
          <a:p>
            <a:fld id="{01CE2833-820D-4D05-AFBB-1419B0896B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8D476-136B-47CC-99D2-576116AF5706}" type="datetimeFigureOut">
              <a:rPr lang="en-US" smtClean="0"/>
              <a:pPr/>
              <a:t>1/25/20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E2833-820D-4D05-AFBB-1419B0896B0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8D476-136B-47CC-99D2-576116AF5706}" type="datetimeFigureOut">
              <a:rPr lang="en-US" smtClean="0"/>
              <a:pPr/>
              <a:t>1/25/20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E2833-820D-4D05-AFBB-1419B0896B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/>
          <a:p>
            <a:fld id="{F2D8D476-136B-47CC-99D2-576116AF5706}" type="datetimeFigureOut">
              <a:rPr lang="en-US" smtClean="0"/>
              <a:pPr/>
              <a:t>1/25/20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1CE2833-820D-4D05-AFBB-1419B0896B0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/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8D476-136B-47CC-99D2-576116AF5706}" type="datetimeFigureOut">
              <a:rPr lang="en-US" smtClean="0"/>
              <a:pPr/>
              <a:t>1/25/20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E2833-820D-4D05-AFBB-1419B0896B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/>
          <a:p>
            <a:fld id="{F2D8D476-136B-47CC-99D2-576116AF5706}" type="datetimeFigureOut">
              <a:rPr lang="en-US" smtClean="0"/>
              <a:pPr/>
              <a:t>1/25/20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1CE2833-820D-4D05-AFBB-1419B0896B0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8D476-136B-47CC-99D2-576116AF5706}" type="datetimeFigureOut">
              <a:rPr lang="en-US" smtClean="0"/>
              <a:pPr/>
              <a:t>1/25/20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E2833-820D-4D05-AFBB-1419B0896B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8D476-136B-47CC-99D2-576116AF5706}" type="datetimeFigureOut">
              <a:rPr lang="en-US" smtClean="0"/>
              <a:pPr/>
              <a:t>1/25/20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E2833-820D-4D05-AFBB-1419B0896B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8D476-136B-47CC-99D2-576116AF5706}" type="datetimeFigureOut">
              <a:rPr lang="en-US" smtClean="0"/>
              <a:pPr/>
              <a:t>1/25/20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E2833-820D-4D05-AFBB-1419B0896B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8D476-136B-47CC-99D2-576116AF5706}" type="datetimeFigureOut">
              <a:rPr lang="en-US" smtClean="0"/>
              <a:pPr/>
              <a:t>1/25/20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E2833-820D-4D05-AFBB-1419B0896B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8D476-136B-47CC-99D2-576116AF5706}" type="datetimeFigureOut">
              <a:rPr lang="en-US" smtClean="0"/>
              <a:pPr/>
              <a:t>1/25/20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E2833-820D-4D05-AFBB-1419B0896B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8D476-136B-47CC-99D2-576116AF5706}" type="datetimeFigureOut">
              <a:rPr lang="en-US" smtClean="0"/>
              <a:pPr/>
              <a:t>1/25/20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E2833-820D-4D05-AFBB-1419B0896B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8D476-136B-47CC-99D2-576116AF5706}" type="datetimeFigureOut">
              <a:rPr lang="en-US" smtClean="0"/>
              <a:pPr/>
              <a:t>1/25/20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E2833-820D-4D05-AFBB-1419B0896B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8D476-136B-47CC-99D2-576116AF5706}" type="datetimeFigureOut">
              <a:rPr lang="en-US" smtClean="0"/>
              <a:pPr/>
              <a:t>1/25/20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E2833-820D-4D05-AFBB-1419B0896B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8D476-136B-47CC-99D2-576116AF5706}" type="datetimeFigureOut">
              <a:rPr lang="en-US" smtClean="0"/>
              <a:pPr/>
              <a:t>1/25/20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E2833-820D-4D05-AFBB-1419B0896B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D8D476-136B-47CC-99D2-576116AF5706}" type="datetimeFigureOut">
              <a:rPr lang="en-US" smtClean="0"/>
              <a:pPr/>
              <a:t>1/25/20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E2833-820D-4D05-AFBB-1419B0896B0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</a:lstStyle>
          <a:p>
            <a:fld id="{F2D8D476-136B-47CC-99D2-576116AF5706}" type="datetimeFigureOut">
              <a:rPr lang="en-US" smtClean="0"/>
              <a:pPr/>
              <a:t>1/25/20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</a:lstStyle>
          <a:p>
            <a:fld id="{01CE2833-820D-4D05-AFBB-1419B0896B0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gif"/><Relationship Id="rId3" Type="http://schemas.openxmlformats.org/officeDocument/2006/relationships/image" Target="../media/image2.wmf"/><Relationship Id="rId7" Type="http://schemas.openxmlformats.org/officeDocument/2006/relationships/image" Target="../media/image7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gif"/><Relationship Id="rId3" Type="http://schemas.openxmlformats.org/officeDocument/2006/relationships/image" Target="../media/image2.wmf"/><Relationship Id="rId7" Type="http://schemas.openxmlformats.org/officeDocument/2006/relationships/image" Target="../media/image7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gif"/><Relationship Id="rId3" Type="http://schemas.openxmlformats.org/officeDocument/2006/relationships/image" Target="../media/image2.wmf"/><Relationship Id="rId7" Type="http://schemas.openxmlformats.org/officeDocument/2006/relationships/image" Target="../media/image7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7" Type="http://schemas.openxmlformats.org/officeDocument/2006/relationships/image" Target="../media/image7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7" Type="http://schemas.openxmlformats.org/officeDocument/2006/relationships/image" Target="../media/image7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7" Type="http://schemas.openxmlformats.org/officeDocument/2006/relationships/image" Target="../media/image7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7" Type="http://schemas.openxmlformats.org/officeDocument/2006/relationships/image" Target="../media/image7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7" Type="http://schemas.openxmlformats.org/officeDocument/2006/relationships/image" Target="../media/image7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7" Type="http://schemas.openxmlformats.org/officeDocument/2006/relationships/image" Target="../media/image7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7" Type="http://schemas.openxmlformats.org/officeDocument/2006/relationships/image" Target="../media/image7.gi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7" Type="http://schemas.openxmlformats.org/officeDocument/2006/relationships/image" Target="../media/image7.gi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7" Type="http://schemas.openxmlformats.org/officeDocument/2006/relationships/image" Target="../media/image7.gi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7" Type="http://schemas.openxmlformats.org/officeDocument/2006/relationships/image" Target="../media/image7.gi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gif"/><Relationship Id="rId3" Type="http://schemas.openxmlformats.org/officeDocument/2006/relationships/image" Target="../media/image2.wmf"/><Relationship Id="rId7" Type="http://schemas.openxmlformats.org/officeDocument/2006/relationships/image" Target="../media/image6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gif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gif"/><Relationship Id="rId3" Type="http://schemas.openxmlformats.org/officeDocument/2006/relationships/image" Target="../media/image2.wmf"/><Relationship Id="rId7" Type="http://schemas.openxmlformats.org/officeDocument/2006/relationships/image" Target="../media/image7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gif"/><Relationship Id="rId3" Type="http://schemas.openxmlformats.org/officeDocument/2006/relationships/image" Target="../media/image2.wmf"/><Relationship Id="rId7" Type="http://schemas.openxmlformats.org/officeDocument/2006/relationships/image" Target="../media/image7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gif"/><Relationship Id="rId3" Type="http://schemas.openxmlformats.org/officeDocument/2006/relationships/image" Target="../media/image2.wmf"/><Relationship Id="rId7" Type="http://schemas.openxmlformats.org/officeDocument/2006/relationships/image" Target="../media/image7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gif"/><Relationship Id="rId3" Type="http://schemas.openxmlformats.org/officeDocument/2006/relationships/image" Target="../media/image2.wmf"/><Relationship Id="rId7" Type="http://schemas.openxmlformats.org/officeDocument/2006/relationships/image" Target="../media/image7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gif"/><Relationship Id="rId3" Type="http://schemas.openxmlformats.org/officeDocument/2006/relationships/image" Target="../media/image2.wmf"/><Relationship Id="rId7" Type="http://schemas.openxmlformats.org/officeDocument/2006/relationships/image" Target="../media/image7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Share of the Total 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or: why you should vote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DB3790C-FB97-D74E-8DB3-785CF8842F5E}"/>
              </a:ext>
            </a:extLst>
          </p:cNvPr>
          <p:cNvGrpSpPr/>
          <p:nvPr/>
        </p:nvGrpSpPr>
        <p:grpSpPr>
          <a:xfrm>
            <a:off x="152400" y="228601"/>
            <a:ext cx="7239000" cy="3048000"/>
            <a:chOff x="152400" y="228600"/>
            <a:chExt cx="8839200" cy="6012597"/>
          </a:xfrm>
        </p:grpSpPr>
        <p:pic>
          <p:nvPicPr>
            <p:cNvPr id="3" name="Picture 3" descr="C:\Documents and Settings\Adam\Local Settings\Temporary Internet Files\Content.IE5\L8HQMGGO\MCj03341960000[1].wm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57201" y="4343400"/>
              <a:ext cx="1066800" cy="1116578"/>
            </a:xfrm>
            <a:prstGeom prst="rect">
              <a:avLst/>
            </a:prstGeom>
            <a:noFill/>
          </p:spPr>
        </p:pic>
        <p:sp>
          <p:nvSpPr>
            <p:cNvPr id="4" name="TextBox 3"/>
            <p:cNvSpPr txBox="1"/>
            <p:nvPr/>
          </p:nvSpPr>
          <p:spPr>
            <a:xfrm>
              <a:off x="533400" y="5638800"/>
              <a:ext cx="12418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100 Miners</a:t>
              </a:r>
            </a:p>
          </p:txBody>
        </p:sp>
        <p:cxnSp>
          <p:nvCxnSpPr>
            <p:cNvPr id="6" name="Straight Connector 5"/>
            <p:cNvCxnSpPr/>
            <p:nvPr/>
          </p:nvCxnSpPr>
          <p:spPr>
            <a:xfrm rot="16200000" flipV="1">
              <a:off x="-190500" y="2781300"/>
              <a:ext cx="2209800" cy="457200"/>
            </a:xfrm>
            <a:prstGeom prst="line">
              <a:avLst/>
            </a:prstGeom>
            <a:ln w="793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52400" y="1905000"/>
              <a:ext cx="4038600" cy="1588"/>
            </a:xfrm>
            <a:prstGeom prst="line">
              <a:avLst/>
            </a:prstGeom>
            <a:ln w="603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33400" y="304800"/>
              <a:ext cx="21089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4 Rescuers Required</a:t>
              </a:r>
            </a:p>
          </p:txBody>
        </p:sp>
        <p:pic>
          <p:nvPicPr>
            <p:cNvPr id="15" name="Picture 3" descr="C:\Documents and Settings\Adam\Local Settings\Temporary Internet Files\Content.IE5\L8HQMGGO\MCj03341960000[1].wm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239000" y="4419600"/>
              <a:ext cx="1066800" cy="1116578"/>
            </a:xfrm>
            <a:prstGeom prst="rect">
              <a:avLst/>
            </a:prstGeom>
            <a:noFill/>
          </p:spPr>
        </p:pic>
        <p:cxnSp>
          <p:nvCxnSpPr>
            <p:cNvPr id="16" name="Straight Connector 15"/>
            <p:cNvCxnSpPr/>
            <p:nvPr/>
          </p:nvCxnSpPr>
          <p:spPr>
            <a:xfrm rot="16200000" flipV="1">
              <a:off x="6096000" y="2438400"/>
              <a:ext cx="2362200" cy="1143000"/>
            </a:xfrm>
            <a:prstGeom prst="line">
              <a:avLst/>
            </a:prstGeom>
            <a:ln w="793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6248400" y="1828800"/>
              <a:ext cx="2743200" cy="1588"/>
            </a:xfrm>
            <a:prstGeom prst="line">
              <a:avLst/>
            </a:prstGeom>
            <a:ln w="603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6324600" y="228600"/>
              <a:ext cx="20203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 Rescuer Required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391400" y="5791200"/>
              <a:ext cx="9220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 Miner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743200" y="5410200"/>
              <a:ext cx="402475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</a:rPr>
                <a:t>REVISED SHARE OF THE TOTAL</a:t>
              </a:r>
            </a:p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</a:rPr>
                <a:t>Butters stays</a:t>
              </a:r>
            </a:p>
          </p:txBody>
        </p:sp>
        <p:pic>
          <p:nvPicPr>
            <p:cNvPr id="29" name="Picture 4" descr="C:\Documents and Settings\Adam\Desktop\sp020.GIF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895600" y="838200"/>
              <a:ext cx="608076" cy="762000"/>
            </a:xfrm>
            <a:prstGeom prst="rect">
              <a:avLst/>
            </a:prstGeom>
            <a:noFill/>
          </p:spPr>
        </p:pic>
        <p:pic>
          <p:nvPicPr>
            <p:cNvPr id="30" name="Picture 5" descr="C:\Documents and Settings\Adam\My Documents\Web files\South Park clipart\sp009.gif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52400" y="838200"/>
              <a:ext cx="842962" cy="842962"/>
            </a:xfrm>
            <a:prstGeom prst="rect">
              <a:avLst/>
            </a:prstGeom>
            <a:noFill/>
          </p:spPr>
        </p:pic>
        <p:pic>
          <p:nvPicPr>
            <p:cNvPr id="31" name="Picture 6" descr="C:\Documents and Settings\Adam\My Documents\Web files\South Park clipart\sp004.gif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2057400" y="914400"/>
              <a:ext cx="662177" cy="838199"/>
            </a:xfrm>
            <a:prstGeom prst="rect">
              <a:avLst/>
            </a:prstGeom>
            <a:noFill/>
          </p:spPr>
        </p:pic>
        <p:pic>
          <p:nvPicPr>
            <p:cNvPr id="32" name="Picture 8" descr="C:\Documents and Settings\Adam\My Documents\Web files\South Park clipart\sp024.gif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914400" y="914400"/>
              <a:ext cx="990600" cy="990600"/>
            </a:xfrm>
            <a:prstGeom prst="rect">
              <a:avLst/>
            </a:prstGeom>
            <a:noFill/>
          </p:spPr>
        </p:pic>
        <p:pic>
          <p:nvPicPr>
            <p:cNvPr id="21" name="Picture 5" descr="C:\Documents and Settings\Adam\My Documents\Web files\South Park clipart\sp009.gif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514600" y="2057400"/>
              <a:ext cx="533400" cy="533400"/>
            </a:xfrm>
            <a:prstGeom prst="rect">
              <a:avLst/>
            </a:prstGeom>
            <a:noFill/>
          </p:spPr>
        </p:pic>
        <p:pic>
          <p:nvPicPr>
            <p:cNvPr id="22" name="Picture 6" descr="C:\Documents and Settings\Adam\My Documents\Web files\South Park clipart\sp004.gif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2590800" y="3200400"/>
              <a:ext cx="304800" cy="385823"/>
            </a:xfrm>
            <a:prstGeom prst="rect">
              <a:avLst/>
            </a:prstGeom>
            <a:noFill/>
          </p:spPr>
        </p:pic>
        <p:pic>
          <p:nvPicPr>
            <p:cNvPr id="24" name="Picture 8" descr="C:\Documents and Settings\Adam\My Documents\Web files\South Park clipart\sp024.gif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2514600" y="2667000"/>
              <a:ext cx="457200" cy="457200"/>
            </a:xfrm>
            <a:prstGeom prst="rect">
              <a:avLst/>
            </a:prstGeom>
            <a:noFill/>
          </p:spPr>
        </p:pic>
        <p:pic>
          <p:nvPicPr>
            <p:cNvPr id="25" name="Picture 4" descr="C:\Documents and Settings\Adam\Desktop\sp020.GIF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514600" y="4572000"/>
              <a:ext cx="457200" cy="572932"/>
            </a:xfrm>
            <a:prstGeom prst="rect">
              <a:avLst/>
            </a:prstGeom>
            <a:noFill/>
          </p:spPr>
        </p:pic>
        <p:sp>
          <p:nvSpPr>
            <p:cNvPr id="33" name="TextBox 32"/>
            <p:cNvSpPr txBox="1"/>
            <p:nvPr/>
          </p:nvSpPr>
          <p:spPr>
            <a:xfrm>
              <a:off x="3048000" y="2209800"/>
              <a:ext cx="26048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=25 - 5 = 20 lives saved</a:t>
              </a:r>
            </a:p>
          </p:txBody>
        </p:sp>
        <p:pic>
          <p:nvPicPr>
            <p:cNvPr id="34" name="Picture 7" descr="C:\Documents and Settings\Adam\My Documents\Web files\South Park clipart\sp013.gif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2514600" y="3733800"/>
              <a:ext cx="533400" cy="689147"/>
            </a:xfrm>
            <a:prstGeom prst="rect">
              <a:avLst/>
            </a:prstGeom>
            <a:noFill/>
          </p:spPr>
        </p:pic>
        <p:pic>
          <p:nvPicPr>
            <p:cNvPr id="35" name="Picture 7" descr="C:\Documents and Settings\Adam\My Documents\Web files\South Park clipart\sp013.gif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3429000" y="838200"/>
              <a:ext cx="761999" cy="984495"/>
            </a:xfrm>
            <a:prstGeom prst="rect">
              <a:avLst/>
            </a:prstGeom>
            <a:noFill/>
          </p:spPr>
        </p:pic>
        <p:sp>
          <p:nvSpPr>
            <p:cNvPr id="36" name="TextBox 35"/>
            <p:cNvSpPr txBox="1"/>
            <p:nvPr/>
          </p:nvSpPr>
          <p:spPr>
            <a:xfrm>
              <a:off x="3048000" y="2743200"/>
              <a:ext cx="26048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=25 - 5 = 20 lives saved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048000" y="3200400"/>
              <a:ext cx="26545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=25 – 5 = 20 lives saved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048000" y="3733800"/>
              <a:ext cx="26545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=25 – 5 = 20 lives saved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124200" y="4648200"/>
              <a:ext cx="31947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= 20 + (-5 * 4) </a:t>
              </a:r>
              <a:r>
                <a:rPr lang="en-US" sz="2000" b="1" dirty="0">
                  <a:solidFill>
                    <a:srgbClr val="C00000"/>
                  </a:solidFill>
                </a:rPr>
                <a:t>= 0 lives saved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71772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:\Documents and Settings\Adam\Local Settings\Temporary Internet Files\Content.IE5\L8HQMGGO\MCj03341960000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1" y="4343400"/>
            <a:ext cx="1066800" cy="1116578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533400" y="5638800"/>
            <a:ext cx="124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 Miners</a:t>
            </a:r>
          </a:p>
        </p:txBody>
      </p:sp>
      <p:cxnSp>
        <p:nvCxnSpPr>
          <p:cNvPr id="6" name="Straight Connector 5"/>
          <p:cNvCxnSpPr/>
          <p:nvPr/>
        </p:nvCxnSpPr>
        <p:spPr>
          <a:xfrm rot="16200000" flipV="1">
            <a:off x="-190500" y="2781300"/>
            <a:ext cx="2209800" cy="457200"/>
          </a:xfrm>
          <a:prstGeom prst="line">
            <a:avLst/>
          </a:prstGeom>
          <a:ln w="793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52400" y="1905000"/>
            <a:ext cx="4038600" cy="1588"/>
          </a:xfrm>
          <a:prstGeom prst="line">
            <a:avLst/>
          </a:prstGeom>
          <a:ln w="603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33400" y="304800"/>
            <a:ext cx="2108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4 Rescuers Required</a:t>
            </a:r>
          </a:p>
        </p:txBody>
      </p:sp>
      <p:pic>
        <p:nvPicPr>
          <p:cNvPr id="15" name="Picture 3" descr="C:\Documents and Settings\Adam\Local Settings\Temporary Internet Files\Content.IE5\L8HQMGGO\MCj03341960000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39000" y="4419600"/>
            <a:ext cx="1066800" cy="1116578"/>
          </a:xfrm>
          <a:prstGeom prst="rect">
            <a:avLst/>
          </a:prstGeom>
          <a:noFill/>
        </p:spPr>
      </p:pic>
      <p:cxnSp>
        <p:nvCxnSpPr>
          <p:cNvPr id="16" name="Straight Connector 15"/>
          <p:cNvCxnSpPr/>
          <p:nvPr/>
        </p:nvCxnSpPr>
        <p:spPr>
          <a:xfrm rot="16200000" flipV="1">
            <a:off x="6096000" y="2438400"/>
            <a:ext cx="2362200" cy="1143000"/>
          </a:xfrm>
          <a:prstGeom prst="line">
            <a:avLst/>
          </a:prstGeom>
          <a:ln w="793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248400" y="1828800"/>
            <a:ext cx="2743200" cy="1588"/>
          </a:xfrm>
          <a:prstGeom prst="line">
            <a:avLst/>
          </a:prstGeom>
          <a:ln w="603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324600" y="228600"/>
            <a:ext cx="2020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 Rescuer Required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391400" y="5791200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Miner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743200" y="5410200"/>
            <a:ext cx="40247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REVISED SHARE OF THE TOTAL</a:t>
            </a:r>
          </a:p>
          <a:p>
            <a:pPr algn="ctr"/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Butters goes</a:t>
            </a:r>
          </a:p>
        </p:txBody>
      </p:sp>
      <p:pic>
        <p:nvPicPr>
          <p:cNvPr id="29" name="Picture 4" descr="C:\Documents and Settings\Adam\Desktop\sp020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05600" y="838200"/>
            <a:ext cx="608076" cy="762000"/>
          </a:xfrm>
          <a:prstGeom prst="rect">
            <a:avLst/>
          </a:prstGeom>
          <a:noFill/>
        </p:spPr>
      </p:pic>
      <p:pic>
        <p:nvPicPr>
          <p:cNvPr id="30" name="Picture 5" descr="C:\Documents and Settings\Adam\My Documents\Web files\South Park clipart\sp009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2400" y="838200"/>
            <a:ext cx="842962" cy="842962"/>
          </a:xfrm>
          <a:prstGeom prst="rect">
            <a:avLst/>
          </a:prstGeom>
          <a:noFill/>
        </p:spPr>
      </p:pic>
      <p:pic>
        <p:nvPicPr>
          <p:cNvPr id="31" name="Picture 6" descr="C:\Documents and Settings\Adam\My Documents\Web files\South Park clipart\sp004.gi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057400" y="914400"/>
            <a:ext cx="662177" cy="838199"/>
          </a:xfrm>
          <a:prstGeom prst="rect">
            <a:avLst/>
          </a:prstGeom>
          <a:noFill/>
        </p:spPr>
      </p:pic>
      <p:pic>
        <p:nvPicPr>
          <p:cNvPr id="32" name="Picture 8" descr="C:\Documents and Settings\Adam\My Documents\Web files\South Park clipart\sp024.gif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914400" y="914400"/>
            <a:ext cx="990600" cy="990600"/>
          </a:xfrm>
          <a:prstGeom prst="rect">
            <a:avLst/>
          </a:prstGeom>
          <a:noFill/>
        </p:spPr>
      </p:pic>
      <p:pic>
        <p:nvPicPr>
          <p:cNvPr id="21" name="Picture 5" descr="C:\Documents and Settings\Adam\My Documents\Web files\South Park clipart\sp009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514600" y="2057400"/>
            <a:ext cx="533400" cy="533400"/>
          </a:xfrm>
          <a:prstGeom prst="rect">
            <a:avLst/>
          </a:prstGeom>
          <a:noFill/>
        </p:spPr>
      </p:pic>
      <p:pic>
        <p:nvPicPr>
          <p:cNvPr id="22" name="Picture 6" descr="C:\Documents and Settings\Adam\My Documents\Web files\South Park clipart\sp004.gi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590800" y="3200400"/>
            <a:ext cx="304800" cy="385823"/>
          </a:xfrm>
          <a:prstGeom prst="rect">
            <a:avLst/>
          </a:prstGeom>
          <a:noFill/>
        </p:spPr>
      </p:pic>
      <p:pic>
        <p:nvPicPr>
          <p:cNvPr id="24" name="Picture 8" descr="C:\Documents and Settings\Adam\My Documents\Web files\South Park clipart\sp024.gif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514600" y="2667000"/>
            <a:ext cx="457200" cy="457200"/>
          </a:xfrm>
          <a:prstGeom prst="rect">
            <a:avLst/>
          </a:prstGeom>
          <a:noFill/>
        </p:spPr>
      </p:pic>
      <p:pic>
        <p:nvPicPr>
          <p:cNvPr id="25" name="Picture 4" descr="C:\Documents and Settings\Adam\Desktop\sp020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14600" y="4572000"/>
            <a:ext cx="457200" cy="572932"/>
          </a:xfrm>
          <a:prstGeom prst="rect">
            <a:avLst/>
          </a:prstGeom>
          <a:noFill/>
        </p:spPr>
      </p:pic>
      <p:sp>
        <p:nvSpPr>
          <p:cNvPr id="33" name="TextBox 32"/>
          <p:cNvSpPr txBox="1"/>
          <p:nvPr/>
        </p:nvSpPr>
        <p:spPr>
          <a:xfrm>
            <a:off x="3048000" y="2209800"/>
            <a:ext cx="17776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=25 lives saved</a:t>
            </a:r>
          </a:p>
        </p:txBody>
      </p:sp>
      <p:pic>
        <p:nvPicPr>
          <p:cNvPr id="34" name="Picture 7" descr="C:\Documents and Settings\Adam\My Documents\Web files\South Park clipart\sp013.gif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514600" y="3733800"/>
            <a:ext cx="533400" cy="689147"/>
          </a:xfrm>
          <a:prstGeom prst="rect">
            <a:avLst/>
          </a:prstGeom>
          <a:noFill/>
        </p:spPr>
      </p:pic>
      <p:pic>
        <p:nvPicPr>
          <p:cNvPr id="35" name="Picture 7" descr="C:\Documents and Settings\Adam\My Documents\Web files\South Park clipart\sp013.gif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819400" y="838200"/>
            <a:ext cx="761999" cy="984495"/>
          </a:xfrm>
          <a:prstGeom prst="rect">
            <a:avLst/>
          </a:prstGeom>
          <a:noFill/>
        </p:spPr>
      </p:pic>
      <p:sp>
        <p:nvSpPr>
          <p:cNvPr id="36" name="TextBox 35"/>
          <p:cNvSpPr txBox="1"/>
          <p:nvPr/>
        </p:nvSpPr>
        <p:spPr>
          <a:xfrm>
            <a:off x="3048000" y="2743200"/>
            <a:ext cx="1835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=25 lives saved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048000" y="3200400"/>
            <a:ext cx="1835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=25 lives saved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048000" y="3733800"/>
            <a:ext cx="1835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=25 lives saved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124200" y="4648200"/>
            <a:ext cx="15607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= 1 life saved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B81FD93-6CA8-9D45-BDA2-8AADC4BA69ED}"/>
              </a:ext>
            </a:extLst>
          </p:cNvPr>
          <p:cNvGrpSpPr/>
          <p:nvPr/>
        </p:nvGrpSpPr>
        <p:grpSpPr>
          <a:xfrm>
            <a:off x="152400" y="228601"/>
            <a:ext cx="6096000" cy="3352800"/>
            <a:chOff x="152400" y="228600"/>
            <a:chExt cx="8839200" cy="6012597"/>
          </a:xfrm>
        </p:grpSpPr>
        <p:pic>
          <p:nvPicPr>
            <p:cNvPr id="3" name="Picture 3" descr="C:\Documents and Settings\Adam\Local Settings\Temporary Internet Files\Content.IE5\L8HQMGGO\MCj03341960000[1].wm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57201" y="4343400"/>
              <a:ext cx="1066800" cy="1116578"/>
            </a:xfrm>
            <a:prstGeom prst="rect">
              <a:avLst/>
            </a:prstGeom>
            <a:noFill/>
          </p:spPr>
        </p:pic>
        <p:sp>
          <p:nvSpPr>
            <p:cNvPr id="4" name="TextBox 3"/>
            <p:cNvSpPr txBox="1"/>
            <p:nvPr/>
          </p:nvSpPr>
          <p:spPr>
            <a:xfrm>
              <a:off x="533400" y="5638800"/>
              <a:ext cx="12418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100 Miners</a:t>
              </a:r>
            </a:p>
          </p:txBody>
        </p:sp>
        <p:cxnSp>
          <p:nvCxnSpPr>
            <p:cNvPr id="6" name="Straight Connector 5"/>
            <p:cNvCxnSpPr/>
            <p:nvPr/>
          </p:nvCxnSpPr>
          <p:spPr>
            <a:xfrm rot="16200000" flipV="1">
              <a:off x="-190500" y="2781300"/>
              <a:ext cx="2209800" cy="457200"/>
            </a:xfrm>
            <a:prstGeom prst="line">
              <a:avLst/>
            </a:prstGeom>
            <a:ln w="793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52400" y="1905000"/>
              <a:ext cx="4038600" cy="1588"/>
            </a:xfrm>
            <a:prstGeom prst="line">
              <a:avLst/>
            </a:prstGeom>
            <a:ln w="603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33400" y="304800"/>
              <a:ext cx="21089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4 Rescuers Required</a:t>
              </a:r>
            </a:p>
          </p:txBody>
        </p:sp>
        <p:pic>
          <p:nvPicPr>
            <p:cNvPr id="15" name="Picture 3" descr="C:\Documents and Settings\Adam\Local Settings\Temporary Internet Files\Content.IE5\L8HQMGGO\MCj03341960000[1].wm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239000" y="4419600"/>
              <a:ext cx="1066800" cy="1116578"/>
            </a:xfrm>
            <a:prstGeom prst="rect">
              <a:avLst/>
            </a:prstGeom>
            <a:noFill/>
          </p:spPr>
        </p:pic>
        <p:cxnSp>
          <p:nvCxnSpPr>
            <p:cNvPr id="16" name="Straight Connector 15"/>
            <p:cNvCxnSpPr/>
            <p:nvPr/>
          </p:nvCxnSpPr>
          <p:spPr>
            <a:xfrm rot="16200000" flipV="1">
              <a:off x="6096000" y="2438400"/>
              <a:ext cx="2362200" cy="1143000"/>
            </a:xfrm>
            <a:prstGeom prst="line">
              <a:avLst/>
            </a:prstGeom>
            <a:ln w="793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6248400" y="1828800"/>
              <a:ext cx="2743200" cy="1588"/>
            </a:xfrm>
            <a:prstGeom prst="line">
              <a:avLst/>
            </a:prstGeom>
            <a:ln w="603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6324600" y="228600"/>
              <a:ext cx="20203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 Rescuer Required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391400" y="5791200"/>
              <a:ext cx="9220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 Miner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743200" y="5410200"/>
              <a:ext cx="402475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</a:rPr>
                <a:t>REVISED SHARE OF THE TOTAL</a:t>
              </a:r>
            </a:p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</a:rPr>
                <a:t>Butters goes</a:t>
              </a:r>
            </a:p>
          </p:txBody>
        </p:sp>
        <p:pic>
          <p:nvPicPr>
            <p:cNvPr id="29" name="Picture 4" descr="C:\Documents and Settings\Adam\Desktop\sp020.GIF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705600" y="838200"/>
              <a:ext cx="608076" cy="762000"/>
            </a:xfrm>
            <a:prstGeom prst="rect">
              <a:avLst/>
            </a:prstGeom>
            <a:noFill/>
          </p:spPr>
        </p:pic>
        <p:pic>
          <p:nvPicPr>
            <p:cNvPr id="30" name="Picture 5" descr="C:\Documents and Settings\Adam\My Documents\Web files\South Park clipart\sp009.gif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52400" y="838200"/>
              <a:ext cx="842962" cy="842962"/>
            </a:xfrm>
            <a:prstGeom prst="rect">
              <a:avLst/>
            </a:prstGeom>
            <a:noFill/>
          </p:spPr>
        </p:pic>
        <p:pic>
          <p:nvPicPr>
            <p:cNvPr id="31" name="Picture 6" descr="C:\Documents and Settings\Adam\My Documents\Web files\South Park clipart\sp004.gif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2057400" y="914400"/>
              <a:ext cx="662177" cy="838199"/>
            </a:xfrm>
            <a:prstGeom prst="rect">
              <a:avLst/>
            </a:prstGeom>
            <a:noFill/>
          </p:spPr>
        </p:pic>
        <p:pic>
          <p:nvPicPr>
            <p:cNvPr id="32" name="Picture 8" descr="C:\Documents and Settings\Adam\My Documents\Web files\South Park clipart\sp024.gif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914400" y="914400"/>
              <a:ext cx="990600" cy="990600"/>
            </a:xfrm>
            <a:prstGeom prst="rect">
              <a:avLst/>
            </a:prstGeom>
            <a:noFill/>
          </p:spPr>
        </p:pic>
        <p:pic>
          <p:nvPicPr>
            <p:cNvPr id="21" name="Picture 5" descr="C:\Documents and Settings\Adam\My Documents\Web files\South Park clipart\sp009.gif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514600" y="2057400"/>
              <a:ext cx="533400" cy="533400"/>
            </a:xfrm>
            <a:prstGeom prst="rect">
              <a:avLst/>
            </a:prstGeom>
            <a:noFill/>
          </p:spPr>
        </p:pic>
        <p:pic>
          <p:nvPicPr>
            <p:cNvPr id="22" name="Picture 6" descr="C:\Documents and Settings\Adam\My Documents\Web files\South Park clipart\sp004.gif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2590800" y="3200400"/>
              <a:ext cx="304800" cy="385823"/>
            </a:xfrm>
            <a:prstGeom prst="rect">
              <a:avLst/>
            </a:prstGeom>
            <a:noFill/>
          </p:spPr>
        </p:pic>
        <p:pic>
          <p:nvPicPr>
            <p:cNvPr id="24" name="Picture 8" descr="C:\Documents and Settings\Adam\My Documents\Web files\South Park clipart\sp024.gif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2514600" y="2667000"/>
              <a:ext cx="457200" cy="457200"/>
            </a:xfrm>
            <a:prstGeom prst="rect">
              <a:avLst/>
            </a:prstGeom>
            <a:noFill/>
          </p:spPr>
        </p:pic>
        <p:pic>
          <p:nvPicPr>
            <p:cNvPr id="25" name="Picture 4" descr="C:\Documents and Settings\Adam\Desktop\sp020.GIF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514600" y="4572000"/>
              <a:ext cx="457200" cy="572932"/>
            </a:xfrm>
            <a:prstGeom prst="rect">
              <a:avLst/>
            </a:prstGeom>
            <a:noFill/>
          </p:spPr>
        </p:pic>
        <p:sp>
          <p:nvSpPr>
            <p:cNvPr id="33" name="TextBox 32"/>
            <p:cNvSpPr txBox="1"/>
            <p:nvPr/>
          </p:nvSpPr>
          <p:spPr>
            <a:xfrm>
              <a:off x="3048000" y="2209800"/>
              <a:ext cx="17776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=25 lives saved</a:t>
              </a:r>
            </a:p>
          </p:txBody>
        </p:sp>
        <p:pic>
          <p:nvPicPr>
            <p:cNvPr id="34" name="Picture 7" descr="C:\Documents and Settings\Adam\My Documents\Web files\South Park clipart\sp013.gif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2514600" y="3733800"/>
              <a:ext cx="533400" cy="689147"/>
            </a:xfrm>
            <a:prstGeom prst="rect">
              <a:avLst/>
            </a:prstGeom>
            <a:noFill/>
          </p:spPr>
        </p:pic>
        <p:pic>
          <p:nvPicPr>
            <p:cNvPr id="35" name="Picture 7" descr="C:\Documents and Settings\Adam\My Documents\Web files\South Park clipart\sp013.gif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2819400" y="838200"/>
              <a:ext cx="761999" cy="984495"/>
            </a:xfrm>
            <a:prstGeom prst="rect">
              <a:avLst/>
            </a:prstGeom>
            <a:noFill/>
          </p:spPr>
        </p:pic>
        <p:sp>
          <p:nvSpPr>
            <p:cNvPr id="36" name="TextBox 35"/>
            <p:cNvSpPr txBox="1"/>
            <p:nvPr/>
          </p:nvSpPr>
          <p:spPr>
            <a:xfrm>
              <a:off x="3048000" y="2743200"/>
              <a:ext cx="18353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=25 lives saved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048000" y="3200400"/>
              <a:ext cx="18353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=25 lives saved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048000" y="3733800"/>
              <a:ext cx="18353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=25 lives saved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124200" y="4648200"/>
              <a:ext cx="15607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</a:rPr>
                <a:t>= 1 life saved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39362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:\Documents and Settings\Adam\Local Settings\Temporary Internet Files\Content.IE5\L8HQMGGO\MCj03341960000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1" y="4343400"/>
            <a:ext cx="1066800" cy="1116578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533400" y="5638800"/>
            <a:ext cx="124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 Miners</a:t>
            </a:r>
          </a:p>
        </p:txBody>
      </p:sp>
      <p:cxnSp>
        <p:nvCxnSpPr>
          <p:cNvPr id="6" name="Straight Connector 5"/>
          <p:cNvCxnSpPr/>
          <p:nvPr/>
        </p:nvCxnSpPr>
        <p:spPr>
          <a:xfrm rot="16200000" flipV="1">
            <a:off x="-190500" y="2781300"/>
            <a:ext cx="2209800" cy="457200"/>
          </a:xfrm>
          <a:prstGeom prst="line">
            <a:avLst/>
          </a:prstGeom>
          <a:ln w="793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52400" y="1905000"/>
            <a:ext cx="2743200" cy="1588"/>
          </a:xfrm>
          <a:prstGeom prst="line">
            <a:avLst/>
          </a:prstGeom>
          <a:ln w="603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09600" y="533400"/>
            <a:ext cx="2108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4 Rescuers Required</a:t>
            </a:r>
          </a:p>
        </p:txBody>
      </p:sp>
      <p:pic>
        <p:nvPicPr>
          <p:cNvPr id="15" name="Picture 3" descr="C:\Documents and Settings\Adam\Local Settings\Temporary Internet Files\Content.IE5\L8HQMGGO\MCj03341960000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39000" y="4419600"/>
            <a:ext cx="1066800" cy="1116578"/>
          </a:xfrm>
          <a:prstGeom prst="rect">
            <a:avLst/>
          </a:prstGeom>
          <a:noFill/>
        </p:spPr>
      </p:pic>
      <p:cxnSp>
        <p:nvCxnSpPr>
          <p:cNvPr id="16" name="Straight Connector 15"/>
          <p:cNvCxnSpPr/>
          <p:nvPr/>
        </p:nvCxnSpPr>
        <p:spPr>
          <a:xfrm rot="16200000" flipV="1">
            <a:off x="6096000" y="2438400"/>
            <a:ext cx="2362200" cy="1143000"/>
          </a:xfrm>
          <a:prstGeom prst="line">
            <a:avLst/>
          </a:prstGeom>
          <a:ln w="793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248400" y="1828800"/>
            <a:ext cx="2743200" cy="1588"/>
          </a:xfrm>
          <a:prstGeom prst="line">
            <a:avLst/>
          </a:prstGeom>
          <a:ln w="603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324600" y="609600"/>
            <a:ext cx="2020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 Rescuer Required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391400" y="5791200"/>
            <a:ext cx="1124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 Miners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743200" y="5410200"/>
            <a:ext cx="4062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THE SECOND RESCUE MISSION</a:t>
            </a:r>
          </a:p>
        </p:txBody>
      </p:sp>
      <p:pic>
        <p:nvPicPr>
          <p:cNvPr id="29" name="Picture 4" descr="C:\Documents and Settings\Adam\Desktop\sp020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38600" y="1828800"/>
            <a:ext cx="608076" cy="762000"/>
          </a:xfrm>
          <a:prstGeom prst="rect">
            <a:avLst/>
          </a:prstGeom>
          <a:noFill/>
        </p:spPr>
      </p:pic>
      <p:pic>
        <p:nvPicPr>
          <p:cNvPr id="30" name="Picture 5" descr="C:\Documents and Settings\Adam\My Documents\Web files\South Park clipart\sp009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200400" y="685800"/>
            <a:ext cx="842962" cy="842962"/>
          </a:xfrm>
          <a:prstGeom prst="rect">
            <a:avLst/>
          </a:prstGeom>
          <a:noFill/>
        </p:spPr>
      </p:pic>
      <p:pic>
        <p:nvPicPr>
          <p:cNvPr id="31" name="Picture 6" descr="C:\Documents and Settings\Adam\My Documents\Web files\South Park clipart\sp004.gi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334000" y="762000"/>
            <a:ext cx="662177" cy="838199"/>
          </a:xfrm>
          <a:prstGeom prst="rect">
            <a:avLst/>
          </a:prstGeom>
          <a:noFill/>
        </p:spPr>
      </p:pic>
      <p:pic>
        <p:nvPicPr>
          <p:cNvPr id="32" name="Picture 8" descr="C:\Documents and Settings\Adam\My Documents\Web files\South Park clipart\sp024.gif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114800" y="609600"/>
            <a:ext cx="990600" cy="990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2603A81-7C66-9045-81D1-8102FFF789CD}"/>
              </a:ext>
            </a:extLst>
          </p:cNvPr>
          <p:cNvGrpSpPr/>
          <p:nvPr/>
        </p:nvGrpSpPr>
        <p:grpSpPr>
          <a:xfrm>
            <a:off x="152400" y="533400"/>
            <a:ext cx="7391400" cy="2438400"/>
            <a:chOff x="152400" y="533400"/>
            <a:chExt cx="8839200" cy="5627132"/>
          </a:xfrm>
        </p:grpSpPr>
        <p:pic>
          <p:nvPicPr>
            <p:cNvPr id="3" name="Picture 3" descr="C:\Documents and Settings\Adam\Local Settings\Temporary Internet Files\Content.IE5\L8HQMGGO\MCj03341960000[1].wm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57201" y="4343400"/>
              <a:ext cx="1066800" cy="1116578"/>
            </a:xfrm>
            <a:prstGeom prst="rect">
              <a:avLst/>
            </a:prstGeom>
            <a:noFill/>
          </p:spPr>
        </p:pic>
        <p:sp>
          <p:nvSpPr>
            <p:cNvPr id="4" name="TextBox 3"/>
            <p:cNvSpPr txBox="1"/>
            <p:nvPr/>
          </p:nvSpPr>
          <p:spPr>
            <a:xfrm>
              <a:off x="533400" y="5638800"/>
              <a:ext cx="12418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100 Miners</a:t>
              </a:r>
            </a:p>
          </p:txBody>
        </p:sp>
        <p:cxnSp>
          <p:nvCxnSpPr>
            <p:cNvPr id="6" name="Straight Connector 5"/>
            <p:cNvCxnSpPr/>
            <p:nvPr/>
          </p:nvCxnSpPr>
          <p:spPr>
            <a:xfrm rot="16200000" flipV="1">
              <a:off x="-190500" y="2781300"/>
              <a:ext cx="2209800" cy="457200"/>
            </a:xfrm>
            <a:prstGeom prst="line">
              <a:avLst/>
            </a:prstGeom>
            <a:ln w="793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52400" y="1905000"/>
              <a:ext cx="2743200" cy="1588"/>
            </a:xfrm>
            <a:prstGeom prst="line">
              <a:avLst/>
            </a:prstGeom>
            <a:ln w="603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09600" y="533400"/>
              <a:ext cx="21089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4 Rescuers Required</a:t>
              </a:r>
            </a:p>
          </p:txBody>
        </p:sp>
        <p:pic>
          <p:nvPicPr>
            <p:cNvPr id="15" name="Picture 3" descr="C:\Documents and Settings\Adam\Local Settings\Temporary Internet Files\Content.IE5\L8HQMGGO\MCj03341960000[1].wm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239000" y="4419600"/>
              <a:ext cx="1066800" cy="1116578"/>
            </a:xfrm>
            <a:prstGeom prst="rect">
              <a:avLst/>
            </a:prstGeom>
            <a:noFill/>
          </p:spPr>
        </p:pic>
        <p:cxnSp>
          <p:nvCxnSpPr>
            <p:cNvPr id="16" name="Straight Connector 15"/>
            <p:cNvCxnSpPr/>
            <p:nvPr/>
          </p:nvCxnSpPr>
          <p:spPr>
            <a:xfrm rot="16200000" flipV="1">
              <a:off x="6096000" y="2438400"/>
              <a:ext cx="2362200" cy="1143000"/>
            </a:xfrm>
            <a:prstGeom prst="line">
              <a:avLst/>
            </a:prstGeom>
            <a:ln w="793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6248400" y="1828800"/>
              <a:ext cx="2743200" cy="1588"/>
            </a:xfrm>
            <a:prstGeom prst="line">
              <a:avLst/>
            </a:prstGeom>
            <a:ln w="603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6324600" y="609600"/>
              <a:ext cx="20203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 Rescuer Required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391400" y="5791200"/>
              <a:ext cx="11248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50 Miners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743200" y="5410200"/>
              <a:ext cx="40622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</a:rPr>
                <a:t>THE SECOND RESCUE MISSION</a:t>
              </a:r>
            </a:p>
          </p:txBody>
        </p:sp>
        <p:pic>
          <p:nvPicPr>
            <p:cNvPr id="29" name="Picture 4" descr="C:\Documents and Settings\Adam\Desktop\sp020.GIF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038600" y="1828800"/>
              <a:ext cx="608076" cy="762000"/>
            </a:xfrm>
            <a:prstGeom prst="rect">
              <a:avLst/>
            </a:prstGeom>
            <a:noFill/>
          </p:spPr>
        </p:pic>
        <p:pic>
          <p:nvPicPr>
            <p:cNvPr id="30" name="Picture 5" descr="C:\Documents and Settings\Adam\My Documents\Web files\South Park clipart\sp009.gif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200400" y="685800"/>
              <a:ext cx="842962" cy="842962"/>
            </a:xfrm>
            <a:prstGeom prst="rect">
              <a:avLst/>
            </a:prstGeom>
            <a:noFill/>
          </p:spPr>
        </p:pic>
        <p:pic>
          <p:nvPicPr>
            <p:cNvPr id="31" name="Picture 6" descr="C:\Documents and Settings\Adam\My Documents\Web files\South Park clipart\sp004.gif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5334000" y="762000"/>
              <a:ext cx="662177" cy="838199"/>
            </a:xfrm>
            <a:prstGeom prst="rect">
              <a:avLst/>
            </a:prstGeom>
            <a:noFill/>
          </p:spPr>
        </p:pic>
        <p:pic>
          <p:nvPicPr>
            <p:cNvPr id="32" name="Picture 8" descr="C:\Documents and Settings\Adam\My Documents\Web files\South Park clipart\sp024.gif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4114800" y="609600"/>
              <a:ext cx="990600" cy="990600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3282650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:\Documents and Settings\Adam\Local Settings\Temporary Internet Files\Content.IE5\L8HQMGGO\MCj03341960000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1" y="4343400"/>
            <a:ext cx="1066800" cy="1116578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533400" y="5638800"/>
            <a:ext cx="124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 Miners</a:t>
            </a:r>
          </a:p>
        </p:txBody>
      </p:sp>
      <p:cxnSp>
        <p:nvCxnSpPr>
          <p:cNvPr id="6" name="Straight Connector 5"/>
          <p:cNvCxnSpPr/>
          <p:nvPr/>
        </p:nvCxnSpPr>
        <p:spPr>
          <a:xfrm rot="16200000" flipV="1">
            <a:off x="-190500" y="2781300"/>
            <a:ext cx="2209800" cy="457200"/>
          </a:xfrm>
          <a:prstGeom prst="line">
            <a:avLst/>
          </a:prstGeom>
          <a:ln w="793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52400" y="1905000"/>
            <a:ext cx="4038600" cy="1588"/>
          </a:xfrm>
          <a:prstGeom prst="line">
            <a:avLst/>
          </a:prstGeom>
          <a:ln w="603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33400" y="304800"/>
            <a:ext cx="2108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4 Rescuers Required</a:t>
            </a:r>
          </a:p>
        </p:txBody>
      </p:sp>
      <p:pic>
        <p:nvPicPr>
          <p:cNvPr id="15" name="Picture 3" descr="C:\Documents and Settings\Adam\Local Settings\Temporary Internet Files\Content.IE5\L8HQMGGO\MCj03341960000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39000" y="4419600"/>
            <a:ext cx="1066800" cy="1116578"/>
          </a:xfrm>
          <a:prstGeom prst="rect">
            <a:avLst/>
          </a:prstGeom>
          <a:noFill/>
        </p:spPr>
      </p:pic>
      <p:cxnSp>
        <p:nvCxnSpPr>
          <p:cNvPr id="16" name="Straight Connector 15"/>
          <p:cNvCxnSpPr/>
          <p:nvPr/>
        </p:nvCxnSpPr>
        <p:spPr>
          <a:xfrm rot="16200000" flipV="1">
            <a:off x="6096000" y="2438400"/>
            <a:ext cx="2362200" cy="1143000"/>
          </a:xfrm>
          <a:prstGeom prst="line">
            <a:avLst/>
          </a:prstGeom>
          <a:ln w="793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248400" y="1828800"/>
            <a:ext cx="2743200" cy="1588"/>
          </a:xfrm>
          <a:prstGeom prst="line">
            <a:avLst/>
          </a:prstGeom>
          <a:ln w="603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324600" y="228600"/>
            <a:ext cx="2020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 Rescuer Required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391400" y="5791200"/>
            <a:ext cx="1124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 Miners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743200" y="5410200"/>
            <a:ext cx="36261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SECOND RESCUE MISSION</a:t>
            </a:r>
          </a:p>
          <a:p>
            <a:pPr algn="ctr"/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Butters stays</a:t>
            </a:r>
          </a:p>
        </p:txBody>
      </p:sp>
      <p:pic>
        <p:nvPicPr>
          <p:cNvPr id="29" name="Picture 4" descr="C:\Documents and Settings\Adam\Desktop\sp020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95600" y="838200"/>
            <a:ext cx="608076" cy="762000"/>
          </a:xfrm>
          <a:prstGeom prst="rect">
            <a:avLst/>
          </a:prstGeom>
          <a:noFill/>
        </p:spPr>
      </p:pic>
      <p:pic>
        <p:nvPicPr>
          <p:cNvPr id="30" name="Picture 5" descr="C:\Documents and Settings\Adam\My Documents\Web files\South Park clipart\sp009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2400" y="838200"/>
            <a:ext cx="842962" cy="842962"/>
          </a:xfrm>
          <a:prstGeom prst="rect">
            <a:avLst/>
          </a:prstGeom>
          <a:noFill/>
        </p:spPr>
      </p:pic>
      <p:pic>
        <p:nvPicPr>
          <p:cNvPr id="31" name="Picture 6" descr="C:\Documents and Settings\Adam\My Documents\Web files\South Park clipart\sp004.gi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057400" y="914400"/>
            <a:ext cx="662177" cy="838199"/>
          </a:xfrm>
          <a:prstGeom prst="rect">
            <a:avLst/>
          </a:prstGeom>
          <a:noFill/>
        </p:spPr>
      </p:pic>
      <p:pic>
        <p:nvPicPr>
          <p:cNvPr id="32" name="Picture 8" descr="C:\Documents and Settings\Adam\My Documents\Web files\South Park clipart\sp024.gif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914400" y="914400"/>
            <a:ext cx="990600" cy="990600"/>
          </a:xfrm>
          <a:prstGeom prst="rect">
            <a:avLst/>
          </a:prstGeom>
          <a:noFill/>
        </p:spPr>
      </p:pic>
      <p:pic>
        <p:nvPicPr>
          <p:cNvPr id="21" name="Picture 5" descr="C:\Documents and Settings\Adam\My Documents\Web files\South Park clipart\sp009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514600" y="2057400"/>
            <a:ext cx="533400" cy="533400"/>
          </a:xfrm>
          <a:prstGeom prst="rect">
            <a:avLst/>
          </a:prstGeom>
          <a:noFill/>
        </p:spPr>
      </p:pic>
      <p:pic>
        <p:nvPicPr>
          <p:cNvPr id="22" name="Picture 6" descr="C:\Documents and Settings\Adam\My Documents\Web files\South Park clipart\sp004.gi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590800" y="3200400"/>
            <a:ext cx="304800" cy="385823"/>
          </a:xfrm>
          <a:prstGeom prst="rect">
            <a:avLst/>
          </a:prstGeom>
          <a:noFill/>
        </p:spPr>
      </p:pic>
      <p:pic>
        <p:nvPicPr>
          <p:cNvPr id="24" name="Picture 8" descr="C:\Documents and Settings\Adam\My Documents\Web files\South Park clipart\sp024.gif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514600" y="2667000"/>
            <a:ext cx="457200" cy="457200"/>
          </a:xfrm>
          <a:prstGeom prst="rect">
            <a:avLst/>
          </a:prstGeom>
          <a:noFill/>
        </p:spPr>
      </p:pic>
      <p:pic>
        <p:nvPicPr>
          <p:cNvPr id="25" name="Picture 4" descr="C:\Documents and Settings\Adam\Desktop\sp020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14600" y="4572000"/>
            <a:ext cx="457200" cy="572932"/>
          </a:xfrm>
          <a:prstGeom prst="rect">
            <a:avLst/>
          </a:prstGeom>
          <a:noFill/>
        </p:spPr>
      </p:pic>
      <p:sp>
        <p:nvSpPr>
          <p:cNvPr id="33" name="TextBox 32"/>
          <p:cNvSpPr txBox="1"/>
          <p:nvPr/>
        </p:nvSpPr>
        <p:spPr>
          <a:xfrm>
            <a:off x="3048000" y="2209800"/>
            <a:ext cx="1835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= 25 lives saved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048000" y="2743200"/>
            <a:ext cx="1835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= 25 lives saved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048000" y="3200400"/>
            <a:ext cx="1835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= 25 lives saved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124200" y="4648200"/>
            <a:ext cx="1835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= 25 lives saved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79E2494-349C-5048-9BE2-4393F701F72B}"/>
              </a:ext>
            </a:extLst>
          </p:cNvPr>
          <p:cNvGrpSpPr/>
          <p:nvPr/>
        </p:nvGrpSpPr>
        <p:grpSpPr>
          <a:xfrm>
            <a:off x="152400" y="228601"/>
            <a:ext cx="6934200" cy="2743199"/>
            <a:chOff x="152400" y="228600"/>
            <a:chExt cx="8839200" cy="6012597"/>
          </a:xfrm>
        </p:grpSpPr>
        <p:pic>
          <p:nvPicPr>
            <p:cNvPr id="3" name="Picture 3" descr="C:\Documents and Settings\Adam\Local Settings\Temporary Internet Files\Content.IE5\L8HQMGGO\MCj03341960000[1].wm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57201" y="4343400"/>
              <a:ext cx="1066800" cy="1116578"/>
            </a:xfrm>
            <a:prstGeom prst="rect">
              <a:avLst/>
            </a:prstGeom>
            <a:noFill/>
          </p:spPr>
        </p:pic>
        <p:sp>
          <p:nvSpPr>
            <p:cNvPr id="4" name="TextBox 3"/>
            <p:cNvSpPr txBox="1"/>
            <p:nvPr/>
          </p:nvSpPr>
          <p:spPr>
            <a:xfrm>
              <a:off x="533400" y="5638800"/>
              <a:ext cx="12418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100 Miners</a:t>
              </a:r>
            </a:p>
          </p:txBody>
        </p:sp>
        <p:cxnSp>
          <p:nvCxnSpPr>
            <p:cNvPr id="6" name="Straight Connector 5"/>
            <p:cNvCxnSpPr/>
            <p:nvPr/>
          </p:nvCxnSpPr>
          <p:spPr>
            <a:xfrm rot="16200000" flipV="1">
              <a:off x="-190500" y="2781300"/>
              <a:ext cx="2209800" cy="457200"/>
            </a:xfrm>
            <a:prstGeom prst="line">
              <a:avLst/>
            </a:prstGeom>
            <a:ln w="793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52400" y="1905000"/>
              <a:ext cx="4038600" cy="1588"/>
            </a:xfrm>
            <a:prstGeom prst="line">
              <a:avLst/>
            </a:prstGeom>
            <a:ln w="603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33400" y="304800"/>
              <a:ext cx="21089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4 Rescuers Required</a:t>
              </a:r>
            </a:p>
          </p:txBody>
        </p:sp>
        <p:pic>
          <p:nvPicPr>
            <p:cNvPr id="15" name="Picture 3" descr="C:\Documents and Settings\Adam\Local Settings\Temporary Internet Files\Content.IE5\L8HQMGGO\MCj03341960000[1].wm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239000" y="4419600"/>
              <a:ext cx="1066800" cy="1116578"/>
            </a:xfrm>
            <a:prstGeom prst="rect">
              <a:avLst/>
            </a:prstGeom>
            <a:noFill/>
          </p:spPr>
        </p:pic>
        <p:cxnSp>
          <p:nvCxnSpPr>
            <p:cNvPr id="16" name="Straight Connector 15"/>
            <p:cNvCxnSpPr/>
            <p:nvPr/>
          </p:nvCxnSpPr>
          <p:spPr>
            <a:xfrm rot="16200000" flipV="1">
              <a:off x="6096000" y="2438400"/>
              <a:ext cx="2362200" cy="1143000"/>
            </a:xfrm>
            <a:prstGeom prst="line">
              <a:avLst/>
            </a:prstGeom>
            <a:ln w="793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6248400" y="1828800"/>
              <a:ext cx="2743200" cy="1588"/>
            </a:xfrm>
            <a:prstGeom prst="line">
              <a:avLst/>
            </a:prstGeom>
            <a:ln w="603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6324600" y="228600"/>
              <a:ext cx="20203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 Rescuer Required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391400" y="5791200"/>
              <a:ext cx="11248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50 Miners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743200" y="5410200"/>
              <a:ext cx="362618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</a:rPr>
                <a:t>SECOND RESCUE MISSION</a:t>
              </a:r>
            </a:p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</a:rPr>
                <a:t>Butters stays</a:t>
              </a:r>
            </a:p>
          </p:txBody>
        </p:sp>
        <p:pic>
          <p:nvPicPr>
            <p:cNvPr id="29" name="Picture 4" descr="C:\Documents and Settings\Adam\Desktop\sp020.GIF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895600" y="838200"/>
              <a:ext cx="608076" cy="762000"/>
            </a:xfrm>
            <a:prstGeom prst="rect">
              <a:avLst/>
            </a:prstGeom>
            <a:noFill/>
          </p:spPr>
        </p:pic>
        <p:pic>
          <p:nvPicPr>
            <p:cNvPr id="30" name="Picture 5" descr="C:\Documents and Settings\Adam\My Documents\Web files\South Park clipart\sp009.gif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52400" y="838200"/>
              <a:ext cx="842962" cy="842962"/>
            </a:xfrm>
            <a:prstGeom prst="rect">
              <a:avLst/>
            </a:prstGeom>
            <a:noFill/>
          </p:spPr>
        </p:pic>
        <p:pic>
          <p:nvPicPr>
            <p:cNvPr id="31" name="Picture 6" descr="C:\Documents and Settings\Adam\My Documents\Web files\South Park clipart\sp004.gif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2057400" y="914400"/>
              <a:ext cx="662177" cy="838199"/>
            </a:xfrm>
            <a:prstGeom prst="rect">
              <a:avLst/>
            </a:prstGeom>
            <a:noFill/>
          </p:spPr>
        </p:pic>
        <p:pic>
          <p:nvPicPr>
            <p:cNvPr id="32" name="Picture 8" descr="C:\Documents and Settings\Adam\My Documents\Web files\South Park clipart\sp024.gif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914400" y="914400"/>
              <a:ext cx="990600" cy="990600"/>
            </a:xfrm>
            <a:prstGeom prst="rect">
              <a:avLst/>
            </a:prstGeom>
            <a:noFill/>
          </p:spPr>
        </p:pic>
        <p:pic>
          <p:nvPicPr>
            <p:cNvPr id="21" name="Picture 5" descr="C:\Documents and Settings\Adam\My Documents\Web files\South Park clipart\sp009.gif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514600" y="2057400"/>
              <a:ext cx="533400" cy="533400"/>
            </a:xfrm>
            <a:prstGeom prst="rect">
              <a:avLst/>
            </a:prstGeom>
            <a:noFill/>
          </p:spPr>
        </p:pic>
        <p:pic>
          <p:nvPicPr>
            <p:cNvPr id="22" name="Picture 6" descr="C:\Documents and Settings\Adam\My Documents\Web files\South Park clipart\sp004.gif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2590800" y="3200400"/>
              <a:ext cx="304800" cy="385823"/>
            </a:xfrm>
            <a:prstGeom prst="rect">
              <a:avLst/>
            </a:prstGeom>
            <a:noFill/>
          </p:spPr>
        </p:pic>
        <p:pic>
          <p:nvPicPr>
            <p:cNvPr id="24" name="Picture 8" descr="C:\Documents and Settings\Adam\My Documents\Web files\South Park clipart\sp024.gif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2514600" y="2667000"/>
              <a:ext cx="457200" cy="457200"/>
            </a:xfrm>
            <a:prstGeom prst="rect">
              <a:avLst/>
            </a:prstGeom>
            <a:noFill/>
          </p:spPr>
        </p:pic>
        <p:pic>
          <p:nvPicPr>
            <p:cNvPr id="25" name="Picture 4" descr="C:\Documents and Settings\Adam\Desktop\sp020.GIF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514600" y="4572000"/>
              <a:ext cx="457200" cy="572932"/>
            </a:xfrm>
            <a:prstGeom prst="rect">
              <a:avLst/>
            </a:prstGeom>
            <a:noFill/>
          </p:spPr>
        </p:pic>
        <p:sp>
          <p:nvSpPr>
            <p:cNvPr id="33" name="TextBox 32"/>
            <p:cNvSpPr txBox="1"/>
            <p:nvPr/>
          </p:nvSpPr>
          <p:spPr>
            <a:xfrm>
              <a:off x="3048000" y="2209800"/>
              <a:ext cx="18353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= 25 lives saved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048000" y="2743200"/>
              <a:ext cx="18353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= 25 lives saved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048000" y="3200400"/>
              <a:ext cx="18353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= 25 lives saved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124200" y="4648200"/>
              <a:ext cx="18353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</a:rPr>
                <a:t>= 25 lives saved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368570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:\Documents and Settings\Adam\Local Settings\Temporary Internet Files\Content.IE5\L8HQMGGO\MCj03341960000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1" y="4343400"/>
            <a:ext cx="1066800" cy="1116578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533400" y="5638800"/>
            <a:ext cx="124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 Miners</a:t>
            </a:r>
          </a:p>
        </p:txBody>
      </p:sp>
      <p:cxnSp>
        <p:nvCxnSpPr>
          <p:cNvPr id="6" name="Straight Connector 5"/>
          <p:cNvCxnSpPr/>
          <p:nvPr/>
        </p:nvCxnSpPr>
        <p:spPr>
          <a:xfrm rot="16200000" flipV="1">
            <a:off x="-190500" y="2781300"/>
            <a:ext cx="2209800" cy="457200"/>
          </a:xfrm>
          <a:prstGeom prst="line">
            <a:avLst/>
          </a:prstGeom>
          <a:ln w="793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52400" y="1905000"/>
            <a:ext cx="4038600" cy="1588"/>
          </a:xfrm>
          <a:prstGeom prst="line">
            <a:avLst/>
          </a:prstGeom>
          <a:ln w="603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09600" y="228600"/>
            <a:ext cx="2108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4 Rescuers Required</a:t>
            </a:r>
          </a:p>
        </p:txBody>
      </p:sp>
      <p:pic>
        <p:nvPicPr>
          <p:cNvPr id="15" name="Picture 3" descr="C:\Documents and Settings\Adam\Local Settings\Temporary Internet Files\Content.IE5\L8HQMGGO\MCj03341960000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39000" y="4419600"/>
            <a:ext cx="1066800" cy="1116578"/>
          </a:xfrm>
          <a:prstGeom prst="rect">
            <a:avLst/>
          </a:prstGeom>
          <a:noFill/>
        </p:spPr>
      </p:pic>
      <p:cxnSp>
        <p:nvCxnSpPr>
          <p:cNvPr id="16" name="Straight Connector 15"/>
          <p:cNvCxnSpPr/>
          <p:nvPr/>
        </p:nvCxnSpPr>
        <p:spPr>
          <a:xfrm rot="16200000" flipV="1">
            <a:off x="6096000" y="2438400"/>
            <a:ext cx="2362200" cy="1143000"/>
          </a:xfrm>
          <a:prstGeom prst="line">
            <a:avLst/>
          </a:prstGeom>
          <a:ln w="793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248400" y="1828800"/>
            <a:ext cx="2743200" cy="1588"/>
          </a:xfrm>
          <a:prstGeom prst="line">
            <a:avLst/>
          </a:prstGeom>
          <a:ln w="603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324600" y="228600"/>
            <a:ext cx="2234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1 Rescuer Required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391400" y="5791200"/>
            <a:ext cx="1124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 Miners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133600" y="5486400"/>
            <a:ext cx="34963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SECOND RESCUE MISSION</a:t>
            </a:r>
          </a:p>
          <a:p>
            <a:pPr algn="ctr"/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Butters goes</a:t>
            </a:r>
          </a:p>
        </p:txBody>
      </p:sp>
      <p:pic>
        <p:nvPicPr>
          <p:cNvPr id="29" name="Picture 4" descr="C:\Documents and Settings\Adam\Desktop\sp020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086600" y="914400"/>
            <a:ext cx="608076" cy="762000"/>
          </a:xfrm>
          <a:prstGeom prst="rect">
            <a:avLst/>
          </a:prstGeom>
          <a:noFill/>
        </p:spPr>
      </p:pic>
      <p:pic>
        <p:nvPicPr>
          <p:cNvPr id="30" name="Picture 5" descr="C:\Documents and Settings\Adam\My Documents\Web files\South Park clipart\sp009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2400" y="838200"/>
            <a:ext cx="842962" cy="842962"/>
          </a:xfrm>
          <a:prstGeom prst="rect">
            <a:avLst/>
          </a:prstGeom>
          <a:noFill/>
        </p:spPr>
      </p:pic>
      <p:pic>
        <p:nvPicPr>
          <p:cNvPr id="31" name="Picture 6" descr="C:\Documents and Settings\Adam\My Documents\Web files\South Park clipart\sp004.gi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057400" y="914400"/>
            <a:ext cx="662177" cy="838199"/>
          </a:xfrm>
          <a:prstGeom prst="rect">
            <a:avLst/>
          </a:prstGeom>
          <a:noFill/>
        </p:spPr>
      </p:pic>
      <p:pic>
        <p:nvPicPr>
          <p:cNvPr id="32" name="Picture 8" descr="C:\Documents and Settings\Adam\My Documents\Web files\South Park clipart\sp024.gif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914400" y="914400"/>
            <a:ext cx="990600" cy="990600"/>
          </a:xfrm>
          <a:prstGeom prst="rect">
            <a:avLst/>
          </a:prstGeom>
          <a:noFill/>
        </p:spPr>
      </p:pic>
      <p:pic>
        <p:nvPicPr>
          <p:cNvPr id="21" name="Picture 5" descr="C:\Documents and Settings\Adam\My Documents\Web files\South Park clipart\sp009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514600" y="2057400"/>
            <a:ext cx="533400" cy="533400"/>
          </a:xfrm>
          <a:prstGeom prst="rect">
            <a:avLst/>
          </a:prstGeom>
          <a:noFill/>
        </p:spPr>
      </p:pic>
      <p:pic>
        <p:nvPicPr>
          <p:cNvPr id="22" name="Picture 6" descr="C:\Documents and Settings\Adam\My Documents\Web files\South Park clipart\sp004.gi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590800" y="3200400"/>
            <a:ext cx="304800" cy="385823"/>
          </a:xfrm>
          <a:prstGeom prst="rect">
            <a:avLst/>
          </a:prstGeom>
          <a:noFill/>
        </p:spPr>
      </p:pic>
      <p:pic>
        <p:nvPicPr>
          <p:cNvPr id="24" name="Picture 8" descr="C:\Documents and Settings\Adam\My Documents\Web files\South Park clipart\sp024.gif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514600" y="2667000"/>
            <a:ext cx="457200" cy="457200"/>
          </a:xfrm>
          <a:prstGeom prst="rect">
            <a:avLst/>
          </a:prstGeom>
          <a:noFill/>
        </p:spPr>
      </p:pic>
      <p:pic>
        <p:nvPicPr>
          <p:cNvPr id="25" name="Picture 4" descr="C:\Documents and Settings\Adam\Desktop\sp020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14600" y="4572000"/>
            <a:ext cx="457200" cy="572932"/>
          </a:xfrm>
          <a:prstGeom prst="rect">
            <a:avLst/>
          </a:prstGeom>
          <a:noFill/>
        </p:spPr>
      </p:pic>
      <p:sp>
        <p:nvSpPr>
          <p:cNvPr id="33" name="TextBox 32"/>
          <p:cNvSpPr txBox="1"/>
          <p:nvPr/>
        </p:nvSpPr>
        <p:spPr>
          <a:xfrm>
            <a:off x="3048000" y="2209800"/>
            <a:ext cx="17055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= 0 lives saved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048000" y="2743200"/>
            <a:ext cx="17055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= 0 lives saved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048000" y="3200400"/>
            <a:ext cx="17055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= 0 lives saved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124200" y="4648200"/>
            <a:ext cx="1835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= 50 lives saved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66730E1-86BE-AA4D-A929-E270FBC6C9B4}"/>
              </a:ext>
            </a:extLst>
          </p:cNvPr>
          <p:cNvGrpSpPr/>
          <p:nvPr/>
        </p:nvGrpSpPr>
        <p:grpSpPr>
          <a:xfrm>
            <a:off x="152400" y="228601"/>
            <a:ext cx="7086600" cy="3276600"/>
            <a:chOff x="152400" y="228600"/>
            <a:chExt cx="8839200" cy="6088797"/>
          </a:xfrm>
        </p:grpSpPr>
        <p:pic>
          <p:nvPicPr>
            <p:cNvPr id="3" name="Picture 3" descr="C:\Documents and Settings\Adam\Local Settings\Temporary Internet Files\Content.IE5\L8HQMGGO\MCj03341960000[1].wm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57201" y="4343400"/>
              <a:ext cx="1066800" cy="1116578"/>
            </a:xfrm>
            <a:prstGeom prst="rect">
              <a:avLst/>
            </a:prstGeom>
            <a:noFill/>
          </p:spPr>
        </p:pic>
        <p:sp>
          <p:nvSpPr>
            <p:cNvPr id="4" name="TextBox 3"/>
            <p:cNvSpPr txBox="1"/>
            <p:nvPr/>
          </p:nvSpPr>
          <p:spPr>
            <a:xfrm>
              <a:off x="533400" y="5638800"/>
              <a:ext cx="12418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100 Miners</a:t>
              </a:r>
            </a:p>
          </p:txBody>
        </p:sp>
        <p:cxnSp>
          <p:nvCxnSpPr>
            <p:cNvPr id="6" name="Straight Connector 5"/>
            <p:cNvCxnSpPr/>
            <p:nvPr/>
          </p:nvCxnSpPr>
          <p:spPr>
            <a:xfrm rot="16200000" flipV="1">
              <a:off x="-190500" y="2781300"/>
              <a:ext cx="2209800" cy="457200"/>
            </a:xfrm>
            <a:prstGeom prst="line">
              <a:avLst/>
            </a:prstGeom>
            <a:ln w="793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52400" y="1905000"/>
              <a:ext cx="4038600" cy="1588"/>
            </a:xfrm>
            <a:prstGeom prst="line">
              <a:avLst/>
            </a:prstGeom>
            <a:ln w="603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09600" y="228600"/>
              <a:ext cx="21089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4 Rescuers Required</a:t>
              </a:r>
            </a:p>
          </p:txBody>
        </p:sp>
        <p:pic>
          <p:nvPicPr>
            <p:cNvPr id="15" name="Picture 3" descr="C:\Documents and Settings\Adam\Local Settings\Temporary Internet Files\Content.IE5\L8HQMGGO\MCj03341960000[1].wm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239000" y="4419600"/>
              <a:ext cx="1066800" cy="1116578"/>
            </a:xfrm>
            <a:prstGeom prst="rect">
              <a:avLst/>
            </a:prstGeom>
            <a:noFill/>
          </p:spPr>
        </p:pic>
        <p:cxnSp>
          <p:nvCxnSpPr>
            <p:cNvPr id="16" name="Straight Connector 15"/>
            <p:cNvCxnSpPr/>
            <p:nvPr/>
          </p:nvCxnSpPr>
          <p:spPr>
            <a:xfrm rot="16200000" flipV="1">
              <a:off x="6096000" y="2438400"/>
              <a:ext cx="2362200" cy="1143000"/>
            </a:xfrm>
            <a:prstGeom prst="line">
              <a:avLst/>
            </a:prstGeom>
            <a:ln w="793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6248400" y="1828800"/>
              <a:ext cx="2743200" cy="1588"/>
            </a:xfrm>
            <a:prstGeom prst="line">
              <a:avLst/>
            </a:prstGeom>
            <a:ln w="603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6324600" y="228600"/>
              <a:ext cx="223407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1 Rescuer Required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391400" y="5791200"/>
              <a:ext cx="11248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50 Miners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133600" y="5486400"/>
              <a:ext cx="349634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</a:rPr>
                <a:t>SECOND RESCUE MISSION</a:t>
              </a:r>
            </a:p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</a:rPr>
                <a:t>Butters goes</a:t>
              </a:r>
            </a:p>
          </p:txBody>
        </p:sp>
        <p:pic>
          <p:nvPicPr>
            <p:cNvPr id="29" name="Picture 4" descr="C:\Documents and Settings\Adam\Desktop\sp020.GIF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7086600" y="914400"/>
              <a:ext cx="608076" cy="762000"/>
            </a:xfrm>
            <a:prstGeom prst="rect">
              <a:avLst/>
            </a:prstGeom>
            <a:noFill/>
          </p:spPr>
        </p:pic>
        <p:pic>
          <p:nvPicPr>
            <p:cNvPr id="30" name="Picture 5" descr="C:\Documents and Settings\Adam\My Documents\Web files\South Park clipart\sp009.gif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52400" y="838200"/>
              <a:ext cx="842962" cy="842962"/>
            </a:xfrm>
            <a:prstGeom prst="rect">
              <a:avLst/>
            </a:prstGeom>
            <a:noFill/>
          </p:spPr>
        </p:pic>
        <p:pic>
          <p:nvPicPr>
            <p:cNvPr id="31" name="Picture 6" descr="C:\Documents and Settings\Adam\My Documents\Web files\South Park clipart\sp004.gif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2057400" y="914400"/>
              <a:ext cx="662177" cy="838199"/>
            </a:xfrm>
            <a:prstGeom prst="rect">
              <a:avLst/>
            </a:prstGeom>
            <a:noFill/>
          </p:spPr>
        </p:pic>
        <p:pic>
          <p:nvPicPr>
            <p:cNvPr id="32" name="Picture 8" descr="C:\Documents and Settings\Adam\My Documents\Web files\South Park clipart\sp024.gif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914400" y="914400"/>
              <a:ext cx="990600" cy="990600"/>
            </a:xfrm>
            <a:prstGeom prst="rect">
              <a:avLst/>
            </a:prstGeom>
            <a:noFill/>
          </p:spPr>
        </p:pic>
        <p:pic>
          <p:nvPicPr>
            <p:cNvPr id="21" name="Picture 5" descr="C:\Documents and Settings\Adam\My Documents\Web files\South Park clipart\sp009.gif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514600" y="2057400"/>
              <a:ext cx="533400" cy="533400"/>
            </a:xfrm>
            <a:prstGeom prst="rect">
              <a:avLst/>
            </a:prstGeom>
            <a:noFill/>
          </p:spPr>
        </p:pic>
        <p:pic>
          <p:nvPicPr>
            <p:cNvPr id="22" name="Picture 6" descr="C:\Documents and Settings\Adam\My Documents\Web files\South Park clipart\sp004.gif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2590800" y="3200400"/>
              <a:ext cx="304800" cy="385823"/>
            </a:xfrm>
            <a:prstGeom prst="rect">
              <a:avLst/>
            </a:prstGeom>
            <a:noFill/>
          </p:spPr>
        </p:pic>
        <p:pic>
          <p:nvPicPr>
            <p:cNvPr id="24" name="Picture 8" descr="C:\Documents and Settings\Adam\My Documents\Web files\South Park clipart\sp024.gif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2514600" y="2667000"/>
              <a:ext cx="457200" cy="457200"/>
            </a:xfrm>
            <a:prstGeom prst="rect">
              <a:avLst/>
            </a:prstGeom>
            <a:noFill/>
          </p:spPr>
        </p:pic>
        <p:pic>
          <p:nvPicPr>
            <p:cNvPr id="25" name="Picture 4" descr="C:\Documents and Settings\Adam\Desktop\sp020.GIF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514600" y="4572000"/>
              <a:ext cx="457200" cy="572932"/>
            </a:xfrm>
            <a:prstGeom prst="rect">
              <a:avLst/>
            </a:prstGeom>
            <a:noFill/>
          </p:spPr>
        </p:pic>
        <p:sp>
          <p:nvSpPr>
            <p:cNvPr id="33" name="TextBox 32"/>
            <p:cNvSpPr txBox="1"/>
            <p:nvPr/>
          </p:nvSpPr>
          <p:spPr>
            <a:xfrm>
              <a:off x="3048000" y="2209800"/>
              <a:ext cx="17055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= 0 lives saved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048000" y="2743200"/>
              <a:ext cx="17055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= 0 lives saved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048000" y="3200400"/>
              <a:ext cx="17055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= 0 lives saved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124200" y="4648200"/>
              <a:ext cx="18353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</a:rPr>
                <a:t>= 50 lives saved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56624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RESPONSIBILITY 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dirty="0"/>
              <a:t>	A person must add any increase that she causes to the shares produced by others to </a:t>
            </a:r>
            <a:r>
              <a:rPr lang="en-US" u="sng" dirty="0"/>
              <a:t>her</a:t>
            </a:r>
            <a:r>
              <a:rPr lang="en-US" dirty="0"/>
              <a:t> share of the benefit produced.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 OF THE TOTAL 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dirty="0"/>
              <a:t>	In a collective act, each person produces her share of the total benefit.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:\Documents and Settings\Adam\Local Settings\Temporary Internet Files\Content.IE5\L8HQMGGO\MCj03341960000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1" y="4343400"/>
            <a:ext cx="1066800" cy="1116578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533400" y="5638800"/>
            <a:ext cx="124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 Miners</a:t>
            </a:r>
          </a:p>
        </p:txBody>
      </p:sp>
      <p:cxnSp>
        <p:nvCxnSpPr>
          <p:cNvPr id="6" name="Straight Connector 5"/>
          <p:cNvCxnSpPr/>
          <p:nvPr/>
        </p:nvCxnSpPr>
        <p:spPr>
          <a:xfrm rot="16200000" flipV="1">
            <a:off x="-190500" y="2781300"/>
            <a:ext cx="2209800" cy="457200"/>
          </a:xfrm>
          <a:prstGeom prst="line">
            <a:avLst/>
          </a:prstGeom>
          <a:ln w="793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52400" y="1905000"/>
            <a:ext cx="4038600" cy="1588"/>
          </a:xfrm>
          <a:prstGeom prst="line">
            <a:avLst/>
          </a:prstGeom>
          <a:ln w="603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09600" y="228600"/>
            <a:ext cx="2108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4 Rescuers Required</a:t>
            </a:r>
          </a:p>
        </p:txBody>
      </p:sp>
      <p:pic>
        <p:nvPicPr>
          <p:cNvPr id="15" name="Picture 3" descr="C:\Documents and Settings\Adam\Local Settings\Temporary Internet Files\Content.IE5\L8HQMGGO\MCj03341960000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39000" y="4419600"/>
            <a:ext cx="1066800" cy="1116578"/>
          </a:xfrm>
          <a:prstGeom prst="rect">
            <a:avLst/>
          </a:prstGeom>
          <a:noFill/>
        </p:spPr>
      </p:pic>
      <p:cxnSp>
        <p:nvCxnSpPr>
          <p:cNvPr id="16" name="Straight Connector 15"/>
          <p:cNvCxnSpPr/>
          <p:nvPr/>
        </p:nvCxnSpPr>
        <p:spPr>
          <a:xfrm rot="16200000" flipV="1">
            <a:off x="6096000" y="2438400"/>
            <a:ext cx="2362200" cy="1143000"/>
          </a:xfrm>
          <a:prstGeom prst="line">
            <a:avLst/>
          </a:prstGeom>
          <a:ln w="793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248400" y="1828800"/>
            <a:ext cx="2743200" cy="1588"/>
          </a:xfrm>
          <a:prstGeom prst="line">
            <a:avLst/>
          </a:prstGeom>
          <a:ln w="603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324600" y="228600"/>
            <a:ext cx="2234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1 Rescuer Required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391400" y="5791200"/>
            <a:ext cx="1124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 Miners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743200" y="5486400"/>
            <a:ext cx="29019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FULL RESPONSIBILITY</a:t>
            </a:r>
          </a:p>
          <a:p>
            <a:pPr algn="ctr"/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Butters goes</a:t>
            </a:r>
          </a:p>
        </p:txBody>
      </p:sp>
      <p:pic>
        <p:nvPicPr>
          <p:cNvPr id="29" name="Picture 4" descr="C:\Documents and Settings\Adam\Desktop\sp020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086600" y="914400"/>
            <a:ext cx="608076" cy="762000"/>
          </a:xfrm>
          <a:prstGeom prst="rect">
            <a:avLst/>
          </a:prstGeom>
          <a:noFill/>
        </p:spPr>
      </p:pic>
      <p:pic>
        <p:nvPicPr>
          <p:cNvPr id="30" name="Picture 5" descr="C:\Documents and Settings\Adam\My Documents\Web files\South Park clipart\sp009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2400" y="838200"/>
            <a:ext cx="842962" cy="842962"/>
          </a:xfrm>
          <a:prstGeom prst="rect">
            <a:avLst/>
          </a:prstGeom>
          <a:noFill/>
        </p:spPr>
      </p:pic>
      <p:pic>
        <p:nvPicPr>
          <p:cNvPr id="31" name="Picture 6" descr="C:\Documents and Settings\Adam\My Documents\Web files\South Park clipart\sp004.gi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057400" y="914400"/>
            <a:ext cx="662177" cy="838199"/>
          </a:xfrm>
          <a:prstGeom prst="rect">
            <a:avLst/>
          </a:prstGeom>
          <a:noFill/>
        </p:spPr>
      </p:pic>
      <p:pic>
        <p:nvPicPr>
          <p:cNvPr id="32" name="Picture 8" descr="C:\Documents and Settings\Adam\My Documents\Web files\South Park clipart\sp024.gif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914400" y="914400"/>
            <a:ext cx="990600" cy="990600"/>
          </a:xfrm>
          <a:prstGeom prst="rect">
            <a:avLst/>
          </a:prstGeom>
          <a:noFill/>
        </p:spPr>
      </p:pic>
      <p:pic>
        <p:nvPicPr>
          <p:cNvPr id="21" name="Picture 5" descr="C:\Documents and Settings\Adam\My Documents\Web files\South Park clipart\sp009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514600" y="2057400"/>
            <a:ext cx="533400" cy="533400"/>
          </a:xfrm>
          <a:prstGeom prst="rect">
            <a:avLst/>
          </a:prstGeom>
          <a:noFill/>
        </p:spPr>
      </p:pic>
      <p:pic>
        <p:nvPicPr>
          <p:cNvPr id="22" name="Picture 6" descr="C:\Documents and Settings\Adam\My Documents\Web files\South Park clipart\sp004.gi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590800" y="3200400"/>
            <a:ext cx="304800" cy="385823"/>
          </a:xfrm>
          <a:prstGeom prst="rect">
            <a:avLst/>
          </a:prstGeom>
          <a:noFill/>
        </p:spPr>
      </p:pic>
      <p:pic>
        <p:nvPicPr>
          <p:cNvPr id="24" name="Picture 8" descr="C:\Documents and Settings\Adam\My Documents\Web files\South Park clipart\sp024.gif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514600" y="2667000"/>
            <a:ext cx="457200" cy="457200"/>
          </a:xfrm>
          <a:prstGeom prst="rect">
            <a:avLst/>
          </a:prstGeom>
          <a:noFill/>
        </p:spPr>
      </p:pic>
      <p:pic>
        <p:nvPicPr>
          <p:cNvPr id="25" name="Picture 4" descr="C:\Documents and Settings\Adam\Desktop\sp020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14600" y="4572000"/>
            <a:ext cx="457200" cy="572932"/>
          </a:xfrm>
          <a:prstGeom prst="rect">
            <a:avLst/>
          </a:prstGeom>
          <a:noFill/>
        </p:spPr>
      </p:pic>
      <p:sp>
        <p:nvSpPr>
          <p:cNvPr id="33" name="TextBox 32"/>
          <p:cNvSpPr txBox="1"/>
          <p:nvPr/>
        </p:nvSpPr>
        <p:spPr>
          <a:xfrm>
            <a:off x="3048000" y="2209800"/>
            <a:ext cx="17055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= 0 lives saved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048000" y="2743200"/>
            <a:ext cx="17055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= 0 lives saved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048000" y="3200400"/>
            <a:ext cx="17055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= 0 lives saved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124200" y="4648200"/>
            <a:ext cx="1835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= 50 lives saved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2541FB9-C4C3-734B-8174-14675CBE7455}"/>
              </a:ext>
            </a:extLst>
          </p:cNvPr>
          <p:cNvGrpSpPr/>
          <p:nvPr/>
        </p:nvGrpSpPr>
        <p:grpSpPr>
          <a:xfrm>
            <a:off x="152400" y="228601"/>
            <a:ext cx="7543800" cy="3124200"/>
            <a:chOff x="152400" y="228600"/>
            <a:chExt cx="8839200" cy="6088797"/>
          </a:xfrm>
        </p:grpSpPr>
        <p:pic>
          <p:nvPicPr>
            <p:cNvPr id="3" name="Picture 3" descr="C:\Documents and Settings\Adam\Local Settings\Temporary Internet Files\Content.IE5\L8HQMGGO\MCj03341960000[1].wm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57201" y="4343400"/>
              <a:ext cx="1066800" cy="1116578"/>
            </a:xfrm>
            <a:prstGeom prst="rect">
              <a:avLst/>
            </a:prstGeom>
            <a:noFill/>
          </p:spPr>
        </p:pic>
        <p:sp>
          <p:nvSpPr>
            <p:cNvPr id="4" name="TextBox 3"/>
            <p:cNvSpPr txBox="1"/>
            <p:nvPr/>
          </p:nvSpPr>
          <p:spPr>
            <a:xfrm>
              <a:off x="533400" y="5638800"/>
              <a:ext cx="12418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100 Miners</a:t>
              </a:r>
            </a:p>
          </p:txBody>
        </p:sp>
        <p:cxnSp>
          <p:nvCxnSpPr>
            <p:cNvPr id="6" name="Straight Connector 5"/>
            <p:cNvCxnSpPr/>
            <p:nvPr/>
          </p:nvCxnSpPr>
          <p:spPr>
            <a:xfrm rot="16200000" flipV="1">
              <a:off x="-190500" y="2781300"/>
              <a:ext cx="2209800" cy="457200"/>
            </a:xfrm>
            <a:prstGeom prst="line">
              <a:avLst/>
            </a:prstGeom>
            <a:ln w="793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52400" y="1905000"/>
              <a:ext cx="4038600" cy="1588"/>
            </a:xfrm>
            <a:prstGeom prst="line">
              <a:avLst/>
            </a:prstGeom>
            <a:ln w="603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09600" y="228600"/>
              <a:ext cx="21089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4 Rescuers Required</a:t>
              </a:r>
            </a:p>
          </p:txBody>
        </p:sp>
        <p:pic>
          <p:nvPicPr>
            <p:cNvPr id="15" name="Picture 3" descr="C:\Documents and Settings\Adam\Local Settings\Temporary Internet Files\Content.IE5\L8HQMGGO\MCj03341960000[1].wm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239000" y="4419600"/>
              <a:ext cx="1066800" cy="1116578"/>
            </a:xfrm>
            <a:prstGeom prst="rect">
              <a:avLst/>
            </a:prstGeom>
            <a:noFill/>
          </p:spPr>
        </p:pic>
        <p:cxnSp>
          <p:nvCxnSpPr>
            <p:cNvPr id="16" name="Straight Connector 15"/>
            <p:cNvCxnSpPr/>
            <p:nvPr/>
          </p:nvCxnSpPr>
          <p:spPr>
            <a:xfrm rot="16200000" flipV="1">
              <a:off x="6096000" y="2438400"/>
              <a:ext cx="2362200" cy="1143000"/>
            </a:xfrm>
            <a:prstGeom prst="line">
              <a:avLst/>
            </a:prstGeom>
            <a:ln w="793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6248400" y="1828800"/>
              <a:ext cx="2743200" cy="1588"/>
            </a:xfrm>
            <a:prstGeom prst="line">
              <a:avLst/>
            </a:prstGeom>
            <a:ln w="603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6324600" y="228600"/>
              <a:ext cx="223407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1 Rescuer Required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391400" y="5791200"/>
              <a:ext cx="11248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50 Miners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743200" y="5486400"/>
              <a:ext cx="290194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</a:rPr>
                <a:t>FULL RESPONSIBILITY</a:t>
              </a:r>
            </a:p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</a:rPr>
                <a:t>Butters goes</a:t>
              </a:r>
            </a:p>
          </p:txBody>
        </p:sp>
        <p:pic>
          <p:nvPicPr>
            <p:cNvPr id="29" name="Picture 4" descr="C:\Documents and Settings\Adam\Desktop\sp020.GIF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7086600" y="914400"/>
              <a:ext cx="608076" cy="762000"/>
            </a:xfrm>
            <a:prstGeom prst="rect">
              <a:avLst/>
            </a:prstGeom>
            <a:noFill/>
          </p:spPr>
        </p:pic>
        <p:pic>
          <p:nvPicPr>
            <p:cNvPr id="30" name="Picture 5" descr="C:\Documents and Settings\Adam\My Documents\Web files\South Park clipart\sp009.gif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52400" y="838200"/>
              <a:ext cx="842962" cy="842962"/>
            </a:xfrm>
            <a:prstGeom prst="rect">
              <a:avLst/>
            </a:prstGeom>
            <a:noFill/>
          </p:spPr>
        </p:pic>
        <p:pic>
          <p:nvPicPr>
            <p:cNvPr id="31" name="Picture 6" descr="C:\Documents and Settings\Adam\My Documents\Web files\South Park clipart\sp004.gif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2057400" y="914400"/>
              <a:ext cx="662177" cy="838199"/>
            </a:xfrm>
            <a:prstGeom prst="rect">
              <a:avLst/>
            </a:prstGeom>
            <a:noFill/>
          </p:spPr>
        </p:pic>
        <p:pic>
          <p:nvPicPr>
            <p:cNvPr id="32" name="Picture 8" descr="C:\Documents and Settings\Adam\My Documents\Web files\South Park clipart\sp024.gif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914400" y="914400"/>
              <a:ext cx="990600" cy="990600"/>
            </a:xfrm>
            <a:prstGeom prst="rect">
              <a:avLst/>
            </a:prstGeom>
            <a:noFill/>
          </p:spPr>
        </p:pic>
        <p:pic>
          <p:nvPicPr>
            <p:cNvPr id="21" name="Picture 5" descr="C:\Documents and Settings\Adam\My Documents\Web files\South Park clipart\sp009.gif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514600" y="2057400"/>
              <a:ext cx="533400" cy="533400"/>
            </a:xfrm>
            <a:prstGeom prst="rect">
              <a:avLst/>
            </a:prstGeom>
            <a:noFill/>
          </p:spPr>
        </p:pic>
        <p:pic>
          <p:nvPicPr>
            <p:cNvPr id="22" name="Picture 6" descr="C:\Documents and Settings\Adam\My Documents\Web files\South Park clipart\sp004.gif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2590800" y="3200400"/>
              <a:ext cx="304800" cy="385823"/>
            </a:xfrm>
            <a:prstGeom prst="rect">
              <a:avLst/>
            </a:prstGeom>
            <a:noFill/>
          </p:spPr>
        </p:pic>
        <p:pic>
          <p:nvPicPr>
            <p:cNvPr id="24" name="Picture 8" descr="C:\Documents and Settings\Adam\My Documents\Web files\South Park clipart\sp024.gif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2514600" y="2667000"/>
              <a:ext cx="457200" cy="457200"/>
            </a:xfrm>
            <a:prstGeom prst="rect">
              <a:avLst/>
            </a:prstGeom>
            <a:noFill/>
          </p:spPr>
        </p:pic>
        <p:pic>
          <p:nvPicPr>
            <p:cNvPr id="25" name="Picture 4" descr="C:\Documents and Settings\Adam\Desktop\sp020.GIF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514600" y="4572000"/>
              <a:ext cx="457200" cy="572932"/>
            </a:xfrm>
            <a:prstGeom prst="rect">
              <a:avLst/>
            </a:prstGeom>
            <a:noFill/>
          </p:spPr>
        </p:pic>
        <p:sp>
          <p:nvSpPr>
            <p:cNvPr id="33" name="TextBox 32"/>
            <p:cNvSpPr txBox="1"/>
            <p:nvPr/>
          </p:nvSpPr>
          <p:spPr>
            <a:xfrm>
              <a:off x="3048000" y="2209800"/>
              <a:ext cx="17055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= 0 lives saved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048000" y="2743200"/>
              <a:ext cx="17055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= 0 lives saved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048000" y="3200400"/>
              <a:ext cx="17055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= 0 lives saved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124200" y="4648200"/>
              <a:ext cx="18353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</a:rPr>
                <a:t>= 50 lives saved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031890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00907CA-1D08-2E48-B44C-DBC6A3A38900}"/>
              </a:ext>
            </a:extLst>
          </p:cNvPr>
          <p:cNvGrpSpPr/>
          <p:nvPr/>
        </p:nvGrpSpPr>
        <p:grpSpPr>
          <a:xfrm>
            <a:off x="152400" y="228601"/>
            <a:ext cx="7696200" cy="2590800"/>
            <a:chOff x="152400" y="228600"/>
            <a:chExt cx="8839200" cy="6012597"/>
          </a:xfrm>
        </p:grpSpPr>
        <p:pic>
          <p:nvPicPr>
            <p:cNvPr id="3" name="Picture 3" descr="C:\Documents and Settings\Adam\Local Settings\Temporary Internet Files\Content.IE5\L8HQMGGO\MCj03341960000[1].wm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57201" y="4343400"/>
              <a:ext cx="1066800" cy="1116578"/>
            </a:xfrm>
            <a:prstGeom prst="rect">
              <a:avLst/>
            </a:prstGeom>
            <a:noFill/>
          </p:spPr>
        </p:pic>
        <p:sp>
          <p:nvSpPr>
            <p:cNvPr id="4" name="TextBox 3"/>
            <p:cNvSpPr txBox="1"/>
            <p:nvPr/>
          </p:nvSpPr>
          <p:spPr>
            <a:xfrm>
              <a:off x="533400" y="5638800"/>
              <a:ext cx="12418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100 Miners</a:t>
              </a:r>
            </a:p>
          </p:txBody>
        </p:sp>
        <p:cxnSp>
          <p:nvCxnSpPr>
            <p:cNvPr id="6" name="Straight Connector 5"/>
            <p:cNvCxnSpPr/>
            <p:nvPr/>
          </p:nvCxnSpPr>
          <p:spPr>
            <a:xfrm rot="16200000" flipV="1">
              <a:off x="-190500" y="2781300"/>
              <a:ext cx="2209800" cy="457200"/>
            </a:xfrm>
            <a:prstGeom prst="line">
              <a:avLst/>
            </a:prstGeom>
            <a:ln w="793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52400" y="1905000"/>
              <a:ext cx="4038600" cy="1588"/>
            </a:xfrm>
            <a:prstGeom prst="line">
              <a:avLst/>
            </a:prstGeom>
            <a:ln w="603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33400" y="304800"/>
              <a:ext cx="21089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4 Rescuers Required</a:t>
              </a:r>
            </a:p>
          </p:txBody>
        </p:sp>
        <p:pic>
          <p:nvPicPr>
            <p:cNvPr id="15" name="Picture 3" descr="C:\Documents and Settings\Adam\Local Settings\Temporary Internet Files\Content.IE5\L8HQMGGO\MCj03341960000[1].wm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239000" y="4419600"/>
              <a:ext cx="1066800" cy="1116578"/>
            </a:xfrm>
            <a:prstGeom prst="rect">
              <a:avLst/>
            </a:prstGeom>
            <a:noFill/>
          </p:spPr>
        </p:pic>
        <p:cxnSp>
          <p:nvCxnSpPr>
            <p:cNvPr id="16" name="Straight Connector 15"/>
            <p:cNvCxnSpPr/>
            <p:nvPr/>
          </p:nvCxnSpPr>
          <p:spPr>
            <a:xfrm rot="16200000" flipV="1">
              <a:off x="6096000" y="2438400"/>
              <a:ext cx="2362200" cy="1143000"/>
            </a:xfrm>
            <a:prstGeom prst="line">
              <a:avLst/>
            </a:prstGeom>
            <a:ln w="793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6248400" y="1828800"/>
              <a:ext cx="2743200" cy="1588"/>
            </a:xfrm>
            <a:prstGeom prst="line">
              <a:avLst/>
            </a:prstGeom>
            <a:ln w="603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6324600" y="228600"/>
              <a:ext cx="20203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 Rescuer Required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391400" y="5791200"/>
              <a:ext cx="11248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50 Miners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743200" y="5410200"/>
              <a:ext cx="290194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</a:rPr>
                <a:t>FULL RESPONSIBILITY</a:t>
              </a:r>
            </a:p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</a:rPr>
                <a:t>Butters stays</a:t>
              </a:r>
            </a:p>
          </p:txBody>
        </p:sp>
        <p:pic>
          <p:nvPicPr>
            <p:cNvPr id="29" name="Picture 4" descr="C:\Documents and Settings\Adam\Desktop\sp020.GIF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895600" y="838200"/>
              <a:ext cx="608076" cy="762000"/>
            </a:xfrm>
            <a:prstGeom prst="rect">
              <a:avLst/>
            </a:prstGeom>
            <a:noFill/>
          </p:spPr>
        </p:pic>
        <p:pic>
          <p:nvPicPr>
            <p:cNvPr id="30" name="Picture 5" descr="C:\Documents and Settings\Adam\My Documents\Web files\South Park clipart\sp009.gif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52400" y="838200"/>
              <a:ext cx="842962" cy="842962"/>
            </a:xfrm>
            <a:prstGeom prst="rect">
              <a:avLst/>
            </a:prstGeom>
            <a:noFill/>
          </p:spPr>
        </p:pic>
        <p:pic>
          <p:nvPicPr>
            <p:cNvPr id="31" name="Picture 6" descr="C:\Documents and Settings\Adam\My Documents\Web files\South Park clipart\sp004.gif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2057400" y="914400"/>
              <a:ext cx="662177" cy="838199"/>
            </a:xfrm>
            <a:prstGeom prst="rect">
              <a:avLst/>
            </a:prstGeom>
            <a:noFill/>
          </p:spPr>
        </p:pic>
        <p:pic>
          <p:nvPicPr>
            <p:cNvPr id="32" name="Picture 8" descr="C:\Documents and Settings\Adam\My Documents\Web files\South Park clipart\sp024.gif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914400" y="914400"/>
              <a:ext cx="990600" cy="990600"/>
            </a:xfrm>
            <a:prstGeom prst="rect">
              <a:avLst/>
            </a:prstGeom>
            <a:noFill/>
          </p:spPr>
        </p:pic>
        <p:pic>
          <p:nvPicPr>
            <p:cNvPr id="21" name="Picture 5" descr="C:\Documents and Settings\Adam\My Documents\Web files\South Park clipart\sp009.gif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514600" y="2057400"/>
              <a:ext cx="533400" cy="533400"/>
            </a:xfrm>
            <a:prstGeom prst="rect">
              <a:avLst/>
            </a:prstGeom>
            <a:noFill/>
          </p:spPr>
        </p:pic>
        <p:pic>
          <p:nvPicPr>
            <p:cNvPr id="22" name="Picture 6" descr="C:\Documents and Settings\Adam\My Documents\Web files\South Park clipart\sp004.gif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2590800" y="3200400"/>
              <a:ext cx="304800" cy="385823"/>
            </a:xfrm>
            <a:prstGeom prst="rect">
              <a:avLst/>
            </a:prstGeom>
            <a:noFill/>
          </p:spPr>
        </p:pic>
        <p:pic>
          <p:nvPicPr>
            <p:cNvPr id="24" name="Picture 8" descr="C:\Documents and Settings\Adam\My Documents\Web files\South Park clipart\sp024.gif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2514600" y="2667000"/>
              <a:ext cx="457200" cy="457200"/>
            </a:xfrm>
            <a:prstGeom prst="rect">
              <a:avLst/>
            </a:prstGeom>
            <a:noFill/>
          </p:spPr>
        </p:pic>
        <p:pic>
          <p:nvPicPr>
            <p:cNvPr id="25" name="Picture 4" descr="C:\Documents and Settings\Adam\Desktop\sp020.GIF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514600" y="4572000"/>
              <a:ext cx="457200" cy="572932"/>
            </a:xfrm>
            <a:prstGeom prst="rect">
              <a:avLst/>
            </a:prstGeom>
            <a:noFill/>
          </p:spPr>
        </p:pic>
        <p:sp>
          <p:nvSpPr>
            <p:cNvPr id="33" name="TextBox 32"/>
            <p:cNvSpPr txBox="1"/>
            <p:nvPr/>
          </p:nvSpPr>
          <p:spPr>
            <a:xfrm>
              <a:off x="3048000" y="2209800"/>
              <a:ext cx="18353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= 25 lives saved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048000" y="2743200"/>
              <a:ext cx="18353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= 25 lives saved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048000" y="3200400"/>
              <a:ext cx="18353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= 25 lives saved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124200" y="4648200"/>
              <a:ext cx="344799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</a:rPr>
                <a:t>= 25 + (3*25) = 100 lives saved</a:t>
              </a: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:\Documents and Settings\Adam\Local Settings\Temporary Internet Files\Content.IE5\L8HQMGGO\MCj03341960000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1" y="4343400"/>
            <a:ext cx="1066800" cy="1116578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533400" y="5638800"/>
            <a:ext cx="124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 Miners</a:t>
            </a:r>
          </a:p>
        </p:txBody>
      </p:sp>
      <p:cxnSp>
        <p:nvCxnSpPr>
          <p:cNvPr id="6" name="Straight Connector 5"/>
          <p:cNvCxnSpPr/>
          <p:nvPr/>
        </p:nvCxnSpPr>
        <p:spPr>
          <a:xfrm rot="16200000" flipV="1">
            <a:off x="-190500" y="2781300"/>
            <a:ext cx="2209800" cy="457200"/>
          </a:xfrm>
          <a:prstGeom prst="line">
            <a:avLst/>
          </a:prstGeom>
          <a:ln w="793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52400" y="1905000"/>
            <a:ext cx="4038600" cy="1588"/>
          </a:xfrm>
          <a:prstGeom prst="line">
            <a:avLst/>
          </a:prstGeom>
          <a:ln w="603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33400" y="304800"/>
            <a:ext cx="2108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4 Rescuers Required</a:t>
            </a:r>
          </a:p>
        </p:txBody>
      </p:sp>
      <p:pic>
        <p:nvPicPr>
          <p:cNvPr id="15" name="Picture 3" descr="C:\Documents and Settings\Adam\Local Settings\Temporary Internet Files\Content.IE5\L8HQMGGO\MCj03341960000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39000" y="4419600"/>
            <a:ext cx="1066800" cy="1116578"/>
          </a:xfrm>
          <a:prstGeom prst="rect">
            <a:avLst/>
          </a:prstGeom>
          <a:noFill/>
        </p:spPr>
      </p:pic>
      <p:cxnSp>
        <p:nvCxnSpPr>
          <p:cNvPr id="16" name="Straight Connector 15"/>
          <p:cNvCxnSpPr/>
          <p:nvPr/>
        </p:nvCxnSpPr>
        <p:spPr>
          <a:xfrm rot="16200000" flipV="1">
            <a:off x="6096000" y="2438400"/>
            <a:ext cx="2362200" cy="1143000"/>
          </a:xfrm>
          <a:prstGeom prst="line">
            <a:avLst/>
          </a:prstGeom>
          <a:ln w="793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248400" y="1828800"/>
            <a:ext cx="2743200" cy="1588"/>
          </a:xfrm>
          <a:prstGeom prst="line">
            <a:avLst/>
          </a:prstGeom>
          <a:ln w="603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324600" y="228600"/>
            <a:ext cx="2020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 Rescuer Required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391400" y="5791200"/>
            <a:ext cx="1124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 Miners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743200" y="5410200"/>
            <a:ext cx="29019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FULL RESPONSIBILITY</a:t>
            </a:r>
          </a:p>
          <a:p>
            <a:pPr algn="ctr"/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Butters stays</a:t>
            </a:r>
          </a:p>
        </p:txBody>
      </p:sp>
      <p:pic>
        <p:nvPicPr>
          <p:cNvPr id="29" name="Picture 4" descr="C:\Documents and Settings\Adam\Desktop\sp020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95600" y="838200"/>
            <a:ext cx="608076" cy="762000"/>
          </a:xfrm>
          <a:prstGeom prst="rect">
            <a:avLst/>
          </a:prstGeom>
          <a:noFill/>
        </p:spPr>
      </p:pic>
      <p:pic>
        <p:nvPicPr>
          <p:cNvPr id="30" name="Picture 5" descr="C:\Documents and Settings\Adam\My Documents\Web files\South Park clipart\sp009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2400" y="838200"/>
            <a:ext cx="842962" cy="842962"/>
          </a:xfrm>
          <a:prstGeom prst="rect">
            <a:avLst/>
          </a:prstGeom>
          <a:noFill/>
        </p:spPr>
      </p:pic>
      <p:pic>
        <p:nvPicPr>
          <p:cNvPr id="31" name="Picture 6" descr="C:\Documents and Settings\Adam\My Documents\Web files\South Park clipart\sp004.gi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057400" y="914400"/>
            <a:ext cx="662177" cy="838199"/>
          </a:xfrm>
          <a:prstGeom prst="rect">
            <a:avLst/>
          </a:prstGeom>
          <a:noFill/>
        </p:spPr>
      </p:pic>
      <p:pic>
        <p:nvPicPr>
          <p:cNvPr id="32" name="Picture 8" descr="C:\Documents and Settings\Adam\My Documents\Web files\South Park clipart\sp024.gif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914400" y="914400"/>
            <a:ext cx="990600" cy="990600"/>
          </a:xfrm>
          <a:prstGeom prst="rect">
            <a:avLst/>
          </a:prstGeom>
          <a:noFill/>
        </p:spPr>
      </p:pic>
      <p:pic>
        <p:nvPicPr>
          <p:cNvPr id="21" name="Picture 5" descr="C:\Documents and Settings\Adam\My Documents\Web files\South Park clipart\sp009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514600" y="2057400"/>
            <a:ext cx="533400" cy="533400"/>
          </a:xfrm>
          <a:prstGeom prst="rect">
            <a:avLst/>
          </a:prstGeom>
          <a:noFill/>
        </p:spPr>
      </p:pic>
      <p:pic>
        <p:nvPicPr>
          <p:cNvPr id="22" name="Picture 6" descr="C:\Documents and Settings\Adam\My Documents\Web files\South Park clipart\sp004.gi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590800" y="3200400"/>
            <a:ext cx="304800" cy="385823"/>
          </a:xfrm>
          <a:prstGeom prst="rect">
            <a:avLst/>
          </a:prstGeom>
          <a:noFill/>
        </p:spPr>
      </p:pic>
      <p:pic>
        <p:nvPicPr>
          <p:cNvPr id="24" name="Picture 8" descr="C:\Documents and Settings\Adam\My Documents\Web files\South Park clipart\sp024.gif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514600" y="2667000"/>
            <a:ext cx="457200" cy="457200"/>
          </a:xfrm>
          <a:prstGeom prst="rect">
            <a:avLst/>
          </a:prstGeom>
          <a:noFill/>
        </p:spPr>
      </p:pic>
      <p:pic>
        <p:nvPicPr>
          <p:cNvPr id="25" name="Picture 4" descr="C:\Documents and Settings\Adam\Desktop\sp020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14600" y="4572000"/>
            <a:ext cx="457200" cy="572932"/>
          </a:xfrm>
          <a:prstGeom prst="rect">
            <a:avLst/>
          </a:prstGeom>
          <a:noFill/>
        </p:spPr>
      </p:pic>
      <p:sp>
        <p:nvSpPr>
          <p:cNvPr id="33" name="TextBox 32"/>
          <p:cNvSpPr txBox="1"/>
          <p:nvPr/>
        </p:nvSpPr>
        <p:spPr>
          <a:xfrm>
            <a:off x="3048000" y="2209800"/>
            <a:ext cx="1835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= 25 lives saved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048000" y="2743200"/>
            <a:ext cx="1835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= 25 lives saved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048000" y="3200400"/>
            <a:ext cx="1835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= 25 lives saved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124200" y="4648200"/>
            <a:ext cx="34479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= 25 + (3*25) = 100 lives saved</a:t>
            </a:r>
          </a:p>
        </p:txBody>
      </p:sp>
    </p:spTree>
    <p:extLst>
      <p:ext uri="{BB962C8B-B14F-4D97-AF65-F5344CB8AC3E}">
        <p14:creationId xmlns:p14="http://schemas.microsoft.com/office/powerpoint/2010/main" val="8023727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not take the relevant outcomes as including the opportunity cost?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Your decisions about whether to work with others to do something should be based on the belief that you are entirely responsible for what the group does or doesn’t do.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SMALL CHANCES MATTER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ＭＳ Ｐゴシック" pitchFamily="-65" charset="-128"/>
                <a:cs typeface="ＭＳ Ｐゴシック" pitchFamily="-65" charset="-128"/>
              </a:rPr>
              <a:t>Expected value of an outcome: </a:t>
            </a:r>
          </a:p>
          <a:p>
            <a:pPr lvl="1"/>
            <a:r>
              <a:rPr lang="en-US" dirty="0">
                <a:ea typeface="ＭＳ Ｐゴシック" pitchFamily="-65" charset="-128"/>
                <a:cs typeface="ＭＳ Ｐゴシック" pitchFamily="-65" charset="-128"/>
              </a:rPr>
              <a:t>The value of the outcome multiplied by the probability it will happen.</a:t>
            </a:r>
          </a:p>
          <a:p>
            <a:pPr lvl="1"/>
            <a:r>
              <a:rPr lang="en-US" dirty="0" err="1">
                <a:ea typeface="ＭＳ Ｐゴシック" pitchFamily="-65" charset="-128"/>
                <a:cs typeface="ＭＳ Ｐゴシック" pitchFamily="-65" charset="-128"/>
              </a:rPr>
              <a:t>p(V</a:t>
            </a:r>
            <a:r>
              <a:rPr lang="en-US" dirty="0">
                <a:ea typeface="ＭＳ Ｐゴシック" pitchFamily="-65" charset="-128"/>
                <a:cs typeface="ＭＳ Ｐゴシック" pitchFamily="-65" charset="-128"/>
              </a:rPr>
              <a:t>)=EV</a:t>
            </a:r>
          </a:p>
          <a:p>
            <a:pPr lvl="1"/>
            <a:endParaRPr lang="en-US" dirty="0">
              <a:ea typeface="ＭＳ Ｐゴシック" pitchFamily="-65" charset="-128"/>
              <a:cs typeface="ＭＳ Ｐゴシック" pitchFamily="-65" charset="-128"/>
            </a:endParaRPr>
          </a:p>
          <a:p>
            <a:r>
              <a:rPr lang="en-US" dirty="0">
                <a:ea typeface="ＭＳ Ｐゴシック" pitchFamily="-65" charset="-128"/>
                <a:cs typeface="ＭＳ Ｐゴシック" pitchFamily="-65" charset="-128"/>
              </a:rPr>
              <a:t>You should use the expected value in making decisions, not the value.</a:t>
            </a:r>
          </a:p>
          <a:p>
            <a:pPr lvl="1"/>
            <a:r>
              <a:rPr lang="en-US" dirty="0"/>
              <a:t>A 50% chance of $100 should be treated as $50.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Expected benefit = (S*N/P)-C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S= Average net benefit to Americans of Superior candidate’s election.</a:t>
            </a:r>
          </a:p>
          <a:p>
            <a:r>
              <a:rPr lang="en-US" dirty="0"/>
              <a:t>N = Number of Americans.</a:t>
            </a:r>
          </a:p>
          <a:p>
            <a:r>
              <a:rPr lang="en-US" dirty="0"/>
              <a:t>P = Chance that your vote makes the difference.</a:t>
            </a:r>
          </a:p>
          <a:p>
            <a:r>
              <a:rPr lang="en-US" dirty="0"/>
              <a:t>C = Costs to you and others of you voting.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 = $100</a:t>
            </a:r>
          </a:p>
          <a:p>
            <a:endParaRPr lang="en-US" dirty="0"/>
          </a:p>
          <a:p>
            <a:r>
              <a:rPr lang="en-US" dirty="0"/>
              <a:t>N = 300 million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 = 1 in 100 million</a:t>
            </a:r>
          </a:p>
          <a:p>
            <a:endParaRPr lang="en-US" dirty="0"/>
          </a:p>
          <a:p>
            <a:r>
              <a:rPr lang="en-US" dirty="0"/>
              <a:t>C = -$100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0200" y="2895601"/>
            <a:ext cx="1447800" cy="1022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/>
              <a:t>= Average net benefit to Americans of your candidate’s election.</a:t>
            </a:r>
          </a:p>
          <a:p>
            <a:endParaRPr lang="en-US" dirty="0"/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dirty="0"/>
              <a:t> = Number of Americans.</a:t>
            </a:r>
          </a:p>
          <a:p>
            <a:endParaRPr lang="en-US" dirty="0"/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/>
              <a:t> = Chance that your vote makes the difference.</a:t>
            </a:r>
          </a:p>
          <a:p>
            <a:endParaRPr lang="en-US" dirty="0"/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/>
              <a:t> = Costs to you and others of you voting.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:\Documents and Settings\Adam\Local Settings\Temporary Internet Files\Content.IE5\L8HQMGGO\MCj03341960000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1" y="4343400"/>
            <a:ext cx="1066800" cy="1116578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533400" y="5638800"/>
            <a:ext cx="124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 Miners</a:t>
            </a:r>
          </a:p>
        </p:txBody>
      </p:sp>
      <p:cxnSp>
        <p:nvCxnSpPr>
          <p:cNvPr id="6" name="Straight Connector 5"/>
          <p:cNvCxnSpPr/>
          <p:nvPr/>
        </p:nvCxnSpPr>
        <p:spPr>
          <a:xfrm rot="16200000" flipV="1">
            <a:off x="-190500" y="2781300"/>
            <a:ext cx="2209800" cy="457200"/>
          </a:xfrm>
          <a:prstGeom prst="line">
            <a:avLst/>
          </a:prstGeom>
          <a:ln w="793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52400" y="1905000"/>
            <a:ext cx="2743200" cy="1588"/>
          </a:xfrm>
          <a:prstGeom prst="line">
            <a:avLst/>
          </a:prstGeom>
          <a:ln w="603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09600" y="533400"/>
            <a:ext cx="2108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4 Rescuers Required</a:t>
            </a:r>
          </a:p>
        </p:txBody>
      </p:sp>
      <p:pic>
        <p:nvPicPr>
          <p:cNvPr id="15" name="Picture 3" descr="C:\Documents and Settings\Adam\Local Settings\Temporary Internet Files\Content.IE5\L8HQMGGO\MCj03341960000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39000" y="4419600"/>
            <a:ext cx="1066800" cy="1116578"/>
          </a:xfrm>
          <a:prstGeom prst="rect">
            <a:avLst/>
          </a:prstGeom>
          <a:noFill/>
        </p:spPr>
      </p:pic>
      <p:cxnSp>
        <p:nvCxnSpPr>
          <p:cNvPr id="16" name="Straight Connector 15"/>
          <p:cNvCxnSpPr/>
          <p:nvPr/>
        </p:nvCxnSpPr>
        <p:spPr>
          <a:xfrm rot="16200000" flipV="1">
            <a:off x="6096000" y="2438400"/>
            <a:ext cx="2362200" cy="1143000"/>
          </a:xfrm>
          <a:prstGeom prst="line">
            <a:avLst/>
          </a:prstGeom>
          <a:ln w="793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248400" y="1828800"/>
            <a:ext cx="2743200" cy="1588"/>
          </a:xfrm>
          <a:prstGeom prst="line">
            <a:avLst/>
          </a:prstGeom>
          <a:ln w="603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324600" y="609600"/>
            <a:ext cx="2020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 Rescuer Required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391400" y="5791200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Miner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743200" y="5410200"/>
            <a:ext cx="3692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THE FIRST RESCUE MISSION</a:t>
            </a:r>
          </a:p>
        </p:txBody>
      </p:sp>
      <p:pic>
        <p:nvPicPr>
          <p:cNvPr id="28" name="Picture 7" descr="C:\Documents and Settings\Adam\My Documents\Web files\South Park clipart\sp013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0" y="1676400"/>
            <a:ext cx="761999" cy="984495"/>
          </a:xfrm>
          <a:prstGeom prst="rect">
            <a:avLst/>
          </a:prstGeom>
          <a:noFill/>
        </p:spPr>
      </p:pic>
      <p:pic>
        <p:nvPicPr>
          <p:cNvPr id="29" name="Picture 4" descr="C:\Documents and Settings\Adam\Desktop\sp020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429000" y="1752600"/>
            <a:ext cx="608076" cy="762000"/>
          </a:xfrm>
          <a:prstGeom prst="rect">
            <a:avLst/>
          </a:prstGeom>
          <a:noFill/>
        </p:spPr>
      </p:pic>
      <p:pic>
        <p:nvPicPr>
          <p:cNvPr id="30" name="Picture 5" descr="C:\Documents and Settings\Adam\My Documents\Web files\South Park clipart\sp009.gi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686050" y="681038"/>
            <a:ext cx="842962" cy="842962"/>
          </a:xfrm>
          <a:prstGeom prst="rect">
            <a:avLst/>
          </a:prstGeom>
          <a:noFill/>
        </p:spPr>
      </p:pic>
      <p:pic>
        <p:nvPicPr>
          <p:cNvPr id="31" name="Picture 6" descr="C:\Documents and Settings\Adam\My Documents\Web files\South Park clipart\sp004.gif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800601" y="762001"/>
            <a:ext cx="662177" cy="838199"/>
          </a:xfrm>
          <a:prstGeom prst="rect">
            <a:avLst/>
          </a:prstGeom>
          <a:noFill/>
        </p:spPr>
      </p:pic>
      <p:pic>
        <p:nvPicPr>
          <p:cNvPr id="32" name="Picture 8" descr="C:\Documents and Settings\Adam\My Documents\Web files\South Park clipart\sp024.gif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733800" y="685800"/>
            <a:ext cx="990600" cy="990600"/>
          </a:xfrm>
          <a:prstGeom prst="rect">
            <a:avLst/>
          </a:prstGeom>
          <a:noFill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C25FEE7-4CFB-A64A-9D93-738EA330556A}"/>
              </a:ext>
            </a:extLst>
          </p:cNvPr>
          <p:cNvSpPr txBox="1"/>
          <p:nvPr/>
        </p:nvSpPr>
        <p:spPr>
          <a:xfrm>
            <a:off x="-13648" y="13647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EXPECTED BENEFIT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Expected benefit = (S*N/P)-C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r>
              <a:rPr lang="en-US" dirty="0"/>
              <a:t>Expected benefit of you voting = $200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524000" y="2514600"/>
          <a:ext cx="5306391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name="Equation" r:id="rId4" imgW="1574640" imgH="583920" progId="Equation.3">
                  <p:embed/>
                </p:oleObj>
              </mc:Choice>
              <mc:Fallback>
                <p:oleObj name="Equation" r:id="rId4" imgW="1574640" imgH="58392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514600"/>
                        <a:ext cx="5306391" cy="1371600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:\Documents and Settings\Adam\Local Settings\Temporary Internet Files\Content.IE5\L8HQMGGO\MCj03341960000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1" y="4343400"/>
            <a:ext cx="1066800" cy="1116578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533400" y="5638800"/>
            <a:ext cx="124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 Miners</a:t>
            </a:r>
          </a:p>
        </p:txBody>
      </p:sp>
      <p:cxnSp>
        <p:nvCxnSpPr>
          <p:cNvPr id="6" name="Straight Connector 5"/>
          <p:cNvCxnSpPr/>
          <p:nvPr/>
        </p:nvCxnSpPr>
        <p:spPr>
          <a:xfrm rot="16200000" flipV="1">
            <a:off x="-190500" y="2781300"/>
            <a:ext cx="2209800" cy="457200"/>
          </a:xfrm>
          <a:prstGeom prst="line">
            <a:avLst/>
          </a:prstGeom>
          <a:ln w="793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52400" y="1905000"/>
            <a:ext cx="4038600" cy="1588"/>
          </a:xfrm>
          <a:prstGeom prst="line">
            <a:avLst/>
          </a:prstGeom>
          <a:ln w="603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33400" y="304800"/>
            <a:ext cx="2108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4 Rescuers Required</a:t>
            </a:r>
          </a:p>
        </p:txBody>
      </p:sp>
      <p:pic>
        <p:nvPicPr>
          <p:cNvPr id="15" name="Picture 3" descr="C:\Documents and Settings\Adam\Local Settings\Temporary Internet Files\Content.IE5\L8HQMGGO\MCj03341960000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39000" y="4419600"/>
            <a:ext cx="1066800" cy="1116578"/>
          </a:xfrm>
          <a:prstGeom prst="rect">
            <a:avLst/>
          </a:prstGeom>
          <a:noFill/>
        </p:spPr>
      </p:pic>
      <p:cxnSp>
        <p:nvCxnSpPr>
          <p:cNvPr id="16" name="Straight Connector 15"/>
          <p:cNvCxnSpPr/>
          <p:nvPr/>
        </p:nvCxnSpPr>
        <p:spPr>
          <a:xfrm rot="16200000" flipV="1">
            <a:off x="6096000" y="2438400"/>
            <a:ext cx="2362200" cy="1143000"/>
          </a:xfrm>
          <a:prstGeom prst="line">
            <a:avLst/>
          </a:prstGeom>
          <a:ln w="793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248400" y="1828800"/>
            <a:ext cx="2743200" cy="1588"/>
          </a:xfrm>
          <a:prstGeom prst="line">
            <a:avLst/>
          </a:prstGeom>
          <a:ln w="603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324600" y="228600"/>
            <a:ext cx="2020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 Rescuer Required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391400" y="5791200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Miner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743200" y="5410200"/>
            <a:ext cx="28770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SHARE OF THE TOTAL</a:t>
            </a:r>
          </a:p>
          <a:p>
            <a:pPr algn="ctr"/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Butters stays</a:t>
            </a:r>
          </a:p>
        </p:txBody>
      </p:sp>
      <p:pic>
        <p:nvPicPr>
          <p:cNvPr id="29" name="Picture 4" descr="C:\Documents and Settings\Adam\Desktop\sp020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95600" y="838200"/>
            <a:ext cx="608076" cy="762000"/>
          </a:xfrm>
          <a:prstGeom prst="rect">
            <a:avLst/>
          </a:prstGeom>
          <a:noFill/>
        </p:spPr>
      </p:pic>
      <p:pic>
        <p:nvPicPr>
          <p:cNvPr id="30" name="Picture 5" descr="C:\Documents and Settings\Adam\My Documents\Web files\South Park clipart\sp009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2400" y="838200"/>
            <a:ext cx="842962" cy="842962"/>
          </a:xfrm>
          <a:prstGeom prst="rect">
            <a:avLst/>
          </a:prstGeom>
          <a:noFill/>
        </p:spPr>
      </p:pic>
      <p:pic>
        <p:nvPicPr>
          <p:cNvPr id="31" name="Picture 6" descr="C:\Documents and Settings\Adam\My Documents\Web files\South Park clipart\sp004.gi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057400" y="914400"/>
            <a:ext cx="662177" cy="838199"/>
          </a:xfrm>
          <a:prstGeom prst="rect">
            <a:avLst/>
          </a:prstGeom>
          <a:noFill/>
        </p:spPr>
      </p:pic>
      <p:pic>
        <p:nvPicPr>
          <p:cNvPr id="32" name="Picture 8" descr="C:\Documents and Settings\Adam\My Documents\Web files\South Park clipart\sp024.gif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914400" y="914400"/>
            <a:ext cx="990600" cy="990600"/>
          </a:xfrm>
          <a:prstGeom prst="rect">
            <a:avLst/>
          </a:prstGeom>
          <a:noFill/>
        </p:spPr>
      </p:pic>
      <p:pic>
        <p:nvPicPr>
          <p:cNvPr id="21" name="Picture 5" descr="C:\Documents and Settings\Adam\My Documents\Web files\South Park clipart\sp009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514600" y="2057400"/>
            <a:ext cx="533400" cy="533400"/>
          </a:xfrm>
          <a:prstGeom prst="rect">
            <a:avLst/>
          </a:prstGeom>
          <a:noFill/>
        </p:spPr>
      </p:pic>
      <p:pic>
        <p:nvPicPr>
          <p:cNvPr id="22" name="Picture 6" descr="C:\Documents and Settings\Adam\My Documents\Web files\South Park clipart\sp004.gi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590800" y="3200400"/>
            <a:ext cx="304800" cy="385823"/>
          </a:xfrm>
          <a:prstGeom prst="rect">
            <a:avLst/>
          </a:prstGeom>
          <a:noFill/>
        </p:spPr>
      </p:pic>
      <p:pic>
        <p:nvPicPr>
          <p:cNvPr id="24" name="Picture 8" descr="C:\Documents and Settings\Adam\My Documents\Web files\South Park clipart\sp024.gif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514600" y="2667000"/>
            <a:ext cx="457200" cy="457200"/>
          </a:xfrm>
          <a:prstGeom prst="rect">
            <a:avLst/>
          </a:prstGeom>
          <a:noFill/>
        </p:spPr>
      </p:pic>
      <p:pic>
        <p:nvPicPr>
          <p:cNvPr id="25" name="Picture 4" descr="C:\Documents and Settings\Adam\Desktop\sp020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14600" y="4572000"/>
            <a:ext cx="457200" cy="572932"/>
          </a:xfrm>
          <a:prstGeom prst="rect">
            <a:avLst/>
          </a:prstGeom>
          <a:noFill/>
        </p:spPr>
      </p:pic>
      <p:sp>
        <p:nvSpPr>
          <p:cNvPr id="33" name="TextBox 32"/>
          <p:cNvSpPr txBox="1"/>
          <p:nvPr/>
        </p:nvSpPr>
        <p:spPr>
          <a:xfrm>
            <a:off x="3048000" y="2209800"/>
            <a:ext cx="1835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= 20 lives saved</a:t>
            </a:r>
          </a:p>
        </p:txBody>
      </p:sp>
      <p:pic>
        <p:nvPicPr>
          <p:cNvPr id="34" name="Picture 7" descr="C:\Documents and Settings\Adam\My Documents\Web files\South Park clipart\sp013.gif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514600" y="3733800"/>
            <a:ext cx="533400" cy="689147"/>
          </a:xfrm>
          <a:prstGeom prst="rect">
            <a:avLst/>
          </a:prstGeom>
          <a:noFill/>
        </p:spPr>
      </p:pic>
      <p:pic>
        <p:nvPicPr>
          <p:cNvPr id="35" name="Picture 7" descr="C:\Documents and Settings\Adam\My Documents\Web files\South Park clipart\sp013.gif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429000" y="838200"/>
            <a:ext cx="761999" cy="984495"/>
          </a:xfrm>
          <a:prstGeom prst="rect">
            <a:avLst/>
          </a:prstGeom>
          <a:noFill/>
        </p:spPr>
      </p:pic>
      <p:sp>
        <p:nvSpPr>
          <p:cNvPr id="36" name="TextBox 35"/>
          <p:cNvSpPr txBox="1"/>
          <p:nvPr/>
        </p:nvSpPr>
        <p:spPr>
          <a:xfrm>
            <a:off x="3048000" y="2743200"/>
            <a:ext cx="1835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= 20 lives saved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048000" y="3200400"/>
            <a:ext cx="1835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= 20 lives saved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048000" y="3733800"/>
            <a:ext cx="1835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= 20 lives saved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124200" y="4648200"/>
            <a:ext cx="1835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= 20 lives saved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366A07A-CC3A-A14D-92FC-C06DC4BB69B5}"/>
              </a:ext>
            </a:extLst>
          </p:cNvPr>
          <p:cNvGrpSpPr/>
          <p:nvPr/>
        </p:nvGrpSpPr>
        <p:grpSpPr>
          <a:xfrm>
            <a:off x="0" y="228600"/>
            <a:ext cx="5181600" cy="3200400"/>
            <a:chOff x="152400" y="228600"/>
            <a:chExt cx="8839200" cy="6012597"/>
          </a:xfrm>
        </p:grpSpPr>
        <p:pic>
          <p:nvPicPr>
            <p:cNvPr id="3" name="Picture 3" descr="C:\Documents and Settings\Adam\Local Settings\Temporary Internet Files\Content.IE5\L8HQMGGO\MCj03341960000[1].wm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57201" y="4343400"/>
              <a:ext cx="1066800" cy="1116578"/>
            </a:xfrm>
            <a:prstGeom prst="rect">
              <a:avLst/>
            </a:prstGeom>
            <a:noFill/>
          </p:spPr>
        </p:pic>
        <p:sp>
          <p:nvSpPr>
            <p:cNvPr id="4" name="TextBox 3"/>
            <p:cNvSpPr txBox="1"/>
            <p:nvPr/>
          </p:nvSpPr>
          <p:spPr>
            <a:xfrm>
              <a:off x="533400" y="5638800"/>
              <a:ext cx="12418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100 Miners</a:t>
              </a:r>
            </a:p>
          </p:txBody>
        </p:sp>
        <p:cxnSp>
          <p:nvCxnSpPr>
            <p:cNvPr id="6" name="Straight Connector 5"/>
            <p:cNvCxnSpPr/>
            <p:nvPr/>
          </p:nvCxnSpPr>
          <p:spPr>
            <a:xfrm rot="16200000" flipV="1">
              <a:off x="-190500" y="2781300"/>
              <a:ext cx="2209800" cy="457200"/>
            </a:xfrm>
            <a:prstGeom prst="line">
              <a:avLst/>
            </a:prstGeom>
            <a:ln w="793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52400" y="1905000"/>
              <a:ext cx="4038600" cy="1588"/>
            </a:xfrm>
            <a:prstGeom prst="line">
              <a:avLst/>
            </a:prstGeom>
            <a:ln w="603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33400" y="304800"/>
              <a:ext cx="21089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4 Rescuers Required</a:t>
              </a:r>
            </a:p>
          </p:txBody>
        </p:sp>
        <p:pic>
          <p:nvPicPr>
            <p:cNvPr id="15" name="Picture 3" descr="C:\Documents and Settings\Adam\Local Settings\Temporary Internet Files\Content.IE5\L8HQMGGO\MCj03341960000[1].wm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239000" y="4419600"/>
              <a:ext cx="1066800" cy="1116578"/>
            </a:xfrm>
            <a:prstGeom prst="rect">
              <a:avLst/>
            </a:prstGeom>
            <a:noFill/>
          </p:spPr>
        </p:pic>
        <p:cxnSp>
          <p:nvCxnSpPr>
            <p:cNvPr id="16" name="Straight Connector 15"/>
            <p:cNvCxnSpPr/>
            <p:nvPr/>
          </p:nvCxnSpPr>
          <p:spPr>
            <a:xfrm rot="16200000" flipV="1">
              <a:off x="6096000" y="2438400"/>
              <a:ext cx="2362200" cy="1143000"/>
            </a:xfrm>
            <a:prstGeom prst="line">
              <a:avLst/>
            </a:prstGeom>
            <a:ln w="793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6248400" y="1828800"/>
              <a:ext cx="2743200" cy="1588"/>
            </a:xfrm>
            <a:prstGeom prst="line">
              <a:avLst/>
            </a:prstGeom>
            <a:ln w="603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6324600" y="228600"/>
              <a:ext cx="20203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 Rescuer Required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391400" y="5791200"/>
              <a:ext cx="9220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 Miner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743200" y="5410200"/>
              <a:ext cx="287700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</a:rPr>
                <a:t>SHARE OF THE TOTAL</a:t>
              </a:r>
            </a:p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</a:rPr>
                <a:t>Butters stays</a:t>
              </a:r>
            </a:p>
          </p:txBody>
        </p:sp>
        <p:pic>
          <p:nvPicPr>
            <p:cNvPr id="29" name="Picture 4" descr="C:\Documents and Settings\Adam\Desktop\sp020.GIF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895600" y="838200"/>
              <a:ext cx="608076" cy="762000"/>
            </a:xfrm>
            <a:prstGeom prst="rect">
              <a:avLst/>
            </a:prstGeom>
            <a:noFill/>
          </p:spPr>
        </p:pic>
        <p:pic>
          <p:nvPicPr>
            <p:cNvPr id="30" name="Picture 5" descr="C:\Documents and Settings\Adam\My Documents\Web files\South Park clipart\sp009.gif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52400" y="838200"/>
              <a:ext cx="842962" cy="842962"/>
            </a:xfrm>
            <a:prstGeom prst="rect">
              <a:avLst/>
            </a:prstGeom>
            <a:noFill/>
          </p:spPr>
        </p:pic>
        <p:pic>
          <p:nvPicPr>
            <p:cNvPr id="31" name="Picture 6" descr="C:\Documents and Settings\Adam\My Documents\Web files\South Park clipart\sp004.gif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2057400" y="914400"/>
              <a:ext cx="662177" cy="838199"/>
            </a:xfrm>
            <a:prstGeom prst="rect">
              <a:avLst/>
            </a:prstGeom>
            <a:noFill/>
          </p:spPr>
        </p:pic>
        <p:pic>
          <p:nvPicPr>
            <p:cNvPr id="32" name="Picture 8" descr="C:\Documents and Settings\Adam\My Documents\Web files\South Park clipart\sp024.gif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914400" y="914400"/>
              <a:ext cx="990600" cy="990600"/>
            </a:xfrm>
            <a:prstGeom prst="rect">
              <a:avLst/>
            </a:prstGeom>
            <a:noFill/>
          </p:spPr>
        </p:pic>
        <p:pic>
          <p:nvPicPr>
            <p:cNvPr id="21" name="Picture 5" descr="C:\Documents and Settings\Adam\My Documents\Web files\South Park clipart\sp009.gif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514600" y="2057400"/>
              <a:ext cx="533400" cy="533400"/>
            </a:xfrm>
            <a:prstGeom prst="rect">
              <a:avLst/>
            </a:prstGeom>
            <a:noFill/>
          </p:spPr>
        </p:pic>
        <p:pic>
          <p:nvPicPr>
            <p:cNvPr id="22" name="Picture 6" descr="C:\Documents and Settings\Adam\My Documents\Web files\South Park clipart\sp004.gif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2590800" y="3200400"/>
              <a:ext cx="304800" cy="385823"/>
            </a:xfrm>
            <a:prstGeom prst="rect">
              <a:avLst/>
            </a:prstGeom>
            <a:noFill/>
          </p:spPr>
        </p:pic>
        <p:pic>
          <p:nvPicPr>
            <p:cNvPr id="24" name="Picture 8" descr="C:\Documents and Settings\Adam\My Documents\Web files\South Park clipart\sp024.gif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2514600" y="2667000"/>
              <a:ext cx="457200" cy="457200"/>
            </a:xfrm>
            <a:prstGeom prst="rect">
              <a:avLst/>
            </a:prstGeom>
            <a:noFill/>
          </p:spPr>
        </p:pic>
        <p:pic>
          <p:nvPicPr>
            <p:cNvPr id="25" name="Picture 4" descr="C:\Documents and Settings\Adam\Desktop\sp020.GIF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514600" y="4572000"/>
              <a:ext cx="457200" cy="572932"/>
            </a:xfrm>
            <a:prstGeom prst="rect">
              <a:avLst/>
            </a:prstGeom>
            <a:noFill/>
          </p:spPr>
        </p:pic>
        <p:sp>
          <p:nvSpPr>
            <p:cNvPr id="33" name="TextBox 32"/>
            <p:cNvSpPr txBox="1"/>
            <p:nvPr/>
          </p:nvSpPr>
          <p:spPr>
            <a:xfrm>
              <a:off x="3048000" y="2209800"/>
              <a:ext cx="18353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= 20 lives saved</a:t>
              </a:r>
            </a:p>
          </p:txBody>
        </p:sp>
        <p:pic>
          <p:nvPicPr>
            <p:cNvPr id="34" name="Picture 7" descr="C:\Documents and Settings\Adam\My Documents\Web files\South Park clipart\sp013.gif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2514600" y="3733800"/>
              <a:ext cx="533400" cy="689147"/>
            </a:xfrm>
            <a:prstGeom prst="rect">
              <a:avLst/>
            </a:prstGeom>
            <a:noFill/>
          </p:spPr>
        </p:pic>
        <p:pic>
          <p:nvPicPr>
            <p:cNvPr id="35" name="Picture 7" descr="C:\Documents and Settings\Adam\My Documents\Web files\South Park clipart\sp013.gif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3429000" y="838200"/>
              <a:ext cx="761999" cy="984495"/>
            </a:xfrm>
            <a:prstGeom prst="rect">
              <a:avLst/>
            </a:prstGeom>
            <a:noFill/>
          </p:spPr>
        </p:pic>
        <p:sp>
          <p:nvSpPr>
            <p:cNvPr id="36" name="TextBox 35"/>
            <p:cNvSpPr txBox="1"/>
            <p:nvPr/>
          </p:nvSpPr>
          <p:spPr>
            <a:xfrm>
              <a:off x="3048000" y="2743200"/>
              <a:ext cx="18353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= 20 lives saved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048000" y="3200400"/>
              <a:ext cx="18353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= 20 lives saved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048000" y="3733800"/>
              <a:ext cx="18353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= 20 lives saved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124200" y="4648200"/>
              <a:ext cx="18353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</a:rPr>
                <a:t>= 20 lives saved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67493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:\Documents and Settings\Adam\Local Settings\Temporary Internet Files\Content.IE5\L8HQMGGO\MCj03341960000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1" y="4343400"/>
            <a:ext cx="1066800" cy="1116578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533400" y="5638800"/>
            <a:ext cx="124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 Miners</a:t>
            </a:r>
          </a:p>
        </p:txBody>
      </p:sp>
      <p:cxnSp>
        <p:nvCxnSpPr>
          <p:cNvPr id="6" name="Straight Connector 5"/>
          <p:cNvCxnSpPr/>
          <p:nvPr/>
        </p:nvCxnSpPr>
        <p:spPr>
          <a:xfrm rot="16200000" flipV="1">
            <a:off x="-190500" y="2781300"/>
            <a:ext cx="2209800" cy="457200"/>
          </a:xfrm>
          <a:prstGeom prst="line">
            <a:avLst/>
          </a:prstGeom>
          <a:ln w="793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52400" y="1905000"/>
            <a:ext cx="4038600" cy="1588"/>
          </a:xfrm>
          <a:prstGeom prst="line">
            <a:avLst/>
          </a:prstGeom>
          <a:ln w="603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09600" y="228600"/>
            <a:ext cx="2108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4 Rescuers Required</a:t>
            </a:r>
          </a:p>
        </p:txBody>
      </p:sp>
      <p:pic>
        <p:nvPicPr>
          <p:cNvPr id="15" name="Picture 3" descr="C:\Documents and Settings\Adam\Local Settings\Temporary Internet Files\Content.IE5\L8HQMGGO\MCj03341960000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39000" y="4419600"/>
            <a:ext cx="1066800" cy="1116578"/>
          </a:xfrm>
          <a:prstGeom prst="rect">
            <a:avLst/>
          </a:prstGeom>
          <a:noFill/>
        </p:spPr>
      </p:pic>
      <p:cxnSp>
        <p:nvCxnSpPr>
          <p:cNvPr id="16" name="Straight Connector 15"/>
          <p:cNvCxnSpPr/>
          <p:nvPr/>
        </p:nvCxnSpPr>
        <p:spPr>
          <a:xfrm rot="16200000" flipV="1">
            <a:off x="6096000" y="2438400"/>
            <a:ext cx="2362200" cy="1143000"/>
          </a:xfrm>
          <a:prstGeom prst="line">
            <a:avLst/>
          </a:prstGeom>
          <a:ln w="793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248400" y="1828800"/>
            <a:ext cx="2743200" cy="1588"/>
          </a:xfrm>
          <a:prstGeom prst="line">
            <a:avLst/>
          </a:prstGeom>
          <a:ln w="603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324600" y="228600"/>
            <a:ext cx="2234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1 Rescuer Required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391400" y="5791200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Miner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743200" y="5410200"/>
            <a:ext cx="28770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SHARE OF THE TOTAL</a:t>
            </a:r>
          </a:p>
          <a:p>
            <a:pPr algn="ctr"/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Butters goes</a:t>
            </a:r>
          </a:p>
        </p:txBody>
      </p:sp>
      <p:pic>
        <p:nvPicPr>
          <p:cNvPr id="29" name="Picture 4" descr="C:\Documents and Settings\Adam\Desktop\sp020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086600" y="914400"/>
            <a:ext cx="608076" cy="762000"/>
          </a:xfrm>
          <a:prstGeom prst="rect">
            <a:avLst/>
          </a:prstGeom>
          <a:noFill/>
        </p:spPr>
      </p:pic>
      <p:pic>
        <p:nvPicPr>
          <p:cNvPr id="30" name="Picture 5" descr="C:\Documents and Settings\Adam\My Documents\Web files\South Park clipart\sp009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2400" y="838200"/>
            <a:ext cx="842962" cy="842962"/>
          </a:xfrm>
          <a:prstGeom prst="rect">
            <a:avLst/>
          </a:prstGeom>
          <a:noFill/>
        </p:spPr>
      </p:pic>
      <p:pic>
        <p:nvPicPr>
          <p:cNvPr id="31" name="Picture 6" descr="C:\Documents and Settings\Adam\My Documents\Web files\South Park clipart\sp004.gi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057400" y="914400"/>
            <a:ext cx="662177" cy="838199"/>
          </a:xfrm>
          <a:prstGeom prst="rect">
            <a:avLst/>
          </a:prstGeom>
          <a:noFill/>
        </p:spPr>
      </p:pic>
      <p:pic>
        <p:nvPicPr>
          <p:cNvPr id="32" name="Picture 8" descr="C:\Documents and Settings\Adam\My Documents\Web files\South Park clipart\sp024.gif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914400" y="914400"/>
            <a:ext cx="990600" cy="990600"/>
          </a:xfrm>
          <a:prstGeom prst="rect">
            <a:avLst/>
          </a:prstGeom>
          <a:noFill/>
        </p:spPr>
      </p:pic>
      <p:pic>
        <p:nvPicPr>
          <p:cNvPr id="21" name="Picture 5" descr="C:\Documents and Settings\Adam\My Documents\Web files\South Park clipart\sp009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514600" y="2057400"/>
            <a:ext cx="533400" cy="533400"/>
          </a:xfrm>
          <a:prstGeom prst="rect">
            <a:avLst/>
          </a:prstGeom>
          <a:noFill/>
        </p:spPr>
      </p:pic>
      <p:pic>
        <p:nvPicPr>
          <p:cNvPr id="22" name="Picture 6" descr="C:\Documents and Settings\Adam\My Documents\Web files\South Park clipart\sp004.gi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590800" y="3200400"/>
            <a:ext cx="304800" cy="385823"/>
          </a:xfrm>
          <a:prstGeom prst="rect">
            <a:avLst/>
          </a:prstGeom>
          <a:noFill/>
        </p:spPr>
      </p:pic>
      <p:pic>
        <p:nvPicPr>
          <p:cNvPr id="24" name="Picture 8" descr="C:\Documents and Settings\Adam\My Documents\Web files\South Park clipart\sp024.gif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514600" y="2667000"/>
            <a:ext cx="457200" cy="457200"/>
          </a:xfrm>
          <a:prstGeom prst="rect">
            <a:avLst/>
          </a:prstGeom>
          <a:noFill/>
        </p:spPr>
      </p:pic>
      <p:pic>
        <p:nvPicPr>
          <p:cNvPr id="25" name="Picture 4" descr="C:\Documents and Settings\Adam\Desktop\sp020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14600" y="4572000"/>
            <a:ext cx="457200" cy="572932"/>
          </a:xfrm>
          <a:prstGeom prst="rect">
            <a:avLst/>
          </a:prstGeom>
          <a:noFill/>
        </p:spPr>
      </p:pic>
      <p:sp>
        <p:nvSpPr>
          <p:cNvPr id="33" name="TextBox 32"/>
          <p:cNvSpPr txBox="1"/>
          <p:nvPr/>
        </p:nvSpPr>
        <p:spPr>
          <a:xfrm>
            <a:off x="3048000" y="2209800"/>
            <a:ext cx="1835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= 25 lives saved</a:t>
            </a:r>
          </a:p>
        </p:txBody>
      </p:sp>
      <p:pic>
        <p:nvPicPr>
          <p:cNvPr id="34" name="Picture 7" descr="C:\Documents and Settings\Adam\My Documents\Web files\South Park clipart\sp013.gif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514600" y="3733800"/>
            <a:ext cx="533400" cy="689147"/>
          </a:xfrm>
          <a:prstGeom prst="rect">
            <a:avLst/>
          </a:prstGeom>
          <a:noFill/>
        </p:spPr>
      </p:pic>
      <p:pic>
        <p:nvPicPr>
          <p:cNvPr id="35" name="Picture 7" descr="C:\Documents and Settings\Adam\My Documents\Web files\South Park clipart\sp013.gif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819400" y="762000"/>
            <a:ext cx="761999" cy="984495"/>
          </a:xfrm>
          <a:prstGeom prst="rect">
            <a:avLst/>
          </a:prstGeom>
          <a:noFill/>
        </p:spPr>
      </p:pic>
      <p:sp>
        <p:nvSpPr>
          <p:cNvPr id="36" name="TextBox 35"/>
          <p:cNvSpPr txBox="1"/>
          <p:nvPr/>
        </p:nvSpPr>
        <p:spPr>
          <a:xfrm>
            <a:off x="3048000" y="2743200"/>
            <a:ext cx="1835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= 25 lives saved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048000" y="3200400"/>
            <a:ext cx="1835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= 25 lives saved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048000" y="3733800"/>
            <a:ext cx="1835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= 25 lives saved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124200" y="4648200"/>
            <a:ext cx="15607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= 1 life saved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956AC52-0033-354E-9125-FADB03E47593}"/>
              </a:ext>
            </a:extLst>
          </p:cNvPr>
          <p:cNvGrpSpPr/>
          <p:nvPr/>
        </p:nvGrpSpPr>
        <p:grpSpPr>
          <a:xfrm>
            <a:off x="152400" y="228600"/>
            <a:ext cx="5410200" cy="3428999"/>
            <a:chOff x="152400" y="228600"/>
            <a:chExt cx="8839200" cy="6012597"/>
          </a:xfrm>
        </p:grpSpPr>
        <p:pic>
          <p:nvPicPr>
            <p:cNvPr id="3" name="Picture 3" descr="C:\Documents and Settings\Adam\Local Settings\Temporary Internet Files\Content.IE5\L8HQMGGO\MCj03341960000[1].wm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57201" y="4343400"/>
              <a:ext cx="1066800" cy="1116578"/>
            </a:xfrm>
            <a:prstGeom prst="rect">
              <a:avLst/>
            </a:prstGeom>
            <a:noFill/>
          </p:spPr>
        </p:pic>
        <p:sp>
          <p:nvSpPr>
            <p:cNvPr id="4" name="TextBox 3"/>
            <p:cNvSpPr txBox="1"/>
            <p:nvPr/>
          </p:nvSpPr>
          <p:spPr>
            <a:xfrm>
              <a:off x="533400" y="5638800"/>
              <a:ext cx="12418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100 Miners</a:t>
              </a:r>
            </a:p>
          </p:txBody>
        </p:sp>
        <p:cxnSp>
          <p:nvCxnSpPr>
            <p:cNvPr id="6" name="Straight Connector 5"/>
            <p:cNvCxnSpPr/>
            <p:nvPr/>
          </p:nvCxnSpPr>
          <p:spPr>
            <a:xfrm rot="16200000" flipV="1">
              <a:off x="-190500" y="2781300"/>
              <a:ext cx="2209800" cy="457200"/>
            </a:xfrm>
            <a:prstGeom prst="line">
              <a:avLst/>
            </a:prstGeom>
            <a:ln w="793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52400" y="1905000"/>
              <a:ext cx="4038600" cy="1588"/>
            </a:xfrm>
            <a:prstGeom prst="line">
              <a:avLst/>
            </a:prstGeom>
            <a:ln w="603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09600" y="228600"/>
              <a:ext cx="21089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4 Rescuers Required</a:t>
              </a:r>
            </a:p>
          </p:txBody>
        </p:sp>
        <p:pic>
          <p:nvPicPr>
            <p:cNvPr id="15" name="Picture 3" descr="C:\Documents and Settings\Adam\Local Settings\Temporary Internet Files\Content.IE5\L8HQMGGO\MCj03341960000[1].wm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239000" y="4419600"/>
              <a:ext cx="1066800" cy="1116578"/>
            </a:xfrm>
            <a:prstGeom prst="rect">
              <a:avLst/>
            </a:prstGeom>
            <a:noFill/>
          </p:spPr>
        </p:pic>
        <p:cxnSp>
          <p:nvCxnSpPr>
            <p:cNvPr id="16" name="Straight Connector 15"/>
            <p:cNvCxnSpPr/>
            <p:nvPr/>
          </p:nvCxnSpPr>
          <p:spPr>
            <a:xfrm rot="16200000" flipV="1">
              <a:off x="6096000" y="2438400"/>
              <a:ext cx="2362200" cy="1143000"/>
            </a:xfrm>
            <a:prstGeom prst="line">
              <a:avLst/>
            </a:prstGeom>
            <a:ln w="793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6248400" y="1828800"/>
              <a:ext cx="2743200" cy="1588"/>
            </a:xfrm>
            <a:prstGeom prst="line">
              <a:avLst/>
            </a:prstGeom>
            <a:ln w="603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6324600" y="228600"/>
              <a:ext cx="223407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1 Rescuer Required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391400" y="5791200"/>
              <a:ext cx="9220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 Miner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743200" y="5410200"/>
              <a:ext cx="287700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</a:rPr>
                <a:t>SHARE OF THE TOTAL</a:t>
              </a:r>
            </a:p>
            <a:p>
              <a:pPr algn="ctr"/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</a:rPr>
                <a:t>Butters goes</a:t>
              </a:r>
            </a:p>
          </p:txBody>
        </p:sp>
        <p:pic>
          <p:nvPicPr>
            <p:cNvPr id="29" name="Picture 4" descr="C:\Documents and Settings\Adam\Desktop\sp020.GIF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7086600" y="914400"/>
              <a:ext cx="608076" cy="762000"/>
            </a:xfrm>
            <a:prstGeom prst="rect">
              <a:avLst/>
            </a:prstGeom>
            <a:noFill/>
          </p:spPr>
        </p:pic>
        <p:pic>
          <p:nvPicPr>
            <p:cNvPr id="30" name="Picture 5" descr="C:\Documents and Settings\Adam\My Documents\Web files\South Park clipart\sp009.gif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52400" y="838200"/>
              <a:ext cx="842962" cy="842962"/>
            </a:xfrm>
            <a:prstGeom prst="rect">
              <a:avLst/>
            </a:prstGeom>
            <a:noFill/>
          </p:spPr>
        </p:pic>
        <p:pic>
          <p:nvPicPr>
            <p:cNvPr id="31" name="Picture 6" descr="C:\Documents and Settings\Adam\My Documents\Web files\South Park clipart\sp004.gif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2057400" y="914400"/>
              <a:ext cx="662177" cy="838199"/>
            </a:xfrm>
            <a:prstGeom prst="rect">
              <a:avLst/>
            </a:prstGeom>
            <a:noFill/>
          </p:spPr>
        </p:pic>
        <p:pic>
          <p:nvPicPr>
            <p:cNvPr id="32" name="Picture 8" descr="C:\Documents and Settings\Adam\My Documents\Web files\South Park clipart\sp024.gif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914400" y="914400"/>
              <a:ext cx="990600" cy="990600"/>
            </a:xfrm>
            <a:prstGeom prst="rect">
              <a:avLst/>
            </a:prstGeom>
            <a:noFill/>
          </p:spPr>
        </p:pic>
        <p:pic>
          <p:nvPicPr>
            <p:cNvPr id="21" name="Picture 5" descr="C:\Documents and Settings\Adam\My Documents\Web files\South Park clipart\sp009.gif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514600" y="2057400"/>
              <a:ext cx="533400" cy="533400"/>
            </a:xfrm>
            <a:prstGeom prst="rect">
              <a:avLst/>
            </a:prstGeom>
            <a:noFill/>
          </p:spPr>
        </p:pic>
        <p:pic>
          <p:nvPicPr>
            <p:cNvPr id="22" name="Picture 6" descr="C:\Documents and Settings\Adam\My Documents\Web files\South Park clipart\sp004.gif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2590800" y="3200400"/>
              <a:ext cx="304800" cy="385823"/>
            </a:xfrm>
            <a:prstGeom prst="rect">
              <a:avLst/>
            </a:prstGeom>
            <a:noFill/>
          </p:spPr>
        </p:pic>
        <p:pic>
          <p:nvPicPr>
            <p:cNvPr id="24" name="Picture 8" descr="C:\Documents and Settings\Adam\My Documents\Web files\South Park clipart\sp024.gif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2514600" y="2667000"/>
              <a:ext cx="457200" cy="457200"/>
            </a:xfrm>
            <a:prstGeom prst="rect">
              <a:avLst/>
            </a:prstGeom>
            <a:noFill/>
          </p:spPr>
        </p:pic>
        <p:pic>
          <p:nvPicPr>
            <p:cNvPr id="25" name="Picture 4" descr="C:\Documents and Settings\Adam\Desktop\sp020.GIF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514600" y="4572000"/>
              <a:ext cx="457200" cy="572932"/>
            </a:xfrm>
            <a:prstGeom prst="rect">
              <a:avLst/>
            </a:prstGeom>
            <a:noFill/>
          </p:spPr>
        </p:pic>
        <p:sp>
          <p:nvSpPr>
            <p:cNvPr id="33" name="TextBox 32"/>
            <p:cNvSpPr txBox="1"/>
            <p:nvPr/>
          </p:nvSpPr>
          <p:spPr>
            <a:xfrm>
              <a:off x="3048000" y="2209800"/>
              <a:ext cx="18353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= 25 lives saved</a:t>
              </a:r>
            </a:p>
          </p:txBody>
        </p:sp>
        <p:pic>
          <p:nvPicPr>
            <p:cNvPr id="34" name="Picture 7" descr="C:\Documents and Settings\Adam\My Documents\Web files\South Park clipart\sp013.gif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2514600" y="3733800"/>
              <a:ext cx="533400" cy="689147"/>
            </a:xfrm>
            <a:prstGeom prst="rect">
              <a:avLst/>
            </a:prstGeom>
            <a:noFill/>
          </p:spPr>
        </p:pic>
        <p:pic>
          <p:nvPicPr>
            <p:cNvPr id="35" name="Picture 7" descr="C:\Documents and Settings\Adam\My Documents\Web files\South Park clipart\sp013.gif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2819400" y="762000"/>
              <a:ext cx="761999" cy="984495"/>
            </a:xfrm>
            <a:prstGeom prst="rect">
              <a:avLst/>
            </a:prstGeom>
            <a:noFill/>
          </p:spPr>
        </p:pic>
        <p:sp>
          <p:nvSpPr>
            <p:cNvPr id="36" name="TextBox 35"/>
            <p:cNvSpPr txBox="1"/>
            <p:nvPr/>
          </p:nvSpPr>
          <p:spPr>
            <a:xfrm>
              <a:off x="3048000" y="2743200"/>
              <a:ext cx="18353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= 25 lives saved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048000" y="3200400"/>
              <a:ext cx="18353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= 25 lives saved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048000" y="3733800"/>
              <a:ext cx="18353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= 25 lives saved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124200" y="4648200"/>
              <a:ext cx="15607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</a:rPr>
                <a:t>= 1 life saved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80405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REVISED SHARE OF THE TOTAL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dirty="0"/>
              <a:t>	When a person joins others in doing good, the good that she does is not just her share of the total benefit produced.</a:t>
            </a:r>
          </a:p>
          <a:p>
            <a:pPr algn="just">
              <a:buNone/>
            </a:pPr>
            <a:endParaRPr lang="en-US" dirty="0"/>
          </a:p>
          <a:p>
            <a:pPr algn="just">
              <a:buNone/>
            </a:pPr>
            <a:r>
              <a:rPr lang="en-US" dirty="0"/>
              <a:t> She must subtract from her share any reduction that her joining causes in the shares of the benefits produced by others.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:\Documents and Settings\Adam\Local Settings\Temporary Internet Files\Content.IE5\L8HQMGGO\MCj03341960000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1" y="4343400"/>
            <a:ext cx="1066800" cy="1116578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533400" y="5638800"/>
            <a:ext cx="124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 Miners</a:t>
            </a:r>
          </a:p>
        </p:txBody>
      </p:sp>
      <p:cxnSp>
        <p:nvCxnSpPr>
          <p:cNvPr id="6" name="Straight Connector 5"/>
          <p:cNvCxnSpPr/>
          <p:nvPr/>
        </p:nvCxnSpPr>
        <p:spPr>
          <a:xfrm rot="16200000" flipV="1">
            <a:off x="-190500" y="2781300"/>
            <a:ext cx="2209800" cy="457200"/>
          </a:xfrm>
          <a:prstGeom prst="line">
            <a:avLst/>
          </a:prstGeom>
          <a:ln w="793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52400" y="1905000"/>
            <a:ext cx="4038600" cy="1588"/>
          </a:xfrm>
          <a:prstGeom prst="line">
            <a:avLst/>
          </a:prstGeom>
          <a:ln w="603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33400" y="304800"/>
            <a:ext cx="2108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4 Rescuers Required</a:t>
            </a:r>
          </a:p>
        </p:txBody>
      </p:sp>
      <p:pic>
        <p:nvPicPr>
          <p:cNvPr id="15" name="Picture 3" descr="C:\Documents and Settings\Adam\Local Settings\Temporary Internet Files\Content.IE5\L8HQMGGO\MCj03341960000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39000" y="4419600"/>
            <a:ext cx="1066800" cy="1116578"/>
          </a:xfrm>
          <a:prstGeom prst="rect">
            <a:avLst/>
          </a:prstGeom>
          <a:noFill/>
        </p:spPr>
      </p:pic>
      <p:cxnSp>
        <p:nvCxnSpPr>
          <p:cNvPr id="16" name="Straight Connector 15"/>
          <p:cNvCxnSpPr/>
          <p:nvPr/>
        </p:nvCxnSpPr>
        <p:spPr>
          <a:xfrm rot="16200000" flipV="1">
            <a:off x="6096000" y="2438400"/>
            <a:ext cx="2362200" cy="1143000"/>
          </a:xfrm>
          <a:prstGeom prst="line">
            <a:avLst/>
          </a:prstGeom>
          <a:ln w="793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248400" y="1828800"/>
            <a:ext cx="2743200" cy="1588"/>
          </a:xfrm>
          <a:prstGeom prst="line">
            <a:avLst/>
          </a:prstGeom>
          <a:ln w="603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324600" y="228600"/>
            <a:ext cx="2020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 Rescuer Required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391400" y="5791200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Miner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743200" y="5410200"/>
            <a:ext cx="40247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REVISED SHARE OF THE TOTAL</a:t>
            </a:r>
          </a:p>
          <a:p>
            <a:pPr algn="ctr"/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Butters stays</a:t>
            </a:r>
          </a:p>
        </p:txBody>
      </p:sp>
      <p:pic>
        <p:nvPicPr>
          <p:cNvPr id="29" name="Picture 4" descr="C:\Documents and Settings\Adam\Desktop\sp020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95600" y="838200"/>
            <a:ext cx="608076" cy="762000"/>
          </a:xfrm>
          <a:prstGeom prst="rect">
            <a:avLst/>
          </a:prstGeom>
          <a:noFill/>
        </p:spPr>
      </p:pic>
      <p:pic>
        <p:nvPicPr>
          <p:cNvPr id="30" name="Picture 5" descr="C:\Documents and Settings\Adam\My Documents\Web files\South Park clipart\sp009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2400" y="838200"/>
            <a:ext cx="842962" cy="842962"/>
          </a:xfrm>
          <a:prstGeom prst="rect">
            <a:avLst/>
          </a:prstGeom>
          <a:noFill/>
        </p:spPr>
      </p:pic>
      <p:pic>
        <p:nvPicPr>
          <p:cNvPr id="31" name="Picture 6" descr="C:\Documents and Settings\Adam\My Documents\Web files\South Park clipart\sp004.gi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057400" y="914400"/>
            <a:ext cx="662177" cy="838199"/>
          </a:xfrm>
          <a:prstGeom prst="rect">
            <a:avLst/>
          </a:prstGeom>
          <a:noFill/>
        </p:spPr>
      </p:pic>
      <p:pic>
        <p:nvPicPr>
          <p:cNvPr id="32" name="Picture 8" descr="C:\Documents and Settings\Adam\My Documents\Web files\South Park clipart\sp024.gif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914400" y="914400"/>
            <a:ext cx="990600" cy="990600"/>
          </a:xfrm>
          <a:prstGeom prst="rect">
            <a:avLst/>
          </a:prstGeom>
          <a:noFill/>
        </p:spPr>
      </p:pic>
      <p:pic>
        <p:nvPicPr>
          <p:cNvPr id="21" name="Picture 5" descr="C:\Documents and Settings\Adam\My Documents\Web files\South Park clipart\sp009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514600" y="2057400"/>
            <a:ext cx="533400" cy="533400"/>
          </a:xfrm>
          <a:prstGeom prst="rect">
            <a:avLst/>
          </a:prstGeom>
          <a:noFill/>
        </p:spPr>
      </p:pic>
      <p:pic>
        <p:nvPicPr>
          <p:cNvPr id="22" name="Picture 6" descr="C:\Documents and Settings\Adam\My Documents\Web files\South Park clipart\sp004.gi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590800" y="3200400"/>
            <a:ext cx="304800" cy="385823"/>
          </a:xfrm>
          <a:prstGeom prst="rect">
            <a:avLst/>
          </a:prstGeom>
          <a:noFill/>
        </p:spPr>
      </p:pic>
      <p:pic>
        <p:nvPicPr>
          <p:cNvPr id="24" name="Picture 8" descr="C:\Documents and Settings\Adam\My Documents\Web files\South Park clipart\sp024.gif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514600" y="2667000"/>
            <a:ext cx="457200" cy="457200"/>
          </a:xfrm>
          <a:prstGeom prst="rect">
            <a:avLst/>
          </a:prstGeom>
          <a:noFill/>
        </p:spPr>
      </p:pic>
      <p:pic>
        <p:nvPicPr>
          <p:cNvPr id="25" name="Picture 4" descr="C:\Documents and Settings\Adam\Desktop\sp020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14600" y="4572000"/>
            <a:ext cx="457200" cy="572932"/>
          </a:xfrm>
          <a:prstGeom prst="rect">
            <a:avLst/>
          </a:prstGeom>
          <a:noFill/>
        </p:spPr>
      </p:pic>
      <p:sp>
        <p:nvSpPr>
          <p:cNvPr id="33" name="TextBox 32"/>
          <p:cNvSpPr txBox="1"/>
          <p:nvPr/>
        </p:nvSpPr>
        <p:spPr>
          <a:xfrm>
            <a:off x="3048000" y="2209800"/>
            <a:ext cx="2604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=25 - 5 = 20 lives saved</a:t>
            </a:r>
          </a:p>
        </p:txBody>
      </p:sp>
      <p:pic>
        <p:nvPicPr>
          <p:cNvPr id="34" name="Picture 7" descr="C:\Documents and Settings\Adam\My Documents\Web files\South Park clipart\sp013.gif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514600" y="3733800"/>
            <a:ext cx="533400" cy="689147"/>
          </a:xfrm>
          <a:prstGeom prst="rect">
            <a:avLst/>
          </a:prstGeom>
          <a:noFill/>
        </p:spPr>
      </p:pic>
      <p:pic>
        <p:nvPicPr>
          <p:cNvPr id="35" name="Picture 7" descr="C:\Documents and Settings\Adam\My Documents\Web files\South Park clipart\sp013.gif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429000" y="838200"/>
            <a:ext cx="761999" cy="984495"/>
          </a:xfrm>
          <a:prstGeom prst="rect">
            <a:avLst/>
          </a:prstGeom>
          <a:noFill/>
        </p:spPr>
      </p:pic>
      <p:sp>
        <p:nvSpPr>
          <p:cNvPr id="36" name="TextBox 35"/>
          <p:cNvSpPr txBox="1"/>
          <p:nvPr/>
        </p:nvSpPr>
        <p:spPr>
          <a:xfrm>
            <a:off x="3048000" y="2743200"/>
            <a:ext cx="2604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=25 - 5 = 20 lives saved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048000" y="3200400"/>
            <a:ext cx="26545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=25 – 5 = 20 lives saved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048000" y="3733800"/>
            <a:ext cx="26545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=25 – 5 = 20 lives saved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124200" y="4648200"/>
            <a:ext cx="31947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= 20 + (-5 * 4) </a:t>
            </a:r>
            <a:r>
              <a:rPr lang="en-US" sz="2000" b="1" dirty="0">
                <a:solidFill>
                  <a:srgbClr val="C00000"/>
                </a:solidFill>
              </a:rPr>
              <a:t>= 0 lives saved</a:t>
            </a:r>
          </a:p>
        </p:txBody>
      </p:sp>
    </p:spTree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3664</TotalTime>
  <Words>1010</Words>
  <Application>Microsoft Macintosh PowerPoint</Application>
  <PresentationFormat>On-screen Show (4:3)</PresentationFormat>
  <Paragraphs>261</Paragraphs>
  <Slides>30</Slides>
  <Notes>27</Notes>
  <HiddenSlides>1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Rockwell</vt:lpstr>
      <vt:lpstr>Wingdings 2</vt:lpstr>
      <vt:lpstr>Office Theme</vt:lpstr>
      <vt:lpstr>Foundry</vt:lpstr>
      <vt:lpstr>Equation</vt:lpstr>
      <vt:lpstr>The Share of the Total View</vt:lpstr>
      <vt:lpstr>SHARE OF THE TOTAL 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REVISED SHARE OF THE TOTAL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FULL RESPONSIBILITY VIEW</vt:lpstr>
      <vt:lpstr>PowerPoint Presentation</vt:lpstr>
      <vt:lpstr>PowerPoint Presentation</vt:lpstr>
      <vt:lpstr>PowerPoint Presentation</vt:lpstr>
      <vt:lpstr>PowerPoint Presentation</vt:lpstr>
      <vt:lpstr>Problem</vt:lpstr>
      <vt:lpstr>Lesson</vt:lpstr>
      <vt:lpstr>SMALL CHANCES MATTER</vt:lpstr>
      <vt:lpstr>Expected value</vt:lpstr>
      <vt:lpstr>Expected benefit = (S*N/P)-C</vt:lpstr>
      <vt:lpstr>PowerPoint Presentation</vt:lpstr>
      <vt:lpstr>EXPECTED BENEFIT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adam</dc:creator>
  <cp:lastModifiedBy>Swenson, Adam R</cp:lastModifiedBy>
  <cp:revision>60</cp:revision>
  <dcterms:created xsi:type="dcterms:W3CDTF">2010-10-25T15:33:20Z</dcterms:created>
  <dcterms:modified xsi:type="dcterms:W3CDTF">2020-01-27T21:39:57Z</dcterms:modified>
</cp:coreProperties>
</file>