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60" r:id="rId3"/>
    <p:sldId id="257" r:id="rId4"/>
    <p:sldId id="280" r:id="rId5"/>
    <p:sldId id="259" r:id="rId6"/>
    <p:sldId id="258" r:id="rId7"/>
    <p:sldId id="264" r:id="rId8"/>
    <p:sldId id="261" r:id="rId9"/>
    <p:sldId id="281" r:id="rId10"/>
    <p:sldId id="262" r:id="rId11"/>
    <p:sldId id="265" r:id="rId12"/>
    <p:sldId id="263" r:id="rId13"/>
    <p:sldId id="282" r:id="rId14"/>
    <p:sldId id="266" r:id="rId15"/>
    <p:sldId id="267" r:id="rId16"/>
    <p:sldId id="269" r:id="rId17"/>
    <p:sldId id="268" r:id="rId18"/>
    <p:sldId id="270" r:id="rId19"/>
    <p:sldId id="271" r:id="rId20"/>
    <p:sldId id="273" r:id="rId21"/>
    <p:sldId id="272" r:id="rId22"/>
    <p:sldId id="274" r:id="rId23"/>
    <p:sldId id="275" r:id="rId24"/>
    <p:sldId id="276" r:id="rId25"/>
    <p:sldId id="277" r:id="rId26"/>
    <p:sldId id="278" r:id="rId27"/>
    <p:sldId id="279" r:id="rId28"/>
    <p:sldId id="283"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69733"/>
  </p:normalViewPr>
  <p:slideViewPr>
    <p:cSldViewPr snapToGrid="0" snapToObjects="1">
      <p:cViewPr varScale="1">
        <p:scale>
          <a:sx n="59" d="100"/>
          <a:sy n="59" d="100"/>
        </p:scale>
        <p:origin x="216"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7AB74-DC5F-044D-A6B1-98572626FBE3}" type="datetimeFigureOut">
              <a:rPr lang="en-US" smtClean="0"/>
              <a:t>9/21/19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7DAC6-F1BE-C54E-977E-9E4895218AD4}" type="slidenum">
              <a:rPr lang="en-US" smtClean="0"/>
              <a:t>‹#›</a:t>
            </a:fld>
            <a:endParaRPr lang="en-US"/>
          </a:p>
        </p:txBody>
      </p:sp>
    </p:spTree>
    <p:extLst>
      <p:ext uri="{BB962C8B-B14F-4D97-AF65-F5344CB8AC3E}">
        <p14:creationId xmlns:p14="http://schemas.microsoft.com/office/powerpoint/2010/main" val="3244550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seems weird: The connection between looking younger and having sex isn’t irrational. Maybe it makes feel more confident or feel attractive.</a:t>
            </a:r>
          </a:p>
          <a:p>
            <a:endParaRPr lang="en-US" dirty="0"/>
          </a:p>
          <a:p>
            <a:r>
              <a:rPr lang="en-US" dirty="0"/>
              <a:t>Better case: Carl’s Jr. If go to Carl’s Jr looking to get laid, going to be seriously disappointed.</a:t>
            </a:r>
          </a:p>
        </p:txBody>
      </p:sp>
      <p:sp>
        <p:nvSpPr>
          <p:cNvPr id="4" name="Slide Number Placeholder 3"/>
          <p:cNvSpPr>
            <a:spLocks noGrp="1"/>
          </p:cNvSpPr>
          <p:nvPr>
            <p:ph type="sldNum" sz="quarter" idx="5"/>
          </p:nvPr>
        </p:nvSpPr>
        <p:spPr/>
        <p:txBody>
          <a:bodyPr/>
          <a:lstStyle/>
          <a:p>
            <a:fld id="{BFC7DAC6-F1BE-C54E-977E-9E4895218AD4}" type="slidenum">
              <a:rPr lang="en-US" smtClean="0"/>
              <a:t>11</a:t>
            </a:fld>
            <a:endParaRPr lang="en-US"/>
          </a:p>
        </p:txBody>
      </p:sp>
    </p:spTree>
    <p:extLst>
      <p:ext uri="{BB962C8B-B14F-4D97-AF65-F5344CB8AC3E}">
        <p14:creationId xmlns:p14="http://schemas.microsoft.com/office/powerpoint/2010/main" val="495123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why can’t accept advertising? </a:t>
            </a:r>
          </a:p>
        </p:txBody>
      </p:sp>
      <p:sp>
        <p:nvSpPr>
          <p:cNvPr id="4" name="Slide Number Placeholder 3"/>
          <p:cNvSpPr>
            <a:spLocks noGrp="1"/>
          </p:cNvSpPr>
          <p:nvPr>
            <p:ph type="sldNum" sz="quarter" idx="5"/>
          </p:nvPr>
        </p:nvSpPr>
        <p:spPr/>
        <p:txBody>
          <a:bodyPr/>
          <a:lstStyle/>
          <a:p>
            <a:fld id="{BFC7DAC6-F1BE-C54E-977E-9E4895218AD4}" type="slidenum">
              <a:rPr lang="en-US" smtClean="0"/>
              <a:t>17</a:t>
            </a:fld>
            <a:endParaRPr lang="en-US"/>
          </a:p>
        </p:txBody>
      </p:sp>
    </p:spTree>
    <p:extLst>
      <p:ext uri="{BB962C8B-B14F-4D97-AF65-F5344CB8AC3E}">
        <p14:creationId xmlns:p14="http://schemas.microsoft.com/office/powerpoint/2010/main" val="853808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Community / culture create standards of attractiveness and style. If I expect that others will judge me as a partner based on common cultural ideals, then isn’t it true that driving a certain car, certain clothes, et cetera is at least somewhat likely to satisfy my desire for sex? Indeed, if live in a community with well-defined standards of attractiveness (especially if in reaction to broader cultural standards) the connection seems stronger</a:t>
            </a:r>
          </a:p>
        </p:txBody>
      </p:sp>
      <p:sp>
        <p:nvSpPr>
          <p:cNvPr id="4" name="Slide Number Placeholder 3"/>
          <p:cNvSpPr>
            <a:spLocks noGrp="1"/>
          </p:cNvSpPr>
          <p:nvPr>
            <p:ph type="sldNum" sz="quarter" idx="5"/>
          </p:nvPr>
        </p:nvSpPr>
        <p:spPr/>
        <p:txBody>
          <a:bodyPr/>
          <a:lstStyle/>
          <a:p>
            <a:fld id="{BFC7DAC6-F1BE-C54E-977E-9E4895218AD4}" type="slidenum">
              <a:rPr lang="en-US" smtClean="0"/>
              <a:t>18</a:t>
            </a:fld>
            <a:endParaRPr lang="en-US"/>
          </a:p>
        </p:txBody>
      </p:sp>
    </p:spTree>
    <p:extLst>
      <p:ext uri="{BB962C8B-B14F-4D97-AF65-F5344CB8AC3E}">
        <p14:creationId xmlns:p14="http://schemas.microsoft.com/office/powerpoint/2010/main" val="2063274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seems to be his main move.....</a:t>
            </a:r>
          </a:p>
        </p:txBody>
      </p:sp>
      <p:sp>
        <p:nvSpPr>
          <p:cNvPr id="4" name="Slide Number Placeholder 3"/>
          <p:cNvSpPr>
            <a:spLocks noGrp="1"/>
          </p:cNvSpPr>
          <p:nvPr>
            <p:ph type="sldNum" sz="quarter" idx="5"/>
          </p:nvPr>
        </p:nvSpPr>
        <p:spPr/>
        <p:txBody>
          <a:bodyPr/>
          <a:lstStyle/>
          <a:p>
            <a:fld id="{BFC7DAC6-F1BE-C54E-977E-9E4895218AD4}" type="slidenum">
              <a:rPr lang="en-US" smtClean="0"/>
              <a:t>19</a:t>
            </a:fld>
            <a:endParaRPr lang="en-US"/>
          </a:p>
        </p:txBody>
      </p:sp>
    </p:spTree>
    <p:extLst>
      <p:ext uri="{BB962C8B-B14F-4D97-AF65-F5344CB8AC3E}">
        <p14:creationId xmlns:p14="http://schemas.microsoft.com/office/powerpoint/2010/main" val="437888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 Very weird that frames this as whether desires ”so covert that agent can’t resist them”. Being covert doesn’t entail strength.....</a:t>
            </a:r>
          </a:p>
        </p:txBody>
      </p:sp>
      <p:sp>
        <p:nvSpPr>
          <p:cNvPr id="4" name="Slide Number Placeholder 3"/>
          <p:cNvSpPr>
            <a:spLocks noGrp="1"/>
          </p:cNvSpPr>
          <p:nvPr>
            <p:ph type="sldNum" sz="quarter" idx="5"/>
          </p:nvPr>
        </p:nvSpPr>
        <p:spPr/>
        <p:txBody>
          <a:bodyPr/>
          <a:lstStyle/>
          <a:p>
            <a:fld id="{BFC7DAC6-F1BE-C54E-977E-9E4895218AD4}" type="slidenum">
              <a:rPr lang="en-US" smtClean="0"/>
              <a:t>21</a:t>
            </a:fld>
            <a:endParaRPr lang="en-US"/>
          </a:p>
        </p:txBody>
      </p:sp>
    </p:spTree>
    <p:extLst>
      <p:ext uri="{BB962C8B-B14F-4D97-AF65-F5344CB8AC3E}">
        <p14:creationId xmlns:p14="http://schemas.microsoft.com/office/powerpoint/2010/main" val="1897101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D7C-94CD-C645-B83B-02F465E0C8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1BC3E3-9A31-A648-B65D-1CC0335FBF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CA2437-26A6-3B4C-BE04-BD6B3E9DC21B}"/>
              </a:ext>
            </a:extLst>
          </p:cNvPr>
          <p:cNvSpPr>
            <a:spLocks noGrp="1"/>
          </p:cNvSpPr>
          <p:nvPr>
            <p:ph type="dt" sz="half" idx="10"/>
          </p:nvPr>
        </p:nvSpPr>
        <p:spPr/>
        <p:txBody>
          <a:bodyPr/>
          <a:lstStyle/>
          <a:p>
            <a:fld id="{3A49F09F-645A-2A46-89B3-94F0CE76B20D}" type="datetimeFigureOut">
              <a:rPr lang="en-US" smtClean="0"/>
              <a:t>9/21/19</a:t>
            </a:fld>
            <a:endParaRPr lang="en-US"/>
          </a:p>
        </p:txBody>
      </p:sp>
      <p:sp>
        <p:nvSpPr>
          <p:cNvPr id="5" name="Footer Placeholder 4">
            <a:extLst>
              <a:ext uri="{FF2B5EF4-FFF2-40B4-BE49-F238E27FC236}">
                <a16:creationId xmlns:a16="http://schemas.microsoft.com/office/drawing/2014/main" id="{57987D54-9CD4-7A4C-B461-5030AD290B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706D57-F5E6-1B48-9FD2-26AD94205960}"/>
              </a:ext>
            </a:extLst>
          </p:cNvPr>
          <p:cNvSpPr>
            <a:spLocks noGrp="1"/>
          </p:cNvSpPr>
          <p:nvPr>
            <p:ph type="sldNum" sz="quarter" idx="12"/>
          </p:nvPr>
        </p:nvSpPr>
        <p:spPr/>
        <p:txBody>
          <a:bodyPr/>
          <a:lstStyle/>
          <a:p>
            <a:fld id="{8A28144E-544C-DD4F-997E-AAF4A177D5C2}" type="slidenum">
              <a:rPr lang="en-US" smtClean="0"/>
              <a:t>‹#›</a:t>
            </a:fld>
            <a:endParaRPr lang="en-US"/>
          </a:p>
        </p:txBody>
      </p:sp>
    </p:spTree>
    <p:extLst>
      <p:ext uri="{BB962C8B-B14F-4D97-AF65-F5344CB8AC3E}">
        <p14:creationId xmlns:p14="http://schemas.microsoft.com/office/powerpoint/2010/main" val="3330372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7D3C-BEA0-574E-B1DA-261B84B897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4A5AFB-F635-0340-8A21-918CA2EB473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3193C-952C-F44D-9CB9-2657F964E18C}"/>
              </a:ext>
            </a:extLst>
          </p:cNvPr>
          <p:cNvSpPr>
            <a:spLocks noGrp="1"/>
          </p:cNvSpPr>
          <p:nvPr>
            <p:ph type="dt" sz="half" idx="10"/>
          </p:nvPr>
        </p:nvSpPr>
        <p:spPr/>
        <p:txBody>
          <a:bodyPr/>
          <a:lstStyle/>
          <a:p>
            <a:fld id="{3A49F09F-645A-2A46-89B3-94F0CE76B20D}" type="datetimeFigureOut">
              <a:rPr lang="en-US" smtClean="0"/>
              <a:t>9/21/19</a:t>
            </a:fld>
            <a:endParaRPr lang="en-US"/>
          </a:p>
        </p:txBody>
      </p:sp>
      <p:sp>
        <p:nvSpPr>
          <p:cNvPr id="5" name="Footer Placeholder 4">
            <a:extLst>
              <a:ext uri="{FF2B5EF4-FFF2-40B4-BE49-F238E27FC236}">
                <a16:creationId xmlns:a16="http://schemas.microsoft.com/office/drawing/2014/main" id="{971A2752-3F1B-5944-BB7C-229B6CF76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0EFC8-6358-AD49-8BFA-CFFDA3E11732}"/>
              </a:ext>
            </a:extLst>
          </p:cNvPr>
          <p:cNvSpPr>
            <a:spLocks noGrp="1"/>
          </p:cNvSpPr>
          <p:nvPr>
            <p:ph type="sldNum" sz="quarter" idx="12"/>
          </p:nvPr>
        </p:nvSpPr>
        <p:spPr/>
        <p:txBody>
          <a:bodyPr/>
          <a:lstStyle/>
          <a:p>
            <a:fld id="{8A28144E-544C-DD4F-997E-AAF4A177D5C2}" type="slidenum">
              <a:rPr lang="en-US" smtClean="0"/>
              <a:t>‹#›</a:t>
            </a:fld>
            <a:endParaRPr lang="en-US"/>
          </a:p>
        </p:txBody>
      </p:sp>
    </p:spTree>
    <p:extLst>
      <p:ext uri="{BB962C8B-B14F-4D97-AF65-F5344CB8AC3E}">
        <p14:creationId xmlns:p14="http://schemas.microsoft.com/office/powerpoint/2010/main" val="73428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878F1-7EA0-3C4C-8438-F8775528A0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AC9776-2184-5F49-BDDD-C3EDE1C5D6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E8CE6-B381-134F-A3A8-C63B856AA243}"/>
              </a:ext>
            </a:extLst>
          </p:cNvPr>
          <p:cNvSpPr>
            <a:spLocks noGrp="1"/>
          </p:cNvSpPr>
          <p:nvPr>
            <p:ph type="dt" sz="half" idx="10"/>
          </p:nvPr>
        </p:nvSpPr>
        <p:spPr/>
        <p:txBody>
          <a:bodyPr/>
          <a:lstStyle/>
          <a:p>
            <a:fld id="{3A49F09F-645A-2A46-89B3-94F0CE76B20D}" type="datetimeFigureOut">
              <a:rPr lang="en-US" smtClean="0"/>
              <a:t>9/21/19</a:t>
            </a:fld>
            <a:endParaRPr lang="en-US"/>
          </a:p>
        </p:txBody>
      </p:sp>
      <p:sp>
        <p:nvSpPr>
          <p:cNvPr id="5" name="Footer Placeholder 4">
            <a:extLst>
              <a:ext uri="{FF2B5EF4-FFF2-40B4-BE49-F238E27FC236}">
                <a16:creationId xmlns:a16="http://schemas.microsoft.com/office/drawing/2014/main" id="{49AAF7E3-756B-F843-AD4E-74F3031DE1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2A1AE-7118-BB40-B7C0-03DD52A64308}"/>
              </a:ext>
            </a:extLst>
          </p:cNvPr>
          <p:cNvSpPr>
            <a:spLocks noGrp="1"/>
          </p:cNvSpPr>
          <p:nvPr>
            <p:ph type="sldNum" sz="quarter" idx="12"/>
          </p:nvPr>
        </p:nvSpPr>
        <p:spPr/>
        <p:txBody>
          <a:bodyPr/>
          <a:lstStyle/>
          <a:p>
            <a:fld id="{8A28144E-544C-DD4F-997E-AAF4A177D5C2}" type="slidenum">
              <a:rPr lang="en-US" smtClean="0"/>
              <a:t>‹#›</a:t>
            </a:fld>
            <a:endParaRPr lang="en-US"/>
          </a:p>
        </p:txBody>
      </p:sp>
    </p:spTree>
    <p:extLst>
      <p:ext uri="{BB962C8B-B14F-4D97-AF65-F5344CB8AC3E}">
        <p14:creationId xmlns:p14="http://schemas.microsoft.com/office/powerpoint/2010/main" val="21546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9515-555E-3141-A47C-7EF8A89E4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A7633F-DE1D-6B42-9ECD-BDF85F24D0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EBD2F-3FE5-5D47-A79B-1C42618E35B9}"/>
              </a:ext>
            </a:extLst>
          </p:cNvPr>
          <p:cNvSpPr>
            <a:spLocks noGrp="1"/>
          </p:cNvSpPr>
          <p:nvPr>
            <p:ph type="dt" sz="half" idx="10"/>
          </p:nvPr>
        </p:nvSpPr>
        <p:spPr/>
        <p:txBody>
          <a:bodyPr/>
          <a:lstStyle/>
          <a:p>
            <a:fld id="{3A49F09F-645A-2A46-89B3-94F0CE76B20D}" type="datetimeFigureOut">
              <a:rPr lang="en-US" smtClean="0"/>
              <a:t>9/21/19</a:t>
            </a:fld>
            <a:endParaRPr lang="en-US"/>
          </a:p>
        </p:txBody>
      </p:sp>
      <p:sp>
        <p:nvSpPr>
          <p:cNvPr id="5" name="Footer Placeholder 4">
            <a:extLst>
              <a:ext uri="{FF2B5EF4-FFF2-40B4-BE49-F238E27FC236}">
                <a16:creationId xmlns:a16="http://schemas.microsoft.com/office/drawing/2014/main" id="{D386CD14-87D6-D44A-862D-4B67BBC1F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54827-D64E-9C4D-B4A1-465A2A0EBA5C}"/>
              </a:ext>
            </a:extLst>
          </p:cNvPr>
          <p:cNvSpPr>
            <a:spLocks noGrp="1"/>
          </p:cNvSpPr>
          <p:nvPr>
            <p:ph type="sldNum" sz="quarter" idx="12"/>
          </p:nvPr>
        </p:nvSpPr>
        <p:spPr/>
        <p:txBody>
          <a:bodyPr/>
          <a:lstStyle/>
          <a:p>
            <a:fld id="{8A28144E-544C-DD4F-997E-AAF4A177D5C2}" type="slidenum">
              <a:rPr lang="en-US" smtClean="0"/>
              <a:t>‹#›</a:t>
            </a:fld>
            <a:endParaRPr lang="en-US"/>
          </a:p>
        </p:txBody>
      </p:sp>
    </p:spTree>
    <p:extLst>
      <p:ext uri="{BB962C8B-B14F-4D97-AF65-F5344CB8AC3E}">
        <p14:creationId xmlns:p14="http://schemas.microsoft.com/office/powerpoint/2010/main" val="308130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F7373-26AA-D94C-97B0-DED62FE4C1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FCEF16-7CC2-C34F-878F-BF559E06F2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B5F67EA-9145-564F-B895-E66865B09F6A}"/>
              </a:ext>
            </a:extLst>
          </p:cNvPr>
          <p:cNvSpPr>
            <a:spLocks noGrp="1"/>
          </p:cNvSpPr>
          <p:nvPr>
            <p:ph type="dt" sz="half" idx="10"/>
          </p:nvPr>
        </p:nvSpPr>
        <p:spPr/>
        <p:txBody>
          <a:bodyPr/>
          <a:lstStyle/>
          <a:p>
            <a:fld id="{3A49F09F-645A-2A46-89B3-94F0CE76B20D}" type="datetimeFigureOut">
              <a:rPr lang="en-US" smtClean="0"/>
              <a:t>9/21/19</a:t>
            </a:fld>
            <a:endParaRPr lang="en-US"/>
          </a:p>
        </p:txBody>
      </p:sp>
      <p:sp>
        <p:nvSpPr>
          <p:cNvPr id="5" name="Footer Placeholder 4">
            <a:extLst>
              <a:ext uri="{FF2B5EF4-FFF2-40B4-BE49-F238E27FC236}">
                <a16:creationId xmlns:a16="http://schemas.microsoft.com/office/drawing/2014/main" id="{B00A54F1-516C-3944-A57F-F3B97E178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A356B-B8A1-E943-A531-BDD2AF1144B7}"/>
              </a:ext>
            </a:extLst>
          </p:cNvPr>
          <p:cNvSpPr>
            <a:spLocks noGrp="1"/>
          </p:cNvSpPr>
          <p:nvPr>
            <p:ph type="sldNum" sz="quarter" idx="12"/>
          </p:nvPr>
        </p:nvSpPr>
        <p:spPr/>
        <p:txBody>
          <a:bodyPr/>
          <a:lstStyle/>
          <a:p>
            <a:fld id="{8A28144E-544C-DD4F-997E-AAF4A177D5C2}" type="slidenum">
              <a:rPr lang="en-US" smtClean="0"/>
              <a:t>‹#›</a:t>
            </a:fld>
            <a:endParaRPr lang="en-US"/>
          </a:p>
        </p:txBody>
      </p:sp>
    </p:spTree>
    <p:extLst>
      <p:ext uri="{BB962C8B-B14F-4D97-AF65-F5344CB8AC3E}">
        <p14:creationId xmlns:p14="http://schemas.microsoft.com/office/powerpoint/2010/main" val="2776956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D673-8D96-1C4B-B3BB-8223005C6E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B22609-EF03-CC47-83A0-435AE98B18A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AFD031-0D1A-234A-8D7D-6E267AB0A73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42F8A8-B1E8-264A-80A9-AD2EB01DC7BC}"/>
              </a:ext>
            </a:extLst>
          </p:cNvPr>
          <p:cNvSpPr>
            <a:spLocks noGrp="1"/>
          </p:cNvSpPr>
          <p:nvPr>
            <p:ph type="dt" sz="half" idx="10"/>
          </p:nvPr>
        </p:nvSpPr>
        <p:spPr/>
        <p:txBody>
          <a:bodyPr/>
          <a:lstStyle/>
          <a:p>
            <a:fld id="{3A49F09F-645A-2A46-89B3-94F0CE76B20D}" type="datetimeFigureOut">
              <a:rPr lang="en-US" smtClean="0"/>
              <a:t>9/21/19</a:t>
            </a:fld>
            <a:endParaRPr lang="en-US"/>
          </a:p>
        </p:txBody>
      </p:sp>
      <p:sp>
        <p:nvSpPr>
          <p:cNvPr id="6" name="Footer Placeholder 5">
            <a:extLst>
              <a:ext uri="{FF2B5EF4-FFF2-40B4-BE49-F238E27FC236}">
                <a16:creationId xmlns:a16="http://schemas.microsoft.com/office/drawing/2014/main" id="{0F9BBA92-6472-B443-B7A9-3857F211AC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E6E7C-5259-414A-B60C-4919D32A5836}"/>
              </a:ext>
            </a:extLst>
          </p:cNvPr>
          <p:cNvSpPr>
            <a:spLocks noGrp="1"/>
          </p:cNvSpPr>
          <p:nvPr>
            <p:ph type="sldNum" sz="quarter" idx="12"/>
          </p:nvPr>
        </p:nvSpPr>
        <p:spPr/>
        <p:txBody>
          <a:bodyPr/>
          <a:lstStyle/>
          <a:p>
            <a:fld id="{8A28144E-544C-DD4F-997E-AAF4A177D5C2}" type="slidenum">
              <a:rPr lang="en-US" smtClean="0"/>
              <a:t>‹#›</a:t>
            </a:fld>
            <a:endParaRPr lang="en-US"/>
          </a:p>
        </p:txBody>
      </p:sp>
    </p:spTree>
    <p:extLst>
      <p:ext uri="{BB962C8B-B14F-4D97-AF65-F5344CB8AC3E}">
        <p14:creationId xmlns:p14="http://schemas.microsoft.com/office/powerpoint/2010/main" val="3450283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CEF7-7B3D-344F-A389-D49373374E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00D424-4BD0-A343-9581-1A1BAC24B2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1A1DB39-4762-1B4A-936F-58EB3470D8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7E35B-91F8-A646-9D2B-0FAD1B7A25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2DE2ABB-622B-1847-9F43-425FA9AD89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2CCD08-A572-424C-84CB-A1293F4D9808}"/>
              </a:ext>
            </a:extLst>
          </p:cNvPr>
          <p:cNvSpPr>
            <a:spLocks noGrp="1"/>
          </p:cNvSpPr>
          <p:nvPr>
            <p:ph type="dt" sz="half" idx="10"/>
          </p:nvPr>
        </p:nvSpPr>
        <p:spPr/>
        <p:txBody>
          <a:bodyPr/>
          <a:lstStyle/>
          <a:p>
            <a:fld id="{3A49F09F-645A-2A46-89B3-94F0CE76B20D}" type="datetimeFigureOut">
              <a:rPr lang="en-US" smtClean="0"/>
              <a:t>9/21/19</a:t>
            </a:fld>
            <a:endParaRPr lang="en-US"/>
          </a:p>
        </p:txBody>
      </p:sp>
      <p:sp>
        <p:nvSpPr>
          <p:cNvPr id="8" name="Footer Placeholder 7">
            <a:extLst>
              <a:ext uri="{FF2B5EF4-FFF2-40B4-BE49-F238E27FC236}">
                <a16:creationId xmlns:a16="http://schemas.microsoft.com/office/drawing/2014/main" id="{967532E4-D61C-964C-B918-C8489F10A3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6F6B9B-F48C-9946-B5AC-B2874D5C04A3}"/>
              </a:ext>
            </a:extLst>
          </p:cNvPr>
          <p:cNvSpPr>
            <a:spLocks noGrp="1"/>
          </p:cNvSpPr>
          <p:nvPr>
            <p:ph type="sldNum" sz="quarter" idx="12"/>
          </p:nvPr>
        </p:nvSpPr>
        <p:spPr/>
        <p:txBody>
          <a:bodyPr/>
          <a:lstStyle/>
          <a:p>
            <a:fld id="{8A28144E-544C-DD4F-997E-AAF4A177D5C2}" type="slidenum">
              <a:rPr lang="en-US" smtClean="0"/>
              <a:t>‹#›</a:t>
            </a:fld>
            <a:endParaRPr lang="en-US"/>
          </a:p>
        </p:txBody>
      </p:sp>
    </p:spTree>
    <p:extLst>
      <p:ext uri="{BB962C8B-B14F-4D97-AF65-F5344CB8AC3E}">
        <p14:creationId xmlns:p14="http://schemas.microsoft.com/office/powerpoint/2010/main" val="98494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CA85-AEF5-314F-8A2A-769703E228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D17EFA-6656-F841-8908-96ADCE044AF9}"/>
              </a:ext>
            </a:extLst>
          </p:cNvPr>
          <p:cNvSpPr>
            <a:spLocks noGrp="1"/>
          </p:cNvSpPr>
          <p:nvPr>
            <p:ph type="dt" sz="half" idx="10"/>
          </p:nvPr>
        </p:nvSpPr>
        <p:spPr/>
        <p:txBody>
          <a:bodyPr/>
          <a:lstStyle/>
          <a:p>
            <a:fld id="{3A49F09F-645A-2A46-89B3-94F0CE76B20D}" type="datetimeFigureOut">
              <a:rPr lang="en-US" smtClean="0"/>
              <a:t>9/21/19</a:t>
            </a:fld>
            <a:endParaRPr lang="en-US"/>
          </a:p>
        </p:txBody>
      </p:sp>
      <p:sp>
        <p:nvSpPr>
          <p:cNvPr id="4" name="Footer Placeholder 3">
            <a:extLst>
              <a:ext uri="{FF2B5EF4-FFF2-40B4-BE49-F238E27FC236}">
                <a16:creationId xmlns:a16="http://schemas.microsoft.com/office/drawing/2014/main" id="{E9BCC2CF-FA9B-A340-99F0-C817F91176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4079AF-5286-7645-803C-0E7F33F50591}"/>
              </a:ext>
            </a:extLst>
          </p:cNvPr>
          <p:cNvSpPr>
            <a:spLocks noGrp="1"/>
          </p:cNvSpPr>
          <p:nvPr>
            <p:ph type="sldNum" sz="quarter" idx="12"/>
          </p:nvPr>
        </p:nvSpPr>
        <p:spPr/>
        <p:txBody>
          <a:bodyPr/>
          <a:lstStyle/>
          <a:p>
            <a:fld id="{8A28144E-544C-DD4F-997E-AAF4A177D5C2}" type="slidenum">
              <a:rPr lang="en-US" smtClean="0"/>
              <a:t>‹#›</a:t>
            </a:fld>
            <a:endParaRPr lang="en-US"/>
          </a:p>
        </p:txBody>
      </p:sp>
    </p:spTree>
    <p:extLst>
      <p:ext uri="{BB962C8B-B14F-4D97-AF65-F5344CB8AC3E}">
        <p14:creationId xmlns:p14="http://schemas.microsoft.com/office/powerpoint/2010/main" val="126701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4CD41B-E7E8-5D40-890A-FFBC95959561}"/>
              </a:ext>
            </a:extLst>
          </p:cNvPr>
          <p:cNvSpPr>
            <a:spLocks noGrp="1"/>
          </p:cNvSpPr>
          <p:nvPr>
            <p:ph type="dt" sz="half" idx="10"/>
          </p:nvPr>
        </p:nvSpPr>
        <p:spPr/>
        <p:txBody>
          <a:bodyPr/>
          <a:lstStyle/>
          <a:p>
            <a:fld id="{3A49F09F-645A-2A46-89B3-94F0CE76B20D}" type="datetimeFigureOut">
              <a:rPr lang="en-US" smtClean="0"/>
              <a:t>9/21/19</a:t>
            </a:fld>
            <a:endParaRPr lang="en-US"/>
          </a:p>
        </p:txBody>
      </p:sp>
      <p:sp>
        <p:nvSpPr>
          <p:cNvPr id="3" name="Footer Placeholder 2">
            <a:extLst>
              <a:ext uri="{FF2B5EF4-FFF2-40B4-BE49-F238E27FC236}">
                <a16:creationId xmlns:a16="http://schemas.microsoft.com/office/drawing/2014/main" id="{74EA98F9-7D09-4F4B-91E0-BF587CADC4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5D8AD4-85D6-A044-AF38-5C561A8FE8FC}"/>
              </a:ext>
            </a:extLst>
          </p:cNvPr>
          <p:cNvSpPr>
            <a:spLocks noGrp="1"/>
          </p:cNvSpPr>
          <p:nvPr>
            <p:ph type="sldNum" sz="quarter" idx="12"/>
          </p:nvPr>
        </p:nvSpPr>
        <p:spPr/>
        <p:txBody>
          <a:bodyPr/>
          <a:lstStyle/>
          <a:p>
            <a:fld id="{8A28144E-544C-DD4F-997E-AAF4A177D5C2}" type="slidenum">
              <a:rPr lang="en-US" smtClean="0"/>
              <a:t>‹#›</a:t>
            </a:fld>
            <a:endParaRPr lang="en-US"/>
          </a:p>
        </p:txBody>
      </p:sp>
    </p:spTree>
    <p:extLst>
      <p:ext uri="{BB962C8B-B14F-4D97-AF65-F5344CB8AC3E}">
        <p14:creationId xmlns:p14="http://schemas.microsoft.com/office/powerpoint/2010/main" val="398442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0C47B-4DAB-8740-91BD-D5E2A8337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3E7ED6-3058-0748-971B-59228C49F7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55C1AC-5712-4445-99D3-67B7B736E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D0559D-3211-B04D-AADE-98E8C90AF659}"/>
              </a:ext>
            </a:extLst>
          </p:cNvPr>
          <p:cNvSpPr>
            <a:spLocks noGrp="1"/>
          </p:cNvSpPr>
          <p:nvPr>
            <p:ph type="dt" sz="half" idx="10"/>
          </p:nvPr>
        </p:nvSpPr>
        <p:spPr/>
        <p:txBody>
          <a:bodyPr/>
          <a:lstStyle/>
          <a:p>
            <a:fld id="{3A49F09F-645A-2A46-89B3-94F0CE76B20D}" type="datetimeFigureOut">
              <a:rPr lang="en-US" smtClean="0"/>
              <a:t>9/21/19</a:t>
            </a:fld>
            <a:endParaRPr lang="en-US"/>
          </a:p>
        </p:txBody>
      </p:sp>
      <p:sp>
        <p:nvSpPr>
          <p:cNvPr id="6" name="Footer Placeholder 5">
            <a:extLst>
              <a:ext uri="{FF2B5EF4-FFF2-40B4-BE49-F238E27FC236}">
                <a16:creationId xmlns:a16="http://schemas.microsoft.com/office/drawing/2014/main" id="{E89F7CC9-50C5-5049-A25E-64E0D4679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1C094-9604-B043-AA64-EE669DBEE043}"/>
              </a:ext>
            </a:extLst>
          </p:cNvPr>
          <p:cNvSpPr>
            <a:spLocks noGrp="1"/>
          </p:cNvSpPr>
          <p:nvPr>
            <p:ph type="sldNum" sz="quarter" idx="12"/>
          </p:nvPr>
        </p:nvSpPr>
        <p:spPr/>
        <p:txBody>
          <a:bodyPr/>
          <a:lstStyle/>
          <a:p>
            <a:fld id="{8A28144E-544C-DD4F-997E-AAF4A177D5C2}" type="slidenum">
              <a:rPr lang="en-US" smtClean="0"/>
              <a:t>‹#›</a:t>
            </a:fld>
            <a:endParaRPr lang="en-US"/>
          </a:p>
        </p:txBody>
      </p:sp>
    </p:spTree>
    <p:extLst>
      <p:ext uri="{BB962C8B-B14F-4D97-AF65-F5344CB8AC3E}">
        <p14:creationId xmlns:p14="http://schemas.microsoft.com/office/powerpoint/2010/main" val="291129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5A05-6122-234A-B7CD-A9E4AE7BE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6C3533-C703-6C46-B4E5-1D55A0E77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7B3239-0C93-344C-906D-6B24A2FC30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182760D-7BF8-914F-B24D-659754176CFC}"/>
              </a:ext>
            </a:extLst>
          </p:cNvPr>
          <p:cNvSpPr>
            <a:spLocks noGrp="1"/>
          </p:cNvSpPr>
          <p:nvPr>
            <p:ph type="dt" sz="half" idx="10"/>
          </p:nvPr>
        </p:nvSpPr>
        <p:spPr/>
        <p:txBody>
          <a:bodyPr/>
          <a:lstStyle/>
          <a:p>
            <a:fld id="{3A49F09F-645A-2A46-89B3-94F0CE76B20D}" type="datetimeFigureOut">
              <a:rPr lang="en-US" smtClean="0"/>
              <a:t>9/21/19</a:t>
            </a:fld>
            <a:endParaRPr lang="en-US"/>
          </a:p>
        </p:txBody>
      </p:sp>
      <p:sp>
        <p:nvSpPr>
          <p:cNvPr id="6" name="Footer Placeholder 5">
            <a:extLst>
              <a:ext uri="{FF2B5EF4-FFF2-40B4-BE49-F238E27FC236}">
                <a16:creationId xmlns:a16="http://schemas.microsoft.com/office/drawing/2014/main" id="{9086F78F-E493-A148-BCDF-FDBEAC9576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DDD32C-122A-C040-ACFB-771EDEBDB701}"/>
              </a:ext>
            </a:extLst>
          </p:cNvPr>
          <p:cNvSpPr>
            <a:spLocks noGrp="1"/>
          </p:cNvSpPr>
          <p:nvPr>
            <p:ph type="sldNum" sz="quarter" idx="12"/>
          </p:nvPr>
        </p:nvSpPr>
        <p:spPr/>
        <p:txBody>
          <a:bodyPr/>
          <a:lstStyle/>
          <a:p>
            <a:fld id="{8A28144E-544C-DD4F-997E-AAF4A177D5C2}" type="slidenum">
              <a:rPr lang="en-US" smtClean="0"/>
              <a:t>‹#›</a:t>
            </a:fld>
            <a:endParaRPr lang="en-US"/>
          </a:p>
        </p:txBody>
      </p:sp>
    </p:spTree>
    <p:extLst>
      <p:ext uri="{BB962C8B-B14F-4D97-AF65-F5344CB8AC3E}">
        <p14:creationId xmlns:p14="http://schemas.microsoft.com/office/powerpoint/2010/main" val="67496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40829E-CACC-984D-8A47-3FAE44C083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D157F0-14D9-F645-A444-93059B336A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F17CA0-0C06-F743-A4A4-5B5E3520C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49F09F-645A-2A46-89B3-94F0CE76B20D}" type="datetimeFigureOut">
              <a:rPr lang="en-US" smtClean="0"/>
              <a:t>9/21/19</a:t>
            </a:fld>
            <a:endParaRPr lang="en-US"/>
          </a:p>
        </p:txBody>
      </p:sp>
      <p:sp>
        <p:nvSpPr>
          <p:cNvPr id="5" name="Footer Placeholder 4">
            <a:extLst>
              <a:ext uri="{FF2B5EF4-FFF2-40B4-BE49-F238E27FC236}">
                <a16:creationId xmlns:a16="http://schemas.microsoft.com/office/drawing/2014/main" id="{8D51ED6B-553A-A74D-88D1-60088CA60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AA3842-7109-344D-B1CF-C1B38D74B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28144E-544C-DD4F-997E-AAF4A177D5C2}" type="slidenum">
              <a:rPr lang="en-US" smtClean="0"/>
              <a:t>‹#›</a:t>
            </a:fld>
            <a:endParaRPr lang="en-US"/>
          </a:p>
        </p:txBody>
      </p:sp>
    </p:spTree>
    <p:extLst>
      <p:ext uri="{BB962C8B-B14F-4D97-AF65-F5344CB8AC3E}">
        <p14:creationId xmlns:p14="http://schemas.microsoft.com/office/powerpoint/2010/main" val="1224137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46974-49A8-3D44-87B3-389F09D2640E}"/>
              </a:ext>
            </a:extLst>
          </p:cNvPr>
          <p:cNvSpPr>
            <a:spLocks noGrp="1"/>
          </p:cNvSpPr>
          <p:nvPr>
            <p:ph type="ctrTitle"/>
          </p:nvPr>
        </p:nvSpPr>
        <p:spPr/>
        <p:txBody>
          <a:bodyPr/>
          <a:lstStyle/>
          <a:p>
            <a:r>
              <a:rPr lang="en-US" dirty="0"/>
              <a:t>Persuasive advertising and creation of desire</a:t>
            </a:r>
          </a:p>
        </p:txBody>
      </p:sp>
      <p:sp>
        <p:nvSpPr>
          <p:cNvPr id="3" name="Subtitle 2">
            <a:extLst>
              <a:ext uri="{FF2B5EF4-FFF2-40B4-BE49-F238E27FC236}">
                <a16:creationId xmlns:a16="http://schemas.microsoft.com/office/drawing/2014/main" id="{686FAD51-E0BF-CA42-B4FE-AA3AFE277737}"/>
              </a:ext>
            </a:extLst>
          </p:cNvPr>
          <p:cNvSpPr>
            <a:spLocks noGrp="1"/>
          </p:cNvSpPr>
          <p:nvPr>
            <p:ph type="subTitle" idx="1"/>
          </p:nvPr>
        </p:nvSpPr>
        <p:spPr/>
        <p:txBody>
          <a:bodyPr/>
          <a:lstStyle/>
          <a:p>
            <a:r>
              <a:rPr lang="en-US" dirty="0"/>
              <a:t>Crisp</a:t>
            </a:r>
          </a:p>
        </p:txBody>
      </p:sp>
    </p:spTree>
    <p:extLst>
      <p:ext uri="{BB962C8B-B14F-4D97-AF65-F5344CB8AC3E}">
        <p14:creationId xmlns:p14="http://schemas.microsoft.com/office/powerpoint/2010/main" val="134515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EE5E4-C9E0-DC4E-B205-1C191EEEC933}"/>
              </a:ext>
            </a:extLst>
          </p:cNvPr>
          <p:cNvSpPr>
            <a:spLocks noGrp="1"/>
          </p:cNvSpPr>
          <p:nvPr>
            <p:ph type="title"/>
          </p:nvPr>
        </p:nvSpPr>
        <p:spPr/>
        <p:txBody>
          <a:bodyPr/>
          <a:lstStyle/>
          <a:p>
            <a:r>
              <a:rPr lang="en-US" dirty="0"/>
              <a:t>Crisp’s Objection #1: Your example isn’t PA</a:t>
            </a:r>
          </a:p>
        </p:txBody>
      </p:sp>
      <p:sp>
        <p:nvSpPr>
          <p:cNvPr id="3" name="Content Placeholder 2">
            <a:extLst>
              <a:ext uri="{FF2B5EF4-FFF2-40B4-BE49-F238E27FC236}">
                <a16:creationId xmlns:a16="http://schemas.microsoft.com/office/drawing/2014/main" id="{9BE70A04-D680-624D-BE67-D4826045BA7B}"/>
              </a:ext>
            </a:extLst>
          </p:cNvPr>
          <p:cNvSpPr>
            <a:spLocks noGrp="1"/>
          </p:cNvSpPr>
          <p:nvPr>
            <p:ph idx="1"/>
          </p:nvPr>
        </p:nvSpPr>
        <p:spPr/>
        <p:txBody>
          <a:bodyPr/>
          <a:lstStyle/>
          <a:p>
            <a:r>
              <a:rPr lang="en-US" dirty="0"/>
              <a:t>Case as described isn’t PA</a:t>
            </a:r>
          </a:p>
          <a:p>
            <a:r>
              <a:rPr lang="en-US" dirty="0"/>
              <a:t>Could’ve had a pre-existing desire to be younger</a:t>
            </a:r>
          </a:p>
          <a:p>
            <a:pPr lvl="1"/>
            <a:r>
              <a:rPr lang="en-US" dirty="0"/>
              <a:t>Just like a particular taste in clothing; can be accepted</a:t>
            </a:r>
          </a:p>
          <a:p>
            <a:r>
              <a:rPr lang="en-US" dirty="0"/>
              <a:t>Then would’ve bought the GF16 because it satisfies this desire</a:t>
            </a:r>
          </a:p>
          <a:p>
            <a:r>
              <a:rPr lang="en-US" dirty="0"/>
              <a:t>The ad’s role is merely informational</a:t>
            </a:r>
          </a:p>
        </p:txBody>
      </p:sp>
    </p:spTree>
    <p:extLst>
      <p:ext uri="{BB962C8B-B14F-4D97-AF65-F5344CB8AC3E}">
        <p14:creationId xmlns:p14="http://schemas.microsoft.com/office/powerpoint/2010/main" val="167586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EB3E8-C498-824B-A106-2AA9F22690F2}"/>
              </a:ext>
            </a:extLst>
          </p:cNvPr>
          <p:cNvSpPr>
            <a:spLocks noGrp="1"/>
          </p:cNvSpPr>
          <p:nvPr>
            <p:ph type="title"/>
          </p:nvPr>
        </p:nvSpPr>
        <p:spPr/>
        <p:txBody>
          <a:bodyPr/>
          <a:lstStyle/>
          <a:p>
            <a:r>
              <a:rPr lang="en-US" dirty="0"/>
              <a:t>Real case of Puffery</a:t>
            </a:r>
          </a:p>
        </p:txBody>
      </p:sp>
      <p:sp>
        <p:nvSpPr>
          <p:cNvPr id="3" name="Content Placeholder 2">
            <a:extLst>
              <a:ext uri="{FF2B5EF4-FFF2-40B4-BE49-F238E27FC236}">
                <a16:creationId xmlns:a16="http://schemas.microsoft.com/office/drawing/2014/main" id="{408439B8-995C-4245-8CE8-4FB9C94CB2BB}"/>
              </a:ext>
            </a:extLst>
          </p:cNvPr>
          <p:cNvSpPr>
            <a:spLocks noGrp="1"/>
          </p:cNvSpPr>
          <p:nvPr>
            <p:ph idx="1"/>
          </p:nvPr>
        </p:nvSpPr>
        <p:spPr/>
        <p:txBody>
          <a:bodyPr/>
          <a:lstStyle/>
          <a:p>
            <a:r>
              <a:rPr lang="en-US" dirty="0"/>
              <a:t>Ad appeals to unconscious desires (power / sex).</a:t>
            </a:r>
          </a:p>
          <a:p>
            <a:r>
              <a:rPr lang="en-US" dirty="0"/>
              <a:t>That unconscious desire actually motivates action </a:t>
            </a:r>
          </a:p>
          <a:p>
            <a:r>
              <a:rPr lang="en-US" dirty="0"/>
              <a:t>The consumer may think that wants GF16 because wants to look younger; but actually motivated by suggested connection with sex.</a:t>
            </a:r>
          </a:p>
          <a:p>
            <a:r>
              <a:rPr lang="en-US" dirty="0"/>
              <a:t>The connection between GF16 and sex cannot be a good reason for purchase</a:t>
            </a:r>
          </a:p>
          <a:p>
            <a:pPr lvl="1"/>
            <a:r>
              <a:rPr lang="en-US" dirty="0"/>
              <a:t>“Those reasons are not reasons I could avow to myself as good reasons for buying the product, and, again, the possibility of decision is absent.” [414]</a:t>
            </a:r>
          </a:p>
        </p:txBody>
      </p:sp>
    </p:spTree>
    <p:extLst>
      <p:ext uri="{BB962C8B-B14F-4D97-AF65-F5344CB8AC3E}">
        <p14:creationId xmlns:p14="http://schemas.microsoft.com/office/powerpoint/2010/main" val="223187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8BF5-CDC7-C24D-96C8-C73D7066527F}"/>
              </a:ext>
            </a:extLst>
          </p:cNvPr>
          <p:cNvSpPr>
            <a:spLocks noGrp="1"/>
          </p:cNvSpPr>
          <p:nvPr>
            <p:ph type="title"/>
          </p:nvPr>
        </p:nvSpPr>
        <p:spPr/>
        <p:txBody>
          <a:bodyPr/>
          <a:lstStyle/>
          <a:p>
            <a:r>
              <a:rPr lang="en-US" dirty="0"/>
              <a:t>Objection 2: PA induced desires conflict with 2</a:t>
            </a:r>
            <a:r>
              <a:rPr lang="en-US" baseline="30000" dirty="0"/>
              <a:t>nd</a:t>
            </a:r>
            <a:r>
              <a:rPr lang="en-US" dirty="0"/>
              <a:t> order D</a:t>
            </a:r>
          </a:p>
        </p:txBody>
      </p:sp>
      <p:sp>
        <p:nvSpPr>
          <p:cNvPr id="3" name="Content Placeholder 2">
            <a:extLst>
              <a:ext uri="{FF2B5EF4-FFF2-40B4-BE49-F238E27FC236}">
                <a16:creationId xmlns:a16="http://schemas.microsoft.com/office/drawing/2014/main" id="{5B7ABC96-7164-1B48-A36C-741E75D7BE4F}"/>
              </a:ext>
            </a:extLst>
          </p:cNvPr>
          <p:cNvSpPr>
            <a:spLocks noGrp="1"/>
          </p:cNvSpPr>
          <p:nvPr>
            <p:ph idx="1"/>
          </p:nvPr>
        </p:nvSpPr>
        <p:spPr/>
        <p:txBody>
          <a:bodyPr>
            <a:normAutofit lnSpcReduction="10000"/>
          </a:bodyPr>
          <a:lstStyle/>
          <a:p>
            <a:r>
              <a:rPr lang="en-US" dirty="0"/>
              <a:t>Arrington’s claim that 1</a:t>
            </a:r>
            <a:r>
              <a:rPr lang="en-US" baseline="30000" dirty="0"/>
              <a:t>st</a:t>
            </a:r>
            <a:r>
              <a:rPr lang="en-US" dirty="0"/>
              <a:t> order D is autonomous only if accept not the end of the story.</a:t>
            </a:r>
          </a:p>
          <a:p>
            <a:r>
              <a:rPr lang="en-US" dirty="0"/>
              <a:t>Many people have 2</a:t>
            </a:r>
            <a:r>
              <a:rPr lang="en-US" baseline="30000" dirty="0"/>
              <a:t>nd</a:t>
            </a:r>
            <a:r>
              <a:rPr lang="en-US" dirty="0"/>
              <a:t> order desire not to be manipulated by others without our knowledge and for no good reason</a:t>
            </a:r>
          </a:p>
          <a:p>
            <a:pPr lvl="1"/>
            <a:r>
              <a:rPr lang="en-US" dirty="0"/>
              <a:t>Better characterization: Desire not to have/act upon desires which are the result of manipulation without knowledge and for reasons can’t accept.</a:t>
            </a:r>
          </a:p>
          <a:p>
            <a:r>
              <a:rPr lang="en-US" dirty="0"/>
              <a:t>Can accept manipulation without knowledge for good reason</a:t>
            </a:r>
          </a:p>
          <a:p>
            <a:pPr lvl="1"/>
            <a:r>
              <a:rPr lang="en-US" dirty="0"/>
              <a:t>Skilled actor ---manipulation is part of the package</a:t>
            </a:r>
          </a:p>
          <a:p>
            <a:r>
              <a:rPr lang="en-US" dirty="0"/>
              <a:t>Other cases like the market require non-manipulated decisions</a:t>
            </a:r>
          </a:p>
          <a:p>
            <a:pPr lvl="1"/>
            <a:r>
              <a:rPr lang="en-US" dirty="0"/>
              <a:t>Must be able to choose A or B on its merits</a:t>
            </a:r>
          </a:p>
          <a:p>
            <a:pPr lvl="1"/>
            <a:r>
              <a:rPr lang="en-US" dirty="0"/>
              <a:t>Will repudiate any manipulation as for no good reason</a:t>
            </a:r>
          </a:p>
        </p:txBody>
      </p:sp>
    </p:spTree>
    <p:extLst>
      <p:ext uri="{BB962C8B-B14F-4D97-AF65-F5344CB8AC3E}">
        <p14:creationId xmlns:p14="http://schemas.microsoft.com/office/powerpoint/2010/main" val="3036543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1745-2182-4141-ABAC-349D5DBE230B}"/>
              </a:ext>
            </a:extLst>
          </p:cNvPr>
          <p:cNvSpPr>
            <a:spLocks noGrp="1"/>
          </p:cNvSpPr>
          <p:nvPr>
            <p:ph type="title"/>
          </p:nvPr>
        </p:nvSpPr>
        <p:spPr/>
        <p:txBody>
          <a:bodyPr/>
          <a:lstStyle/>
          <a:p>
            <a:r>
              <a:rPr lang="en-US" dirty="0"/>
              <a:t>Answer possible responses</a:t>
            </a:r>
          </a:p>
        </p:txBody>
      </p:sp>
      <p:sp>
        <p:nvSpPr>
          <p:cNvPr id="3" name="Content Placeholder 2">
            <a:extLst>
              <a:ext uri="{FF2B5EF4-FFF2-40B4-BE49-F238E27FC236}">
                <a16:creationId xmlns:a16="http://schemas.microsoft.com/office/drawing/2014/main" id="{3DD9D951-8CDE-5244-AC33-FBB34C97ACEF}"/>
              </a:ext>
            </a:extLst>
          </p:cNvPr>
          <p:cNvSpPr>
            <a:spLocks noGrp="1"/>
          </p:cNvSpPr>
          <p:nvPr>
            <p:ph idx="1"/>
          </p:nvPr>
        </p:nvSpPr>
        <p:spPr/>
        <p:txBody>
          <a:bodyPr/>
          <a:lstStyle/>
          <a:p>
            <a:r>
              <a:rPr lang="en-US" dirty="0"/>
              <a:t>Fact that consumers keep buying the product not evidence of autonomous desire.</a:t>
            </a:r>
          </a:p>
          <a:p>
            <a:pPr lvl="1"/>
            <a:r>
              <a:rPr lang="en-US" dirty="0"/>
              <a:t>That could just be evidence of effective manipulation</a:t>
            </a:r>
          </a:p>
          <a:p>
            <a:r>
              <a:rPr lang="en-US" dirty="0"/>
              <a:t>A fortiori: People ought to have the non-manipulation 2</a:t>
            </a:r>
            <a:r>
              <a:rPr lang="en-US" baseline="30000" dirty="0"/>
              <a:t>nd</a:t>
            </a:r>
            <a:r>
              <a:rPr lang="en-US" dirty="0"/>
              <a:t> order D</a:t>
            </a:r>
          </a:p>
          <a:p>
            <a:pPr lvl="1"/>
            <a:r>
              <a:rPr lang="en-US" dirty="0"/>
              <a:t>In their interests to have this desire</a:t>
            </a:r>
          </a:p>
          <a:p>
            <a:pPr lvl="1"/>
            <a:r>
              <a:rPr lang="en-US" dirty="0"/>
              <a:t>“the lack of which is itself evidence of profound manipulation.” [415]</a:t>
            </a:r>
          </a:p>
          <a:p>
            <a:endParaRPr lang="en-US" dirty="0"/>
          </a:p>
        </p:txBody>
      </p:sp>
    </p:spTree>
    <p:extLst>
      <p:ext uri="{BB962C8B-B14F-4D97-AF65-F5344CB8AC3E}">
        <p14:creationId xmlns:p14="http://schemas.microsoft.com/office/powerpoint/2010/main" val="2111210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BB19A2-D99E-AB47-8B97-0C325267EC57}"/>
              </a:ext>
            </a:extLst>
          </p:cNvPr>
          <p:cNvSpPr>
            <a:spLocks noGrp="1"/>
          </p:cNvSpPr>
          <p:nvPr>
            <p:ph type="title"/>
          </p:nvPr>
        </p:nvSpPr>
        <p:spPr/>
        <p:txBody>
          <a:bodyPr/>
          <a:lstStyle/>
          <a:p>
            <a:r>
              <a:rPr lang="en-US" dirty="0"/>
              <a:t>Rational desire and choice</a:t>
            </a:r>
          </a:p>
        </p:txBody>
      </p:sp>
      <p:sp>
        <p:nvSpPr>
          <p:cNvPr id="5" name="Text Placeholder 4">
            <a:extLst>
              <a:ext uri="{FF2B5EF4-FFF2-40B4-BE49-F238E27FC236}">
                <a16:creationId xmlns:a16="http://schemas.microsoft.com/office/drawing/2014/main" id="{47DBA7B2-1AEB-B544-B2B7-9354797B33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9967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3D56-FF88-1E4C-BB6B-B910AA70082F}"/>
              </a:ext>
            </a:extLst>
          </p:cNvPr>
          <p:cNvSpPr>
            <a:spLocks noGrp="1"/>
          </p:cNvSpPr>
          <p:nvPr>
            <p:ph type="title"/>
          </p:nvPr>
        </p:nvSpPr>
        <p:spPr/>
        <p:txBody>
          <a:bodyPr/>
          <a:lstStyle/>
          <a:p>
            <a:r>
              <a:rPr lang="en-US" dirty="0"/>
              <a:t>Arrington: PA induced desires not irrational</a:t>
            </a:r>
          </a:p>
        </p:txBody>
      </p:sp>
      <p:sp>
        <p:nvSpPr>
          <p:cNvPr id="3" name="Content Placeholder 2">
            <a:extLst>
              <a:ext uri="{FF2B5EF4-FFF2-40B4-BE49-F238E27FC236}">
                <a16:creationId xmlns:a16="http://schemas.microsoft.com/office/drawing/2014/main" id="{31F9677B-3A66-734C-A27A-ABEA0B5E5A3A}"/>
              </a:ext>
            </a:extLst>
          </p:cNvPr>
          <p:cNvSpPr>
            <a:spLocks noGrp="1"/>
          </p:cNvSpPr>
          <p:nvPr>
            <p:ph idx="1"/>
          </p:nvPr>
        </p:nvSpPr>
        <p:spPr/>
        <p:txBody>
          <a:bodyPr/>
          <a:lstStyle/>
          <a:p>
            <a:r>
              <a:rPr lang="en-US" dirty="0"/>
              <a:t>Arrington’s opponent</a:t>
            </a:r>
          </a:p>
          <a:p>
            <a:pPr lvl="1"/>
            <a:r>
              <a:rPr lang="en-US" dirty="0"/>
              <a:t>Desire for x is rational only if would have if know all facts about  x</a:t>
            </a:r>
          </a:p>
          <a:p>
            <a:pPr lvl="1"/>
            <a:r>
              <a:rPr lang="en-US" dirty="0"/>
              <a:t>Agents have PA induced desires only if they do not know all the facts about product</a:t>
            </a:r>
          </a:p>
          <a:p>
            <a:pPr lvl="1"/>
            <a:r>
              <a:rPr lang="en-US" dirty="0"/>
              <a:t>Therefore PA induced desires not rational</a:t>
            </a:r>
          </a:p>
          <a:p>
            <a:r>
              <a:rPr lang="en-US" dirty="0"/>
              <a:t>Arrington</a:t>
            </a:r>
          </a:p>
          <a:p>
            <a:pPr lvl="1"/>
            <a:r>
              <a:rPr lang="en-US" dirty="0"/>
              <a:t>If a desire is rational only if know all facts, then all desires are irrational.</a:t>
            </a:r>
          </a:p>
          <a:p>
            <a:pPr lvl="1"/>
            <a:r>
              <a:rPr lang="en-US" dirty="0"/>
              <a:t>Better: Desire is rational only if know all </a:t>
            </a:r>
            <a:r>
              <a:rPr lang="en-US" i="1" dirty="0"/>
              <a:t>relevant</a:t>
            </a:r>
            <a:r>
              <a:rPr lang="en-US" dirty="0"/>
              <a:t> facts.</a:t>
            </a:r>
          </a:p>
          <a:p>
            <a:pPr lvl="1"/>
            <a:r>
              <a:rPr lang="en-US" dirty="0"/>
              <a:t>Relevance is determined by pre-existing desires</a:t>
            </a:r>
          </a:p>
        </p:txBody>
      </p:sp>
    </p:spTree>
    <p:extLst>
      <p:ext uri="{BB962C8B-B14F-4D97-AF65-F5344CB8AC3E}">
        <p14:creationId xmlns:p14="http://schemas.microsoft.com/office/powerpoint/2010/main" val="4182043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23D8-D670-7C43-B9A9-3297A803C43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CCE2879-A252-B74D-999E-415F8A0A90C3}"/>
              </a:ext>
            </a:extLst>
          </p:cNvPr>
          <p:cNvSpPr>
            <a:spLocks noGrp="1"/>
          </p:cNvSpPr>
          <p:nvPr>
            <p:ph idx="1"/>
          </p:nvPr>
        </p:nvSpPr>
        <p:spPr/>
        <p:txBody>
          <a:bodyPr/>
          <a:lstStyle/>
          <a:p>
            <a:r>
              <a:rPr lang="en-US" dirty="0"/>
              <a:t>Informational Ads: </a:t>
            </a:r>
          </a:p>
          <a:p>
            <a:pPr lvl="1"/>
            <a:r>
              <a:rPr lang="en-US" dirty="0"/>
              <a:t>Provide relevant information</a:t>
            </a:r>
          </a:p>
          <a:p>
            <a:pPr lvl="1"/>
            <a:r>
              <a:rPr lang="en-US" dirty="0"/>
              <a:t>I.e., they provide means to ends; paradigm of rationality</a:t>
            </a:r>
          </a:p>
          <a:p>
            <a:r>
              <a:rPr lang="en-US" dirty="0"/>
              <a:t>Puffery: </a:t>
            </a:r>
          </a:p>
          <a:p>
            <a:pPr lvl="1"/>
            <a:r>
              <a:rPr lang="en-US" dirty="0"/>
              <a:t>Desire is to purchase subjective effects associated with product</a:t>
            </a:r>
          </a:p>
          <a:p>
            <a:pPr lvl="1"/>
            <a:r>
              <a:rPr lang="en-US" dirty="0"/>
              <a:t>Subjective effects are genuine</a:t>
            </a:r>
          </a:p>
          <a:p>
            <a:pPr lvl="2"/>
            <a:r>
              <a:rPr lang="en-US" dirty="0"/>
              <a:t>Want Pongo Peach because of association with adventure; when purchase, experience a genuine feeling of adventure.</a:t>
            </a:r>
          </a:p>
          <a:p>
            <a:pPr lvl="1"/>
            <a:r>
              <a:rPr lang="en-US" dirty="0"/>
              <a:t>Thus perfectly rational</a:t>
            </a:r>
          </a:p>
          <a:p>
            <a:endParaRPr lang="en-US" dirty="0"/>
          </a:p>
        </p:txBody>
      </p:sp>
    </p:spTree>
    <p:extLst>
      <p:ext uri="{BB962C8B-B14F-4D97-AF65-F5344CB8AC3E}">
        <p14:creationId xmlns:p14="http://schemas.microsoft.com/office/powerpoint/2010/main" val="41752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CD3B-34DE-C14D-886D-833158E1580C}"/>
              </a:ext>
            </a:extLst>
          </p:cNvPr>
          <p:cNvSpPr>
            <a:spLocks noGrp="1"/>
          </p:cNvSpPr>
          <p:nvPr>
            <p:ph type="title"/>
          </p:nvPr>
        </p:nvSpPr>
        <p:spPr/>
        <p:txBody>
          <a:bodyPr/>
          <a:lstStyle/>
          <a:p>
            <a:r>
              <a:rPr lang="en-US" dirty="0"/>
              <a:t>Objection 1</a:t>
            </a:r>
          </a:p>
        </p:txBody>
      </p:sp>
      <p:sp>
        <p:nvSpPr>
          <p:cNvPr id="3" name="Content Placeholder 2">
            <a:extLst>
              <a:ext uri="{FF2B5EF4-FFF2-40B4-BE49-F238E27FC236}">
                <a16:creationId xmlns:a16="http://schemas.microsoft.com/office/drawing/2014/main" id="{B0EE6141-FF1E-5843-A37E-98649EF099A0}"/>
              </a:ext>
            </a:extLst>
          </p:cNvPr>
          <p:cNvSpPr>
            <a:spLocks noGrp="1"/>
          </p:cNvSpPr>
          <p:nvPr>
            <p:ph idx="1"/>
          </p:nvPr>
        </p:nvSpPr>
        <p:spPr/>
        <p:txBody>
          <a:bodyPr/>
          <a:lstStyle/>
          <a:p>
            <a:r>
              <a:rPr lang="en-US" dirty="0"/>
              <a:t>Desire D is rational only if “not induced by the interference of other persons with my system of tastes, against my will and without my knowledge.” [415]</a:t>
            </a:r>
          </a:p>
          <a:p>
            <a:r>
              <a:rPr lang="en-US" dirty="0"/>
              <a:t>Rational D does not require all facts. But, does require that “one of the facts about that desire must be that it has not been induced in the agent through techniques which the agent cannot accept.” [415]</a:t>
            </a:r>
          </a:p>
        </p:txBody>
      </p:sp>
    </p:spTree>
    <p:extLst>
      <p:ext uri="{BB962C8B-B14F-4D97-AF65-F5344CB8AC3E}">
        <p14:creationId xmlns:p14="http://schemas.microsoft.com/office/powerpoint/2010/main" val="169118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1A4C8-FCBF-7245-9C34-3381C7BF5F1E}"/>
              </a:ext>
            </a:extLst>
          </p:cNvPr>
          <p:cNvSpPr>
            <a:spLocks noGrp="1"/>
          </p:cNvSpPr>
          <p:nvPr>
            <p:ph type="title"/>
          </p:nvPr>
        </p:nvSpPr>
        <p:spPr/>
        <p:txBody>
          <a:bodyPr/>
          <a:lstStyle/>
          <a:p>
            <a:r>
              <a:rPr lang="en-US" dirty="0"/>
              <a:t>Objection 2: Subjective effects is red herring</a:t>
            </a:r>
          </a:p>
        </p:txBody>
      </p:sp>
      <p:sp>
        <p:nvSpPr>
          <p:cNvPr id="3" name="Content Placeholder 2">
            <a:extLst>
              <a:ext uri="{FF2B5EF4-FFF2-40B4-BE49-F238E27FC236}">
                <a16:creationId xmlns:a16="http://schemas.microsoft.com/office/drawing/2014/main" id="{712F2A74-2592-1E48-B1CF-6BE6782B2338}"/>
              </a:ext>
            </a:extLst>
          </p:cNvPr>
          <p:cNvSpPr>
            <a:spLocks noGrp="1"/>
          </p:cNvSpPr>
          <p:nvPr>
            <p:ph idx="1"/>
          </p:nvPr>
        </p:nvSpPr>
        <p:spPr/>
        <p:txBody>
          <a:bodyPr/>
          <a:lstStyle/>
          <a:p>
            <a:r>
              <a:rPr lang="en-US" dirty="0"/>
              <a:t>Unlikely to actually experience desired subjective effects</a:t>
            </a:r>
          </a:p>
          <a:p>
            <a:r>
              <a:rPr lang="en-US" dirty="0"/>
              <a:t>Even if do experience subjective effects, the PA has “activated desires which lie beyond my awareness, and over </a:t>
            </a:r>
            <a:r>
              <a:rPr lang="en-US" dirty="0" err="1"/>
              <a:t>behaviour</a:t>
            </a:r>
            <a:r>
              <a:rPr lang="en-US" dirty="0"/>
              <a:t> flowing from which I therefore have no control” [415]</a:t>
            </a:r>
          </a:p>
          <a:p>
            <a:r>
              <a:rPr lang="en-US" dirty="0"/>
              <a:t>Test: Imagine the advertisement making the connection explicit </a:t>
            </a:r>
          </a:p>
          <a:p>
            <a:pPr lvl="1"/>
            <a:r>
              <a:rPr lang="en-US" dirty="0"/>
              <a:t>Your desire for adventure will be satisfied by these cosmetics</a:t>
            </a:r>
          </a:p>
          <a:p>
            <a:pPr lvl="1"/>
            <a:r>
              <a:rPr lang="en-US" dirty="0"/>
              <a:t>Your desire for sex will be satisfied by going to Carl’s Jr</a:t>
            </a:r>
          </a:p>
          <a:p>
            <a:pPr lvl="1"/>
            <a:r>
              <a:rPr lang="en-US" dirty="0"/>
              <a:t>“Our conscious self is not so easily duped by advertising” [415]</a:t>
            </a:r>
          </a:p>
        </p:txBody>
      </p:sp>
    </p:spTree>
    <p:extLst>
      <p:ext uri="{BB962C8B-B14F-4D97-AF65-F5344CB8AC3E}">
        <p14:creationId xmlns:p14="http://schemas.microsoft.com/office/powerpoint/2010/main" val="4111530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3703C-9EB4-2241-A043-DFFBE958241C}"/>
              </a:ext>
            </a:extLst>
          </p:cNvPr>
          <p:cNvSpPr>
            <a:spLocks noGrp="1"/>
          </p:cNvSpPr>
          <p:nvPr>
            <p:ph type="title"/>
          </p:nvPr>
        </p:nvSpPr>
        <p:spPr/>
        <p:txBody>
          <a:bodyPr/>
          <a:lstStyle/>
          <a:p>
            <a:r>
              <a:rPr lang="en-US" dirty="0"/>
              <a:t>Crisp’s test</a:t>
            </a:r>
          </a:p>
        </p:txBody>
      </p:sp>
      <p:sp>
        <p:nvSpPr>
          <p:cNvPr id="3" name="Content Placeholder 2">
            <a:extLst>
              <a:ext uri="{FF2B5EF4-FFF2-40B4-BE49-F238E27FC236}">
                <a16:creationId xmlns:a16="http://schemas.microsoft.com/office/drawing/2014/main" id="{77D534D0-F36E-6D42-B47A-6779C19110A4}"/>
              </a:ext>
            </a:extLst>
          </p:cNvPr>
          <p:cNvSpPr>
            <a:spLocks noGrp="1"/>
          </p:cNvSpPr>
          <p:nvPr>
            <p:ph idx="1"/>
          </p:nvPr>
        </p:nvSpPr>
        <p:spPr/>
        <p:txBody>
          <a:bodyPr/>
          <a:lstStyle/>
          <a:p>
            <a:r>
              <a:rPr lang="en-US" dirty="0"/>
              <a:t>Step 1: </a:t>
            </a:r>
          </a:p>
          <a:p>
            <a:pPr lvl="1"/>
            <a:r>
              <a:rPr lang="en-US" dirty="0"/>
              <a:t>Imagine the advertisement making the connection explicit </a:t>
            </a:r>
          </a:p>
          <a:p>
            <a:pPr lvl="2"/>
            <a:r>
              <a:rPr lang="en-US" dirty="0"/>
              <a:t>Your desire for adventure will be satisfied by these cosmetics</a:t>
            </a:r>
          </a:p>
          <a:p>
            <a:pPr lvl="2"/>
            <a:r>
              <a:rPr lang="en-US" dirty="0"/>
              <a:t>Your desire for sex will be satisfied by going to Carl’s Jr</a:t>
            </a:r>
          </a:p>
          <a:p>
            <a:pPr lvl="1"/>
            <a:r>
              <a:rPr lang="en-US" dirty="0"/>
              <a:t>Can this connection be rationally substantiated?</a:t>
            </a:r>
          </a:p>
          <a:p>
            <a:pPr lvl="2"/>
            <a:r>
              <a:rPr lang="en-US" dirty="0"/>
              <a:t>“Our conscious self is not so easily duped by advertising” [415]</a:t>
            </a:r>
          </a:p>
          <a:p>
            <a:r>
              <a:rPr lang="en-US" dirty="0"/>
              <a:t>Step 2:</a:t>
            </a:r>
          </a:p>
          <a:p>
            <a:pPr lvl="1"/>
            <a:r>
              <a:rPr lang="en-US" dirty="0"/>
              <a:t>Are the desires being satisfied induced by other person’s interference against my will and without my knowledge?</a:t>
            </a:r>
          </a:p>
        </p:txBody>
      </p:sp>
    </p:spTree>
    <p:extLst>
      <p:ext uri="{BB962C8B-B14F-4D97-AF65-F5344CB8AC3E}">
        <p14:creationId xmlns:p14="http://schemas.microsoft.com/office/powerpoint/2010/main" val="30517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BB0C-3209-6B45-A718-CF4D56D1EBCA}"/>
              </a:ext>
            </a:extLst>
          </p:cNvPr>
          <p:cNvSpPr>
            <a:spLocks noGrp="1"/>
          </p:cNvSpPr>
          <p:nvPr>
            <p:ph type="title"/>
          </p:nvPr>
        </p:nvSpPr>
        <p:spPr/>
        <p:txBody>
          <a:bodyPr/>
          <a:lstStyle/>
          <a:p>
            <a:r>
              <a:rPr lang="en-US" dirty="0"/>
              <a:t>Overall thesis</a:t>
            </a:r>
          </a:p>
        </p:txBody>
      </p:sp>
      <p:sp>
        <p:nvSpPr>
          <p:cNvPr id="3" name="Content Placeholder 2">
            <a:extLst>
              <a:ext uri="{FF2B5EF4-FFF2-40B4-BE49-F238E27FC236}">
                <a16:creationId xmlns:a16="http://schemas.microsoft.com/office/drawing/2014/main" id="{7F709846-ED33-8241-B18B-416D7911CC8F}"/>
              </a:ext>
            </a:extLst>
          </p:cNvPr>
          <p:cNvSpPr>
            <a:spLocks noGrp="1"/>
          </p:cNvSpPr>
          <p:nvPr>
            <p:ph idx="1"/>
          </p:nvPr>
        </p:nvSpPr>
        <p:spPr/>
        <p:txBody>
          <a:bodyPr/>
          <a:lstStyle/>
          <a:p>
            <a:r>
              <a:rPr lang="en-US" dirty="0"/>
              <a:t>Certain kinds of advertising are immoral because they subvert autonomy</a:t>
            </a:r>
          </a:p>
        </p:txBody>
      </p:sp>
    </p:spTree>
    <p:extLst>
      <p:ext uri="{BB962C8B-B14F-4D97-AF65-F5344CB8AC3E}">
        <p14:creationId xmlns:p14="http://schemas.microsoft.com/office/powerpoint/2010/main" val="505412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BE7EF5-3A99-F84F-919F-31D985EF3A07}"/>
              </a:ext>
            </a:extLst>
          </p:cNvPr>
          <p:cNvSpPr>
            <a:spLocks noGrp="1"/>
          </p:cNvSpPr>
          <p:nvPr>
            <p:ph type="title"/>
          </p:nvPr>
        </p:nvSpPr>
        <p:spPr/>
        <p:txBody>
          <a:bodyPr/>
          <a:lstStyle/>
          <a:p>
            <a:r>
              <a:rPr lang="en-US" dirty="0"/>
              <a:t>Free choice</a:t>
            </a:r>
          </a:p>
        </p:txBody>
      </p:sp>
      <p:sp>
        <p:nvSpPr>
          <p:cNvPr id="5" name="Text Placeholder 4">
            <a:extLst>
              <a:ext uri="{FF2B5EF4-FFF2-40B4-BE49-F238E27FC236}">
                <a16:creationId xmlns:a16="http://schemas.microsoft.com/office/drawing/2014/main" id="{003467FB-F1AE-1B4E-B200-5E04E53BA0B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62034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A474-37DD-0A48-A7A2-5900D530ABB6}"/>
              </a:ext>
            </a:extLst>
          </p:cNvPr>
          <p:cNvSpPr>
            <a:spLocks noGrp="1"/>
          </p:cNvSpPr>
          <p:nvPr>
            <p:ph type="title"/>
          </p:nvPr>
        </p:nvSpPr>
        <p:spPr/>
        <p:txBody>
          <a:bodyPr/>
          <a:lstStyle/>
          <a:p>
            <a:r>
              <a:rPr lang="en-US" dirty="0"/>
              <a:t>Freedom and voluntariness</a:t>
            </a:r>
          </a:p>
        </p:txBody>
      </p:sp>
      <p:sp>
        <p:nvSpPr>
          <p:cNvPr id="3" name="Content Placeholder 2">
            <a:extLst>
              <a:ext uri="{FF2B5EF4-FFF2-40B4-BE49-F238E27FC236}">
                <a16:creationId xmlns:a16="http://schemas.microsoft.com/office/drawing/2014/main" id="{0ABC334F-ED01-C242-9668-8B7E7BE87C7F}"/>
              </a:ext>
            </a:extLst>
          </p:cNvPr>
          <p:cNvSpPr>
            <a:spLocks noGrp="1"/>
          </p:cNvSpPr>
          <p:nvPr>
            <p:ph idx="1"/>
          </p:nvPr>
        </p:nvSpPr>
        <p:spPr/>
        <p:txBody>
          <a:bodyPr/>
          <a:lstStyle/>
          <a:p>
            <a:r>
              <a:rPr lang="en-US" dirty="0"/>
              <a:t>Arrington:</a:t>
            </a:r>
          </a:p>
          <a:p>
            <a:pPr lvl="1"/>
            <a:r>
              <a:rPr lang="en-US" dirty="0"/>
              <a:t>Action or choice is </a:t>
            </a:r>
            <a:r>
              <a:rPr lang="en-US" u="sng" dirty="0"/>
              <a:t>free</a:t>
            </a:r>
            <a:r>
              <a:rPr lang="en-US" dirty="0"/>
              <a:t> if can adduce considerations which justify the act in their mind</a:t>
            </a:r>
          </a:p>
          <a:p>
            <a:pPr lvl="1"/>
            <a:r>
              <a:rPr lang="en-US" dirty="0"/>
              <a:t>Action/ choice is </a:t>
            </a:r>
            <a:r>
              <a:rPr lang="en-US" u="sng" dirty="0"/>
              <a:t>voluntary</a:t>
            </a:r>
            <a:r>
              <a:rPr lang="en-US" dirty="0"/>
              <a:t> if, had been aware of reason for doing otherwise, could have done so.</a:t>
            </a:r>
          </a:p>
        </p:txBody>
      </p:sp>
    </p:spTree>
    <p:extLst>
      <p:ext uri="{BB962C8B-B14F-4D97-AF65-F5344CB8AC3E}">
        <p14:creationId xmlns:p14="http://schemas.microsoft.com/office/powerpoint/2010/main" val="418970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78E7-5F0B-FE4D-B262-A5068809FE22}"/>
              </a:ext>
            </a:extLst>
          </p:cNvPr>
          <p:cNvSpPr>
            <a:spLocks noGrp="1"/>
          </p:cNvSpPr>
          <p:nvPr>
            <p:ph type="title"/>
          </p:nvPr>
        </p:nvSpPr>
        <p:spPr/>
        <p:txBody>
          <a:bodyPr/>
          <a:lstStyle/>
          <a:p>
            <a:r>
              <a:rPr lang="en-US" dirty="0"/>
              <a:t>Objections</a:t>
            </a:r>
          </a:p>
        </p:txBody>
      </p:sp>
      <p:sp>
        <p:nvSpPr>
          <p:cNvPr id="3" name="Content Placeholder 2">
            <a:extLst>
              <a:ext uri="{FF2B5EF4-FFF2-40B4-BE49-F238E27FC236}">
                <a16:creationId xmlns:a16="http://schemas.microsoft.com/office/drawing/2014/main" id="{B73A3C78-55C7-1D42-BA8F-9F0577A41FD9}"/>
              </a:ext>
            </a:extLst>
          </p:cNvPr>
          <p:cNvSpPr>
            <a:spLocks noGrp="1"/>
          </p:cNvSpPr>
          <p:nvPr>
            <p:ph idx="1"/>
          </p:nvPr>
        </p:nvSpPr>
        <p:spPr/>
        <p:txBody>
          <a:bodyPr>
            <a:normAutofit fontScale="92500" lnSpcReduction="20000"/>
          </a:bodyPr>
          <a:lstStyle/>
          <a:p>
            <a:r>
              <a:rPr lang="en-US" dirty="0"/>
              <a:t>Contra Freedom criterion</a:t>
            </a:r>
          </a:p>
          <a:p>
            <a:pPr lvl="1"/>
            <a:r>
              <a:rPr lang="en-US" dirty="0"/>
              <a:t>Actions are free as long as can “cook up some justification for my behavior” [416]</a:t>
            </a:r>
          </a:p>
          <a:p>
            <a:pPr lvl="1"/>
            <a:r>
              <a:rPr lang="en-US" dirty="0"/>
              <a:t>Evil Genius implants electrodes and makes dance a jig</a:t>
            </a:r>
          </a:p>
          <a:p>
            <a:pPr lvl="2"/>
            <a:r>
              <a:rPr lang="en-US" dirty="0"/>
              <a:t>I want to dance this jig because I enjoy dancing</a:t>
            </a:r>
          </a:p>
          <a:p>
            <a:pPr lvl="3"/>
            <a:r>
              <a:rPr lang="en-US" dirty="0" err="1"/>
              <a:t>Cf</a:t>
            </a:r>
            <a:r>
              <a:rPr lang="en-US" dirty="0"/>
              <a:t>, I want to buy this ice cream because I like ice cream</a:t>
            </a:r>
          </a:p>
          <a:p>
            <a:r>
              <a:rPr lang="en-US" dirty="0"/>
              <a:t>Crisp thinks consumers would still buy ice cream even if aware that their desires have been induced by PA</a:t>
            </a:r>
          </a:p>
          <a:p>
            <a:pPr lvl="1"/>
            <a:r>
              <a:rPr lang="en-US" dirty="0"/>
              <a:t>“they would now claim that they themselves had not made the decision, that they were acting on a desire engendered in them which they did not accept, and that there was, therefore, a good reason for them not to make the purchase. The unconscious is not obedient to the commands of the conscious although it may be forced to listen.” [416]</a:t>
            </a:r>
          </a:p>
          <a:p>
            <a:pPr lvl="1"/>
            <a:r>
              <a:rPr lang="en-US" dirty="0"/>
              <a:t>“A choice is usually taken to require the weighing up of reasons. What PA does is remove the very conditions of choice” [416]</a:t>
            </a:r>
          </a:p>
          <a:p>
            <a:pPr lvl="1"/>
            <a:endParaRPr lang="en-US" dirty="0"/>
          </a:p>
        </p:txBody>
      </p:sp>
    </p:spTree>
    <p:extLst>
      <p:ext uri="{BB962C8B-B14F-4D97-AF65-F5344CB8AC3E}">
        <p14:creationId xmlns:p14="http://schemas.microsoft.com/office/powerpoint/2010/main" val="1753051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1162D-046C-BA4A-A97A-E0F7E8744D68}"/>
              </a:ext>
            </a:extLst>
          </p:cNvPr>
          <p:cNvSpPr>
            <a:spLocks noGrp="1"/>
          </p:cNvSpPr>
          <p:nvPr>
            <p:ph type="title"/>
          </p:nvPr>
        </p:nvSpPr>
        <p:spPr/>
        <p:txBody>
          <a:bodyPr/>
          <a:lstStyle/>
          <a:p>
            <a:r>
              <a:rPr lang="en-US" dirty="0"/>
              <a:t>Control or manipulation</a:t>
            </a:r>
          </a:p>
        </p:txBody>
      </p:sp>
      <p:sp>
        <p:nvSpPr>
          <p:cNvPr id="5" name="Text Placeholder 4">
            <a:extLst>
              <a:ext uri="{FF2B5EF4-FFF2-40B4-BE49-F238E27FC236}">
                <a16:creationId xmlns:a16="http://schemas.microsoft.com/office/drawing/2014/main" id="{851D4674-C83E-294A-8C01-FA8559AAA4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26183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C717-583E-6C4A-BE7B-13117AE361E9}"/>
              </a:ext>
            </a:extLst>
          </p:cNvPr>
          <p:cNvSpPr>
            <a:spLocks noGrp="1"/>
          </p:cNvSpPr>
          <p:nvPr>
            <p:ph type="title"/>
          </p:nvPr>
        </p:nvSpPr>
        <p:spPr/>
        <p:txBody>
          <a:bodyPr/>
          <a:lstStyle/>
          <a:p>
            <a:r>
              <a:rPr lang="en-US" dirty="0"/>
              <a:t>Definition of control (Arrington)</a:t>
            </a:r>
          </a:p>
        </p:txBody>
      </p:sp>
      <p:sp>
        <p:nvSpPr>
          <p:cNvPr id="3" name="Content Placeholder 2">
            <a:extLst>
              <a:ext uri="{FF2B5EF4-FFF2-40B4-BE49-F238E27FC236}">
                <a16:creationId xmlns:a16="http://schemas.microsoft.com/office/drawing/2014/main" id="{97CBBB0C-EEB9-914B-A745-8A415F517CF4}"/>
              </a:ext>
            </a:extLst>
          </p:cNvPr>
          <p:cNvSpPr>
            <a:spLocks noGrp="1"/>
          </p:cNvSpPr>
          <p:nvPr>
            <p:ph idx="1"/>
          </p:nvPr>
        </p:nvSpPr>
        <p:spPr/>
        <p:txBody>
          <a:bodyPr/>
          <a:lstStyle/>
          <a:p>
            <a:r>
              <a:rPr lang="en-US" dirty="0"/>
              <a:t>Person C controls the behavior of person P </a:t>
            </a:r>
            <a:r>
              <a:rPr lang="en-US" dirty="0" err="1"/>
              <a:t>iff</a:t>
            </a:r>
            <a:endParaRPr lang="en-US" dirty="0"/>
          </a:p>
          <a:p>
            <a:pPr marL="914400" lvl="1" indent="-457200">
              <a:buFont typeface="+mj-lt"/>
              <a:buAutoNum type="arabicPeriod"/>
            </a:pPr>
            <a:r>
              <a:rPr lang="en-US" dirty="0"/>
              <a:t>C intends P to act in a certain way A</a:t>
            </a:r>
          </a:p>
          <a:p>
            <a:pPr marL="914400" lvl="1" indent="-457200">
              <a:buFont typeface="+mj-lt"/>
              <a:buAutoNum type="arabicPeriod"/>
            </a:pPr>
            <a:r>
              <a:rPr lang="en-US" dirty="0"/>
              <a:t>C’s intention is causally effective in bringing about A</a:t>
            </a:r>
          </a:p>
          <a:p>
            <a:pPr marL="914400" lvl="1" indent="-457200">
              <a:buFont typeface="+mj-lt"/>
              <a:buAutoNum type="arabicPeriod"/>
            </a:pPr>
            <a:r>
              <a:rPr lang="en-US" dirty="0"/>
              <a:t>C intends to ensure that all of the necessary condition of A are satisfied</a:t>
            </a:r>
          </a:p>
        </p:txBody>
      </p:sp>
    </p:spTree>
    <p:extLst>
      <p:ext uri="{BB962C8B-B14F-4D97-AF65-F5344CB8AC3E}">
        <p14:creationId xmlns:p14="http://schemas.microsoft.com/office/powerpoint/2010/main" val="207643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FC965-D358-684F-B670-588A6C718AC2}"/>
              </a:ext>
            </a:extLst>
          </p:cNvPr>
          <p:cNvSpPr>
            <a:spLocks noGrp="1"/>
          </p:cNvSpPr>
          <p:nvPr>
            <p:ph type="title"/>
          </p:nvPr>
        </p:nvSpPr>
        <p:spPr/>
        <p:txBody>
          <a:bodyPr/>
          <a:lstStyle/>
          <a:p>
            <a:r>
              <a:rPr lang="en-US" dirty="0"/>
              <a:t>No control</a:t>
            </a:r>
          </a:p>
        </p:txBody>
      </p:sp>
      <p:sp>
        <p:nvSpPr>
          <p:cNvPr id="3" name="Content Placeholder 2">
            <a:extLst>
              <a:ext uri="{FF2B5EF4-FFF2-40B4-BE49-F238E27FC236}">
                <a16:creationId xmlns:a16="http://schemas.microsoft.com/office/drawing/2014/main" id="{DAB528C3-56CF-844B-BA05-6CDDA89F90C9}"/>
              </a:ext>
            </a:extLst>
          </p:cNvPr>
          <p:cNvSpPr>
            <a:spLocks noGrp="1"/>
          </p:cNvSpPr>
          <p:nvPr>
            <p:ph idx="1"/>
          </p:nvPr>
        </p:nvSpPr>
        <p:spPr/>
        <p:txBody>
          <a:bodyPr/>
          <a:lstStyle/>
          <a:p>
            <a:r>
              <a:rPr lang="en-US" dirty="0"/>
              <a:t>Advertisements induce a desire for x given a more basic desire for y.</a:t>
            </a:r>
          </a:p>
          <a:p>
            <a:pPr lvl="1"/>
            <a:r>
              <a:rPr lang="en-US" dirty="0"/>
              <a:t>Given my desire for sex, I want Carl’s Jr.</a:t>
            </a:r>
          </a:p>
          <a:p>
            <a:r>
              <a:rPr lang="en-US" dirty="0"/>
              <a:t>Therefore, advertisers do not control consumers since they do not intend to produce all the necessary conditions of the action</a:t>
            </a:r>
          </a:p>
        </p:txBody>
      </p:sp>
    </p:spTree>
    <p:extLst>
      <p:ext uri="{BB962C8B-B14F-4D97-AF65-F5344CB8AC3E}">
        <p14:creationId xmlns:p14="http://schemas.microsoft.com/office/powerpoint/2010/main" val="3031717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EA63-9E8B-1049-A110-C3DC115778C9}"/>
              </a:ext>
            </a:extLst>
          </p:cNvPr>
          <p:cNvSpPr>
            <a:spLocks noGrp="1"/>
          </p:cNvSpPr>
          <p:nvPr>
            <p:ph type="title"/>
          </p:nvPr>
        </p:nvSpPr>
        <p:spPr/>
        <p:txBody>
          <a:bodyPr/>
          <a:lstStyle/>
          <a:p>
            <a:r>
              <a:rPr lang="en-US" dirty="0"/>
              <a:t>Objection</a:t>
            </a:r>
          </a:p>
        </p:txBody>
      </p:sp>
      <p:sp>
        <p:nvSpPr>
          <p:cNvPr id="3" name="Content Placeholder 2">
            <a:extLst>
              <a:ext uri="{FF2B5EF4-FFF2-40B4-BE49-F238E27FC236}">
                <a16:creationId xmlns:a16="http://schemas.microsoft.com/office/drawing/2014/main" id="{2675DFC9-65A7-7B46-8C09-6C9F98648711}"/>
              </a:ext>
            </a:extLst>
          </p:cNvPr>
          <p:cNvSpPr>
            <a:spLocks noGrp="1"/>
          </p:cNvSpPr>
          <p:nvPr>
            <p:ph idx="1"/>
          </p:nvPr>
        </p:nvSpPr>
        <p:spPr/>
        <p:txBody>
          <a:bodyPr/>
          <a:lstStyle/>
          <a:p>
            <a:r>
              <a:rPr lang="en-US" dirty="0"/>
              <a:t>Evil Genius relies on the fact that I have certain basic unconscious desires:</a:t>
            </a:r>
          </a:p>
          <a:p>
            <a:pPr lvl="1"/>
            <a:r>
              <a:rPr lang="en-US" dirty="0"/>
              <a:t>I have a basic desire for power</a:t>
            </a:r>
          </a:p>
          <a:p>
            <a:r>
              <a:rPr lang="en-US" dirty="0"/>
              <a:t>Electrodes mess up practical reasoning: I believe that I’m dancing because I like dancing. But the desire is the link between dancing and desire for power created by the electrodes</a:t>
            </a:r>
          </a:p>
          <a:p>
            <a:r>
              <a:rPr lang="en-US" dirty="0"/>
              <a:t>Still seems like I’m being controlled</a:t>
            </a:r>
          </a:p>
        </p:txBody>
      </p:sp>
    </p:spTree>
    <p:extLst>
      <p:ext uri="{BB962C8B-B14F-4D97-AF65-F5344CB8AC3E}">
        <p14:creationId xmlns:p14="http://schemas.microsoft.com/office/powerpoint/2010/main" val="114566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A8C-1A85-5C4F-9BC4-1D9549329DE0}"/>
              </a:ext>
            </a:extLst>
          </p:cNvPr>
          <p:cNvSpPr>
            <a:spLocks noGrp="1"/>
          </p:cNvSpPr>
          <p:nvPr>
            <p:ph type="title"/>
          </p:nvPr>
        </p:nvSpPr>
        <p:spPr/>
        <p:txBody>
          <a:bodyPr/>
          <a:lstStyle/>
          <a:p>
            <a:r>
              <a:rPr lang="en-US" dirty="0"/>
              <a:t>Better definition of control</a:t>
            </a:r>
          </a:p>
        </p:txBody>
      </p:sp>
      <p:sp>
        <p:nvSpPr>
          <p:cNvPr id="3" name="Content Placeholder 2">
            <a:extLst>
              <a:ext uri="{FF2B5EF4-FFF2-40B4-BE49-F238E27FC236}">
                <a16:creationId xmlns:a16="http://schemas.microsoft.com/office/drawing/2014/main" id="{9BA4B49D-C591-5F44-A623-C00F64B46F19}"/>
              </a:ext>
            </a:extLst>
          </p:cNvPr>
          <p:cNvSpPr>
            <a:spLocks noGrp="1"/>
          </p:cNvSpPr>
          <p:nvPr>
            <p:ph idx="1"/>
          </p:nvPr>
        </p:nvSpPr>
        <p:spPr/>
        <p:txBody>
          <a:bodyPr/>
          <a:lstStyle/>
          <a:p>
            <a:r>
              <a:rPr lang="en-US" dirty="0"/>
              <a:t>A controls B when A causes B to act for reasons which the other person could not accept as good or justifiable</a:t>
            </a:r>
          </a:p>
          <a:p>
            <a:r>
              <a:rPr lang="en-US" dirty="0"/>
              <a:t>Brain-washing vs. liberal education</a:t>
            </a:r>
          </a:p>
          <a:p>
            <a:pPr lvl="1"/>
            <a:r>
              <a:rPr lang="en-US" dirty="0"/>
              <a:t>Brain-washer does not establish all necessary conditions of belief</a:t>
            </a:r>
          </a:p>
          <a:p>
            <a:pPr lvl="1"/>
            <a:r>
              <a:rPr lang="en-US" dirty="0"/>
              <a:t>Student can accept that she has her beliefs due to education and accept beliefs as true</a:t>
            </a:r>
          </a:p>
          <a:p>
            <a:pPr lvl="1"/>
            <a:r>
              <a:rPr lang="en-US" dirty="0"/>
              <a:t>Brain washed cannot accept the explanation of the origin of her beliefs </a:t>
            </a:r>
            <a:r>
              <a:rPr lang="en-US"/>
              <a:t>while continuing to hold them</a:t>
            </a:r>
          </a:p>
        </p:txBody>
      </p:sp>
    </p:spTree>
    <p:extLst>
      <p:ext uri="{BB962C8B-B14F-4D97-AF65-F5344CB8AC3E}">
        <p14:creationId xmlns:p14="http://schemas.microsoft.com/office/powerpoint/2010/main" val="868805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783299-C028-E54E-B504-A184A464001A}"/>
              </a:ext>
            </a:extLst>
          </p:cNvPr>
          <p:cNvSpPr>
            <a:spLocks noGrp="1"/>
          </p:cNvSpPr>
          <p:nvPr>
            <p:ph type="title"/>
          </p:nvPr>
        </p:nvSpPr>
        <p:spPr/>
        <p:txBody>
          <a:bodyPr/>
          <a:lstStyle/>
          <a:p>
            <a:r>
              <a:rPr lang="en-US" dirty="0"/>
              <a:t>Nelson: Overriding autonomy is fine</a:t>
            </a:r>
          </a:p>
        </p:txBody>
      </p:sp>
      <p:sp>
        <p:nvSpPr>
          <p:cNvPr id="5" name="Text Placeholder 4">
            <a:extLst>
              <a:ext uri="{FF2B5EF4-FFF2-40B4-BE49-F238E27FC236}">
                <a16:creationId xmlns:a16="http://schemas.microsoft.com/office/drawing/2014/main" id="{C72A1609-F422-6548-AAED-16B140B28E4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8127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57A4-6420-E442-827D-CF291685C6B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998D29-F891-FE4E-B5CD-B07D77F532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1168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7F41-0EBD-5747-A224-A7C4EDBC1A8A}"/>
              </a:ext>
            </a:extLst>
          </p:cNvPr>
          <p:cNvSpPr>
            <a:spLocks noGrp="1"/>
          </p:cNvSpPr>
          <p:nvPr>
            <p:ph type="title"/>
          </p:nvPr>
        </p:nvSpPr>
        <p:spPr/>
        <p:txBody>
          <a:bodyPr/>
          <a:lstStyle/>
          <a:p>
            <a:r>
              <a:rPr lang="en-US" dirty="0"/>
              <a:t>Overall argument / paper structure</a:t>
            </a:r>
          </a:p>
        </p:txBody>
      </p:sp>
      <p:sp>
        <p:nvSpPr>
          <p:cNvPr id="3" name="Content Placeholder 2">
            <a:extLst>
              <a:ext uri="{FF2B5EF4-FFF2-40B4-BE49-F238E27FC236}">
                <a16:creationId xmlns:a16="http://schemas.microsoft.com/office/drawing/2014/main" id="{505EA004-B0A6-E448-98CE-A6A10DDE8380}"/>
              </a:ext>
            </a:extLst>
          </p:cNvPr>
          <p:cNvSpPr>
            <a:spLocks noGrp="1"/>
          </p:cNvSpPr>
          <p:nvPr>
            <p:ph idx="1"/>
          </p:nvPr>
        </p:nvSpPr>
        <p:spPr/>
        <p:txBody>
          <a:bodyPr/>
          <a:lstStyle/>
          <a:p>
            <a:r>
              <a:rPr lang="en-US" dirty="0"/>
              <a:t>Persuasive advertising subverts autonomy</a:t>
            </a:r>
          </a:p>
          <a:p>
            <a:pPr lvl="1"/>
            <a:r>
              <a:rPr lang="en-US" dirty="0"/>
              <a:t>Consider and reject 4 arguments that purport to show that PA does not subvert 4 notions central to autonomous agency</a:t>
            </a:r>
          </a:p>
          <a:p>
            <a:pPr lvl="2"/>
            <a:r>
              <a:rPr lang="en-US" dirty="0"/>
              <a:t>Autonomous desires</a:t>
            </a:r>
          </a:p>
          <a:p>
            <a:pPr lvl="2"/>
            <a:r>
              <a:rPr lang="en-US" dirty="0"/>
              <a:t>Rational desire and choice</a:t>
            </a:r>
          </a:p>
          <a:p>
            <a:pPr lvl="2"/>
            <a:r>
              <a:rPr lang="en-US" dirty="0"/>
              <a:t>Free choice</a:t>
            </a:r>
          </a:p>
          <a:p>
            <a:pPr lvl="2"/>
            <a:r>
              <a:rPr lang="en-US" dirty="0"/>
              <a:t>Control or manipulation</a:t>
            </a:r>
          </a:p>
          <a:p>
            <a:r>
              <a:rPr lang="en-US" dirty="0"/>
              <a:t>Subverting autonomy is wrong</a:t>
            </a:r>
          </a:p>
          <a:p>
            <a:pPr lvl="1"/>
            <a:r>
              <a:rPr lang="en-US" dirty="0"/>
              <a:t>Show that an argument that it is not wrong to subvert autonomy fails</a:t>
            </a:r>
          </a:p>
          <a:p>
            <a:r>
              <a:rPr lang="en-US" dirty="0"/>
              <a:t>Therefore, PA is immoral</a:t>
            </a:r>
          </a:p>
          <a:p>
            <a:endParaRPr lang="en-US" dirty="0"/>
          </a:p>
        </p:txBody>
      </p:sp>
    </p:spTree>
    <p:extLst>
      <p:ext uri="{BB962C8B-B14F-4D97-AF65-F5344CB8AC3E}">
        <p14:creationId xmlns:p14="http://schemas.microsoft.com/office/powerpoint/2010/main" val="1546195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37E1-B556-2E47-B0D8-8DF5E1E0B34A}"/>
              </a:ext>
            </a:extLst>
          </p:cNvPr>
          <p:cNvSpPr>
            <a:spLocks noGrp="1"/>
          </p:cNvSpPr>
          <p:nvPr>
            <p:ph type="title"/>
          </p:nvPr>
        </p:nvSpPr>
        <p:spPr/>
        <p:txBody>
          <a:bodyPr>
            <a:normAutofit/>
          </a:bodyPr>
          <a:lstStyle/>
          <a:p>
            <a:r>
              <a:rPr lang="en-US" dirty="0"/>
              <a:t>Arrington: PA is consistent with 4 features of autonomy</a:t>
            </a:r>
          </a:p>
        </p:txBody>
      </p:sp>
      <p:sp>
        <p:nvSpPr>
          <p:cNvPr id="3" name="Content Placeholder 2">
            <a:extLst>
              <a:ext uri="{FF2B5EF4-FFF2-40B4-BE49-F238E27FC236}">
                <a16:creationId xmlns:a16="http://schemas.microsoft.com/office/drawing/2014/main" id="{B83B9746-53A1-1948-BA0C-AFDE1F577861}"/>
              </a:ext>
            </a:extLst>
          </p:cNvPr>
          <p:cNvSpPr>
            <a:spLocks noGrp="1"/>
          </p:cNvSpPr>
          <p:nvPr>
            <p:ph idx="1"/>
          </p:nvPr>
        </p:nvSpPr>
        <p:spPr/>
        <p:txBody>
          <a:bodyPr/>
          <a:lstStyle/>
          <a:p>
            <a:r>
              <a:rPr lang="en-US" dirty="0"/>
              <a:t>Autonomous desires</a:t>
            </a:r>
          </a:p>
          <a:p>
            <a:r>
              <a:rPr lang="en-US" dirty="0"/>
              <a:t>Rational desire and choice</a:t>
            </a:r>
          </a:p>
          <a:p>
            <a:r>
              <a:rPr lang="en-US" dirty="0"/>
              <a:t>Free choice</a:t>
            </a:r>
          </a:p>
          <a:p>
            <a:r>
              <a:rPr lang="en-US" dirty="0"/>
              <a:t>Control or manipulation</a:t>
            </a:r>
          </a:p>
          <a:p>
            <a:endParaRPr lang="en-US" dirty="0"/>
          </a:p>
        </p:txBody>
      </p:sp>
    </p:spTree>
    <p:extLst>
      <p:ext uri="{BB962C8B-B14F-4D97-AF65-F5344CB8AC3E}">
        <p14:creationId xmlns:p14="http://schemas.microsoft.com/office/powerpoint/2010/main" val="79704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2178-14B2-5147-8253-87747BB5AC2D}"/>
              </a:ext>
            </a:extLst>
          </p:cNvPr>
          <p:cNvSpPr>
            <a:spLocks noGrp="1"/>
          </p:cNvSpPr>
          <p:nvPr>
            <p:ph type="title"/>
          </p:nvPr>
        </p:nvSpPr>
        <p:spPr/>
        <p:txBody>
          <a:bodyPr/>
          <a:lstStyle/>
          <a:p>
            <a:r>
              <a:rPr lang="en-US" dirty="0"/>
              <a:t>Paper’s main example cases</a:t>
            </a:r>
          </a:p>
        </p:txBody>
      </p:sp>
      <p:sp>
        <p:nvSpPr>
          <p:cNvPr id="3" name="Content Placeholder 2">
            <a:extLst>
              <a:ext uri="{FF2B5EF4-FFF2-40B4-BE49-F238E27FC236}">
                <a16:creationId xmlns:a16="http://schemas.microsoft.com/office/drawing/2014/main" id="{CA397467-8B9A-784D-9B8B-79EF08C76389}"/>
              </a:ext>
            </a:extLst>
          </p:cNvPr>
          <p:cNvSpPr>
            <a:spLocks noGrp="1"/>
          </p:cNvSpPr>
          <p:nvPr>
            <p:ph idx="1"/>
          </p:nvPr>
        </p:nvSpPr>
        <p:spPr/>
        <p:txBody>
          <a:bodyPr/>
          <a:lstStyle/>
          <a:p>
            <a:r>
              <a:rPr lang="en-US" dirty="0"/>
              <a:t>Jacket on sale</a:t>
            </a:r>
          </a:p>
          <a:p>
            <a:pPr lvl="1"/>
            <a:r>
              <a:rPr lang="en-US" dirty="0"/>
              <a:t>Don’t know why have preferences which the jacket satisfies</a:t>
            </a:r>
          </a:p>
          <a:p>
            <a:pPr lvl="1"/>
            <a:r>
              <a:rPr lang="en-US" dirty="0"/>
              <a:t>Decision to purchase the jacket is autonomous</a:t>
            </a:r>
          </a:p>
          <a:p>
            <a:r>
              <a:rPr lang="en-US" dirty="0"/>
              <a:t>Ice-cream</a:t>
            </a:r>
          </a:p>
          <a:p>
            <a:pPr lvl="1"/>
            <a:r>
              <a:rPr lang="en-US" dirty="0"/>
              <a:t>Subliminal suggestion</a:t>
            </a:r>
          </a:p>
          <a:p>
            <a:pPr lvl="1"/>
            <a:r>
              <a:rPr lang="en-US" dirty="0"/>
              <a:t>Manipulates the causal history of desire</a:t>
            </a:r>
          </a:p>
          <a:p>
            <a:pPr lvl="1"/>
            <a:r>
              <a:rPr lang="en-US" dirty="0"/>
              <a:t>Decisions not autonomous</a:t>
            </a:r>
          </a:p>
          <a:p>
            <a:r>
              <a:rPr lang="en-US" dirty="0"/>
              <a:t>Good actor</a:t>
            </a:r>
          </a:p>
          <a:p>
            <a:pPr lvl="1"/>
            <a:r>
              <a:rPr lang="en-US" dirty="0"/>
              <a:t>manipulate our emotions / beliefs for reasons which can accept</a:t>
            </a:r>
          </a:p>
        </p:txBody>
      </p:sp>
    </p:spTree>
    <p:extLst>
      <p:ext uri="{BB962C8B-B14F-4D97-AF65-F5344CB8AC3E}">
        <p14:creationId xmlns:p14="http://schemas.microsoft.com/office/powerpoint/2010/main" val="196871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B1A0-1490-2D46-8B85-584725BAF0FE}"/>
              </a:ext>
            </a:extLst>
          </p:cNvPr>
          <p:cNvSpPr>
            <a:spLocks noGrp="1"/>
          </p:cNvSpPr>
          <p:nvPr>
            <p:ph type="title"/>
          </p:nvPr>
        </p:nvSpPr>
        <p:spPr/>
        <p:txBody>
          <a:bodyPr/>
          <a:lstStyle/>
          <a:p>
            <a:r>
              <a:rPr lang="en-US" dirty="0"/>
              <a:t>Examples of persuasive advertising</a:t>
            </a:r>
          </a:p>
        </p:txBody>
      </p:sp>
      <p:sp>
        <p:nvSpPr>
          <p:cNvPr id="3" name="Content Placeholder 2">
            <a:extLst>
              <a:ext uri="{FF2B5EF4-FFF2-40B4-BE49-F238E27FC236}">
                <a16:creationId xmlns:a16="http://schemas.microsoft.com/office/drawing/2014/main" id="{B7E10218-535C-5748-B23D-785B5CF519A1}"/>
              </a:ext>
            </a:extLst>
          </p:cNvPr>
          <p:cNvSpPr>
            <a:spLocks noGrp="1"/>
          </p:cNvSpPr>
          <p:nvPr>
            <p:ph idx="1"/>
          </p:nvPr>
        </p:nvSpPr>
        <p:spPr/>
        <p:txBody>
          <a:bodyPr/>
          <a:lstStyle/>
          <a:p>
            <a:r>
              <a:rPr lang="en-US" dirty="0"/>
              <a:t>Subliminal suggestions</a:t>
            </a:r>
          </a:p>
          <a:p>
            <a:r>
              <a:rPr lang="en-US" dirty="0"/>
              <a:t>‘Puffery’ </a:t>
            </a:r>
          </a:p>
          <a:p>
            <a:pPr lvl="1"/>
            <a:r>
              <a:rPr lang="en-US" dirty="0"/>
              <a:t>Linking the product with unconscious desires</a:t>
            </a:r>
          </a:p>
          <a:p>
            <a:pPr lvl="2"/>
            <a:r>
              <a:rPr lang="en-US" dirty="0"/>
              <a:t>Sex, wealth, power, et cetera</a:t>
            </a:r>
          </a:p>
          <a:p>
            <a:r>
              <a:rPr lang="en-US" dirty="0"/>
              <a:t>Repetition</a:t>
            </a:r>
          </a:p>
          <a:p>
            <a:pPr lvl="1"/>
            <a:r>
              <a:rPr lang="en-US" dirty="0"/>
              <a:t>‘Drumming into’ the consumer’s mind</a:t>
            </a:r>
          </a:p>
        </p:txBody>
      </p:sp>
    </p:spTree>
    <p:extLst>
      <p:ext uri="{BB962C8B-B14F-4D97-AF65-F5344CB8AC3E}">
        <p14:creationId xmlns:p14="http://schemas.microsoft.com/office/powerpoint/2010/main" val="242405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EE189A-CAFC-6146-9A27-BADB3AC6A73F}"/>
              </a:ext>
            </a:extLst>
          </p:cNvPr>
          <p:cNvSpPr>
            <a:spLocks noGrp="1"/>
          </p:cNvSpPr>
          <p:nvPr>
            <p:ph type="title"/>
          </p:nvPr>
        </p:nvSpPr>
        <p:spPr/>
        <p:txBody>
          <a:bodyPr/>
          <a:lstStyle/>
          <a:p>
            <a:r>
              <a:rPr lang="en-US" dirty="0"/>
              <a:t>Autonomous desires</a:t>
            </a:r>
          </a:p>
        </p:txBody>
      </p:sp>
      <p:sp>
        <p:nvSpPr>
          <p:cNvPr id="5" name="Text Placeholder 4">
            <a:extLst>
              <a:ext uri="{FF2B5EF4-FFF2-40B4-BE49-F238E27FC236}">
                <a16:creationId xmlns:a16="http://schemas.microsoft.com/office/drawing/2014/main" id="{693C5FD6-53F1-644E-83CC-4337FC8E475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32361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FE89-0066-034E-B663-2B5C74B0072C}"/>
              </a:ext>
            </a:extLst>
          </p:cNvPr>
          <p:cNvSpPr>
            <a:spLocks noGrp="1"/>
          </p:cNvSpPr>
          <p:nvPr>
            <p:ph type="title"/>
          </p:nvPr>
        </p:nvSpPr>
        <p:spPr/>
        <p:txBody>
          <a:bodyPr/>
          <a:lstStyle/>
          <a:p>
            <a:r>
              <a:rPr lang="en-US" dirty="0"/>
              <a:t>Arrington’s account of autonomous desires (414)</a:t>
            </a:r>
          </a:p>
        </p:txBody>
      </p:sp>
      <p:sp>
        <p:nvSpPr>
          <p:cNvPr id="3" name="Content Placeholder 2">
            <a:extLst>
              <a:ext uri="{FF2B5EF4-FFF2-40B4-BE49-F238E27FC236}">
                <a16:creationId xmlns:a16="http://schemas.microsoft.com/office/drawing/2014/main" id="{51D700CE-2C4F-A24F-AB05-366FDFE4470A}"/>
              </a:ext>
            </a:extLst>
          </p:cNvPr>
          <p:cNvSpPr>
            <a:spLocks noGrp="1"/>
          </p:cNvSpPr>
          <p:nvPr>
            <p:ph idx="1"/>
          </p:nvPr>
        </p:nvSpPr>
        <p:spPr/>
        <p:txBody>
          <a:bodyPr/>
          <a:lstStyle/>
          <a:p>
            <a:r>
              <a:rPr lang="en-US" dirty="0"/>
              <a:t>Desires are autonomous (if and?) only if accept desires / desires fulfill second order desires</a:t>
            </a:r>
          </a:p>
          <a:p>
            <a:r>
              <a:rPr lang="en-US" dirty="0"/>
              <a:t>PA creates 1</a:t>
            </a:r>
            <a:r>
              <a:rPr lang="en-US" baseline="30000" dirty="0"/>
              <a:t>st</a:t>
            </a:r>
            <a:r>
              <a:rPr lang="en-US" dirty="0"/>
              <a:t> order desires which accept</a:t>
            </a:r>
          </a:p>
          <a:p>
            <a:pPr lvl="1"/>
            <a:r>
              <a:rPr lang="en-US" dirty="0"/>
              <a:t>1</a:t>
            </a:r>
            <a:r>
              <a:rPr lang="en-US" baseline="30000" dirty="0"/>
              <a:t>st</a:t>
            </a:r>
            <a:r>
              <a:rPr lang="en-US" dirty="0"/>
              <a:t> order: Desire for taco</a:t>
            </a:r>
          </a:p>
          <a:p>
            <a:pPr lvl="1"/>
            <a:r>
              <a:rPr lang="en-US" dirty="0"/>
              <a:t>2</a:t>
            </a:r>
            <a:r>
              <a:rPr lang="en-US" baseline="30000" dirty="0"/>
              <a:t>nd</a:t>
            </a:r>
            <a:r>
              <a:rPr lang="en-US" dirty="0"/>
              <a:t> order: Desire that my desire for tacos be fulfilled</a:t>
            </a:r>
          </a:p>
          <a:p>
            <a:r>
              <a:rPr lang="en-US" dirty="0"/>
              <a:t>Therefore, PA can create autonomous desires</a:t>
            </a:r>
          </a:p>
        </p:txBody>
      </p:sp>
    </p:spTree>
    <p:extLst>
      <p:ext uri="{BB962C8B-B14F-4D97-AF65-F5344CB8AC3E}">
        <p14:creationId xmlns:p14="http://schemas.microsoft.com/office/powerpoint/2010/main" val="107009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FF66-CA9F-424D-8548-25D5A0A854F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2B0AEB2-F6CF-1B4E-9024-5B5EFC216A8E}"/>
              </a:ext>
            </a:extLst>
          </p:cNvPr>
          <p:cNvSpPr>
            <a:spLocks noGrp="1"/>
          </p:cNvSpPr>
          <p:nvPr>
            <p:ph idx="1"/>
          </p:nvPr>
        </p:nvSpPr>
        <p:spPr/>
        <p:txBody>
          <a:bodyPr/>
          <a:lstStyle/>
          <a:p>
            <a:r>
              <a:rPr lang="en-US" dirty="0"/>
              <a:t>1</a:t>
            </a:r>
            <a:r>
              <a:rPr lang="en-US" baseline="30000" dirty="0"/>
              <a:t>st</a:t>
            </a:r>
            <a:r>
              <a:rPr lang="en-US" dirty="0"/>
              <a:t> order: </a:t>
            </a:r>
          </a:p>
          <a:p>
            <a:pPr lvl="1"/>
            <a:r>
              <a:rPr lang="en-US" dirty="0"/>
              <a:t>Desire to be (look?) younger</a:t>
            </a:r>
          </a:p>
          <a:p>
            <a:pPr lvl="1"/>
            <a:r>
              <a:rPr lang="en-US" dirty="0"/>
              <a:t>Ad for Grecian Formula 16: you’ll look younger</a:t>
            </a:r>
          </a:p>
          <a:p>
            <a:pPr lvl="2"/>
            <a:r>
              <a:rPr lang="en-US" dirty="0"/>
              <a:t>Creates the desire to buy GF16</a:t>
            </a:r>
          </a:p>
          <a:p>
            <a:r>
              <a:rPr lang="en-US" dirty="0"/>
              <a:t>2</a:t>
            </a:r>
            <a:r>
              <a:rPr lang="en-US" baseline="30000" dirty="0"/>
              <a:t>nd</a:t>
            </a:r>
            <a:r>
              <a:rPr lang="en-US" dirty="0"/>
              <a:t> order: Desire that the desire be younger and the desire to buy GF16 be fulfilled</a:t>
            </a:r>
          </a:p>
          <a:p>
            <a:pPr lvl="1"/>
            <a:r>
              <a:rPr lang="en-US" dirty="0"/>
              <a:t>I.e., Accept the desire to be younger; accept the desire to buy GF16</a:t>
            </a:r>
          </a:p>
          <a:p>
            <a:endParaRPr lang="en-US" dirty="0"/>
          </a:p>
        </p:txBody>
      </p:sp>
    </p:spTree>
    <p:extLst>
      <p:ext uri="{BB962C8B-B14F-4D97-AF65-F5344CB8AC3E}">
        <p14:creationId xmlns:p14="http://schemas.microsoft.com/office/powerpoint/2010/main" val="2266967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1631</Words>
  <Application>Microsoft Macintosh PowerPoint</Application>
  <PresentationFormat>Widescreen</PresentationFormat>
  <Paragraphs>162</Paragraphs>
  <Slides>29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Persuasive advertising and creation of desire</vt:lpstr>
      <vt:lpstr>Overall thesis</vt:lpstr>
      <vt:lpstr>Overall argument / paper structure</vt:lpstr>
      <vt:lpstr>Arrington: PA is consistent with 4 features of autonomy</vt:lpstr>
      <vt:lpstr>Paper’s main example cases</vt:lpstr>
      <vt:lpstr>Examples of persuasive advertising</vt:lpstr>
      <vt:lpstr>Autonomous desires</vt:lpstr>
      <vt:lpstr>Arrington’s account of autonomous desires (414)</vt:lpstr>
      <vt:lpstr>Example</vt:lpstr>
      <vt:lpstr>Crisp’s Objection #1: Your example isn’t PA</vt:lpstr>
      <vt:lpstr>Real case of Puffery</vt:lpstr>
      <vt:lpstr>Objection 2: PA induced desires conflict with 2nd order D</vt:lpstr>
      <vt:lpstr>Answer possible responses</vt:lpstr>
      <vt:lpstr>Rational desire and choice</vt:lpstr>
      <vt:lpstr>Arrington: PA induced desires not irrational</vt:lpstr>
      <vt:lpstr>PowerPoint Presentation</vt:lpstr>
      <vt:lpstr>Objection 1</vt:lpstr>
      <vt:lpstr>Objection 2: Subjective effects is red herring</vt:lpstr>
      <vt:lpstr>Crisp’s test</vt:lpstr>
      <vt:lpstr>Free choice</vt:lpstr>
      <vt:lpstr>Freedom and voluntariness</vt:lpstr>
      <vt:lpstr>Objections</vt:lpstr>
      <vt:lpstr>Control or manipulation</vt:lpstr>
      <vt:lpstr>Definition of control (Arrington)</vt:lpstr>
      <vt:lpstr>No control</vt:lpstr>
      <vt:lpstr>Objection</vt:lpstr>
      <vt:lpstr>Better definition of control</vt:lpstr>
      <vt:lpstr>Nelson: Overriding autonomy is fine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Swenson, Adam R</dc:creator>
  <cp:lastModifiedBy>Swenson, Adam R</cp:lastModifiedBy>
  <cp:revision>26</cp:revision>
  <dcterms:created xsi:type="dcterms:W3CDTF">2018-10-17T22:49:46Z</dcterms:created>
  <dcterms:modified xsi:type="dcterms:W3CDTF">2019-09-21T23:46:44Z</dcterms:modified>
</cp:coreProperties>
</file>