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262" r:id="rId3"/>
    <p:sldId id="307" r:id="rId4"/>
    <p:sldId id="298" r:id="rId5"/>
    <p:sldId id="27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9" r:id="rId15"/>
    <p:sldId id="288" r:id="rId16"/>
    <p:sldId id="289" r:id="rId17"/>
    <p:sldId id="278" r:id="rId18"/>
    <p:sldId id="272" r:id="rId19"/>
    <p:sldId id="286" r:id="rId20"/>
    <p:sldId id="273" r:id="rId21"/>
    <p:sldId id="274" r:id="rId22"/>
    <p:sldId id="287" r:id="rId23"/>
    <p:sldId id="299" r:id="rId24"/>
    <p:sldId id="275" r:id="rId25"/>
    <p:sldId id="300" r:id="rId26"/>
    <p:sldId id="303" r:id="rId27"/>
    <p:sldId id="280" r:id="rId28"/>
    <p:sldId id="301" r:id="rId29"/>
    <p:sldId id="302" r:id="rId30"/>
    <p:sldId id="281" r:id="rId31"/>
    <p:sldId id="282" r:id="rId32"/>
    <p:sldId id="283" r:id="rId33"/>
    <p:sldId id="276" r:id="rId34"/>
    <p:sldId id="292" r:id="rId35"/>
    <p:sldId id="294" r:id="rId36"/>
    <p:sldId id="295" r:id="rId37"/>
    <p:sldId id="296" r:id="rId38"/>
    <p:sldId id="297" r:id="rId39"/>
    <p:sldId id="306" r:id="rId40"/>
    <p:sldId id="304" r:id="rId41"/>
    <p:sldId id="3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6904A9-15C2-8241-8D84-FB18305AC6F7}">
          <p14:sldIdLst>
            <p14:sldId id="257"/>
          </p14:sldIdLst>
        </p14:section>
        <p14:section name="Metaphysics" id="{8C63D0AC-5B7B-8C43-9AEC-8BC68374C298}">
          <p14:sldIdLst>
            <p14:sldId id="262"/>
            <p14:sldId id="307"/>
            <p14:sldId id="298"/>
            <p14:sldId id="277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9"/>
            <p14:sldId id="288"/>
            <p14:sldId id="289"/>
            <p14:sldId id="278"/>
          </p14:sldIdLst>
        </p14:section>
        <p14:section name="Role" id="{EADB61FB-77CE-BF43-A5ED-469A3A232481}">
          <p14:sldIdLst>
            <p14:sldId id="272"/>
            <p14:sldId id="286"/>
            <p14:sldId id="273"/>
            <p14:sldId id="274"/>
            <p14:sldId id="287"/>
          </p14:sldIdLst>
        </p14:section>
        <p14:section name="Basic principles" id="{94B26C56-DF41-714D-A091-41EAAF804F6F}">
          <p14:sldIdLst>
            <p14:sldId id="299"/>
            <p14:sldId id="275"/>
            <p14:sldId id="300"/>
            <p14:sldId id="303"/>
            <p14:sldId id="280"/>
            <p14:sldId id="301"/>
            <p14:sldId id="302"/>
            <p14:sldId id="281"/>
            <p14:sldId id="282"/>
            <p14:sldId id="283"/>
            <p14:sldId id="276"/>
          </p14:sldIdLst>
        </p14:section>
        <p14:section name="Chair" id="{DFBE0AF8-5044-424C-A8D8-5AB3C31DB824}">
          <p14:sldIdLst>
            <p14:sldId id="292"/>
            <p14:sldId id="294"/>
            <p14:sldId id="295"/>
            <p14:sldId id="296"/>
            <p14:sldId id="297"/>
            <p14:sldId id="306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966283-1854-5848-B212-54F169CC570D}" type="doc">
      <dgm:prSet loTypeId="urn:microsoft.com/office/officeart/2005/8/layout/vProcess5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DB31C8-EA8B-C64F-B6FE-8F0A7F704F60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Someone </a:t>
          </a:r>
          <a:r>
            <a:rPr lang="en-US" i="1" dirty="0" smtClean="0">
              <a:solidFill>
                <a:srgbClr val="000000"/>
              </a:solidFill>
            </a:rPr>
            <a:t>makes</a:t>
          </a:r>
          <a:r>
            <a:rPr lang="en-US" dirty="0" smtClean="0">
              <a:solidFill>
                <a:srgbClr val="000000"/>
              </a:solidFill>
            </a:rPr>
            <a:t> a motion</a:t>
          </a:r>
          <a:endParaRPr lang="en-US" dirty="0">
            <a:solidFill>
              <a:srgbClr val="000000"/>
            </a:solidFill>
          </a:endParaRPr>
        </a:p>
      </dgm:t>
    </dgm:pt>
    <dgm:pt modelId="{5087294D-B5D7-FD4B-B1C2-8FBFC3B18558}" type="parTrans" cxnId="{9902FF04-44F3-4245-916A-26063A150A3E}">
      <dgm:prSet/>
      <dgm:spPr/>
      <dgm:t>
        <a:bodyPr/>
        <a:lstStyle/>
        <a:p>
          <a:endParaRPr lang="en-US"/>
        </a:p>
      </dgm:t>
    </dgm:pt>
    <dgm:pt modelId="{FF83F12F-9755-5941-969C-3FFC9E3DF6AB}" type="sibTrans" cxnId="{9902FF04-44F3-4245-916A-26063A150A3E}">
      <dgm:prSet/>
      <dgm:spPr/>
      <dgm:t>
        <a:bodyPr/>
        <a:lstStyle/>
        <a:p>
          <a:endParaRPr lang="en-US"/>
        </a:p>
      </dgm:t>
    </dgm:pt>
    <dgm:pt modelId="{DDCA16AE-5521-844E-BACA-535586601767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‘I move that tacos be provided at Senate meetings’</a:t>
          </a:r>
          <a:endParaRPr lang="en-US" dirty="0">
            <a:solidFill>
              <a:srgbClr val="000000"/>
            </a:solidFill>
          </a:endParaRPr>
        </a:p>
      </dgm:t>
    </dgm:pt>
    <dgm:pt modelId="{4E009CB6-8F77-3543-A993-79D530349BEE}" type="parTrans" cxnId="{D98C6B7C-94A1-C14B-86F8-0F6EF124079A}">
      <dgm:prSet/>
      <dgm:spPr/>
      <dgm:t>
        <a:bodyPr/>
        <a:lstStyle/>
        <a:p>
          <a:endParaRPr lang="en-US"/>
        </a:p>
      </dgm:t>
    </dgm:pt>
    <dgm:pt modelId="{EA23AA19-8160-3648-A91E-576E865CF7EA}" type="sibTrans" cxnId="{D98C6B7C-94A1-C14B-86F8-0F6EF124079A}">
      <dgm:prSet/>
      <dgm:spPr/>
      <dgm:t>
        <a:bodyPr/>
        <a:lstStyle/>
        <a:p>
          <a:endParaRPr lang="en-US"/>
        </a:p>
      </dgm:t>
    </dgm:pt>
    <dgm:pt modelId="{5415061A-7E1B-4B49-BB3D-CDA18B464D33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Someone </a:t>
          </a:r>
          <a:r>
            <a:rPr lang="en-US" i="1" dirty="0" smtClean="0">
              <a:solidFill>
                <a:srgbClr val="000000"/>
              </a:solidFill>
            </a:rPr>
            <a:t>seconds</a:t>
          </a:r>
          <a:r>
            <a:rPr lang="en-US" dirty="0" smtClean="0">
              <a:solidFill>
                <a:srgbClr val="000000"/>
              </a:solidFill>
            </a:rPr>
            <a:t> the motion </a:t>
          </a:r>
          <a:endParaRPr lang="en-US" dirty="0">
            <a:solidFill>
              <a:srgbClr val="000000"/>
            </a:solidFill>
          </a:endParaRPr>
        </a:p>
      </dgm:t>
    </dgm:pt>
    <dgm:pt modelId="{C6749E37-DAFF-CA4C-86CF-4045D622545A}" type="parTrans" cxnId="{7221E5AB-C9ED-3C4A-90BB-56A058B67DF3}">
      <dgm:prSet/>
      <dgm:spPr/>
      <dgm:t>
        <a:bodyPr/>
        <a:lstStyle/>
        <a:p>
          <a:endParaRPr lang="en-US"/>
        </a:p>
      </dgm:t>
    </dgm:pt>
    <dgm:pt modelId="{F1D641C8-C797-F544-92E8-81E72154D9F2}" type="sibTrans" cxnId="{7221E5AB-C9ED-3C4A-90BB-56A058B67DF3}">
      <dgm:prSet/>
      <dgm:spPr/>
      <dgm:t>
        <a:bodyPr/>
        <a:lstStyle/>
        <a:p>
          <a:endParaRPr lang="en-US"/>
        </a:p>
      </dgm:t>
    </dgm:pt>
    <dgm:pt modelId="{65E66BE6-8360-CF42-9D49-690591A18DDE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‘Second!’</a:t>
          </a:r>
          <a:endParaRPr lang="en-US" dirty="0">
            <a:solidFill>
              <a:srgbClr val="000000"/>
            </a:solidFill>
          </a:endParaRPr>
        </a:p>
      </dgm:t>
    </dgm:pt>
    <dgm:pt modelId="{60B2DEF1-0F44-4145-928D-66906738684D}" type="parTrans" cxnId="{AA60DE92-60E8-CB4D-941F-2A15DCBA461F}">
      <dgm:prSet/>
      <dgm:spPr/>
      <dgm:t>
        <a:bodyPr/>
        <a:lstStyle/>
        <a:p>
          <a:endParaRPr lang="en-US"/>
        </a:p>
      </dgm:t>
    </dgm:pt>
    <dgm:pt modelId="{3C857777-2F1D-0049-BFC9-63F3190A3EBF}" type="sibTrans" cxnId="{AA60DE92-60E8-CB4D-941F-2A15DCBA461F}">
      <dgm:prSet/>
      <dgm:spPr/>
      <dgm:t>
        <a:bodyPr/>
        <a:lstStyle/>
        <a:p>
          <a:endParaRPr lang="en-US"/>
        </a:p>
      </dgm:t>
    </dgm:pt>
    <dgm:pt modelId="{1689C587-8D9E-3141-9F99-622B18C4C698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The Chair </a:t>
          </a:r>
          <a:r>
            <a:rPr lang="en-US" i="1" dirty="0" smtClean="0">
              <a:solidFill>
                <a:srgbClr val="000000"/>
              </a:solidFill>
            </a:rPr>
            <a:t>states</a:t>
          </a:r>
          <a:r>
            <a:rPr lang="en-US" dirty="0" smtClean="0">
              <a:solidFill>
                <a:srgbClr val="000000"/>
              </a:solidFill>
            </a:rPr>
            <a:t> the motion</a:t>
          </a:r>
          <a:endParaRPr lang="en-US" dirty="0">
            <a:solidFill>
              <a:srgbClr val="000000"/>
            </a:solidFill>
          </a:endParaRPr>
        </a:p>
      </dgm:t>
    </dgm:pt>
    <dgm:pt modelId="{33EDF0AB-D9CD-EF44-930F-F1804E83323A}" type="parTrans" cxnId="{64A3399E-D75C-0D4C-8BC4-074A743E5EAB}">
      <dgm:prSet/>
      <dgm:spPr/>
      <dgm:t>
        <a:bodyPr/>
        <a:lstStyle/>
        <a:p>
          <a:endParaRPr lang="en-US"/>
        </a:p>
      </dgm:t>
    </dgm:pt>
    <dgm:pt modelId="{79D99D2E-5F5E-C144-BD30-B838F85A75D0}" type="sibTrans" cxnId="{64A3399E-D75C-0D4C-8BC4-074A743E5EAB}">
      <dgm:prSet/>
      <dgm:spPr/>
      <dgm:t>
        <a:bodyPr/>
        <a:lstStyle/>
        <a:p>
          <a:endParaRPr lang="en-US"/>
        </a:p>
      </dgm:t>
    </dgm:pt>
    <dgm:pt modelId="{7D838C6E-D6D8-BD4B-AF17-EA69276AF68A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‘It is moved and seconded that tacos be provided at Senate meetings’</a:t>
          </a:r>
          <a:endParaRPr lang="en-US" dirty="0">
            <a:solidFill>
              <a:srgbClr val="000000"/>
            </a:solidFill>
          </a:endParaRPr>
        </a:p>
      </dgm:t>
    </dgm:pt>
    <dgm:pt modelId="{D43737B8-029D-5447-BD87-BDBDF4E541DA}" type="parTrans" cxnId="{2F39E30A-5045-1846-930C-F177FDD13BE6}">
      <dgm:prSet/>
      <dgm:spPr/>
      <dgm:t>
        <a:bodyPr/>
        <a:lstStyle/>
        <a:p>
          <a:endParaRPr lang="en-US"/>
        </a:p>
      </dgm:t>
    </dgm:pt>
    <dgm:pt modelId="{EF638CFA-D9CE-CC4B-A475-CFC0D6B8CC3A}" type="sibTrans" cxnId="{2F39E30A-5045-1846-930C-F177FDD13BE6}">
      <dgm:prSet/>
      <dgm:spPr/>
      <dgm:t>
        <a:bodyPr/>
        <a:lstStyle/>
        <a:p>
          <a:endParaRPr lang="en-US"/>
        </a:p>
      </dgm:t>
    </dgm:pt>
    <dgm:pt modelId="{65C38573-9076-964E-97B4-0DCA35370B35}" type="pres">
      <dgm:prSet presAssocID="{22966283-1854-5848-B212-54F169CC570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72FD2C-021C-C54A-8BA0-A8903C42DE30}" type="pres">
      <dgm:prSet presAssocID="{22966283-1854-5848-B212-54F169CC570D}" presName="dummyMaxCanvas" presStyleCnt="0">
        <dgm:presLayoutVars/>
      </dgm:prSet>
      <dgm:spPr/>
    </dgm:pt>
    <dgm:pt modelId="{7B813D4B-6D45-1344-8C9E-5FEBE5EF62E9}" type="pres">
      <dgm:prSet presAssocID="{22966283-1854-5848-B212-54F169CC570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84461-FF98-4446-BED9-3A77F477CD89}" type="pres">
      <dgm:prSet presAssocID="{22966283-1854-5848-B212-54F169CC570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F97C4-CA96-E746-BDB3-31877BE374C8}" type="pres">
      <dgm:prSet presAssocID="{22966283-1854-5848-B212-54F169CC570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FBEDC-C8A5-6E48-B5C0-5AE583F601D8}" type="pres">
      <dgm:prSet presAssocID="{22966283-1854-5848-B212-54F169CC570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9F0A-95C4-0944-B511-C3BD203A3AAF}" type="pres">
      <dgm:prSet presAssocID="{22966283-1854-5848-B212-54F169CC570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39E17-AC9F-A645-BD72-146F1C0244F3}" type="pres">
      <dgm:prSet presAssocID="{22966283-1854-5848-B212-54F169CC570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C7854-EE5D-C944-B6DF-918A8F11E8CB}" type="pres">
      <dgm:prSet presAssocID="{22966283-1854-5848-B212-54F169CC570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AD8D7-432F-B94A-9D31-65243C3DCBF6}" type="pres">
      <dgm:prSet presAssocID="{22966283-1854-5848-B212-54F169CC570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B9E82A-876B-314B-AA99-47FDCDE4BBC2}" type="presOf" srcId="{39DB31C8-EA8B-C64F-B6FE-8F0A7F704F60}" destId="{32C39E17-AC9F-A645-BD72-146F1C0244F3}" srcOrd="1" destOrd="0" presId="urn:microsoft.com/office/officeart/2005/8/layout/vProcess5"/>
    <dgm:cxn modelId="{9F7A1A45-D97F-214F-95B1-73FA1079D75D}" type="presOf" srcId="{5415061A-7E1B-4B49-BB3D-CDA18B464D33}" destId="{58384461-FF98-4446-BED9-3A77F477CD89}" srcOrd="0" destOrd="0" presId="urn:microsoft.com/office/officeart/2005/8/layout/vProcess5"/>
    <dgm:cxn modelId="{7221E5AB-C9ED-3C4A-90BB-56A058B67DF3}" srcId="{22966283-1854-5848-B212-54F169CC570D}" destId="{5415061A-7E1B-4B49-BB3D-CDA18B464D33}" srcOrd="1" destOrd="0" parTransId="{C6749E37-DAFF-CA4C-86CF-4045D622545A}" sibTransId="{F1D641C8-C797-F544-92E8-81E72154D9F2}"/>
    <dgm:cxn modelId="{C1447408-479C-E044-B50A-81B731CE9F14}" type="presOf" srcId="{DDCA16AE-5521-844E-BACA-535586601767}" destId="{7B813D4B-6D45-1344-8C9E-5FEBE5EF62E9}" srcOrd="0" destOrd="1" presId="urn:microsoft.com/office/officeart/2005/8/layout/vProcess5"/>
    <dgm:cxn modelId="{2F39E30A-5045-1846-930C-F177FDD13BE6}" srcId="{1689C587-8D9E-3141-9F99-622B18C4C698}" destId="{7D838C6E-D6D8-BD4B-AF17-EA69276AF68A}" srcOrd="0" destOrd="0" parTransId="{D43737B8-029D-5447-BD87-BDBDF4E541DA}" sibTransId="{EF638CFA-D9CE-CC4B-A475-CFC0D6B8CC3A}"/>
    <dgm:cxn modelId="{B74F4790-AB07-7248-BDBE-A4DFC9C89AD5}" type="presOf" srcId="{FF83F12F-9755-5941-969C-3FFC9E3DF6AB}" destId="{B16FBEDC-C8A5-6E48-B5C0-5AE583F601D8}" srcOrd="0" destOrd="0" presId="urn:microsoft.com/office/officeart/2005/8/layout/vProcess5"/>
    <dgm:cxn modelId="{08C61D22-997B-AD45-B744-16686BE70635}" type="presOf" srcId="{65E66BE6-8360-CF42-9D49-690591A18DDE}" destId="{E3EC7854-EE5D-C944-B6DF-918A8F11E8CB}" srcOrd="1" destOrd="1" presId="urn:microsoft.com/office/officeart/2005/8/layout/vProcess5"/>
    <dgm:cxn modelId="{AA60DE92-60E8-CB4D-941F-2A15DCBA461F}" srcId="{5415061A-7E1B-4B49-BB3D-CDA18B464D33}" destId="{65E66BE6-8360-CF42-9D49-690591A18DDE}" srcOrd="0" destOrd="0" parTransId="{60B2DEF1-0F44-4145-928D-66906738684D}" sibTransId="{3C857777-2F1D-0049-BFC9-63F3190A3EBF}"/>
    <dgm:cxn modelId="{FC534C5A-603F-6E44-A034-9DD47DB88B25}" type="presOf" srcId="{65E66BE6-8360-CF42-9D49-690591A18DDE}" destId="{58384461-FF98-4446-BED9-3A77F477CD89}" srcOrd="0" destOrd="1" presId="urn:microsoft.com/office/officeart/2005/8/layout/vProcess5"/>
    <dgm:cxn modelId="{7E69F9CA-EF20-4348-B5B2-A5425D227CF2}" type="presOf" srcId="{1689C587-8D9E-3141-9F99-622B18C4C698}" destId="{137F97C4-CA96-E746-BDB3-31877BE374C8}" srcOrd="0" destOrd="0" presId="urn:microsoft.com/office/officeart/2005/8/layout/vProcess5"/>
    <dgm:cxn modelId="{14DA9C33-348E-9448-854C-267C942CDD4F}" type="presOf" srcId="{39DB31C8-EA8B-C64F-B6FE-8F0A7F704F60}" destId="{7B813D4B-6D45-1344-8C9E-5FEBE5EF62E9}" srcOrd="0" destOrd="0" presId="urn:microsoft.com/office/officeart/2005/8/layout/vProcess5"/>
    <dgm:cxn modelId="{5BC9AA9D-7813-AE47-B495-21F10972473F}" type="presOf" srcId="{22966283-1854-5848-B212-54F169CC570D}" destId="{65C38573-9076-964E-97B4-0DCA35370B35}" srcOrd="0" destOrd="0" presId="urn:microsoft.com/office/officeart/2005/8/layout/vProcess5"/>
    <dgm:cxn modelId="{50651C8E-3508-2F4D-97E9-FFB43D1CB123}" type="presOf" srcId="{5415061A-7E1B-4B49-BB3D-CDA18B464D33}" destId="{E3EC7854-EE5D-C944-B6DF-918A8F11E8CB}" srcOrd="1" destOrd="0" presId="urn:microsoft.com/office/officeart/2005/8/layout/vProcess5"/>
    <dgm:cxn modelId="{D98C6B7C-94A1-C14B-86F8-0F6EF124079A}" srcId="{39DB31C8-EA8B-C64F-B6FE-8F0A7F704F60}" destId="{DDCA16AE-5521-844E-BACA-535586601767}" srcOrd="0" destOrd="0" parTransId="{4E009CB6-8F77-3543-A993-79D530349BEE}" sibTransId="{EA23AA19-8160-3648-A91E-576E865CF7EA}"/>
    <dgm:cxn modelId="{43D49331-9F6F-D743-A913-B93B4467C438}" type="presOf" srcId="{DDCA16AE-5521-844E-BACA-535586601767}" destId="{32C39E17-AC9F-A645-BD72-146F1C0244F3}" srcOrd="1" destOrd="1" presId="urn:microsoft.com/office/officeart/2005/8/layout/vProcess5"/>
    <dgm:cxn modelId="{3CAEE406-FCF2-C643-9C40-1A7E8F240F02}" type="presOf" srcId="{F1D641C8-C797-F544-92E8-81E72154D9F2}" destId="{9A759F0A-95C4-0944-B511-C3BD203A3AAF}" srcOrd="0" destOrd="0" presId="urn:microsoft.com/office/officeart/2005/8/layout/vProcess5"/>
    <dgm:cxn modelId="{64A3399E-D75C-0D4C-8BC4-074A743E5EAB}" srcId="{22966283-1854-5848-B212-54F169CC570D}" destId="{1689C587-8D9E-3141-9F99-622B18C4C698}" srcOrd="2" destOrd="0" parTransId="{33EDF0AB-D9CD-EF44-930F-F1804E83323A}" sibTransId="{79D99D2E-5F5E-C144-BD30-B838F85A75D0}"/>
    <dgm:cxn modelId="{58E8E6DE-5C47-FA40-8770-DDE17628ADB8}" type="presOf" srcId="{1689C587-8D9E-3141-9F99-622B18C4C698}" destId="{C54AD8D7-432F-B94A-9D31-65243C3DCBF6}" srcOrd="1" destOrd="0" presId="urn:microsoft.com/office/officeart/2005/8/layout/vProcess5"/>
    <dgm:cxn modelId="{ACF9B689-936D-2E44-ABAC-64802D480A65}" type="presOf" srcId="{7D838C6E-D6D8-BD4B-AF17-EA69276AF68A}" destId="{137F97C4-CA96-E746-BDB3-31877BE374C8}" srcOrd="0" destOrd="1" presId="urn:microsoft.com/office/officeart/2005/8/layout/vProcess5"/>
    <dgm:cxn modelId="{9902FF04-44F3-4245-916A-26063A150A3E}" srcId="{22966283-1854-5848-B212-54F169CC570D}" destId="{39DB31C8-EA8B-C64F-B6FE-8F0A7F704F60}" srcOrd="0" destOrd="0" parTransId="{5087294D-B5D7-FD4B-B1C2-8FBFC3B18558}" sibTransId="{FF83F12F-9755-5941-969C-3FFC9E3DF6AB}"/>
    <dgm:cxn modelId="{86276932-4176-514B-A410-2AB2C1E33F82}" type="presOf" srcId="{7D838C6E-D6D8-BD4B-AF17-EA69276AF68A}" destId="{C54AD8D7-432F-B94A-9D31-65243C3DCBF6}" srcOrd="1" destOrd="1" presId="urn:microsoft.com/office/officeart/2005/8/layout/vProcess5"/>
    <dgm:cxn modelId="{F22EDE8B-E0C9-A046-B619-F038FB8496F0}" type="presParOf" srcId="{65C38573-9076-964E-97B4-0DCA35370B35}" destId="{AE72FD2C-021C-C54A-8BA0-A8903C42DE30}" srcOrd="0" destOrd="0" presId="urn:microsoft.com/office/officeart/2005/8/layout/vProcess5"/>
    <dgm:cxn modelId="{4B334B6D-1BCB-D04F-8994-F96A0209DD00}" type="presParOf" srcId="{65C38573-9076-964E-97B4-0DCA35370B35}" destId="{7B813D4B-6D45-1344-8C9E-5FEBE5EF62E9}" srcOrd="1" destOrd="0" presId="urn:microsoft.com/office/officeart/2005/8/layout/vProcess5"/>
    <dgm:cxn modelId="{4A309FB3-E0DB-054F-89A8-80AA38150838}" type="presParOf" srcId="{65C38573-9076-964E-97B4-0DCA35370B35}" destId="{58384461-FF98-4446-BED9-3A77F477CD89}" srcOrd="2" destOrd="0" presId="urn:microsoft.com/office/officeart/2005/8/layout/vProcess5"/>
    <dgm:cxn modelId="{41F81C63-3500-F446-8590-D4F7B786301A}" type="presParOf" srcId="{65C38573-9076-964E-97B4-0DCA35370B35}" destId="{137F97C4-CA96-E746-BDB3-31877BE374C8}" srcOrd="3" destOrd="0" presId="urn:microsoft.com/office/officeart/2005/8/layout/vProcess5"/>
    <dgm:cxn modelId="{D47BB62F-5424-6643-A957-D63E5CC1FBE0}" type="presParOf" srcId="{65C38573-9076-964E-97B4-0DCA35370B35}" destId="{B16FBEDC-C8A5-6E48-B5C0-5AE583F601D8}" srcOrd="4" destOrd="0" presId="urn:microsoft.com/office/officeart/2005/8/layout/vProcess5"/>
    <dgm:cxn modelId="{05EE4A4F-E74D-1E4C-90A0-3FF0D10CED05}" type="presParOf" srcId="{65C38573-9076-964E-97B4-0DCA35370B35}" destId="{9A759F0A-95C4-0944-B511-C3BD203A3AAF}" srcOrd="5" destOrd="0" presId="urn:microsoft.com/office/officeart/2005/8/layout/vProcess5"/>
    <dgm:cxn modelId="{8F6DAB0C-42F4-1544-9446-8211211708E0}" type="presParOf" srcId="{65C38573-9076-964E-97B4-0DCA35370B35}" destId="{32C39E17-AC9F-A645-BD72-146F1C0244F3}" srcOrd="6" destOrd="0" presId="urn:microsoft.com/office/officeart/2005/8/layout/vProcess5"/>
    <dgm:cxn modelId="{8D97E916-DB6F-7C43-9C16-649A67299C0E}" type="presParOf" srcId="{65C38573-9076-964E-97B4-0DCA35370B35}" destId="{E3EC7854-EE5D-C944-B6DF-918A8F11E8CB}" srcOrd="7" destOrd="0" presId="urn:microsoft.com/office/officeart/2005/8/layout/vProcess5"/>
    <dgm:cxn modelId="{502D37FC-748F-384F-8360-4CED4A22F6B0}" type="presParOf" srcId="{65C38573-9076-964E-97B4-0DCA35370B35}" destId="{C54AD8D7-432F-B94A-9D31-65243C3DCBF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B196B9-0264-6A4D-8F1D-01B51EE16613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ACAFFB-FCB9-D646-82BF-C65367878CB6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The Senate </a:t>
          </a:r>
          <a:r>
            <a:rPr lang="en-US" i="1" dirty="0" smtClean="0">
              <a:solidFill>
                <a:srgbClr val="000000"/>
              </a:solidFill>
            </a:rPr>
            <a:t>debates</a:t>
          </a:r>
          <a:r>
            <a:rPr lang="en-US" dirty="0" smtClean="0">
              <a:solidFill>
                <a:srgbClr val="000000"/>
              </a:solidFill>
            </a:rPr>
            <a:t> the motion</a:t>
          </a:r>
          <a:endParaRPr lang="en-US" dirty="0">
            <a:solidFill>
              <a:srgbClr val="000000"/>
            </a:solidFill>
          </a:endParaRPr>
        </a:p>
      </dgm:t>
    </dgm:pt>
    <dgm:pt modelId="{6550D684-3B3D-EA4A-9EE0-FB302A89ECBC}" type="parTrans" cxnId="{6BE31CC8-4A31-6744-97E2-E0F1B9A8EDB7}">
      <dgm:prSet/>
      <dgm:spPr/>
      <dgm:t>
        <a:bodyPr/>
        <a:lstStyle/>
        <a:p>
          <a:endParaRPr lang="en-US"/>
        </a:p>
      </dgm:t>
    </dgm:pt>
    <dgm:pt modelId="{310779F0-1CD4-8042-9ED4-B0564D73EC99}" type="sibTrans" cxnId="{6BE31CC8-4A31-6744-97E2-E0F1B9A8EDB7}">
      <dgm:prSet/>
      <dgm:spPr/>
      <dgm:t>
        <a:bodyPr/>
        <a:lstStyle/>
        <a:p>
          <a:endParaRPr lang="en-US"/>
        </a:p>
      </dgm:t>
    </dgm:pt>
    <dgm:pt modelId="{9D91C354-5C28-8448-A700-A13A11713F52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Subsidiary motions are introduced and disposed of by the same process</a:t>
          </a:r>
          <a:endParaRPr lang="en-US" dirty="0">
            <a:solidFill>
              <a:srgbClr val="000000"/>
            </a:solidFill>
          </a:endParaRPr>
        </a:p>
      </dgm:t>
    </dgm:pt>
    <dgm:pt modelId="{9EED190B-5393-1B49-8646-BD2D4F3CBEA2}" type="parTrans" cxnId="{54528BCA-C756-A146-9C7A-D9B0D82349D1}">
      <dgm:prSet/>
      <dgm:spPr/>
      <dgm:t>
        <a:bodyPr/>
        <a:lstStyle/>
        <a:p>
          <a:endParaRPr lang="en-US"/>
        </a:p>
      </dgm:t>
    </dgm:pt>
    <dgm:pt modelId="{C1C99251-4922-E148-AA35-7CF2680BB7F5}" type="sibTrans" cxnId="{54528BCA-C756-A146-9C7A-D9B0D82349D1}">
      <dgm:prSet/>
      <dgm:spPr/>
      <dgm:t>
        <a:bodyPr/>
        <a:lstStyle/>
        <a:p>
          <a:endParaRPr lang="en-US"/>
        </a:p>
      </dgm:t>
    </dgm:pt>
    <dgm:pt modelId="{09D8ADE1-AD2C-A449-917A-F93C047F1A0F}" type="pres">
      <dgm:prSet presAssocID="{85B196B9-0264-6A4D-8F1D-01B51EE1661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622074-8127-1843-9072-657B1CEB2EDF}" type="pres">
      <dgm:prSet presAssocID="{85B196B9-0264-6A4D-8F1D-01B51EE16613}" presName="dummyMaxCanvas" presStyleCnt="0">
        <dgm:presLayoutVars/>
      </dgm:prSet>
      <dgm:spPr/>
    </dgm:pt>
    <dgm:pt modelId="{A6A71614-EF7B-A34A-8D8F-F227EA4BB0F6}" type="pres">
      <dgm:prSet presAssocID="{85B196B9-0264-6A4D-8F1D-01B51EE16613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F5610-DFA1-6E43-8322-DDC1A2AA4CF3}" type="pres">
      <dgm:prSet presAssocID="{85B196B9-0264-6A4D-8F1D-01B51EE16613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AF730-9002-D547-9918-A37F5E8B43D1}" type="pres">
      <dgm:prSet presAssocID="{85B196B9-0264-6A4D-8F1D-01B51EE16613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BE0A3-DAFA-EC47-9ED8-148976828536}" type="pres">
      <dgm:prSet presAssocID="{85B196B9-0264-6A4D-8F1D-01B51EE16613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05B46-52A9-FE40-8C9F-01571B32083D}" type="pres">
      <dgm:prSet presAssocID="{85B196B9-0264-6A4D-8F1D-01B51EE16613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ABE1E5-E372-4B4A-9EF2-DD9595BE1392}" type="presOf" srcId="{9D91C354-5C28-8448-A700-A13A11713F52}" destId="{9D5F5610-DFA1-6E43-8322-DDC1A2AA4CF3}" srcOrd="0" destOrd="0" presId="urn:microsoft.com/office/officeart/2005/8/layout/vProcess5"/>
    <dgm:cxn modelId="{8650CD77-635F-3744-AD6A-E67A002E438B}" type="presOf" srcId="{69ACAFFB-FCB9-D646-82BF-C65367878CB6}" destId="{DCBBE0A3-DAFA-EC47-9ED8-148976828536}" srcOrd="1" destOrd="0" presId="urn:microsoft.com/office/officeart/2005/8/layout/vProcess5"/>
    <dgm:cxn modelId="{7A935EFA-0583-5847-AF54-C06C62305AA2}" type="presOf" srcId="{310779F0-1CD4-8042-9ED4-B0564D73EC99}" destId="{D4AAF730-9002-D547-9918-A37F5E8B43D1}" srcOrd="0" destOrd="0" presId="urn:microsoft.com/office/officeart/2005/8/layout/vProcess5"/>
    <dgm:cxn modelId="{BCFDA9E6-735D-164B-9278-EE804AC54A06}" type="presOf" srcId="{85B196B9-0264-6A4D-8F1D-01B51EE16613}" destId="{09D8ADE1-AD2C-A449-917A-F93C047F1A0F}" srcOrd="0" destOrd="0" presId="urn:microsoft.com/office/officeart/2005/8/layout/vProcess5"/>
    <dgm:cxn modelId="{6BE31CC8-4A31-6744-97E2-E0F1B9A8EDB7}" srcId="{85B196B9-0264-6A4D-8F1D-01B51EE16613}" destId="{69ACAFFB-FCB9-D646-82BF-C65367878CB6}" srcOrd="0" destOrd="0" parTransId="{6550D684-3B3D-EA4A-9EE0-FB302A89ECBC}" sibTransId="{310779F0-1CD4-8042-9ED4-B0564D73EC99}"/>
    <dgm:cxn modelId="{54528BCA-C756-A146-9C7A-D9B0D82349D1}" srcId="{85B196B9-0264-6A4D-8F1D-01B51EE16613}" destId="{9D91C354-5C28-8448-A700-A13A11713F52}" srcOrd="1" destOrd="0" parTransId="{9EED190B-5393-1B49-8646-BD2D4F3CBEA2}" sibTransId="{C1C99251-4922-E148-AA35-7CF2680BB7F5}"/>
    <dgm:cxn modelId="{A31A0122-3E0A-CC45-9F69-9A6EAE718D67}" type="presOf" srcId="{9D91C354-5C28-8448-A700-A13A11713F52}" destId="{51405B46-52A9-FE40-8C9F-01571B32083D}" srcOrd="1" destOrd="0" presId="urn:microsoft.com/office/officeart/2005/8/layout/vProcess5"/>
    <dgm:cxn modelId="{114B1A1E-AAC8-594C-922D-ECCE988A46BE}" type="presOf" srcId="{69ACAFFB-FCB9-D646-82BF-C65367878CB6}" destId="{A6A71614-EF7B-A34A-8D8F-F227EA4BB0F6}" srcOrd="0" destOrd="0" presId="urn:microsoft.com/office/officeart/2005/8/layout/vProcess5"/>
    <dgm:cxn modelId="{F6F25DF2-E887-7A49-AEC2-DFF9EA7D371A}" type="presParOf" srcId="{09D8ADE1-AD2C-A449-917A-F93C047F1A0F}" destId="{B1622074-8127-1843-9072-657B1CEB2EDF}" srcOrd="0" destOrd="0" presId="urn:microsoft.com/office/officeart/2005/8/layout/vProcess5"/>
    <dgm:cxn modelId="{0EE9582C-2F6D-7D43-8A0A-98A3F76F7145}" type="presParOf" srcId="{09D8ADE1-AD2C-A449-917A-F93C047F1A0F}" destId="{A6A71614-EF7B-A34A-8D8F-F227EA4BB0F6}" srcOrd="1" destOrd="0" presId="urn:microsoft.com/office/officeart/2005/8/layout/vProcess5"/>
    <dgm:cxn modelId="{206709D1-C52A-2247-810F-D5FF4F8D2AD6}" type="presParOf" srcId="{09D8ADE1-AD2C-A449-917A-F93C047F1A0F}" destId="{9D5F5610-DFA1-6E43-8322-DDC1A2AA4CF3}" srcOrd="2" destOrd="0" presId="urn:microsoft.com/office/officeart/2005/8/layout/vProcess5"/>
    <dgm:cxn modelId="{4A1FCA99-5845-9640-803F-8E0174FD6A5A}" type="presParOf" srcId="{09D8ADE1-AD2C-A449-917A-F93C047F1A0F}" destId="{D4AAF730-9002-D547-9918-A37F5E8B43D1}" srcOrd="3" destOrd="0" presId="urn:microsoft.com/office/officeart/2005/8/layout/vProcess5"/>
    <dgm:cxn modelId="{D53ECD55-B65B-674C-8A0E-97246D10FFC9}" type="presParOf" srcId="{09D8ADE1-AD2C-A449-917A-F93C047F1A0F}" destId="{DCBBE0A3-DAFA-EC47-9ED8-148976828536}" srcOrd="4" destOrd="0" presId="urn:microsoft.com/office/officeart/2005/8/layout/vProcess5"/>
    <dgm:cxn modelId="{3A53B242-6B32-D240-8C97-C42D10A6F887}" type="presParOf" srcId="{09D8ADE1-AD2C-A449-917A-F93C047F1A0F}" destId="{51405B46-52A9-FE40-8C9F-01571B32083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B196B9-0264-6A4D-8F1D-01B51EE16613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703FC8-4750-AF40-AFA6-C013A864D6F0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The Chair </a:t>
          </a:r>
          <a:r>
            <a:rPr lang="en-US" i="1" dirty="0" smtClean="0">
              <a:solidFill>
                <a:srgbClr val="000000"/>
              </a:solidFill>
            </a:rPr>
            <a:t>puts the question</a:t>
          </a:r>
          <a:r>
            <a:rPr lang="en-US" dirty="0" smtClean="0">
              <a:solidFill>
                <a:srgbClr val="000000"/>
              </a:solidFill>
            </a:rPr>
            <a:t> </a:t>
          </a:r>
        </a:p>
        <a:p>
          <a:r>
            <a:rPr lang="en-US" dirty="0" smtClean="0">
              <a:solidFill>
                <a:srgbClr val="000000"/>
              </a:solidFill>
            </a:rPr>
            <a:t>(i.e., we vote on the motion)</a:t>
          </a:r>
          <a:endParaRPr lang="en-US" dirty="0">
            <a:solidFill>
              <a:srgbClr val="000000"/>
            </a:solidFill>
          </a:endParaRPr>
        </a:p>
      </dgm:t>
    </dgm:pt>
    <dgm:pt modelId="{2FC44A6E-29A4-664D-A74B-401E8BAB6A4C}" type="parTrans" cxnId="{4A6B9950-CC0C-F24F-B761-968FB0807DE5}">
      <dgm:prSet/>
      <dgm:spPr/>
      <dgm:t>
        <a:bodyPr/>
        <a:lstStyle/>
        <a:p>
          <a:endParaRPr lang="en-US"/>
        </a:p>
      </dgm:t>
    </dgm:pt>
    <dgm:pt modelId="{B42569CC-B6B1-6447-86BE-65ED25721079}" type="sibTrans" cxnId="{4A6B9950-CC0C-F24F-B761-968FB0807DE5}">
      <dgm:prSet/>
      <dgm:spPr/>
      <dgm:t>
        <a:bodyPr/>
        <a:lstStyle/>
        <a:p>
          <a:endParaRPr lang="en-US"/>
        </a:p>
      </dgm:t>
    </dgm:pt>
    <dgm:pt modelId="{64EF22C9-EB7D-114B-9404-EFC6EA7D3747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The Chair </a:t>
          </a:r>
          <a:r>
            <a:rPr lang="en-US" i="1" dirty="0" smtClean="0">
              <a:solidFill>
                <a:srgbClr val="000000"/>
              </a:solidFill>
            </a:rPr>
            <a:t>announces  the result</a:t>
          </a:r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8D0A5997-57E5-0D44-A212-50D80E9DD35B}" type="parTrans" cxnId="{FF38D286-1F9B-BB40-B0ED-7D9020297233}">
      <dgm:prSet/>
      <dgm:spPr/>
      <dgm:t>
        <a:bodyPr/>
        <a:lstStyle/>
        <a:p>
          <a:endParaRPr lang="en-US"/>
        </a:p>
      </dgm:t>
    </dgm:pt>
    <dgm:pt modelId="{19A36338-AF9C-854B-A4D0-1383776F8CED}" type="sibTrans" cxnId="{FF38D286-1F9B-BB40-B0ED-7D9020297233}">
      <dgm:prSet/>
      <dgm:spPr/>
      <dgm:t>
        <a:bodyPr/>
        <a:lstStyle/>
        <a:p>
          <a:endParaRPr lang="en-US"/>
        </a:p>
      </dgm:t>
    </dgm:pt>
    <dgm:pt modelId="{09D8ADE1-AD2C-A449-917A-F93C047F1A0F}" type="pres">
      <dgm:prSet presAssocID="{85B196B9-0264-6A4D-8F1D-01B51EE1661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622074-8127-1843-9072-657B1CEB2EDF}" type="pres">
      <dgm:prSet presAssocID="{85B196B9-0264-6A4D-8F1D-01B51EE16613}" presName="dummyMaxCanvas" presStyleCnt="0">
        <dgm:presLayoutVars/>
      </dgm:prSet>
      <dgm:spPr/>
    </dgm:pt>
    <dgm:pt modelId="{68128352-661B-F448-B134-30966004BE26}" type="pres">
      <dgm:prSet presAssocID="{85B196B9-0264-6A4D-8F1D-01B51EE16613}" presName="TwoNodes_1" presStyleLbl="node1" presStyleIdx="0" presStyleCnt="2" custScaleX="10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42084-CC60-504B-962C-95F1E5CFDD7C}" type="pres">
      <dgm:prSet presAssocID="{85B196B9-0264-6A4D-8F1D-01B51EE16613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0C0A6-908B-0B4B-AEBA-9F19EFD2B810}" type="pres">
      <dgm:prSet presAssocID="{85B196B9-0264-6A4D-8F1D-01B51EE16613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2331A-232D-5D43-955E-9CBACDF12F43}" type="pres">
      <dgm:prSet presAssocID="{85B196B9-0264-6A4D-8F1D-01B51EE16613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1AF38-FB36-EC43-B6B2-3C0A66E19B8A}" type="pres">
      <dgm:prSet presAssocID="{85B196B9-0264-6A4D-8F1D-01B51EE16613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9BAFC7-CEF9-BC4A-9C3B-EC906CBE5405}" type="presOf" srcId="{1A703FC8-4750-AF40-AFA6-C013A864D6F0}" destId="{68128352-661B-F448-B134-30966004BE26}" srcOrd="0" destOrd="0" presId="urn:microsoft.com/office/officeart/2005/8/layout/vProcess5"/>
    <dgm:cxn modelId="{5AD50028-0AEB-5747-AD5D-8E1A13B1535E}" type="presOf" srcId="{64EF22C9-EB7D-114B-9404-EFC6EA7D3747}" destId="{9B91AF38-FB36-EC43-B6B2-3C0A66E19B8A}" srcOrd="1" destOrd="0" presId="urn:microsoft.com/office/officeart/2005/8/layout/vProcess5"/>
    <dgm:cxn modelId="{FF38D286-1F9B-BB40-B0ED-7D9020297233}" srcId="{85B196B9-0264-6A4D-8F1D-01B51EE16613}" destId="{64EF22C9-EB7D-114B-9404-EFC6EA7D3747}" srcOrd="1" destOrd="0" parTransId="{8D0A5997-57E5-0D44-A212-50D80E9DD35B}" sibTransId="{19A36338-AF9C-854B-A4D0-1383776F8CED}"/>
    <dgm:cxn modelId="{6189E6B6-E288-274B-8F01-B9BBD62BD832}" type="presOf" srcId="{1A703FC8-4750-AF40-AFA6-C013A864D6F0}" destId="{1912331A-232D-5D43-955E-9CBACDF12F43}" srcOrd="1" destOrd="0" presId="urn:microsoft.com/office/officeart/2005/8/layout/vProcess5"/>
    <dgm:cxn modelId="{4A6B9950-CC0C-F24F-B761-968FB0807DE5}" srcId="{85B196B9-0264-6A4D-8F1D-01B51EE16613}" destId="{1A703FC8-4750-AF40-AFA6-C013A864D6F0}" srcOrd="0" destOrd="0" parTransId="{2FC44A6E-29A4-664D-A74B-401E8BAB6A4C}" sibTransId="{B42569CC-B6B1-6447-86BE-65ED25721079}"/>
    <dgm:cxn modelId="{23230529-8C20-414D-B829-8EB9CC5055E7}" type="presOf" srcId="{B42569CC-B6B1-6447-86BE-65ED25721079}" destId="{F370C0A6-908B-0B4B-AEBA-9F19EFD2B810}" srcOrd="0" destOrd="0" presId="urn:microsoft.com/office/officeart/2005/8/layout/vProcess5"/>
    <dgm:cxn modelId="{4E09F08A-9346-0448-8AF3-0C46BFD576D0}" type="presOf" srcId="{85B196B9-0264-6A4D-8F1D-01B51EE16613}" destId="{09D8ADE1-AD2C-A449-917A-F93C047F1A0F}" srcOrd="0" destOrd="0" presId="urn:microsoft.com/office/officeart/2005/8/layout/vProcess5"/>
    <dgm:cxn modelId="{8BDE1FB0-12A1-5142-BAA2-E770B17D3F1C}" type="presOf" srcId="{64EF22C9-EB7D-114B-9404-EFC6EA7D3747}" destId="{03A42084-CC60-504B-962C-95F1E5CFDD7C}" srcOrd="0" destOrd="0" presId="urn:microsoft.com/office/officeart/2005/8/layout/vProcess5"/>
    <dgm:cxn modelId="{CC92B9D6-7442-3B46-94F7-80B6BA2FEA71}" type="presParOf" srcId="{09D8ADE1-AD2C-A449-917A-F93C047F1A0F}" destId="{B1622074-8127-1843-9072-657B1CEB2EDF}" srcOrd="0" destOrd="0" presId="urn:microsoft.com/office/officeart/2005/8/layout/vProcess5"/>
    <dgm:cxn modelId="{ADDFD008-019C-2848-A873-401817BDB31D}" type="presParOf" srcId="{09D8ADE1-AD2C-A449-917A-F93C047F1A0F}" destId="{68128352-661B-F448-B134-30966004BE26}" srcOrd="1" destOrd="0" presId="urn:microsoft.com/office/officeart/2005/8/layout/vProcess5"/>
    <dgm:cxn modelId="{D09B66FC-82F1-F045-AB11-31CF3374109D}" type="presParOf" srcId="{09D8ADE1-AD2C-A449-917A-F93C047F1A0F}" destId="{03A42084-CC60-504B-962C-95F1E5CFDD7C}" srcOrd="2" destOrd="0" presId="urn:microsoft.com/office/officeart/2005/8/layout/vProcess5"/>
    <dgm:cxn modelId="{627F8F9A-4156-4F42-AE4D-47E4C96CED29}" type="presParOf" srcId="{09D8ADE1-AD2C-A449-917A-F93C047F1A0F}" destId="{F370C0A6-908B-0B4B-AEBA-9F19EFD2B810}" srcOrd="3" destOrd="0" presId="urn:microsoft.com/office/officeart/2005/8/layout/vProcess5"/>
    <dgm:cxn modelId="{89A17AB5-EB7F-944C-99AE-13122A300EC6}" type="presParOf" srcId="{09D8ADE1-AD2C-A449-917A-F93C047F1A0F}" destId="{1912331A-232D-5D43-955E-9CBACDF12F43}" srcOrd="4" destOrd="0" presId="urn:microsoft.com/office/officeart/2005/8/layout/vProcess5"/>
    <dgm:cxn modelId="{A834D174-19C3-AB4A-89E4-1696B25E89E9}" type="presParOf" srcId="{09D8ADE1-AD2C-A449-917A-F93C047F1A0F}" destId="{9B91AF38-FB36-EC43-B6B2-3C0A66E19B8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13D4B-6D45-1344-8C9E-5FEBE5EF62E9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0000"/>
              </a:solidFill>
            </a:rPr>
            <a:t>Someone </a:t>
          </a:r>
          <a:r>
            <a:rPr lang="en-US" sz="2600" i="1" kern="1200" dirty="0" smtClean="0">
              <a:solidFill>
                <a:srgbClr val="000000"/>
              </a:solidFill>
            </a:rPr>
            <a:t>makes</a:t>
          </a:r>
          <a:r>
            <a:rPr lang="en-US" sz="2600" kern="1200" dirty="0" smtClean="0">
              <a:solidFill>
                <a:srgbClr val="000000"/>
              </a:solidFill>
            </a:rPr>
            <a:t> a motion</a:t>
          </a:r>
          <a:endParaRPr lang="en-US" sz="2600" kern="1200" dirty="0">
            <a:solidFill>
              <a:srgbClr val="00000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>
              <a:solidFill>
                <a:srgbClr val="000000"/>
              </a:solidFill>
            </a:rPr>
            <a:t>‘I move that tacos be provided at Senate meetings’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39768" y="39768"/>
        <a:ext cx="5530000" cy="1278252"/>
      </dsp:txXfrm>
    </dsp:sp>
    <dsp:sp modelId="{58384461-FF98-4446-BED9-3A77F477CD89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0000"/>
              </a:solidFill>
            </a:rPr>
            <a:t>Someone </a:t>
          </a:r>
          <a:r>
            <a:rPr lang="en-US" sz="2600" i="1" kern="1200" dirty="0" smtClean="0">
              <a:solidFill>
                <a:srgbClr val="000000"/>
              </a:solidFill>
            </a:rPr>
            <a:t>seconds</a:t>
          </a:r>
          <a:r>
            <a:rPr lang="en-US" sz="2600" kern="1200" dirty="0" smtClean="0">
              <a:solidFill>
                <a:srgbClr val="000000"/>
              </a:solidFill>
            </a:rPr>
            <a:t> the motion </a:t>
          </a:r>
          <a:endParaRPr lang="en-US" sz="2600" kern="1200" dirty="0">
            <a:solidFill>
              <a:srgbClr val="00000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>
              <a:solidFill>
                <a:srgbClr val="000000"/>
              </a:solidFill>
            </a:rPr>
            <a:t>‘Second!’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656987" y="1623855"/>
        <a:ext cx="5415841" cy="1278252"/>
      </dsp:txXfrm>
    </dsp:sp>
    <dsp:sp modelId="{137F97C4-CA96-E746-BDB3-31877BE374C8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0000"/>
              </a:solidFill>
            </a:rPr>
            <a:t>The Chair </a:t>
          </a:r>
          <a:r>
            <a:rPr lang="en-US" sz="2600" i="1" kern="1200" dirty="0" smtClean="0">
              <a:solidFill>
                <a:srgbClr val="000000"/>
              </a:solidFill>
            </a:rPr>
            <a:t>states</a:t>
          </a:r>
          <a:r>
            <a:rPr lang="en-US" sz="2600" kern="1200" dirty="0" smtClean="0">
              <a:solidFill>
                <a:srgbClr val="000000"/>
              </a:solidFill>
            </a:rPr>
            <a:t> the motion</a:t>
          </a:r>
          <a:endParaRPr lang="en-US" sz="2600" kern="1200" dirty="0">
            <a:solidFill>
              <a:srgbClr val="00000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>
              <a:solidFill>
                <a:srgbClr val="000000"/>
              </a:solidFill>
            </a:rPr>
            <a:t>‘It is moved and seconded that tacos be provided at Senate meetings’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1274207" y="3207942"/>
        <a:ext cx="5415841" cy="1278252"/>
      </dsp:txXfrm>
    </dsp:sp>
    <dsp:sp modelId="{B16FBEDC-C8A5-6E48-B5C0-5AE583F601D8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11173" y="1029656"/>
        <a:ext cx="485410" cy="664128"/>
      </dsp:txXfrm>
    </dsp:sp>
    <dsp:sp modelId="{9A759F0A-95C4-0944-B511-C3BD203A3AAF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28393" y="2604691"/>
        <a:ext cx="485410" cy="664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71614-EF7B-A34A-8D8F-F227EA4BB0F6}">
      <dsp:nvSpPr>
        <dsp:cNvPr id="0" name=""/>
        <dsp:cNvSpPr/>
      </dsp:nvSpPr>
      <dsp:spPr>
        <a:xfrm>
          <a:off x="0" y="0"/>
          <a:ext cx="6995160" cy="2036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rgbClr val="000000"/>
              </a:solidFill>
            </a:rPr>
            <a:t>The Senate </a:t>
          </a:r>
          <a:r>
            <a:rPr lang="en-US" sz="3100" i="1" kern="1200" dirty="0" smtClean="0">
              <a:solidFill>
                <a:srgbClr val="000000"/>
              </a:solidFill>
            </a:rPr>
            <a:t>debates</a:t>
          </a:r>
          <a:r>
            <a:rPr lang="en-US" sz="3100" kern="1200" dirty="0" smtClean="0">
              <a:solidFill>
                <a:srgbClr val="000000"/>
              </a:solidFill>
            </a:rPr>
            <a:t> the motion</a:t>
          </a:r>
          <a:endParaRPr lang="en-US" sz="3100" kern="1200" dirty="0">
            <a:solidFill>
              <a:srgbClr val="000000"/>
            </a:solidFill>
          </a:endParaRPr>
        </a:p>
      </dsp:txBody>
      <dsp:txXfrm>
        <a:off x="59652" y="59652"/>
        <a:ext cx="4890089" cy="1917379"/>
      </dsp:txXfrm>
    </dsp:sp>
    <dsp:sp modelId="{9D5F5610-DFA1-6E43-8322-DDC1A2AA4CF3}">
      <dsp:nvSpPr>
        <dsp:cNvPr id="0" name=""/>
        <dsp:cNvSpPr/>
      </dsp:nvSpPr>
      <dsp:spPr>
        <a:xfrm>
          <a:off x="1234439" y="2489279"/>
          <a:ext cx="6995160" cy="2036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rgbClr val="000000"/>
              </a:solidFill>
            </a:rPr>
            <a:t>Subsidiary motions are introduced and disposed of by the same process</a:t>
          </a:r>
          <a:endParaRPr lang="en-US" sz="3100" kern="1200" dirty="0">
            <a:solidFill>
              <a:srgbClr val="000000"/>
            </a:solidFill>
          </a:endParaRPr>
        </a:p>
      </dsp:txBody>
      <dsp:txXfrm>
        <a:off x="1294091" y="2548931"/>
        <a:ext cx="4317571" cy="1917379"/>
      </dsp:txXfrm>
    </dsp:sp>
    <dsp:sp modelId="{D4AAF730-9002-D547-9918-A37F5E8B43D1}">
      <dsp:nvSpPr>
        <dsp:cNvPr id="0" name=""/>
        <dsp:cNvSpPr/>
      </dsp:nvSpPr>
      <dsp:spPr>
        <a:xfrm>
          <a:off x="5671315" y="1601059"/>
          <a:ext cx="1323844" cy="1323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969180" y="1601059"/>
        <a:ext cx="728114" cy="996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28352-661B-F448-B134-30966004BE26}">
      <dsp:nvSpPr>
        <dsp:cNvPr id="0" name=""/>
        <dsp:cNvSpPr/>
      </dsp:nvSpPr>
      <dsp:spPr>
        <a:xfrm>
          <a:off x="-141547" y="0"/>
          <a:ext cx="7561348" cy="2036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rgbClr val="000000"/>
              </a:solidFill>
            </a:rPr>
            <a:t>The Chair </a:t>
          </a:r>
          <a:r>
            <a:rPr lang="en-US" sz="3400" i="1" kern="1200" dirty="0" smtClean="0">
              <a:solidFill>
                <a:srgbClr val="000000"/>
              </a:solidFill>
            </a:rPr>
            <a:t>puts the question</a:t>
          </a:r>
          <a:r>
            <a:rPr lang="en-US" sz="3400" kern="1200" dirty="0" smtClean="0">
              <a:solidFill>
                <a:srgbClr val="000000"/>
              </a:solidFill>
            </a:rPr>
            <a:t> </a:t>
          </a:r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rgbClr val="000000"/>
              </a:solidFill>
            </a:rPr>
            <a:t>(i.e., we vote on the motion)</a:t>
          </a:r>
          <a:endParaRPr lang="en-US" sz="3400" kern="1200" dirty="0">
            <a:solidFill>
              <a:srgbClr val="000000"/>
            </a:solidFill>
          </a:endParaRPr>
        </a:p>
      </dsp:txBody>
      <dsp:txXfrm>
        <a:off x="-81895" y="59652"/>
        <a:ext cx="5295550" cy="1917379"/>
      </dsp:txXfrm>
    </dsp:sp>
    <dsp:sp modelId="{03A42084-CC60-504B-962C-95F1E5CFDD7C}">
      <dsp:nvSpPr>
        <dsp:cNvPr id="0" name=""/>
        <dsp:cNvSpPr/>
      </dsp:nvSpPr>
      <dsp:spPr>
        <a:xfrm>
          <a:off x="1375987" y="2489279"/>
          <a:ext cx="6995160" cy="2036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rgbClr val="000000"/>
              </a:solidFill>
            </a:rPr>
            <a:t>The Chair </a:t>
          </a:r>
          <a:r>
            <a:rPr lang="en-US" sz="3400" i="1" kern="1200" dirty="0" smtClean="0">
              <a:solidFill>
                <a:srgbClr val="000000"/>
              </a:solidFill>
            </a:rPr>
            <a:t>announces  the result</a:t>
          </a:r>
          <a:r>
            <a:rPr lang="en-US" sz="3400" kern="1200" dirty="0" smtClean="0">
              <a:solidFill>
                <a:srgbClr val="000000"/>
              </a:solidFill>
            </a:rPr>
            <a:t> </a:t>
          </a:r>
          <a:endParaRPr lang="en-US" sz="3400" kern="1200" dirty="0">
            <a:solidFill>
              <a:srgbClr val="000000"/>
            </a:solidFill>
          </a:endParaRPr>
        </a:p>
      </dsp:txBody>
      <dsp:txXfrm>
        <a:off x="1435639" y="2548931"/>
        <a:ext cx="4317571" cy="1917379"/>
      </dsp:txXfrm>
    </dsp:sp>
    <dsp:sp modelId="{F370C0A6-908B-0B4B-AEBA-9F19EFD2B810}">
      <dsp:nvSpPr>
        <dsp:cNvPr id="0" name=""/>
        <dsp:cNvSpPr/>
      </dsp:nvSpPr>
      <dsp:spPr>
        <a:xfrm>
          <a:off x="5812862" y="1601059"/>
          <a:ext cx="1323844" cy="1323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110727" y="1601059"/>
        <a:ext cx="728114" cy="996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864CA-EB36-CD4C-BA05-2B5E151D8D2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EF88-BB22-AF4F-904E-8F0EF9B3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9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AF129-53CB-ED40-B516-78DDEF7DF17E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F491-6872-6946-A3F9-E4B4F06C2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Or,</a:t>
            </a:r>
            <a:r>
              <a:rPr lang="en-US" baseline="0" dirty="0" smtClean="0"/>
              <a:t> if you don’t like reifying the senate into a 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F491-6872-6946-A3F9-E4B4F06C2F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6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Or,</a:t>
            </a:r>
            <a:r>
              <a:rPr lang="en-US" baseline="0" dirty="0" smtClean="0"/>
              <a:t> if you don’t like reifying the </a:t>
            </a:r>
            <a:r>
              <a:rPr lang="en-US" baseline="0" smtClean="0"/>
              <a:t>senate into a thing.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F491-6872-6946-A3F9-E4B4F06C2F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Or,</a:t>
            </a:r>
            <a:r>
              <a:rPr lang="en-US" baseline="0" dirty="0" smtClean="0"/>
              <a:t> if you don’t like reifying the </a:t>
            </a:r>
            <a:r>
              <a:rPr lang="en-US" baseline="0" smtClean="0"/>
              <a:t>senate into a thing.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F491-6872-6946-A3F9-E4B4F06C2F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Or,</a:t>
            </a:r>
            <a:r>
              <a:rPr lang="en-US" baseline="0" dirty="0" smtClean="0"/>
              <a:t> if you don’t like reifying the </a:t>
            </a:r>
            <a:r>
              <a:rPr lang="en-US" baseline="0" smtClean="0"/>
              <a:t>senate into a thing.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F491-6872-6946-A3F9-E4B4F06C2F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B-8DB0-B34A-BF95-556AC394B9FA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F55-BA81-3447-BA92-AE8A7F0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B-8DB0-B34A-BF95-556AC394B9FA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F55-BA81-3447-BA92-AE8A7F0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5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B-8DB0-B34A-BF95-556AC394B9FA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F55-BA81-3447-BA92-AE8A7F0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B-8DB0-B34A-BF95-556AC394B9FA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F55-BA81-3447-BA92-AE8A7F0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B-8DB0-B34A-BF95-556AC394B9FA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F55-BA81-3447-BA92-AE8A7F0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B-8DB0-B34A-BF95-556AC394B9FA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F55-BA81-3447-BA92-AE8A7F0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B-8DB0-B34A-BF95-556AC394B9FA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F55-BA81-3447-BA92-AE8A7F0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B-8DB0-B34A-BF95-556AC394B9FA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F55-BA81-3447-BA92-AE8A7F0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4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B-8DB0-B34A-BF95-556AC394B9FA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F55-BA81-3447-BA92-AE8A7F0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8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B-8DB0-B34A-BF95-556AC394B9FA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F55-BA81-3447-BA92-AE8A7F0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B-8DB0-B34A-BF95-556AC394B9FA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F55-BA81-3447-BA92-AE8A7F0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1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CDBB-8DB0-B34A-BF95-556AC394B9FA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DF55-BA81-3447-BA92-AE8A7F0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2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Senate and parliamentary procedure overview</a:t>
            </a:r>
          </a:p>
        </p:txBody>
      </p:sp>
    </p:spTree>
    <p:extLst>
      <p:ext uri="{BB962C8B-B14F-4D97-AF65-F5344CB8AC3E}">
        <p14:creationId xmlns:p14="http://schemas.microsoft.com/office/powerpoint/2010/main" val="15331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Weird. So, how does a Senate will stuff?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Hobbes</a:t>
            </a:r>
            <a:endParaRPr lang="en-US" dirty="0"/>
          </a:p>
        </p:txBody>
      </p:sp>
      <p:pic>
        <p:nvPicPr>
          <p:cNvPr id="4" name="Content Placeholder 3" descr="DSC00308.JP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37" r="4637"/>
          <a:stretch/>
        </p:blipFill>
        <p:spPr>
          <a:xfrm>
            <a:off x="1728951" y="1417639"/>
            <a:ext cx="4167188" cy="3444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234" y="1417638"/>
            <a:ext cx="391011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Weird. So, how does a Senate will stuff?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Motions</a:t>
            </a:r>
          </a:p>
          <a:p>
            <a:pPr lvl="1"/>
            <a:r>
              <a:rPr lang="en-US" dirty="0" smtClean="0"/>
              <a:t>Back to that in a moment.</a:t>
            </a:r>
          </a:p>
        </p:txBody>
      </p:sp>
    </p:spTree>
    <p:extLst>
      <p:ext uri="{BB962C8B-B14F-4D97-AF65-F5344CB8AC3E}">
        <p14:creationId xmlns:p14="http://schemas.microsoft.com/office/powerpoint/2010/main" val="72638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Weird. So, how does a Senate will stuff?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not the most helpful question.</a:t>
            </a:r>
          </a:p>
          <a:p>
            <a:r>
              <a:rPr lang="en-US" dirty="0" smtClean="0"/>
              <a:t>Better: How do we discover the Senate’s will?</a:t>
            </a:r>
          </a:p>
          <a:p>
            <a:r>
              <a:rPr lang="en-US" dirty="0" smtClean="0"/>
              <a:t>Or: How does a Senate ensure that its actions are consonant with its members’ divergent interests?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Weird. So, how does a Senate will stuff?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not the most helpful question.</a:t>
            </a:r>
          </a:p>
          <a:p>
            <a:r>
              <a:rPr lang="en-US" dirty="0" smtClean="0"/>
              <a:t>Better: How do we discover the Senate’s will?</a:t>
            </a:r>
          </a:p>
          <a:p>
            <a:r>
              <a:rPr lang="en-US" dirty="0" smtClean="0"/>
              <a:t>Or: How does a Senate ensure that its actions are consonant with its members’ divergent interests? </a:t>
            </a:r>
          </a:p>
        </p:txBody>
      </p:sp>
    </p:spTree>
    <p:extLst>
      <p:ext uri="{BB962C8B-B14F-4D97-AF65-F5344CB8AC3E}">
        <p14:creationId xmlns:p14="http://schemas.microsoft.com/office/powerpoint/2010/main" val="198859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Weird. So, how does a Senate will stuff?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discover the Senate’s will?</a:t>
            </a:r>
          </a:p>
          <a:p>
            <a:r>
              <a:rPr lang="en-US" dirty="0" smtClean="0"/>
              <a:t>Answer: Through a formally structured process of deliberation and voting. </a:t>
            </a:r>
          </a:p>
        </p:txBody>
      </p:sp>
    </p:spTree>
    <p:extLst>
      <p:ext uri="{BB962C8B-B14F-4D97-AF65-F5344CB8AC3E}">
        <p14:creationId xmlns:p14="http://schemas.microsoft.com/office/powerpoint/2010/main" val="16169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Weird. So, how does a Senate will stuff?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discover the Senate’s will?</a:t>
            </a:r>
          </a:p>
          <a:p>
            <a:r>
              <a:rPr lang="en-US" dirty="0" smtClean="0"/>
              <a:t>Answer: Through a formally structured process of deliberation and voting. </a:t>
            </a:r>
          </a:p>
          <a:p>
            <a:r>
              <a:rPr lang="en-US" dirty="0" smtClean="0"/>
              <a:t>Parliamentary procedure </a:t>
            </a:r>
          </a:p>
        </p:txBody>
      </p:sp>
    </p:spTree>
    <p:extLst>
      <p:ext uri="{BB962C8B-B14F-4D97-AF65-F5344CB8AC3E}">
        <p14:creationId xmlns:p14="http://schemas.microsoft.com/office/powerpoint/2010/main" val="4926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procedure (for CSUN)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Constitution </a:t>
            </a:r>
          </a:p>
          <a:p>
            <a:pPr lvl="1"/>
            <a:r>
              <a:rPr lang="en-US" dirty="0" smtClean="0"/>
              <a:t>CSUN doesn’t have one of these</a:t>
            </a:r>
          </a:p>
          <a:p>
            <a:r>
              <a:rPr lang="en-US" dirty="0" smtClean="0"/>
              <a:t>Bylaws</a:t>
            </a:r>
          </a:p>
          <a:p>
            <a:r>
              <a:rPr lang="en-US" dirty="0" smtClean="0"/>
              <a:t>Standing Orders</a:t>
            </a:r>
          </a:p>
          <a:p>
            <a:r>
              <a:rPr lang="en-US" dirty="0" smtClean="0"/>
              <a:t>Roberts’ Rules of Order, Newly Revised</a:t>
            </a:r>
          </a:p>
          <a:p>
            <a:pPr lvl="1"/>
            <a:r>
              <a:rPr lang="en-US" dirty="0" smtClean="0"/>
              <a:t>NB, this significantly differs from the earlier versions.</a:t>
            </a:r>
          </a:p>
        </p:txBody>
      </p:sp>
    </p:spTree>
    <p:extLst>
      <p:ext uri="{BB962C8B-B14F-4D97-AF65-F5344CB8AC3E}">
        <p14:creationId xmlns:p14="http://schemas.microsoft.com/office/powerpoint/2010/main" val="61970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Parliamentary procedure’s roles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goals:</a:t>
            </a:r>
          </a:p>
          <a:p>
            <a:pPr marL="457200" lvl="1" indent="0">
              <a:buNone/>
            </a:pPr>
            <a:r>
              <a:rPr lang="en-US" dirty="0" smtClean="0"/>
              <a:t>(a) Ensure that the Senate can act.</a:t>
            </a:r>
          </a:p>
          <a:p>
            <a:pPr marL="457200" lvl="1" indent="0">
              <a:buNone/>
            </a:pPr>
            <a:r>
              <a:rPr lang="en-US" dirty="0" smtClean="0"/>
              <a:t>(b) Ensure that all Senators can contribute equally to the Senate’s actions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Parliamentary procedure’s </a:t>
            </a:r>
            <a:r>
              <a:rPr lang="en-US" dirty="0" smtClean="0"/>
              <a:t>roles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goals:</a:t>
            </a:r>
          </a:p>
          <a:p>
            <a:pPr marL="457200" lvl="1" indent="0">
              <a:buNone/>
            </a:pPr>
            <a:r>
              <a:rPr lang="en-US" dirty="0" smtClean="0"/>
              <a:t>(a) Ensure that the Senate can act.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9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Senate?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Yay. Metaphysics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7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Parliamentary procedure’s </a:t>
            </a:r>
            <a:r>
              <a:rPr lang="en-US" dirty="0" smtClean="0"/>
              <a:t>roles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AutoNum type="alphaLcParenBoth"/>
            </a:pPr>
            <a:r>
              <a:rPr lang="en-US" dirty="0" smtClean="0"/>
              <a:t>Ensure that the Senate can act.</a:t>
            </a:r>
          </a:p>
          <a:p>
            <a:pPr marL="971550" lvl="1" indent="-514350"/>
            <a:r>
              <a:rPr lang="en-US" dirty="0" smtClean="0"/>
              <a:t>Divide up issues into manageable chunks</a:t>
            </a:r>
          </a:p>
          <a:p>
            <a:pPr marL="971550" lvl="1" indent="-514350"/>
            <a:r>
              <a:rPr lang="en-US" dirty="0" smtClean="0"/>
              <a:t>Ultimately, majority rules.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2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Parliamentary procedure’s </a:t>
            </a:r>
            <a:r>
              <a:rPr lang="en-US" dirty="0" smtClean="0"/>
              <a:t>roles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smtClean="0"/>
              <a:t>(b) Ensure that all Senators can contribute equally to the Senate’s actions </a:t>
            </a:r>
          </a:p>
          <a:p>
            <a:r>
              <a:rPr lang="en-US" dirty="0" smtClean="0"/>
              <a:t>Ensure that those in the minority can:</a:t>
            </a:r>
          </a:p>
          <a:p>
            <a:pPr lvl="1"/>
            <a:r>
              <a:rPr lang="en-US" dirty="0" smtClean="0"/>
              <a:t>Express </a:t>
            </a:r>
            <a:r>
              <a:rPr lang="en-US" dirty="0"/>
              <a:t>their opinions and attempt to convince others.</a:t>
            </a:r>
          </a:p>
          <a:p>
            <a:pPr lvl="1"/>
            <a:r>
              <a:rPr lang="en-US" dirty="0"/>
              <a:t>Participate in improving resolutions which they oppose.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Parliamentary procedure’s </a:t>
            </a:r>
            <a:r>
              <a:rPr lang="en-US" dirty="0" smtClean="0"/>
              <a:t>roles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smtClean="0"/>
              <a:t>(b) Ensure that all Senators can contribute equally to the Senate’s actions </a:t>
            </a:r>
          </a:p>
          <a:p>
            <a:pPr lvl="1"/>
            <a:r>
              <a:rPr lang="en-US" dirty="0" smtClean="0"/>
              <a:t>Ensure that those in the minority can:</a:t>
            </a:r>
          </a:p>
          <a:p>
            <a:pPr lvl="2"/>
            <a:r>
              <a:rPr lang="en-US" dirty="0" smtClean="0"/>
              <a:t>Express </a:t>
            </a:r>
            <a:r>
              <a:rPr lang="en-US" dirty="0"/>
              <a:t>their opinions and attempt to convince others.</a:t>
            </a:r>
          </a:p>
          <a:p>
            <a:pPr lvl="2"/>
            <a:r>
              <a:rPr lang="en-US" dirty="0"/>
              <a:t>Participate in improving resolutions which they oppose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Psychosocial work: </a:t>
            </a:r>
          </a:p>
          <a:p>
            <a:pPr lvl="2"/>
            <a:r>
              <a:rPr lang="en-US" dirty="0" smtClean="0"/>
              <a:t>Depersonalize debate</a:t>
            </a:r>
          </a:p>
          <a:p>
            <a:pPr lvl="2"/>
            <a:r>
              <a:rPr lang="en-US" dirty="0" smtClean="0"/>
              <a:t>Provide a shared framework for dealing with complex problems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(Most) basic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Rules exist so that: </a:t>
            </a:r>
          </a:p>
          <a:p>
            <a:pPr lvl="1"/>
            <a:r>
              <a:rPr lang="en-US" dirty="0" smtClean="0"/>
              <a:t>The Senate may act as it pleases</a:t>
            </a:r>
          </a:p>
          <a:p>
            <a:r>
              <a:rPr lang="en-US" dirty="0" smtClean="0"/>
              <a:t>If an application of a rule would render the Senate unable to act, that application is void.</a:t>
            </a:r>
          </a:p>
          <a:p>
            <a:r>
              <a:rPr lang="en-US" dirty="0" smtClean="0"/>
              <a:t>Since procedural motions apply rules, it follows that:</a:t>
            </a:r>
          </a:p>
          <a:p>
            <a:pPr lvl="1"/>
            <a:r>
              <a:rPr lang="en-US" dirty="0" smtClean="0"/>
              <a:t>A procedural motion is not in order if its adoption would render the Senate unable to act.</a:t>
            </a:r>
          </a:p>
          <a:p>
            <a:pPr lvl="1"/>
            <a:r>
              <a:rPr lang="en-US" dirty="0" smtClean="0"/>
              <a:t>[examples]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 person; 1 vote</a:t>
            </a:r>
          </a:p>
          <a:p>
            <a:pPr lvl="1"/>
            <a:r>
              <a:rPr lang="en-US" dirty="0" smtClean="0"/>
              <a:t>Each Senator gets exactly 1 vote</a:t>
            </a:r>
          </a:p>
        </p:txBody>
      </p:sp>
    </p:spTree>
    <p:extLst>
      <p:ext uri="{BB962C8B-B14F-4D97-AF65-F5344CB8AC3E}">
        <p14:creationId xmlns:p14="http://schemas.microsoft.com/office/powerpoint/2010/main" val="136826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 smtClean="0"/>
              <a:t>Senator gets exactly 1 </a:t>
            </a:r>
            <a:r>
              <a:rPr lang="en-US" dirty="0" smtClean="0"/>
              <a:t>vote on any motion they are eligible to vote upon.</a:t>
            </a:r>
          </a:p>
          <a:p>
            <a:pPr lvl="1"/>
            <a:r>
              <a:rPr lang="en-US" dirty="0" smtClean="0"/>
              <a:t>i.e., </a:t>
            </a:r>
            <a:r>
              <a:rPr lang="en-US" dirty="0"/>
              <a:t>1 person; 1 vote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59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double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question may be considered exactly once per session, unless the question is reintroduced through the reconsideration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1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 person, 1 vote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1 question can be considered at a time.</a:t>
            </a:r>
          </a:p>
        </p:txBody>
      </p:sp>
    </p:spTree>
    <p:extLst>
      <p:ext uri="{BB962C8B-B14F-4D97-AF65-F5344CB8AC3E}">
        <p14:creationId xmlns:p14="http://schemas.microsoft.com/office/powerpoint/2010/main" val="29031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Only 1 question can be considered at a time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programmers in the room: The Body is single-threaded; the motion-tree is a FILO stack, not a tree.</a:t>
            </a:r>
          </a:p>
        </p:txBody>
      </p:sp>
    </p:spTree>
    <p:extLst>
      <p:ext uri="{BB962C8B-B14F-4D97-AF65-F5344CB8AC3E}">
        <p14:creationId xmlns:p14="http://schemas.microsoft.com/office/powerpoint/2010/main" val="30312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Only 1 question can be considered at a time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68972" y="4643437"/>
            <a:ext cx="2923954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Main motion </a:t>
            </a:r>
            <a:endParaRPr lang="en-US" dirty="0" smtClean="0"/>
          </a:p>
          <a:p>
            <a:pPr lvl="0" algn="ctr"/>
            <a:r>
              <a:rPr lang="en-US" dirty="0" smtClean="0"/>
              <a:t>(</a:t>
            </a:r>
            <a:r>
              <a:rPr lang="en-US" dirty="0"/>
              <a:t>The resolution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8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agents</a:t>
            </a:r>
          </a:p>
          <a:p>
            <a:pPr lvl="1"/>
            <a:r>
              <a:rPr lang="en-US" dirty="0" smtClean="0"/>
              <a:t>Do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3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 person, 1 vote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1 question can be considered at a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a motion is before the body, the question must be disposed of before doing anything else.</a:t>
            </a:r>
          </a:p>
        </p:txBody>
      </p:sp>
    </p:spTree>
    <p:extLst>
      <p:ext uri="{BB962C8B-B14F-4D97-AF65-F5344CB8AC3E}">
        <p14:creationId xmlns:p14="http://schemas.microsoft.com/office/powerpoint/2010/main" val="18107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 person, 1 vote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1 question can be considered at a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a motion is before the body, the question must be disposed of before doing anything else.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discussion germane to the pending motion is permitted.</a:t>
            </a:r>
          </a:p>
        </p:txBody>
      </p:sp>
    </p:spTree>
    <p:extLst>
      <p:ext uri="{BB962C8B-B14F-4D97-AF65-F5344CB8AC3E}">
        <p14:creationId xmlns:p14="http://schemas.microsoft.com/office/powerpoint/2010/main" val="29793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 person, 1 vote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1 question can be considered at a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a motion is before the body, the question must be disposed of before doing anything else.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discussion germane to the pending motion is permitted.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discussion without a motion</a:t>
            </a:r>
          </a:p>
          <a:p>
            <a:pPr lvl="1"/>
            <a:r>
              <a:rPr lang="en-US" dirty="0" smtClean="0"/>
              <a:t>Move before you speak; do not speak before you move.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absence of dissent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rules are there to help us do things and make decisions. </a:t>
            </a:r>
          </a:p>
          <a:p>
            <a:r>
              <a:rPr lang="en-US" dirty="0" smtClean="0"/>
              <a:t>Where there is no dissent, the rules are not protecting anyone. Thus they may be applied loosely. </a:t>
            </a:r>
          </a:p>
          <a:p>
            <a:r>
              <a:rPr lang="en-US" dirty="0" smtClean="0"/>
              <a:t>As soon as dissent is recognized, the rules are back in force.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8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Making motions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27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Consideration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357600"/>
              </p:ext>
            </p:extLst>
          </p:nvPr>
        </p:nvGraphicFramePr>
        <p:xfrm>
          <a:off x="2133600" y="17526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48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Preambles/Rationales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Preamble/rationale = ‘whereas’ clauses</a:t>
            </a:r>
          </a:p>
          <a:p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No amendments are in order on preamble until rationale complete</a:t>
            </a:r>
          </a:p>
          <a:p>
            <a:pPr lvl="1"/>
            <a:r>
              <a:rPr lang="en-US" dirty="0" smtClean="0"/>
              <a:t>If Previous Question is ordered before preamble has being considered, it does not apply to the preamble unless explicitly stated.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Neither required </a:t>
            </a:r>
            <a:r>
              <a:rPr lang="en-US" smtClean="0"/>
              <a:t>nor always desirable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8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idiosyncratic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will of a Senate need not correspond to the will of any member.</a:t>
            </a:r>
          </a:p>
          <a:p>
            <a:r>
              <a:rPr lang="en-US" dirty="0" smtClean="0"/>
              <a:t>The will of a Senate is created/discovered through rule-governed debate on motions.</a:t>
            </a:r>
          </a:p>
          <a:p>
            <a:r>
              <a:rPr lang="en-US" dirty="0" smtClean="0"/>
              <a:t>We are engaged in a collaborative process of discovering the will of the Senate. </a:t>
            </a:r>
          </a:p>
          <a:p>
            <a:pPr lvl="1"/>
            <a:r>
              <a:rPr lang="en-US" dirty="0" smtClean="0"/>
              <a:t>We are discovering what </a:t>
            </a:r>
            <a:r>
              <a:rPr lang="en-US" smtClean="0"/>
              <a:t>the senate thinks about 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1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ways of proceeding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Seriatim (Consideration by paragraph)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RONR p.278; section 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9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Terminology</a:t>
            </a:r>
          </a:p>
          <a:p>
            <a:r>
              <a:rPr lang="en-US" dirty="0" smtClean="0"/>
              <a:t>Deliberative assembly</a:t>
            </a:r>
          </a:p>
          <a:p>
            <a:r>
              <a:rPr lang="en-US" dirty="0" smtClean="0"/>
              <a:t>I will use the following basically interchangeably:</a:t>
            </a:r>
          </a:p>
          <a:p>
            <a:pPr lvl="1"/>
            <a:r>
              <a:rPr lang="en-US" dirty="0" smtClean="0"/>
              <a:t>Senate</a:t>
            </a:r>
          </a:p>
          <a:p>
            <a:pPr lvl="1"/>
            <a:r>
              <a:rPr lang="en-US" dirty="0" smtClean="0"/>
              <a:t>Body or ‘The body’</a:t>
            </a:r>
          </a:p>
          <a:p>
            <a:pPr lvl="1"/>
            <a:r>
              <a:rPr lang="en-US" dirty="0" smtClean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149382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Senators comprise senates.</a:t>
            </a:r>
          </a:p>
          <a:p>
            <a:pPr lvl="1"/>
            <a:r>
              <a:rPr lang="en-US" dirty="0"/>
              <a:t>Senators make motions</a:t>
            </a:r>
          </a:p>
          <a:p>
            <a:pPr lvl="1"/>
            <a:r>
              <a:rPr lang="en-US" dirty="0"/>
              <a:t>Senators listen to reports</a:t>
            </a:r>
          </a:p>
          <a:p>
            <a:pPr lvl="1"/>
            <a:r>
              <a:rPr lang="en-US" dirty="0"/>
              <a:t>Senators debate</a:t>
            </a:r>
          </a:p>
          <a:p>
            <a:pPr lvl="1"/>
            <a:r>
              <a:rPr lang="en-US" dirty="0"/>
              <a:t>Senators vote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3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Senates do?</a:t>
            </a:r>
          </a:p>
          <a:p>
            <a:pPr lvl="1"/>
            <a:r>
              <a:rPr lang="en-US" dirty="0" smtClean="0"/>
              <a:t>Hint: Senates are capable of exactly 1 type of activity</a:t>
            </a:r>
          </a:p>
        </p:txBody>
      </p:sp>
    </p:spTree>
    <p:extLst>
      <p:ext uri="{BB962C8B-B14F-4D97-AF65-F5344CB8AC3E}">
        <p14:creationId xmlns:p14="http://schemas.microsoft.com/office/powerpoint/2010/main" val="88351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Senates do?</a:t>
            </a:r>
          </a:p>
          <a:p>
            <a:pPr lvl="1"/>
            <a:r>
              <a:rPr lang="en-US" dirty="0" smtClean="0"/>
              <a:t>Senates resolve</a:t>
            </a:r>
          </a:p>
          <a:p>
            <a:pPr lvl="2"/>
            <a:r>
              <a:rPr lang="en-US" dirty="0" smtClean="0"/>
              <a:t>They </a:t>
            </a:r>
            <a:r>
              <a:rPr lang="en-US" dirty="0"/>
              <a:t>express their will via </a:t>
            </a:r>
            <a:r>
              <a:rPr lang="en-US" dirty="0" smtClean="0"/>
              <a:t>resolutions</a:t>
            </a:r>
          </a:p>
        </p:txBody>
      </p:sp>
    </p:spTree>
    <p:extLst>
      <p:ext uri="{BB962C8B-B14F-4D97-AF65-F5344CB8AC3E}">
        <p14:creationId xmlns:p14="http://schemas.microsoft.com/office/powerpoint/2010/main" val="15888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aside: </a:t>
            </a:r>
          </a:p>
          <a:p>
            <a:pPr lvl="1"/>
            <a:r>
              <a:rPr lang="en-US" dirty="0" smtClean="0"/>
              <a:t>Senates supervene on their members.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will of a Senate does not supervene on the wills of its senators</a:t>
            </a:r>
          </a:p>
          <a:p>
            <a:pPr lvl="2"/>
            <a:r>
              <a:rPr lang="en-US" dirty="0" smtClean="0"/>
              <a:t>That is: Senates can will things which no individual senator supports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5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1190</Words>
  <Application>Microsoft Macintosh PowerPoint</Application>
  <PresentationFormat>Widescreen</PresentationFormat>
  <Paragraphs>165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Calibri Light</vt:lpstr>
      <vt:lpstr>Mangal</vt:lpstr>
      <vt:lpstr>Arial</vt:lpstr>
      <vt:lpstr>Office Theme</vt:lpstr>
      <vt:lpstr>Basic principles</vt:lpstr>
      <vt:lpstr>What is a Senate?</vt:lpstr>
      <vt:lpstr>Senates</vt:lpstr>
      <vt:lpstr>My idiosyncratic model</vt:lpstr>
      <vt:lpstr>What is a Senate?</vt:lpstr>
      <vt:lpstr>What is a Senate?</vt:lpstr>
      <vt:lpstr>What is a Senate?</vt:lpstr>
      <vt:lpstr>What is a Senate?</vt:lpstr>
      <vt:lpstr>What is a Senate?</vt:lpstr>
      <vt:lpstr>Weird. So, how does a Senate will stuff?</vt:lpstr>
      <vt:lpstr>Hobbes</vt:lpstr>
      <vt:lpstr>Weird. So, how does a Senate will stuff?</vt:lpstr>
      <vt:lpstr>Weird. So, how does a Senate will stuff?</vt:lpstr>
      <vt:lpstr>Weird. So, how does a Senate will stuff?</vt:lpstr>
      <vt:lpstr>Weird. So, how does a Senate will stuff?</vt:lpstr>
      <vt:lpstr>Weird. So, how does a Senate will stuff?</vt:lpstr>
      <vt:lpstr>Sources of procedure (for CSUN)</vt:lpstr>
      <vt:lpstr>Parliamentary procedure’s roles </vt:lpstr>
      <vt:lpstr>Parliamentary procedure’s roles </vt:lpstr>
      <vt:lpstr>Parliamentary procedure’s roles </vt:lpstr>
      <vt:lpstr>Parliamentary procedure’s roles </vt:lpstr>
      <vt:lpstr>Parliamentary procedure’s roles </vt:lpstr>
      <vt:lpstr>(Most) basic principle</vt:lpstr>
      <vt:lpstr>Basic principles</vt:lpstr>
      <vt:lpstr>Basic principles</vt:lpstr>
      <vt:lpstr>No double consideration</vt:lpstr>
      <vt:lpstr>Basic principles</vt:lpstr>
      <vt:lpstr>Only 1 question can be considered at a time</vt:lpstr>
      <vt:lpstr>Only 1 question can be considered at a time</vt:lpstr>
      <vt:lpstr>Basic principles</vt:lpstr>
      <vt:lpstr>Basic principles</vt:lpstr>
      <vt:lpstr>Basic principles</vt:lpstr>
      <vt:lpstr>In the absence of dissent</vt:lpstr>
      <vt:lpstr>Process overview</vt:lpstr>
      <vt:lpstr>Step 1: Making motions</vt:lpstr>
      <vt:lpstr>Step 2: Consideration</vt:lpstr>
      <vt:lpstr>Step 3: Decision</vt:lpstr>
      <vt:lpstr>Preambles/Rationales</vt:lpstr>
      <vt:lpstr>Consensus</vt:lpstr>
      <vt:lpstr>Alternative ways of proceeding</vt:lpstr>
      <vt:lpstr>Seriatim (Consideration by paragraph)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Swenson, Adam R</dc:creator>
  <cp:lastModifiedBy>Swenson, Adam R</cp:lastModifiedBy>
  <cp:revision>27</cp:revision>
  <dcterms:created xsi:type="dcterms:W3CDTF">2017-02-13T17:53:07Z</dcterms:created>
  <dcterms:modified xsi:type="dcterms:W3CDTF">2017-02-27T01:12:15Z</dcterms:modified>
</cp:coreProperties>
</file>