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4" r:id="rId5"/>
    <p:sldId id="263" r:id="rId6"/>
    <p:sldId id="257"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8"/>
    <p:restoredTop sz="94643"/>
  </p:normalViewPr>
  <p:slideViewPr>
    <p:cSldViewPr snapToGrid="0" snapToObjects="1">
      <p:cViewPr varScale="1">
        <p:scale>
          <a:sx n="121" d="100"/>
          <a:sy n="121" d="100"/>
        </p:scale>
        <p:origin x="18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BF9976-900B-E141-89D0-AE4EAE424DD5}"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81786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F9976-900B-E141-89D0-AE4EAE424DD5}"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3229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F9976-900B-E141-89D0-AE4EAE424DD5}"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166516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F9976-900B-E141-89D0-AE4EAE424DD5}"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196134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BF9976-900B-E141-89D0-AE4EAE424DD5}" type="datetimeFigureOut">
              <a:rPr lang="en-US" smtClean="0"/>
              <a:t>2/22/17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44212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BF9976-900B-E141-89D0-AE4EAE424DD5}"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45896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BF9976-900B-E141-89D0-AE4EAE424DD5}" type="datetimeFigureOut">
              <a:rPr lang="en-US" smtClean="0"/>
              <a:t>2/22/17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11868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BF9976-900B-E141-89D0-AE4EAE424DD5}" type="datetimeFigureOut">
              <a:rPr lang="en-US" smtClean="0"/>
              <a:t>2/22/17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194395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F9976-900B-E141-89D0-AE4EAE424DD5}" type="datetimeFigureOut">
              <a:rPr lang="en-US" smtClean="0"/>
              <a:t>2/22/17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23433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BF9976-900B-E141-89D0-AE4EAE424DD5}"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1133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BF9976-900B-E141-89D0-AE4EAE424DD5}" type="datetimeFigureOut">
              <a:rPr lang="en-US" smtClean="0"/>
              <a:t>2/22/17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0A18A-8FF3-D248-99C5-0E1E6F09A2DA}" type="slidenum">
              <a:rPr lang="en-US" smtClean="0"/>
              <a:t>‹#›</a:t>
            </a:fld>
            <a:endParaRPr lang="en-US"/>
          </a:p>
        </p:txBody>
      </p:sp>
    </p:spTree>
    <p:extLst>
      <p:ext uri="{BB962C8B-B14F-4D97-AF65-F5344CB8AC3E}">
        <p14:creationId xmlns:p14="http://schemas.microsoft.com/office/powerpoint/2010/main" val="1560112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F9976-900B-E141-89D0-AE4EAE424DD5}" type="datetimeFigureOut">
              <a:rPr lang="en-US" smtClean="0"/>
              <a:t>2/22/17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0A18A-8FF3-D248-99C5-0E1E6F09A2DA}" type="slidenum">
              <a:rPr lang="en-US" smtClean="0"/>
              <a:t>‹#›</a:t>
            </a:fld>
            <a:endParaRPr lang="en-US"/>
          </a:p>
        </p:txBody>
      </p:sp>
    </p:spTree>
    <p:extLst>
      <p:ext uri="{BB962C8B-B14F-4D97-AF65-F5344CB8AC3E}">
        <p14:creationId xmlns:p14="http://schemas.microsoft.com/office/powerpoint/2010/main" val="149013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Resolution </a:t>
            </a:r>
            <a:r>
              <a:rPr lang="en-US" dirty="0" smtClean="0"/>
              <a:t>types and Senate behaviors</a:t>
            </a:r>
            <a:endParaRPr lang="en-US" dirty="0"/>
          </a:p>
        </p:txBody>
      </p:sp>
      <p:sp>
        <p:nvSpPr>
          <p:cNvPr id="3" name="Subtitle 2"/>
          <p:cNvSpPr>
            <a:spLocks noGrp="1"/>
          </p:cNvSpPr>
          <p:nvPr>
            <p:ph type="subTitle" idx="1"/>
          </p:nvPr>
        </p:nvSpPr>
        <p:spPr/>
        <p:txBody>
          <a:bodyPr/>
          <a:lstStyle/>
          <a:p>
            <a:r>
              <a:rPr lang="en-US" dirty="0" smtClean="0"/>
              <a:t>An unofficial field guide</a:t>
            </a:r>
            <a:endParaRPr lang="en-US" dirty="0"/>
          </a:p>
        </p:txBody>
      </p:sp>
    </p:spTree>
    <p:extLst>
      <p:ext uri="{BB962C8B-B14F-4D97-AF65-F5344CB8AC3E}">
        <p14:creationId xmlns:p14="http://schemas.microsoft.com/office/powerpoint/2010/main" val="36335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Technically</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Most things the Senate does, it does via resolution.</a:t>
            </a:r>
            <a:endParaRPr lang="en-US" dirty="0"/>
          </a:p>
        </p:txBody>
      </p:sp>
    </p:spTree>
    <p:extLst>
      <p:ext uri="{BB962C8B-B14F-4D97-AF65-F5344CB8AC3E}">
        <p14:creationId xmlns:p14="http://schemas.microsoft.com/office/powerpoint/2010/main" val="86939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We, loosely speaking, do two kinds of things</a:t>
            </a:r>
          </a:p>
          <a:p>
            <a:r>
              <a:rPr lang="en-US" dirty="0" smtClean="0"/>
              <a:t>Express views, ask for stuff, assert facts</a:t>
            </a:r>
            <a:r>
              <a:rPr lang="mr-IN" dirty="0" smtClean="0"/>
              <a:t>…</a:t>
            </a:r>
            <a:r>
              <a:rPr lang="en-US" dirty="0" smtClean="0"/>
              <a:t>.</a:t>
            </a:r>
          </a:p>
          <a:p>
            <a:r>
              <a:rPr lang="en-US" dirty="0" smtClean="0"/>
              <a:t>Enact policies or policy-</a:t>
            </a:r>
            <a:r>
              <a:rPr lang="en-US" dirty="0" err="1" smtClean="0"/>
              <a:t>ish</a:t>
            </a:r>
            <a:r>
              <a:rPr lang="en-US" dirty="0" smtClean="0"/>
              <a:t> stuff.</a:t>
            </a:r>
            <a:endParaRPr lang="en-US" dirty="0"/>
          </a:p>
        </p:txBody>
      </p:sp>
    </p:spTree>
    <p:extLst>
      <p:ext uri="{BB962C8B-B14F-4D97-AF65-F5344CB8AC3E}">
        <p14:creationId xmlns:p14="http://schemas.microsoft.com/office/powerpoint/2010/main" val="54342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Basically three types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Sense of the Senate Resolutions</a:t>
            </a:r>
          </a:p>
          <a:p>
            <a:pPr lvl="1"/>
            <a:r>
              <a:rPr lang="en-US" dirty="0" smtClean="0"/>
              <a:t>Motions which would express the sense or opinion of the Senate, but would not propose new or modified policy or procedure specifically for this University</a:t>
            </a:r>
          </a:p>
          <a:p>
            <a:pPr marL="0" indent="0">
              <a:buNone/>
            </a:pPr>
            <a:r>
              <a:rPr lang="en-US" dirty="0" smtClean="0"/>
              <a:t>Senate Management Resolutions</a:t>
            </a:r>
          </a:p>
          <a:p>
            <a:pPr lvl="1"/>
            <a:r>
              <a:rPr lang="en-US" dirty="0" smtClean="0"/>
              <a:t>Motions (other than motions to amend the bylaws) affecting only the rules, procedures, committees and other internal affairs of the Senate</a:t>
            </a:r>
          </a:p>
          <a:p>
            <a:pPr marL="0" indent="0">
              <a:buNone/>
            </a:pPr>
            <a:r>
              <a:rPr lang="en-US" dirty="0" smtClean="0"/>
              <a:t>Policy Resolutions</a:t>
            </a:r>
          </a:p>
          <a:p>
            <a:pPr lvl="1"/>
            <a:r>
              <a:rPr lang="en-US" dirty="0" smtClean="0"/>
              <a:t>Motions which, if approved by the Senate and the President of the University, would create or modify university policy or procedure.</a:t>
            </a:r>
          </a:p>
          <a:p>
            <a:pPr marL="0" indent="0">
              <a:buNone/>
            </a:pPr>
            <a:r>
              <a:rPr lang="en-US" sz="1400" dirty="0" smtClean="0"/>
              <a:t>(From </a:t>
            </a:r>
            <a:r>
              <a:rPr lang="en-US" sz="1400" dirty="0" err="1" smtClean="0"/>
              <a:t>sjsu</a:t>
            </a:r>
            <a:r>
              <a:rPr lang="en-US" sz="1400" dirty="0" smtClean="0"/>
              <a:t> standing rules)</a:t>
            </a:r>
            <a:endParaRPr lang="en-US" sz="1400" dirty="0"/>
          </a:p>
        </p:txBody>
      </p:sp>
    </p:spTree>
    <p:extLst>
      <p:ext uri="{BB962C8B-B14F-4D97-AF65-F5344CB8AC3E}">
        <p14:creationId xmlns:p14="http://schemas.microsoft.com/office/powerpoint/2010/main" val="114690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Sense of the senate </a:t>
            </a:r>
            <a:r>
              <a:rPr lang="mr-IN" dirty="0" smtClean="0"/>
              <a:t>–</a:t>
            </a:r>
            <a:r>
              <a:rPr lang="en-US" dirty="0" err="1" smtClean="0"/>
              <a:t>ish</a:t>
            </a:r>
            <a:r>
              <a:rPr lang="en-US" dirty="0" smtClean="0"/>
              <a:t> resolutions</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13877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Sense of senate type resolutions</a:t>
            </a:r>
            <a:endParaRPr lang="en-US" dirty="0"/>
          </a:p>
        </p:txBody>
      </p:sp>
      <p:sp>
        <p:nvSpPr>
          <p:cNvPr id="3" name="Content Placeholder 2"/>
          <p:cNvSpPr>
            <a:spLocks noGrp="1"/>
          </p:cNvSpPr>
          <p:nvPr>
            <p:ph idx="1"/>
          </p:nvPr>
        </p:nvSpPr>
        <p:spPr/>
        <p:txBody>
          <a:bodyPr>
            <a:noAutofit/>
          </a:bodyPr>
          <a:lstStyle/>
          <a:p>
            <a:r>
              <a:rPr lang="en-US" sz="1050" dirty="0" smtClean="0">
                <a:latin typeface="Didot" charset="0"/>
                <a:ea typeface="Didot" charset="0"/>
                <a:cs typeface="Didot" charset="0"/>
              </a:rPr>
              <a:t>These </a:t>
            </a:r>
            <a:r>
              <a:rPr lang="en-US" sz="1050" dirty="0">
                <a:latin typeface="Didot" charset="0"/>
                <a:ea typeface="Didot" charset="0"/>
                <a:cs typeface="Didot" charset="0"/>
              </a:rPr>
              <a:t>are statements of what the senate believes ought to happen. </a:t>
            </a:r>
            <a:r>
              <a:rPr lang="en-US" sz="1050" dirty="0" smtClean="0">
                <a:latin typeface="Didot" charset="0"/>
                <a:ea typeface="Didot" charset="0"/>
                <a:cs typeface="Didot" charset="0"/>
              </a:rPr>
              <a:t>Keep in mind two things:</a:t>
            </a:r>
          </a:p>
          <a:p>
            <a:pPr lvl="1">
              <a:buFont typeface="+mj-lt"/>
              <a:buAutoNum type="arabicPeriod"/>
            </a:pPr>
            <a:r>
              <a:rPr lang="en-US" sz="650" dirty="0" smtClean="0">
                <a:latin typeface="Didot" charset="0"/>
                <a:ea typeface="Didot" charset="0"/>
                <a:cs typeface="Didot" charset="0"/>
              </a:rPr>
              <a:t>They </a:t>
            </a:r>
            <a:r>
              <a:rPr lang="en-US" sz="650" dirty="0">
                <a:latin typeface="Didot" charset="0"/>
                <a:ea typeface="Didot" charset="0"/>
                <a:cs typeface="Didot" charset="0"/>
              </a:rPr>
              <a:t>have no power to enact anything on their </a:t>
            </a:r>
            <a:r>
              <a:rPr lang="en-US" sz="650" dirty="0" smtClean="0">
                <a:latin typeface="Didot" charset="0"/>
                <a:ea typeface="Didot" charset="0"/>
                <a:cs typeface="Didot" charset="0"/>
              </a:rPr>
              <a:t>own.</a:t>
            </a:r>
          </a:p>
          <a:p>
            <a:pPr lvl="1">
              <a:buFont typeface="+mj-lt"/>
              <a:buAutoNum type="arabicPeriod"/>
            </a:pPr>
            <a:r>
              <a:rPr lang="en-US" sz="650" dirty="0" smtClean="0">
                <a:latin typeface="Didot" charset="0"/>
                <a:ea typeface="Didot" charset="0"/>
                <a:cs typeface="Didot" charset="0"/>
              </a:rPr>
              <a:t>But </a:t>
            </a:r>
            <a:r>
              <a:rPr lang="en-US" sz="650" dirty="0">
                <a:latin typeface="Didot" charset="0"/>
                <a:ea typeface="Didot" charset="0"/>
                <a:cs typeface="Didot" charset="0"/>
              </a:rPr>
              <a:t>as the official view of the Faculty, they should not be taken </a:t>
            </a:r>
            <a:r>
              <a:rPr lang="en-US" sz="650" dirty="0" smtClean="0">
                <a:latin typeface="Didot" charset="0"/>
                <a:ea typeface="Didot" charset="0"/>
                <a:cs typeface="Didot" charset="0"/>
              </a:rPr>
              <a:t>lightly</a:t>
            </a:r>
          </a:p>
          <a:p>
            <a:r>
              <a:rPr lang="en-US" sz="1050" dirty="0" smtClean="0">
                <a:latin typeface="Didot" charset="0"/>
                <a:ea typeface="Didot" charset="0"/>
                <a:cs typeface="Didot" charset="0"/>
              </a:rPr>
              <a:t>Note </a:t>
            </a:r>
            <a:r>
              <a:rPr lang="en-US" sz="1050" dirty="0">
                <a:latin typeface="Didot" charset="0"/>
                <a:ea typeface="Didot" charset="0"/>
                <a:cs typeface="Didot" charset="0"/>
              </a:rPr>
              <a:t>that for those who think that the debate is 'just </a:t>
            </a:r>
            <a:r>
              <a:rPr lang="en-US" sz="1050" dirty="0" smtClean="0">
                <a:latin typeface="Didot" charset="0"/>
                <a:ea typeface="Didot" charset="0"/>
                <a:cs typeface="Didot" charset="0"/>
              </a:rPr>
              <a:t>words’</a:t>
            </a:r>
          </a:p>
          <a:p>
            <a:r>
              <a:rPr lang="en-US" sz="1000" dirty="0" smtClean="0">
                <a:latin typeface="Didot" charset="0"/>
                <a:ea typeface="Didot" charset="0"/>
                <a:cs typeface="Didot" charset="0"/>
              </a:rPr>
              <a:t>Both </a:t>
            </a:r>
            <a:r>
              <a:rPr lang="en-US" sz="1000" dirty="0">
                <a:latin typeface="Didot" charset="0"/>
                <a:ea typeface="Didot" charset="0"/>
                <a:cs typeface="Didot" charset="0"/>
              </a:rPr>
              <a:t>sides are right given the above two facts</a:t>
            </a:r>
            <a:r>
              <a:rPr lang="en-US" sz="1000" dirty="0" smtClean="0">
                <a:latin typeface="Didot" charset="0"/>
                <a:ea typeface="Didot" charset="0"/>
                <a:cs typeface="Didot" charset="0"/>
              </a:rPr>
              <a:t>.</a:t>
            </a:r>
            <a:r>
              <a:rPr lang="en-US" sz="1050" dirty="0">
                <a:latin typeface="Didot" charset="0"/>
                <a:ea typeface="Didot" charset="0"/>
                <a:cs typeface="Didot" charset="0"/>
              </a:rPr>
              <a:t> </a:t>
            </a:r>
          </a:p>
          <a:p>
            <a:pPr fontAlgn="ctr"/>
            <a:r>
              <a:rPr lang="en-US" sz="1050" dirty="0">
                <a:latin typeface="Didot" charset="0"/>
                <a:ea typeface="Didot" charset="0"/>
                <a:cs typeface="Didot" charset="0"/>
              </a:rPr>
              <a:t>Uses</a:t>
            </a:r>
          </a:p>
          <a:p>
            <a:pPr lvl="1" fontAlgn="ctr"/>
            <a:r>
              <a:rPr lang="en-US" sz="1000" dirty="0">
                <a:latin typeface="Didot" charset="0"/>
                <a:ea typeface="Didot" charset="0"/>
                <a:cs typeface="Didot" charset="0"/>
              </a:rPr>
              <a:t>Statements of best practice.</a:t>
            </a:r>
          </a:p>
          <a:p>
            <a:pPr lvl="2" fontAlgn="ctr"/>
            <a:r>
              <a:rPr lang="en-US" sz="900" dirty="0">
                <a:latin typeface="Didot" charset="0"/>
                <a:ea typeface="Didot" charset="0"/>
                <a:cs typeface="Didot" charset="0"/>
              </a:rPr>
              <a:t>If you wanted to know what your colleagues have decided is right, here you go.</a:t>
            </a:r>
          </a:p>
          <a:p>
            <a:pPr lvl="1" fontAlgn="ctr"/>
            <a:r>
              <a:rPr lang="en-US" sz="1000" dirty="0">
                <a:latin typeface="Didot" charset="0"/>
                <a:ea typeface="Didot" charset="0"/>
                <a:cs typeface="Didot" charset="0"/>
              </a:rPr>
              <a:t>Statements of position</a:t>
            </a:r>
          </a:p>
          <a:p>
            <a:pPr lvl="2" fontAlgn="ctr"/>
            <a:r>
              <a:rPr lang="en-US" sz="900" dirty="0">
                <a:latin typeface="Didot" charset="0"/>
                <a:ea typeface="Didot" charset="0"/>
                <a:cs typeface="Didot" charset="0"/>
              </a:rPr>
              <a:t>Support, opposition, et cetera</a:t>
            </a:r>
          </a:p>
          <a:p>
            <a:pPr lvl="1" fontAlgn="ctr"/>
            <a:r>
              <a:rPr lang="en-US" sz="1000" dirty="0">
                <a:latin typeface="Didot" charset="0"/>
                <a:ea typeface="Didot" charset="0"/>
                <a:cs typeface="Didot" charset="0"/>
              </a:rPr>
              <a:t>Recommendations to the administration.</a:t>
            </a:r>
          </a:p>
          <a:p>
            <a:r>
              <a:rPr lang="en-US" sz="1050" dirty="0">
                <a:latin typeface="Didot" charset="0"/>
                <a:ea typeface="Didot" charset="0"/>
                <a:cs typeface="Didot" charset="0"/>
              </a:rPr>
              <a:t> </a:t>
            </a:r>
          </a:p>
          <a:p>
            <a:endParaRPr lang="en-US" sz="1050" dirty="0">
              <a:latin typeface="Didot" charset="0"/>
              <a:ea typeface="Didot" charset="0"/>
              <a:cs typeface="Didot" charset="0"/>
            </a:endParaRPr>
          </a:p>
        </p:txBody>
      </p:sp>
    </p:spTree>
    <p:extLst>
      <p:ext uri="{BB962C8B-B14F-4D97-AF65-F5344CB8AC3E}">
        <p14:creationId xmlns:p14="http://schemas.microsoft.com/office/powerpoint/2010/main" val="104395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idot" charset="0"/>
                <a:ea typeface="Didot" charset="0"/>
                <a:cs typeface="Didot" charset="0"/>
              </a:rPr>
              <a:t>Recommending the impossible</a:t>
            </a:r>
            <a:endParaRPr lang="en-US" dirty="0"/>
          </a:p>
        </p:txBody>
      </p:sp>
      <p:sp>
        <p:nvSpPr>
          <p:cNvPr id="3" name="Content Placeholder 2"/>
          <p:cNvSpPr>
            <a:spLocks noGrp="1"/>
          </p:cNvSpPr>
          <p:nvPr>
            <p:ph idx="1"/>
          </p:nvPr>
        </p:nvSpPr>
        <p:spPr/>
        <p:txBody>
          <a:bodyPr/>
          <a:lstStyle/>
          <a:p>
            <a:pPr fontAlgn="ctr"/>
            <a:r>
              <a:rPr lang="en-US" sz="1400" dirty="0" smtClean="0">
                <a:latin typeface="Didot" charset="0"/>
                <a:ea typeface="Didot" charset="0"/>
                <a:cs typeface="Didot" charset="0"/>
              </a:rPr>
              <a:t>This is another thing which it is foolish to attempt to decide generally. </a:t>
            </a:r>
          </a:p>
          <a:p>
            <a:pPr fontAlgn="ctr"/>
            <a:r>
              <a:rPr lang="en-US" sz="1400" dirty="0" smtClean="0">
                <a:latin typeface="Didot" charset="0"/>
                <a:ea typeface="Didot" charset="0"/>
                <a:cs typeface="Didot" charset="0"/>
              </a:rPr>
              <a:t>Some of this is temperamental.</a:t>
            </a:r>
          </a:p>
          <a:p>
            <a:pPr lvl="1" fontAlgn="ctr"/>
            <a:r>
              <a:rPr lang="en-US" sz="1000" dirty="0" smtClean="0">
                <a:latin typeface="Didot" charset="0"/>
                <a:ea typeface="Didot" charset="0"/>
                <a:cs typeface="Didot" charset="0"/>
              </a:rPr>
              <a:t>I, personally, am temperamentally disinclined to these. But I can see the value, so I’m glad to have colleagues to will convince me in some cases and out vote me on others</a:t>
            </a:r>
          </a:p>
          <a:p>
            <a:pPr fontAlgn="ctr"/>
            <a:r>
              <a:rPr lang="en-US" sz="1400" dirty="0" smtClean="0">
                <a:latin typeface="Didot" charset="0"/>
                <a:ea typeface="Didot" charset="0"/>
                <a:cs typeface="Didot" charset="0"/>
              </a:rPr>
              <a:t>Each person has to weigh the reasons in each case.</a:t>
            </a:r>
          </a:p>
          <a:p>
            <a:pPr fontAlgn="ctr"/>
            <a:endParaRPr lang="en-US" sz="1400" dirty="0" smtClean="0">
              <a:latin typeface="Didot" charset="0"/>
              <a:ea typeface="Didot" charset="0"/>
              <a:cs typeface="Didot" charset="0"/>
            </a:endParaRPr>
          </a:p>
          <a:p>
            <a:endParaRPr lang="en-US" dirty="0"/>
          </a:p>
        </p:txBody>
      </p:sp>
    </p:spTree>
    <p:extLst>
      <p:ext uri="{BB962C8B-B14F-4D97-AF65-F5344CB8AC3E}">
        <p14:creationId xmlns:p14="http://schemas.microsoft.com/office/powerpoint/2010/main" val="100270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idot" charset="0"/>
                <a:ea typeface="Didot" charset="0"/>
                <a:cs typeface="Didot" charset="0"/>
              </a:rPr>
              <a:t>Recommending the impossible: Pro</a:t>
            </a:r>
            <a:endParaRPr lang="en-US" dirty="0"/>
          </a:p>
        </p:txBody>
      </p:sp>
      <p:sp>
        <p:nvSpPr>
          <p:cNvPr id="3" name="Content Placeholder 2"/>
          <p:cNvSpPr>
            <a:spLocks noGrp="1"/>
          </p:cNvSpPr>
          <p:nvPr>
            <p:ph idx="1"/>
          </p:nvPr>
        </p:nvSpPr>
        <p:spPr/>
        <p:txBody>
          <a:bodyPr/>
          <a:lstStyle/>
          <a:p>
            <a:pPr fontAlgn="ctr"/>
            <a:r>
              <a:rPr lang="en-US" sz="1700" dirty="0" smtClean="0">
                <a:latin typeface="Didot" charset="0"/>
                <a:ea typeface="Didot" charset="0"/>
                <a:cs typeface="Didot" charset="0"/>
              </a:rPr>
              <a:t>We have a responsibility to our students, present and future, to keep our eyes on the moral compass of the institution.  Our colleagues in the administration are responsible for figuring out what the institution can do. The role of the faculty is to point out what it should do.</a:t>
            </a:r>
          </a:p>
          <a:p>
            <a:pPr lvl="1" fontAlgn="ctr"/>
            <a:r>
              <a:rPr lang="en-US" sz="1400" dirty="0" smtClean="0">
                <a:latin typeface="Didot" charset="0"/>
                <a:ea typeface="Didot" charset="0"/>
                <a:cs typeface="Didot" charset="0"/>
              </a:rPr>
              <a:t>(Note: The relationship between 'should' and 'can' is one of my philosophical obsessions)</a:t>
            </a:r>
          </a:p>
          <a:p>
            <a:pPr fontAlgn="ctr"/>
            <a:r>
              <a:rPr lang="en-US" sz="1700" dirty="0" smtClean="0">
                <a:latin typeface="Didot" charset="0"/>
                <a:ea typeface="Didot" charset="0"/>
                <a:cs typeface="Didot" charset="0"/>
              </a:rPr>
              <a:t>What folks perceive as possible depends on lots of things. Forceful, official statements can help shift people's perception of what options are available.</a:t>
            </a:r>
          </a:p>
          <a:p>
            <a:pPr fontAlgn="ctr"/>
            <a:r>
              <a:rPr lang="en-US" sz="1700" dirty="0" smtClean="0">
                <a:latin typeface="Didot" charset="0"/>
                <a:ea typeface="Didot" charset="0"/>
                <a:cs typeface="Didot" charset="0"/>
              </a:rPr>
              <a:t>Taking extreme positions can create rhetorical room for broader, more moderate consensus. </a:t>
            </a:r>
            <a:r>
              <a:rPr lang="en-US" sz="1050" dirty="0" smtClean="0">
                <a:latin typeface="Didot" charset="0"/>
                <a:ea typeface="Didot" charset="0"/>
                <a:cs typeface="Didot" charset="0"/>
              </a:rPr>
              <a:t> </a:t>
            </a:r>
          </a:p>
          <a:p>
            <a:endParaRPr lang="en-US" dirty="0"/>
          </a:p>
        </p:txBody>
      </p:sp>
    </p:spTree>
    <p:extLst>
      <p:ext uri="{BB962C8B-B14F-4D97-AF65-F5344CB8AC3E}">
        <p14:creationId xmlns:p14="http://schemas.microsoft.com/office/powerpoint/2010/main" val="170840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idot" charset="0"/>
                <a:ea typeface="Didot" charset="0"/>
                <a:cs typeface="Didot" charset="0"/>
              </a:rPr>
              <a:t>Recommending the impossible: Con</a:t>
            </a:r>
            <a:endParaRPr lang="en-US" dirty="0"/>
          </a:p>
        </p:txBody>
      </p:sp>
      <p:sp>
        <p:nvSpPr>
          <p:cNvPr id="3" name="Content Placeholder 2"/>
          <p:cNvSpPr>
            <a:spLocks noGrp="1"/>
          </p:cNvSpPr>
          <p:nvPr>
            <p:ph idx="1"/>
          </p:nvPr>
        </p:nvSpPr>
        <p:spPr/>
        <p:txBody>
          <a:bodyPr/>
          <a:lstStyle/>
          <a:p>
            <a:pPr fontAlgn="ctr"/>
            <a:r>
              <a:rPr lang="en-US" sz="1700" dirty="0" smtClean="0">
                <a:latin typeface="Didot" charset="0"/>
                <a:ea typeface="Didot" charset="0"/>
                <a:cs typeface="Didot" charset="0"/>
              </a:rPr>
              <a:t>If too extreme or too common, they can dilute the influence of the faculty. </a:t>
            </a:r>
          </a:p>
          <a:p>
            <a:pPr lvl="1" fontAlgn="ctr"/>
            <a:r>
              <a:rPr lang="en-US" sz="1300" dirty="0" smtClean="0">
                <a:latin typeface="Didot" charset="0"/>
                <a:ea typeface="Didot" charset="0"/>
                <a:cs typeface="Didot" charset="0"/>
              </a:rPr>
              <a:t>If there are not enough zeros in the numbers of our budget to do something, it is at least frustrating and worst credibility destroying</a:t>
            </a:r>
          </a:p>
          <a:p>
            <a:pPr fontAlgn="ctr"/>
            <a:r>
              <a:rPr lang="en-US" sz="1700" dirty="0" smtClean="0">
                <a:latin typeface="Didot" charset="0"/>
                <a:ea typeface="Didot" charset="0"/>
                <a:cs typeface="Didot" charset="0"/>
              </a:rPr>
              <a:t>The public does not always understand the role of the senate or such resolutions. Thus there is a risk that some may understand the position of the institution.</a:t>
            </a:r>
          </a:p>
          <a:p>
            <a:endParaRPr lang="en-US" dirty="0"/>
          </a:p>
        </p:txBody>
      </p:sp>
    </p:spTree>
    <p:extLst>
      <p:ext uri="{BB962C8B-B14F-4D97-AF65-F5344CB8AC3E}">
        <p14:creationId xmlns:p14="http://schemas.microsoft.com/office/powerpoint/2010/main" val="1382324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489</Words>
  <Application>Microsoft Macintosh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Didot</vt:lpstr>
      <vt:lpstr>Mangal</vt:lpstr>
      <vt:lpstr>Office Theme</vt:lpstr>
      <vt:lpstr>Resolution types and Senate behaviors</vt:lpstr>
      <vt:lpstr>Technically….</vt:lpstr>
      <vt:lpstr>But….</vt:lpstr>
      <vt:lpstr>Basically three types</vt:lpstr>
      <vt:lpstr>Sense of the senate –ish resolutions</vt:lpstr>
      <vt:lpstr>Sense of senate type resolutions</vt:lpstr>
      <vt:lpstr>Recommending the impossible</vt:lpstr>
      <vt:lpstr>Recommending the impossible: Pro</vt:lpstr>
      <vt:lpstr>Recommending the impossible: Con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Resolution types</dc:title>
  <dc:creator>Swenson, Adam R</dc:creator>
  <cp:lastModifiedBy>Swenson, Adam R</cp:lastModifiedBy>
  <cp:revision>5</cp:revision>
  <dcterms:created xsi:type="dcterms:W3CDTF">2017-02-21T23:24:40Z</dcterms:created>
  <dcterms:modified xsi:type="dcterms:W3CDTF">2017-02-23T01:02:29Z</dcterms:modified>
</cp:coreProperties>
</file>