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8" r:id="rId9"/>
    <p:sldId id="270" r:id="rId10"/>
    <p:sldId id="275" r:id="rId11"/>
    <p:sldId id="269" r:id="rId12"/>
    <p:sldId id="267" r:id="rId13"/>
    <p:sldId id="265" r:id="rId14"/>
    <p:sldId id="266" r:id="rId15"/>
    <p:sldId id="27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DCDF05-F77B-2A41-ACF0-D5A1BEAFC482}">
          <p14:sldIdLst>
            <p14:sldId id="257"/>
            <p14:sldId id="258"/>
            <p14:sldId id="260"/>
            <p14:sldId id="261"/>
            <p14:sldId id="262"/>
            <p14:sldId id="263"/>
            <p14:sldId id="264"/>
            <p14:sldId id="268"/>
          </p14:sldIdLst>
        </p14:section>
        <p14:section name="Previous question" id="{F0141159-74DE-2543-A5D8-8DE544A0B0E8}">
          <p14:sldIdLst>
            <p14:sldId id="270"/>
            <p14:sldId id="275"/>
            <p14:sldId id="269"/>
          </p14:sldIdLst>
        </p14:section>
        <p14:section name="Abstentions" id="{9D080C8B-148F-5B46-84E4-F5D391B7E488}">
          <p14:sldIdLst>
            <p14:sldId id="267"/>
            <p14:sldId id="265"/>
            <p14:sldId id="266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C25A3-50E4-A341-97B0-F21766C6DBD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9368D-AAE0-ED40-BEC5-1A7C5AD14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5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RR p.53; p.405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EF5B5-6B97-534A-9474-66886872F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RR p.53; p.405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EF5B5-6B97-534A-9474-66886872F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18C-7767-B841-A1B8-6CEC03FE1911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CE3A-0416-794E-B8D7-0DBDC734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8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18C-7767-B841-A1B8-6CEC03FE1911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CE3A-0416-794E-B8D7-0DBDC734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18C-7767-B841-A1B8-6CEC03FE1911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CE3A-0416-794E-B8D7-0DBDC734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1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18C-7767-B841-A1B8-6CEC03FE1911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CE3A-0416-794E-B8D7-0DBDC734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5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18C-7767-B841-A1B8-6CEC03FE1911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CE3A-0416-794E-B8D7-0DBDC734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18C-7767-B841-A1B8-6CEC03FE1911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CE3A-0416-794E-B8D7-0DBDC734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18C-7767-B841-A1B8-6CEC03FE1911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CE3A-0416-794E-B8D7-0DBDC734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1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18C-7767-B841-A1B8-6CEC03FE1911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CE3A-0416-794E-B8D7-0DBDC734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18C-7767-B841-A1B8-6CEC03FE1911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CE3A-0416-794E-B8D7-0DBDC734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18C-7767-B841-A1B8-6CEC03FE1911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CE3A-0416-794E-B8D7-0DBDC734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18C-7767-B841-A1B8-6CEC03FE1911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CE3A-0416-794E-B8D7-0DBDC734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8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8318C-7767-B841-A1B8-6CEC03FE1911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5CE3A-0416-794E-B8D7-0DBDC734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2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Question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88235537"/>
              </p:ext>
            </p:extLst>
          </p:nvPr>
        </p:nvGraphicFramePr>
        <p:xfrm>
          <a:off x="838200" y="1825625"/>
          <a:ext cx="3233740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62063"/>
                <a:gridCol w="19716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Question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Two-Thirds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Debate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Amend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0525" y="1825625"/>
            <a:ext cx="715327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What it does</a:t>
            </a:r>
          </a:p>
          <a:p>
            <a:r>
              <a:rPr lang="en-US" dirty="0"/>
              <a:t>Immediately closes debate and brings the assembly to a vote on the pending question (or questions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Special Characteristics</a:t>
            </a:r>
          </a:p>
          <a:p>
            <a:r>
              <a:rPr lang="en-US" dirty="0"/>
              <a:t>Aka: Calling the question, call for the question</a:t>
            </a:r>
          </a:p>
          <a:p>
            <a:r>
              <a:rPr lang="en-US" dirty="0"/>
              <a:t>Only </a:t>
            </a:r>
            <a:r>
              <a:rPr lang="en-US" dirty="0" smtClean="0"/>
              <a:t>the </a:t>
            </a:r>
            <a:r>
              <a:rPr lang="en-US" dirty="0"/>
              <a:t>motion to Lay on the Table is in </a:t>
            </a:r>
            <a:r>
              <a:rPr lang="en-US" dirty="0" smtClean="0"/>
              <a:t>order</a:t>
            </a:r>
          </a:p>
          <a:p>
            <a:pPr marL="0" indent="0">
              <a:buNone/>
            </a:pPr>
            <a:r>
              <a:rPr lang="en-US" b="1" dirty="0" smtClean="0"/>
              <a:t>Form</a:t>
            </a:r>
          </a:p>
          <a:p>
            <a:r>
              <a:rPr lang="en-US" dirty="0" smtClean="0"/>
              <a:t>I move the previous question.</a:t>
            </a:r>
          </a:p>
          <a:p>
            <a:r>
              <a:rPr lang="en-US" dirty="0" smtClean="0"/>
              <a:t>I call (for) the question.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7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Misconceptions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Yelling out ‘Question’ or ‘I call the question’ constitutes calling the question.</a:t>
            </a:r>
          </a:p>
          <a:p>
            <a:pPr lvl="1"/>
            <a:r>
              <a:rPr lang="en-US" dirty="0" smtClean="0"/>
              <a:t>You may, though are discouraged from doing so, use a loud tone of voice to introduce the motion when the floor has been assigned to you.</a:t>
            </a:r>
          </a:p>
          <a:p>
            <a:pPr lvl="1"/>
            <a:r>
              <a:rPr lang="en-US" dirty="0" smtClean="0"/>
              <a:t>This motion cannot be introduced without having the floor assigned to you</a:t>
            </a:r>
          </a:p>
          <a:p>
            <a:pPr lvl="2"/>
            <a:r>
              <a:rPr lang="en-US" dirty="0" smtClean="0"/>
              <a:t>If this were not the case, each Senator would have the power to stymie debate.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Abstentions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you abstain from a vote?</a:t>
            </a:r>
          </a:p>
          <a:p>
            <a:pPr lvl="1"/>
            <a:r>
              <a:rPr lang="en-US" dirty="0" smtClean="0"/>
              <a:t>Absolutely!</a:t>
            </a:r>
          </a:p>
          <a:p>
            <a:r>
              <a:rPr lang="en-US" dirty="0" smtClean="0"/>
              <a:t>How do you do it?</a:t>
            </a:r>
          </a:p>
          <a:p>
            <a:pPr lvl="1"/>
            <a:r>
              <a:rPr lang="en-US" dirty="0" smtClean="0"/>
              <a:t>A two step process:</a:t>
            </a:r>
          </a:p>
          <a:p>
            <a:pPr lvl="2"/>
            <a:r>
              <a:rPr lang="en-US" dirty="0" smtClean="0"/>
              <a:t>When the Chair asks for those in favor to say ‘Aye!/Yay!’, close your mouth and do not open it.</a:t>
            </a:r>
          </a:p>
          <a:p>
            <a:pPr lvl="2"/>
            <a:r>
              <a:rPr lang="en-US" dirty="0" smtClean="0"/>
              <a:t>When the Chair asks for those opposed to say ‘Nay!’, close your mouth and do not open it.</a:t>
            </a:r>
          </a:p>
          <a:p>
            <a:r>
              <a:rPr lang="en-US" dirty="0" smtClean="0"/>
              <a:t>Why not count them?</a:t>
            </a:r>
          </a:p>
          <a:p>
            <a:pPr lvl="1"/>
            <a:r>
              <a:rPr lang="en-US" dirty="0" smtClean="0"/>
              <a:t>Abstentions are not votes. They are privations of votes.</a:t>
            </a:r>
          </a:p>
        </p:txBody>
      </p:sp>
    </p:spTree>
    <p:extLst>
      <p:ext uri="{BB962C8B-B14F-4D97-AF65-F5344CB8AC3E}">
        <p14:creationId xmlns:p14="http://schemas.microsoft.com/office/powerpoint/2010/main" val="65426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Unanimous, without dissent, et cetera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one reason for counting abstentions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bodies report resolutions as passing ‘unanimously’ or ‘without dissent’</a:t>
            </a:r>
          </a:p>
          <a:p>
            <a:pPr lvl="1"/>
            <a:r>
              <a:rPr lang="en-US" dirty="0" smtClean="0"/>
              <a:t>Calling for </a:t>
            </a:r>
            <a:r>
              <a:rPr lang="en-US" dirty="0" err="1" smtClean="0"/>
              <a:t>absentions</a:t>
            </a:r>
            <a:r>
              <a:rPr lang="en-US" dirty="0" smtClean="0"/>
              <a:t> is the only way to distinguish between the two on matters decided by voice-vote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designations ’unanimous’ and ‘without dissent’ are not in RONR; they would have to be defined by the Bylaws or a Standing Order.</a:t>
            </a:r>
          </a:p>
          <a:p>
            <a:r>
              <a:rPr lang="en-US" dirty="0" smtClean="0"/>
              <a:t>CSUN has no such definitions.</a:t>
            </a:r>
          </a:p>
          <a:p>
            <a:r>
              <a:rPr lang="en-US" dirty="0" smtClean="0"/>
              <a:t>Therefore, there is no reason to call for abstentions at CSUN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4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against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Reporting the votes thusly is in tension with seeing the senate as </a:t>
            </a:r>
            <a:r>
              <a:rPr lang="en-US" smtClean="0"/>
              <a:t>the agent.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3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vote?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Votes are taken after one of two things happen.</a:t>
            </a:r>
          </a:p>
          <a:p>
            <a:pPr marL="914400" lvl="1" indent="-514350">
              <a:buAutoNum type="arabicParenBoth"/>
            </a:pPr>
            <a:r>
              <a:rPr lang="en-US" dirty="0" smtClean="0"/>
              <a:t>Everyone who wishes to speak on the motion has spoken.</a:t>
            </a:r>
          </a:p>
          <a:p>
            <a:pPr marL="914400" lvl="1" indent="-514350">
              <a:buAutoNum type="arabicParenBoth"/>
            </a:pPr>
            <a:r>
              <a:rPr lang="en-US" dirty="0" smtClean="0"/>
              <a:t>A motion for the </a:t>
            </a:r>
            <a:r>
              <a:rPr lang="en-US" i="1" dirty="0" smtClean="0"/>
              <a:t>The Previous Question </a:t>
            </a:r>
            <a:r>
              <a:rPr lang="en-US" dirty="0" smtClean="0"/>
              <a:t>is passed</a:t>
            </a:r>
          </a:p>
          <a:p>
            <a:pPr marL="1371600" lvl="2" indent="-514350"/>
            <a:r>
              <a:rPr lang="en-US" dirty="0" smtClean="0"/>
              <a:t>Aka: </a:t>
            </a:r>
            <a:r>
              <a:rPr lang="en-US" i="1" dirty="0" smtClean="0"/>
              <a:t>Calling the Question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9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Voting: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Majority </a:t>
            </a:r>
          </a:p>
          <a:p>
            <a:pPr lvl="1"/>
            <a:r>
              <a:rPr lang="en-US" dirty="0" smtClean="0"/>
              <a:t>Most motions require a majority</a:t>
            </a:r>
          </a:p>
          <a:p>
            <a:r>
              <a:rPr lang="en-US" dirty="0" smtClean="0"/>
              <a:t>Two-thirds</a:t>
            </a:r>
          </a:p>
          <a:p>
            <a:pPr lvl="1"/>
            <a:r>
              <a:rPr lang="en-US" dirty="0" smtClean="0"/>
              <a:t>Only required on motions which override the rights of individuals. </a:t>
            </a:r>
          </a:p>
          <a:p>
            <a:pPr lvl="1"/>
            <a:r>
              <a:rPr lang="en-US" dirty="0" smtClean="0"/>
              <a:t>Namely, motions which</a:t>
            </a:r>
          </a:p>
          <a:p>
            <a:pPr marL="857250" lvl="2" indent="0">
              <a:buNone/>
            </a:pPr>
            <a:r>
              <a:rPr lang="en-US" dirty="0" smtClean="0"/>
              <a:t>(a) suspend or modify a previously adopted rule of order; or</a:t>
            </a:r>
          </a:p>
          <a:p>
            <a:pPr marL="857250" lvl="2" indent="0">
              <a:buNone/>
            </a:pPr>
            <a:r>
              <a:rPr lang="en-US" dirty="0" smtClean="0"/>
              <a:t>(b) prevent introducing a question for consideration; or</a:t>
            </a:r>
          </a:p>
          <a:p>
            <a:pPr marL="857250" lvl="2" indent="0">
              <a:buNone/>
            </a:pPr>
            <a:r>
              <a:rPr lang="en-US" dirty="0" smtClean="0"/>
              <a:t>(c) close, limit, or extend debate; or</a:t>
            </a:r>
          </a:p>
          <a:p>
            <a:pPr marL="857250" lvl="2" indent="0">
              <a:buNone/>
            </a:pPr>
            <a:r>
              <a:rPr lang="en-US" dirty="0" smtClean="0"/>
              <a:t>(d) close nominations; or</a:t>
            </a:r>
          </a:p>
          <a:p>
            <a:pPr marL="857250" lvl="2" indent="0">
              <a:buNone/>
            </a:pPr>
            <a:r>
              <a:rPr lang="en-US" dirty="0" smtClean="0"/>
              <a:t>(e) take away 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7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Voting: Majority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“Majority” means “More than half of the votes by persons entitled to vote, excluding blanks or abstentions, at a regular or properly called meeting.” [§44]</a:t>
            </a:r>
          </a:p>
          <a:p>
            <a:pPr lvl="1"/>
            <a:r>
              <a:rPr lang="en-US" dirty="0" smtClean="0"/>
              <a:t>NB, this implies: A motion requiring a majority passes if and only if it is approved by a majority </a:t>
            </a:r>
            <a:r>
              <a:rPr lang="en-US" b="1" dirty="0" smtClean="0"/>
              <a:t>of those voting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If 19 votes are cast, a majority (more than 9.5) is 10</a:t>
            </a:r>
          </a:p>
          <a:p>
            <a:pPr lvl="1"/>
            <a:r>
              <a:rPr lang="en-US" dirty="0" smtClean="0"/>
              <a:t>If 20 votes are cast, a majority (more than 10) is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1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Voting: Two-thirds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 two-thirds vote… means at least two thirds of the votes cast by persons entitled to vote, excluding blanks or abstentions, at a regular or properly called meeting.” [§44]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If 30 votes are cast, a two-thirds vote is 20</a:t>
            </a:r>
          </a:p>
          <a:p>
            <a:pPr lvl="1"/>
            <a:r>
              <a:rPr lang="en-US" dirty="0" smtClean="0"/>
              <a:t>If 31 votes are cast, a two-thirds vote is 21</a:t>
            </a:r>
          </a:p>
          <a:p>
            <a:r>
              <a:rPr lang="en-US" dirty="0" smtClean="0"/>
              <a:t>[Pro tip: If you want to annoy a philosopher, include an unexplained asymmetry in your rules]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Voice vote</a:t>
            </a:r>
          </a:p>
          <a:p>
            <a:pPr lvl="1"/>
            <a:r>
              <a:rPr lang="en-US" dirty="0" smtClean="0"/>
              <a:t>Most decisions are handled this way</a:t>
            </a:r>
          </a:p>
          <a:p>
            <a:pPr lvl="1"/>
            <a:r>
              <a:rPr lang="en-US" dirty="0" smtClean="0"/>
              <a:t>If the Chair is uncertain, a hand/rising vote will be taken.</a:t>
            </a:r>
          </a:p>
          <a:p>
            <a:pPr lvl="1"/>
            <a:r>
              <a:rPr lang="en-US" dirty="0" smtClean="0"/>
              <a:t>Any Senator can call for a hand/rising vote by exclaiming ‘Division!’</a:t>
            </a:r>
          </a:p>
          <a:p>
            <a:r>
              <a:rPr lang="en-US" dirty="0" smtClean="0"/>
              <a:t>Hand/rising votes</a:t>
            </a:r>
          </a:p>
          <a:p>
            <a:pPr lvl="1"/>
            <a:r>
              <a:rPr lang="en-US" dirty="0" smtClean="0"/>
              <a:t>Actual numbers of votes for and against are counted.</a:t>
            </a:r>
          </a:p>
          <a:p>
            <a:r>
              <a:rPr lang="en-US" dirty="0" smtClean="0"/>
              <a:t>Secret ballot</a:t>
            </a:r>
          </a:p>
          <a:p>
            <a:pPr lvl="1"/>
            <a:r>
              <a:rPr lang="en-US" dirty="0" smtClean="0"/>
              <a:t>Elections conducted during meetings</a:t>
            </a:r>
          </a:p>
          <a:p>
            <a:r>
              <a:rPr lang="en-US" dirty="0" smtClean="0"/>
              <a:t>Roll call</a:t>
            </a:r>
          </a:p>
          <a:p>
            <a:pPr lvl="1"/>
            <a:r>
              <a:rPr lang="en-US" dirty="0" smtClean="0"/>
              <a:t>Requires a motion approved by one-fifth of the members present [CSUN Bylaws]</a:t>
            </a:r>
          </a:p>
        </p:txBody>
      </p:sp>
    </p:spTree>
    <p:extLst>
      <p:ext uri="{BB962C8B-B14F-4D97-AF65-F5344CB8AC3E}">
        <p14:creationId xmlns:p14="http://schemas.microsoft.com/office/powerpoint/2010/main" val="145144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votes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and only senators may vote (Bylaws III.8.2)</a:t>
            </a:r>
          </a:p>
          <a:p>
            <a:r>
              <a:rPr lang="en-US" dirty="0" smtClean="0"/>
              <a:t>No proxies </a:t>
            </a:r>
            <a:r>
              <a:rPr lang="en-US" smtClean="0"/>
              <a:t>or absentee voting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661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Chair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Chair is a member of the Senate. The Chair may vote on any issue.</a:t>
            </a:r>
          </a:p>
          <a:p>
            <a:r>
              <a:rPr lang="en-US" dirty="0" smtClean="0"/>
              <a:t>However, it is crucial for the Chair to always appear neutral</a:t>
            </a:r>
          </a:p>
          <a:p>
            <a:r>
              <a:rPr lang="en-US" dirty="0" smtClean="0"/>
              <a:t>Thus, a Chair should only vote when her vote will affect the outcome.</a:t>
            </a:r>
          </a:p>
          <a:p>
            <a:pPr lvl="1"/>
            <a:r>
              <a:rPr lang="en-US" dirty="0" smtClean="0"/>
              <a:t>Two cases:</a:t>
            </a:r>
          </a:p>
          <a:p>
            <a:pPr lvl="2"/>
            <a:r>
              <a:rPr lang="en-US" dirty="0" smtClean="0"/>
              <a:t>Breaking ties</a:t>
            </a:r>
          </a:p>
          <a:p>
            <a:pPr lvl="2"/>
            <a:r>
              <a:rPr lang="en-US" dirty="0" smtClean="0"/>
              <a:t>Creating ties</a:t>
            </a:r>
          </a:p>
          <a:p>
            <a:pPr lvl="3"/>
            <a:r>
              <a:rPr lang="en-US" dirty="0" smtClean="0"/>
              <a:t>Only one vote more in the affirmative than in the negative.</a:t>
            </a:r>
          </a:p>
          <a:p>
            <a:pPr lvl="4"/>
            <a:r>
              <a:rPr lang="en-US" dirty="0" smtClean="0"/>
              <a:t>[Yay = 100; Nay = 99] =&gt; motion passes</a:t>
            </a:r>
          </a:p>
          <a:p>
            <a:pPr lvl="4"/>
            <a:r>
              <a:rPr lang="en-US" dirty="0" smtClean="0"/>
              <a:t>[Chair votes against] =&gt; [Yay = 100; Nay = 100] =&gt; motion fails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9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6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833</Words>
  <Application>Microsoft Macintosh PowerPoint</Application>
  <PresentationFormat>Widescreen</PresentationFormat>
  <Paragraphs>105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Mangal</vt:lpstr>
      <vt:lpstr>Arial</vt:lpstr>
      <vt:lpstr>Office Theme</vt:lpstr>
      <vt:lpstr>Voting</vt:lpstr>
      <vt:lpstr>When do we vote?</vt:lpstr>
      <vt:lpstr>Voting: The basics</vt:lpstr>
      <vt:lpstr>Voting: Majority</vt:lpstr>
      <vt:lpstr>Voting: Two-thirds</vt:lpstr>
      <vt:lpstr>Types of votes</vt:lpstr>
      <vt:lpstr>Who votes</vt:lpstr>
      <vt:lpstr>Chair voting</vt:lpstr>
      <vt:lpstr>Previous Question</vt:lpstr>
      <vt:lpstr>Previous Question</vt:lpstr>
      <vt:lpstr>Misconceptions </vt:lpstr>
      <vt:lpstr>Abstentions</vt:lpstr>
      <vt:lpstr>Abstentions</vt:lpstr>
      <vt:lpstr>Unanimous, without dissent, et cetera</vt:lpstr>
      <vt:lpstr>CSUN</vt:lpstr>
      <vt:lpstr>Case against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Swenson, Adam R</dc:creator>
  <cp:lastModifiedBy>Swenson, Adam R</cp:lastModifiedBy>
  <cp:revision>9</cp:revision>
  <dcterms:created xsi:type="dcterms:W3CDTF">2017-02-13T18:02:21Z</dcterms:created>
  <dcterms:modified xsi:type="dcterms:W3CDTF">2017-02-26T22:49:20Z</dcterms:modified>
</cp:coreProperties>
</file>