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7" r:id="rId3"/>
    <p:sldId id="258" r:id="rId4"/>
    <p:sldId id="284" r:id="rId5"/>
    <p:sldId id="302" r:id="rId6"/>
    <p:sldId id="287" r:id="rId7"/>
    <p:sldId id="259" r:id="rId8"/>
    <p:sldId id="288" r:id="rId9"/>
    <p:sldId id="289" r:id="rId10"/>
    <p:sldId id="292" r:id="rId11"/>
    <p:sldId id="275" r:id="rId12"/>
    <p:sldId id="270" r:id="rId13"/>
    <p:sldId id="293" r:id="rId14"/>
    <p:sldId id="298" r:id="rId15"/>
    <p:sldId id="291" r:id="rId16"/>
    <p:sldId id="260" r:id="rId17"/>
    <p:sldId id="261" r:id="rId18"/>
    <p:sldId id="271" r:id="rId19"/>
    <p:sldId id="272" r:id="rId20"/>
    <p:sldId id="273" r:id="rId21"/>
    <p:sldId id="277" r:id="rId22"/>
    <p:sldId id="285" r:id="rId23"/>
    <p:sldId id="300" r:id="rId24"/>
    <p:sldId id="279" r:id="rId25"/>
    <p:sldId id="299" r:id="rId26"/>
    <p:sldId id="278" r:id="rId27"/>
    <p:sldId id="264" r:id="rId28"/>
    <p:sldId id="295" r:id="rId29"/>
    <p:sldId id="301" r:id="rId30"/>
    <p:sldId id="280" r:id="rId31"/>
    <p:sldId id="265" r:id="rId32"/>
    <p:sldId id="268" r:id="rId33"/>
    <p:sldId id="267" r:id="rId34"/>
    <p:sldId id="269" r:id="rId35"/>
    <p:sldId id="274" r:id="rId36"/>
    <p:sldId id="303" r:id="rId37"/>
    <p:sldId id="282" r:id="rId38"/>
    <p:sldId id="304" r:id="rId39"/>
    <p:sldId id="283" r:id="rId40"/>
    <p:sldId id="297" r:id="rId41"/>
    <p:sldId id="286" r:id="rId42"/>
    <p:sldId id="29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A21432-8016-2F42-A2AD-C5BCE0F516C5}">
          <p14:sldIdLst>
            <p14:sldId id="256"/>
            <p14:sldId id="257"/>
            <p14:sldId id="258"/>
          </p14:sldIdLst>
        </p14:section>
        <p14:section name="The basics" id="{AE5EF98D-B251-2145-8DFF-D8EA06E0D054}">
          <p14:sldIdLst>
            <p14:sldId id="284"/>
            <p14:sldId id="302"/>
            <p14:sldId id="287"/>
            <p14:sldId id="259"/>
            <p14:sldId id="288"/>
            <p14:sldId id="289"/>
            <p14:sldId id="292"/>
            <p14:sldId id="275"/>
            <p14:sldId id="270"/>
            <p14:sldId id="293"/>
            <p14:sldId id="298"/>
            <p14:sldId id="291"/>
            <p14:sldId id="260"/>
            <p14:sldId id="261"/>
            <p14:sldId id="271"/>
            <p14:sldId id="272"/>
            <p14:sldId id="273"/>
            <p14:sldId id="277"/>
            <p14:sldId id="285"/>
            <p14:sldId id="300"/>
            <p14:sldId id="279"/>
            <p14:sldId id="299"/>
            <p14:sldId id="278"/>
            <p14:sldId id="264"/>
            <p14:sldId id="295"/>
            <p14:sldId id="301"/>
            <p14:sldId id="280"/>
            <p14:sldId id="265"/>
            <p14:sldId id="268"/>
            <p14:sldId id="267"/>
            <p14:sldId id="269"/>
            <p14:sldId id="274"/>
            <p14:sldId id="303"/>
            <p14:sldId id="282"/>
            <p14:sldId id="304"/>
            <p14:sldId id="283"/>
            <p14:sldId id="297"/>
            <p14:sldId id="286"/>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7F583-B131-F941-800C-E73E07AD1A4A}" type="datetimeFigureOut">
              <a:rPr lang="en-US" smtClean="0"/>
              <a:t>11/16/23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B6825-279C-2745-85D9-F734AAE5F76F}" type="slidenum">
              <a:rPr lang="en-US" smtClean="0"/>
              <a:t>‹#›</a:t>
            </a:fld>
            <a:endParaRPr lang="en-US"/>
          </a:p>
        </p:txBody>
      </p:sp>
    </p:spTree>
    <p:extLst>
      <p:ext uri="{BB962C8B-B14F-4D97-AF65-F5344CB8AC3E}">
        <p14:creationId xmlns:p14="http://schemas.microsoft.com/office/powerpoint/2010/main" val="423372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mechanisms for reconsideration</a:t>
            </a:r>
          </a:p>
          <a:p>
            <a:endParaRPr lang="en-US" dirty="0"/>
          </a:p>
        </p:txBody>
      </p:sp>
      <p:sp>
        <p:nvSpPr>
          <p:cNvPr id="4" name="Slide Number Placeholder 3"/>
          <p:cNvSpPr>
            <a:spLocks noGrp="1"/>
          </p:cNvSpPr>
          <p:nvPr>
            <p:ph type="sldNum" sz="quarter" idx="5"/>
          </p:nvPr>
        </p:nvSpPr>
        <p:spPr/>
        <p:txBody>
          <a:bodyPr/>
          <a:lstStyle/>
          <a:p>
            <a:fld id="{FAFB6825-279C-2745-85D9-F734AAE5F76F}" type="slidenum">
              <a:rPr lang="en-US" smtClean="0"/>
              <a:t>13</a:t>
            </a:fld>
            <a:endParaRPr lang="en-US"/>
          </a:p>
        </p:txBody>
      </p:sp>
    </p:spTree>
    <p:extLst>
      <p:ext uri="{BB962C8B-B14F-4D97-AF65-F5344CB8AC3E}">
        <p14:creationId xmlns:p14="http://schemas.microsoft.com/office/powerpoint/2010/main" val="960632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rPr>
              <a:t>(</a:t>
            </a:r>
            <a:r>
              <a:rPr lang="en-US" dirty="0" err="1">
                <a:solidFill>
                  <a:srgbClr val="FFFFFF"/>
                </a:solidFill>
              </a:rPr>
              <a:t>powerpoint’s</a:t>
            </a:r>
            <a:r>
              <a:rPr lang="en-US" dirty="0">
                <a:solidFill>
                  <a:srgbClr val="FFFFFF"/>
                </a:solidFill>
              </a:rPr>
              <a:t> assistant thinks alligators, um, crocodiles are dragons)</a:t>
            </a:r>
          </a:p>
          <a:p>
            <a:endParaRPr lang="en-US" dirty="0"/>
          </a:p>
        </p:txBody>
      </p:sp>
      <p:sp>
        <p:nvSpPr>
          <p:cNvPr id="4" name="Slide Number Placeholder 3"/>
          <p:cNvSpPr>
            <a:spLocks noGrp="1"/>
          </p:cNvSpPr>
          <p:nvPr>
            <p:ph type="sldNum" sz="quarter" idx="5"/>
          </p:nvPr>
        </p:nvSpPr>
        <p:spPr/>
        <p:txBody>
          <a:bodyPr/>
          <a:lstStyle/>
          <a:p>
            <a:fld id="{FAFB6825-279C-2745-85D9-F734AAE5F76F}" type="slidenum">
              <a:rPr lang="en-US" smtClean="0"/>
              <a:t>21</a:t>
            </a:fld>
            <a:endParaRPr lang="en-US"/>
          </a:p>
        </p:txBody>
      </p:sp>
    </p:spTree>
    <p:extLst>
      <p:ext uri="{BB962C8B-B14F-4D97-AF65-F5344CB8AC3E}">
        <p14:creationId xmlns:p14="http://schemas.microsoft.com/office/powerpoint/2010/main" val="200510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ASCSU we have a practice of ‘passing the gavel’ to balance the Chair’s role as a campus representative and the duties of the Chair</a:t>
            </a:r>
          </a:p>
        </p:txBody>
      </p:sp>
      <p:sp>
        <p:nvSpPr>
          <p:cNvPr id="4" name="Slide Number Placeholder 3"/>
          <p:cNvSpPr>
            <a:spLocks noGrp="1"/>
          </p:cNvSpPr>
          <p:nvPr>
            <p:ph type="sldNum" sz="quarter" idx="5"/>
          </p:nvPr>
        </p:nvSpPr>
        <p:spPr/>
        <p:txBody>
          <a:bodyPr/>
          <a:lstStyle/>
          <a:p>
            <a:fld id="{FAFB6825-279C-2745-85D9-F734AAE5F76F}" type="slidenum">
              <a:rPr lang="en-US" smtClean="0"/>
              <a:t>30</a:t>
            </a:fld>
            <a:endParaRPr lang="en-US"/>
          </a:p>
        </p:txBody>
      </p:sp>
    </p:spTree>
    <p:extLst>
      <p:ext uri="{BB962C8B-B14F-4D97-AF65-F5344CB8AC3E}">
        <p14:creationId xmlns:p14="http://schemas.microsoft.com/office/powerpoint/2010/main" val="43612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suppose you could write the standing rule so that there is 1 item in the agenda “Approval of agenda and consent calendar”</a:t>
            </a:r>
          </a:p>
        </p:txBody>
      </p:sp>
      <p:sp>
        <p:nvSpPr>
          <p:cNvPr id="4" name="Slide Number Placeholder 3"/>
          <p:cNvSpPr>
            <a:spLocks noGrp="1"/>
          </p:cNvSpPr>
          <p:nvPr>
            <p:ph type="sldNum" sz="quarter" idx="5"/>
          </p:nvPr>
        </p:nvSpPr>
        <p:spPr/>
        <p:txBody>
          <a:bodyPr/>
          <a:lstStyle/>
          <a:p>
            <a:fld id="{FAFB6825-279C-2745-85D9-F734AAE5F76F}" type="slidenum">
              <a:rPr lang="en-US" smtClean="0"/>
              <a:t>35</a:t>
            </a:fld>
            <a:endParaRPr lang="en-US"/>
          </a:p>
        </p:txBody>
      </p:sp>
    </p:spTree>
    <p:extLst>
      <p:ext uri="{BB962C8B-B14F-4D97-AF65-F5344CB8AC3E}">
        <p14:creationId xmlns:p14="http://schemas.microsoft.com/office/powerpoint/2010/main" val="1056068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www.deviantart.com</a:t>
            </a:r>
            <a:r>
              <a:rPr lang="en-US" dirty="0"/>
              <a:t>/</a:t>
            </a:r>
            <a:r>
              <a:rPr lang="en-US" dirty="0" err="1"/>
              <a:t>kisaragichiyo</a:t>
            </a:r>
            <a:r>
              <a:rPr lang="en-US" dirty="0"/>
              <a:t>/art/Owari-The-End-419410147</a:t>
            </a:r>
          </a:p>
        </p:txBody>
      </p:sp>
      <p:sp>
        <p:nvSpPr>
          <p:cNvPr id="4" name="Slide Number Placeholder 3"/>
          <p:cNvSpPr>
            <a:spLocks noGrp="1"/>
          </p:cNvSpPr>
          <p:nvPr>
            <p:ph type="sldNum" sz="quarter" idx="5"/>
          </p:nvPr>
        </p:nvSpPr>
        <p:spPr/>
        <p:txBody>
          <a:bodyPr/>
          <a:lstStyle/>
          <a:p>
            <a:fld id="{FAFB6825-279C-2745-85D9-F734AAE5F76F}" type="slidenum">
              <a:rPr lang="en-US" smtClean="0"/>
              <a:t>40</a:t>
            </a:fld>
            <a:endParaRPr lang="en-US"/>
          </a:p>
        </p:txBody>
      </p:sp>
    </p:spTree>
    <p:extLst>
      <p:ext uri="{BB962C8B-B14F-4D97-AF65-F5344CB8AC3E}">
        <p14:creationId xmlns:p14="http://schemas.microsoft.com/office/powerpoint/2010/main" val="2382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D890-55C8-2389-583A-19C3699B86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A70185-A1BA-E1F8-29DB-24ED41B83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D43EE-6DA7-E9FA-7FD3-2907D186F8A2}"/>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56FF9B9B-BCED-FCC0-688A-FE581DC09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3CF73-68C4-EF23-1AEB-197D35557C46}"/>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409594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BCB5-6FF3-60D8-495E-D2A21ABFC1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A6FCA5-7105-E1AA-0A84-E47ECF72E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26FD3-9086-6F4D-2989-4A56DD69222A}"/>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21B433CA-93C4-3DB8-077C-823999DB8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92215-3B8A-7BCF-877F-DA8F062BAA50}"/>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24418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422E6-1D5A-692D-8508-6B0FB9800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17AAC9-7407-CDAF-877C-F5A13B488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A77662-8FA3-01DB-5578-35AA8E9CFDE9}"/>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DC46848A-A91A-969F-191F-CFD2F463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A72A1-7E01-6488-2732-C0511D48CFEA}"/>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7950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DD86-AB8E-462E-BA38-EC7FAE689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DE77B-0D3D-1FEE-364C-370E2B411C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BC98B-92AA-3AF1-75F0-52659A5790BC}"/>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D2260BDB-1742-E8C1-4AC5-A2BC9A282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003C7-8DC6-AA07-C89D-B823199E5123}"/>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312131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2F4B-8014-975D-8693-EE409DCA1C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BDBD4F-083B-E83C-58B4-7E7EA29D6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068491-362B-BFFD-B98C-BD61BEAEEB8F}"/>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8699614C-0612-972E-62AF-1DA5E1D6A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9B3E1-D55A-2A9A-6A27-782BBBDD8E6C}"/>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128531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4BCD-7ACC-F7E9-E34A-9D2D5F1A3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50ECD-7A02-7B7E-C4FC-629FD2DF55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B2051-691C-BCA9-17C5-123C0E9FA5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D675F3-3005-C262-8DDA-CD1C78BE5900}"/>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6" name="Footer Placeholder 5">
            <a:extLst>
              <a:ext uri="{FF2B5EF4-FFF2-40B4-BE49-F238E27FC236}">
                <a16:creationId xmlns:a16="http://schemas.microsoft.com/office/drawing/2014/main" id="{98110231-F41A-386A-0623-6E093F5E1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AF8D1-1169-BABA-D0F9-2D3E3A3F7211}"/>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300521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C479-71CD-FC6B-98D0-DCF86FF24B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36CECB-F638-23EF-9C28-D76A10122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8F3914-5DF2-01BF-FB40-87573566C9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59F170-AA1B-1FDD-52AE-7731BEE0D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4140F9-4001-1B3B-E963-7433774A14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C1023D-3412-529F-F03D-0FA699DDB557}"/>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8" name="Footer Placeholder 7">
            <a:extLst>
              <a:ext uri="{FF2B5EF4-FFF2-40B4-BE49-F238E27FC236}">
                <a16:creationId xmlns:a16="http://schemas.microsoft.com/office/drawing/2014/main" id="{D099CEB9-839E-AE76-7687-B796C2852F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A925-A18B-91F8-9087-18B0B33669B8}"/>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25168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EE45-E5C3-02E4-4515-7D387BFECA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F24373-4190-5181-FA7B-1AA92C5C9282}"/>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4" name="Footer Placeholder 3">
            <a:extLst>
              <a:ext uri="{FF2B5EF4-FFF2-40B4-BE49-F238E27FC236}">
                <a16:creationId xmlns:a16="http://schemas.microsoft.com/office/drawing/2014/main" id="{F8CBE490-A143-3A89-6392-93CF7FDFD1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6D7CB4-74F3-1C53-08EC-D0D77B92A622}"/>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141767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B65A89-2421-1C97-C321-8E3CD6C647B5}"/>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3" name="Footer Placeholder 2">
            <a:extLst>
              <a:ext uri="{FF2B5EF4-FFF2-40B4-BE49-F238E27FC236}">
                <a16:creationId xmlns:a16="http://schemas.microsoft.com/office/drawing/2014/main" id="{B02FE23C-FC0F-A4BD-C27E-0EBBEC10FF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0DA33F-1A4F-5C06-5772-DFF37157D111}"/>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62678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C235-11D4-9418-75D7-AFCF1D8C9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7266E-3FCF-4195-6929-0CA057147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BA69B6-3D59-7DCF-1F88-721ACDF80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B30E8-A0B2-61A5-19BE-F06F584F40D0}"/>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6" name="Footer Placeholder 5">
            <a:extLst>
              <a:ext uri="{FF2B5EF4-FFF2-40B4-BE49-F238E27FC236}">
                <a16:creationId xmlns:a16="http://schemas.microsoft.com/office/drawing/2014/main" id="{79897BB0-3662-53D7-7756-B53F4FC81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41BC36-D2B0-8C67-F80C-BF0214D09651}"/>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13711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C051-8907-6215-D2F5-C06A65C9A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56C264-938E-A3B7-D277-D13E0F8CC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C89A0E-BB87-36F3-0D06-8A0EFABB5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71F7D-B957-9B33-9162-069843DA542A}"/>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6" name="Footer Placeholder 5">
            <a:extLst>
              <a:ext uri="{FF2B5EF4-FFF2-40B4-BE49-F238E27FC236}">
                <a16:creationId xmlns:a16="http://schemas.microsoft.com/office/drawing/2014/main" id="{4858F1C0-97A1-B646-4AA8-992F176EFB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AB9BE-8D5E-3D82-E8AF-C0BCCC3BA247}"/>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335247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48ED0-F18E-1A78-3959-725C34F3B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A81C83-8548-165C-1220-04E1196BE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3B850-B9ED-BC3E-5489-8E0D10551A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D158DA1D-3293-7583-22C3-2BB2D1033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16A9C1-EFDA-15A6-8073-E152464FC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85928-312F-EA42-AA28-ADEBBAC703BF}" type="slidenum">
              <a:rPr lang="en-US" smtClean="0"/>
              <a:t>‹#›</a:t>
            </a:fld>
            <a:endParaRPr lang="en-US"/>
          </a:p>
        </p:txBody>
      </p:sp>
    </p:spTree>
    <p:extLst>
      <p:ext uri="{BB962C8B-B14F-4D97-AF65-F5344CB8AC3E}">
        <p14:creationId xmlns:p14="http://schemas.microsoft.com/office/powerpoint/2010/main" val="3218135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Adam.Swenson@csun.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AdamSwenson/parliamentary-procedure-explainers/blob/main/A%20friendly%20note%20unfriendly%20to%20friendly%20amendments.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41.xml.rels><?xml version="1.0" encoding="UTF-8" standalone="yes"?>
<Relationships xmlns="http://schemas.openxmlformats.org/package/2006/relationships"><Relationship Id="rId8" Type="http://schemas.openxmlformats.org/officeDocument/2006/relationships/hyperlink" Target="https://github.com/AdamSwenson/parliamentary-procedure-explainers/blob/main/Senate%20procedure%20role%20play%20script%20-%20iterative.pdf" TargetMode="External"/><Relationship Id="rId3" Type="http://schemas.openxmlformats.org/officeDocument/2006/relationships/hyperlink" Target="https://github.com/AdamSwenson/parliamentary-procedure-explainers/blob/main/Bare%20bones%20introduction%20to%20Robz.pdf" TargetMode="External"/><Relationship Id="rId7" Type="http://schemas.openxmlformats.org/officeDocument/2006/relationships/hyperlink" Target="https://github.com/AdamSwenson/parliamentary-procedure-explainers/blob/main/Senate%20procedure%20role%20play%20-%20narrated.pdf" TargetMode="External"/><Relationship Id="rId2" Type="http://schemas.openxmlformats.org/officeDocument/2006/relationships/hyperlink" Target="https://github.com/AdamSwenson/parliamentary-procedure-explainers" TargetMode="External"/><Relationship Id="rId1" Type="http://schemas.openxmlformats.org/officeDocument/2006/relationships/slideLayout" Target="../slideLayouts/slideLayout2.xml"/><Relationship Id="rId6" Type="http://schemas.openxmlformats.org/officeDocument/2006/relationships/hyperlink" Target="https://github.com/AdamSwenson/parliamentary-procedure-explainers/blob/main/There%20are%20no%20abstentions.pdf" TargetMode="External"/><Relationship Id="rId5" Type="http://schemas.openxmlformats.org/officeDocument/2006/relationships/hyperlink" Target="https://github.com/AdamSwenson/parliamentary-procedure-explainers/blob/main/Why%20not%20consensus%3F.pdf" TargetMode="External"/><Relationship Id="rId4" Type="http://schemas.openxmlformats.org/officeDocument/2006/relationships/hyperlink" Target="https://github.com/AdamSwenson/parliamentary-procedure-explainers/blob/main/A%20friendly%20note%20unfriendly%20to%20friendly%20amendments.pdf"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AdamSwenson/parliamentary-procedure-explainers/blob/main/Bare%20bones%20introduction%20to%20Robz.pdf" TargetMode="External"/><Relationship Id="rId7" Type="http://schemas.openxmlformats.org/officeDocument/2006/relationships/hyperlink" Target="https://github.com/AdamSwenson/parliamentary-procedure-explainers/blob/main/Senate%20procedure%20role%20play%20script%20-%20iterative.pdf" TargetMode="External"/><Relationship Id="rId2" Type="http://schemas.openxmlformats.org/officeDocument/2006/relationships/hyperlink" Target="https://github.com/AdamSwenson/parliamentary-procedure-explainers" TargetMode="External"/><Relationship Id="rId1" Type="http://schemas.openxmlformats.org/officeDocument/2006/relationships/slideLayout" Target="../slideLayouts/slideLayout2.xml"/><Relationship Id="rId6" Type="http://schemas.openxmlformats.org/officeDocument/2006/relationships/hyperlink" Target="https://github.com/AdamSwenson/parliamentary-procedure-explainers/blob/main/Senate%20procedure%20role%20play%20-%20narrated.pdf" TargetMode="External"/><Relationship Id="rId5" Type="http://schemas.openxmlformats.org/officeDocument/2006/relationships/hyperlink" Target="https://github.com/AdamSwenson/parliamentary-procedure-explainers/blob/main/Why%20not%20consensus%3F.pdf" TargetMode="External"/><Relationship Id="rId4" Type="http://schemas.openxmlformats.org/officeDocument/2006/relationships/hyperlink" Target="https://github.com/AdamSwenson/parliamentary-procedure-explainers/blob/main/A%20friendly%20note%20unfriendly%20to%20friendly%20amendment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5D6D96-3549-BC28-B9F6-AAD9010C6D1B}"/>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Disagree and get things done</a:t>
            </a:r>
          </a:p>
        </p:txBody>
      </p:sp>
      <p:sp>
        <p:nvSpPr>
          <p:cNvPr id="3" name="Subtitle 2">
            <a:extLst>
              <a:ext uri="{FF2B5EF4-FFF2-40B4-BE49-F238E27FC236}">
                <a16:creationId xmlns:a16="http://schemas.microsoft.com/office/drawing/2014/main" id="{BD36978D-E139-786E-F91A-3C48E00C9407}"/>
              </a:ext>
            </a:extLst>
          </p:cNvPr>
          <p:cNvSpPr>
            <a:spLocks noGrp="1"/>
          </p:cNvSpPr>
          <p:nvPr>
            <p:ph type="subTitle" idx="1"/>
          </p:nvPr>
        </p:nvSpPr>
        <p:spPr>
          <a:xfrm>
            <a:off x="3820817" y="4409960"/>
            <a:ext cx="4508641" cy="1116414"/>
          </a:xfrm>
        </p:spPr>
        <p:txBody>
          <a:bodyPr>
            <a:normAutofit/>
          </a:bodyPr>
          <a:lstStyle/>
          <a:p>
            <a:r>
              <a:rPr lang="en-US" sz="2000">
                <a:solidFill>
                  <a:schemeClr val="bg1"/>
                </a:solidFill>
              </a:rPr>
              <a:t>Principles of parliamentary procedure</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5192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etal dumbell">
            <a:extLst>
              <a:ext uri="{FF2B5EF4-FFF2-40B4-BE49-F238E27FC236}">
                <a16:creationId xmlns:a16="http://schemas.microsoft.com/office/drawing/2014/main" id="{CE55820C-9789-3E42-22C2-441916543004}"/>
              </a:ext>
            </a:extLst>
          </p:cNvPr>
          <p:cNvPicPr>
            <a:picLocks noChangeAspect="1"/>
          </p:cNvPicPr>
          <p:nvPr/>
        </p:nvPicPr>
        <p:blipFill rotWithShape="1">
          <a:blip r:embed="rId2"/>
          <a:srcRect t="4795" r="-1" b="14475"/>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87BC5B-9780-B307-6C28-2C3A80ECD58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Mechanics of action</a:t>
            </a:r>
          </a:p>
        </p:txBody>
      </p:sp>
      <p:sp>
        <p:nvSpPr>
          <p:cNvPr id="4" name="Text Placeholder 3">
            <a:extLst>
              <a:ext uri="{FF2B5EF4-FFF2-40B4-BE49-F238E27FC236}">
                <a16:creationId xmlns:a16="http://schemas.microsoft.com/office/drawing/2014/main" id="{C63949E0-E563-9E8A-6047-81DF544B1EBF}"/>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bg1"/>
              </a:solidFill>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86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BB0F-8685-174E-110A-B4A2B9547DD3}"/>
              </a:ext>
            </a:extLst>
          </p:cNvPr>
          <p:cNvSpPr>
            <a:spLocks noGrp="1"/>
          </p:cNvSpPr>
          <p:nvPr>
            <p:ph type="title"/>
          </p:nvPr>
        </p:nvSpPr>
        <p:spPr/>
        <p:txBody>
          <a:bodyPr/>
          <a:lstStyle/>
          <a:p>
            <a:r>
              <a:rPr lang="en-US" dirty="0"/>
              <a:t>How does a deliberative body act?</a:t>
            </a:r>
          </a:p>
        </p:txBody>
      </p:sp>
      <p:sp>
        <p:nvSpPr>
          <p:cNvPr id="3" name="Content Placeholder 2">
            <a:extLst>
              <a:ext uri="{FF2B5EF4-FFF2-40B4-BE49-F238E27FC236}">
                <a16:creationId xmlns:a16="http://schemas.microsoft.com/office/drawing/2014/main" id="{BBA80CAB-1D0A-4257-92C2-2AADA770BFF5}"/>
              </a:ext>
            </a:extLst>
          </p:cNvPr>
          <p:cNvSpPr>
            <a:spLocks noGrp="1"/>
          </p:cNvSpPr>
          <p:nvPr>
            <p:ph idx="1"/>
          </p:nvPr>
        </p:nvSpPr>
        <p:spPr/>
        <p:txBody>
          <a:bodyPr>
            <a:normAutofit/>
          </a:bodyPr>
          <a:lstStyle/>
          <a:p>
            <a:r>
              <a:rPr lang="en-US" dirty="0"/>
              <a:t>A deliberative body does exactly 1 thing: It resolves</a:t>
            </a:r>
          </a:p>
          <a:p>
            <a:r>
              <a:rPr lang="en-US" dirty="0"/>
              <a:t>The body answers a series of questions to determine what it wants (what it resolves)</a:t>
            </a:r>
          </a:p>
        </p:txBody>
      </p:sp>
    </p:spTree>
    <p:extLst>
      <p:ext uri="{BB962C8B-B14F-4D97-AF65-F5344CB8AC3E}">
        <p14:creationId xmlns:p14="http://schemas.microsoft.com/office/powerpoint/2010/main" val="28597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0C00-64C8-64B8-1471-521F4E29F2C9}"/>
              </a:ext>
            </a:extLst>
          </p:cNvPr>
          <p:cNvSpPr>
            <a:spLocks noGrp="1"/>
          </p:cNvSpPr>
          <p:nvPr>
            <p:ph type="title"/>
          </p:nvPr>
        </p:nvSpPr>
        <p:spPr/>
        <p:txBody>
          <a:bodyPr/>
          <a:lstStyle/>
          <a:p>
            <a:r>
              <a:rPr lang="en-US" dirty="0"/>
              <a:t>Motions and resolutions</a:t>
            </a:r>
          </a:p>
        </p:txBody>
      </p:sp>
      <p:sp>
        <p:nvSpPr>
          <p:cNvPr id="3" name="Content Placeholder 2">
            <a:extLst>
              <a:ext uri="{FF2B5EF4-FFF2-40B4-BE49-F238E27FC236}">
                <a16:creationId xmlns:a16="http://schemas.microsoft.com/office/drawing/2014/main" id="{55B89509-D0D6-AF29-315E-011F18DB02C4}"/>
              </a:ext>
            </a:extLst>
          </p:cNvPr>
          <p:cNvSpPr>
            <a:spLocks noGrp="1"/>
          </p:cNvSpPr>
          <p:nvPr>
            <p:ph idx="1"/>
          </p:nvPr>
        </p:nvSpPr>
        <p:spPr/>
        <p:txBody>
          <a:bodyPr>
            <a:normAutofit/>
          </a:bodyPr>
          <a:lstStyle/>
          <a:p>
            <a:r>
              <a:rPr lang="en-US" dirty="0"/>
              <a:t>Motions are questions</a:t>
            </a:r>
          </a:p>
          <a:p>
            <a:pPr lvl="1"/>
            <a:r>
              <a:rPr lang="en-US" dirty="0"/>
              <a:t>2 flavors: </a:t>
            </a:r>
          </a:p>
          <a:p>
            <a:pPr lvl="2"/>
            <a:r>
              <a:rPr lang="en-US" dirty="0"/>
              <a:t>Main: A basic question. </a:t>
            </a:r>
          </a:p>
          <a:p>
            <a:pPr lvl="3"/>
            <a:r>
              <a:rPr lang="en-US" dirty="0"/>
              <a:t>E.g., should this be our policy</a:t>
            </a:r>
          </a:p>
          <a:p>
            <a:pPr lvl="2"/>
            <a:r>
              <a:rPr lang="en-US" dirty="0"/>
              <a:t>Others: Help the body decide main motions</a:t>
            </a:r>
          </a:p>
          <a:p>
            <a:pPr lvl="3"/>
            <a:r>
              <a:rPr lang="en-US" dirty="0"/>
              <a:t>Amendments</a:t>
            </a:r>
          </a:p>
          <a:p>
            <a:pPr lvl="3"/>
            <a:r>
              <a:rPr lang="en-US" dirty="0"/>
              <a:t>Procedural (Calling the question; referring; postponing)</a:t>
            </a:r>
          </a:p>
          <a:p>
            <a:endParaRPr lang="en-US" dirty="0"/>
          </a:p>
          <a:p>
            <a:r>
              <a:rPr lang="en-US" dirty="0"/>
              <a:t>Resolutions </a:t>
            </a:r>
          </a:p>
          <a:p>
            <a:pPr lvl="1"/>
            <a:r>
              <a:rPr lang="en-US" dirty="0"/>
              <a:t>Fancy kind of main motion.</a:t>
            </a:r>
          </a:p>
        </p:txBody>
      </p:sp>
    </p:spTree>
    <p:extLst>
      <p:ext uri="{BB962C8B-B14F-4D97-AF65-F5344CB8AC3E}">
        <p14:creationId xmlns:p14="http://schemas.microsoft.com/office/powerpoint/2010/main" val="279309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10BD-E789-52D1-EBFB-02747ED6CEF8}"/>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B86FDD64-096F-6E59-856D-95391DAA65B9}"/>
              </a:ext>
            </a:extLst>
          </p:cNvPr>
          <p:cNvSpPr>
            <a:spLocks noGrp="1"/>
          </p:cNvSpPr>
          <p:nvPr>
            <p:ph idx="1"/>
          </p:nvPr>
        </p:nvSpPr>
        <p:spPr/>
        <p:txBody>
          <a:bodyPr>
            <a:normAutofit fontScale="92500" lnSpcReduction="20000"/>
          </a:bodyPr>
          <a:lstStyle/>
          <a:p>
            <a:r>
              <a:rPr lang="en-US" dirty="0"/>
              <a:t>IT TAKES TWO: No one person can make the body do anything. </a:t>
            </a:r>
          </a:p>
          <a:p>
            <a:pPr lvl="1"/>
            <a:r>
              <a:rPr lang="en-US" dirty="0"/>
              <a:t>Every (non-privileged) motion requires a second. This prevents wasting the body’s time (ACTION) and ensures that every member can bring a matter to the body’s attention (EQUALITY).</a:t>
            </a:r>
          </a:p>
          <a:p>
            <a:pPr marL="0" indent="0">
              <a:buNone/>
            </a:pPr>
            <a:endParaRPr lang="en-US" dirty="0"/>
          </a:p>
          <a:p>
            <a:r>
              <a:rPr lang="en-US" dirty="0"/>
              <a:t>ONE QUESTION AT A TIME: No more than 1 question is under discussion at any given time.</a:t>
            </a:r>
          </a:p>
          <a:p>
            <a:pPr lvl="1"/>
            <a:r>
              <a:rPr lang="en-US" dirty="0"/>
              <a:t>Motions get added to a (FILO) stack. We only deal with the question on top.</a:t>
            </a:r>
          </a:p>
          <a:p>
            <a:endParaRPr lang="en-US" dirty="0"/>
          </a:p>
          <a:p>
            <a:r>
              <a:rPr lang="en-US" dirty="0"/>
              <a:t>NO DOUBLE CONSIDERATION: Every question gets decided exactly once.</a:t>
            </a:r>
          </a:p>
          <a:p>
            <a:pPr lvl="1"/>
            <a:r>
              <a:rPr lang="en-US" dirty="0"/>
              <a:t>If an amendment is rejected, the same amendment cannot be reintroduced.</a:t>
            </a:r>
          </a:p>
          <a:p>
            <a:pPr lvl="1"/>
            <a:r>
              <a:rPr lang="en-US" dirty="0"/>
              <a:t>If a motion to call the question is rejected, it cannot be immediately reintroduced until some debate or other motion has happened.</a:t>
            </a:r>
          </a:p>
          <a:p>
            <a:endParaRPr lang="en-US" dirty="0"/>
          </a:p>
        </p:txBody>
      </p:sp>
    </p:spTree>
    <p:extLst>
      <p:ext uri="{BB962C8B-B14F-4D97-AF65-F5344CB8AC3E}">
        <p14:creationId xmlns:p14="http://schemas.microsoft.com/office/powerpoint/2010/main" val="251066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0ECB-F646-2E15-2276-EE4B815101D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91A23CD-FF88-6511-258F-1F49E512B1C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01505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6630B3D-0C4B-6C2C-34FD-A0F67EE21DA9}"/>
              </a:ext>
            </a:extLst>
          </p:cNvPr>
          <p:cNvSpPr>
            <a:spLocks noGrp="1"/>
          </p:cNvSpPr>
          <p:nvPr>
            <p:ph type="title"/>
          </p:nvPr>
        </p:nvSpPr>
        <p:spPr>
          <a:xfrm>
            <a:off x="6090045" y="1346200"/>
            <a:ext cx="5624118" cy="3284538"/>
          </a:xfrm>
        </p:spPr>
        <p:txBody>
          <a:bodyPr vert="horz" lIns="91440" tIns="45720" rIns="91440" bIns="45720" rtlCol="0" anchor="b">
            <a:normAutofit/>
          </a:bodyPr>
          <a:lstStyle/>
          <a:p>
            <a:r>
              <a:rPr lang="en-US"/>
              <a:t>How many votes does that take?</a:t>
            </a:r>
            <a:endParaRPr lang="en-US" dirty="0"/>
          </a:p>
        </p:txBody>
      </p:sp>
      <p:sp>
        <p:nvSpPr>
          <p:cNvPr id="4" name="Text Placeholder 3">
            <a:extLst>
              <a:ext uri="{FF2B5EF4-FFF2-40B4-BE49-F238E27FC236}">
                <a16:creationId xmlns:a16="http://schemas.microsoft.com/office/drawing/2014/main" id="{F5E6BEA4-4FE2-4B78-1FCA-AD6A3C4F7DC5}"/>
              </a:ext>
            </a:extLst>
          </p:cNvPr>
          <p:cNvSpPr>
            <a:spLocks noGrp="1"/>
          </p:cNvSpPr>
          <p:nvPr>
            <p:ph type="body" idx="1"/>
          </p:nvPr>
        </p:nvSpPr>
        <p:spPr>
          <a:xfrm>
            <a:off x="6096369" y="4630738"/>
            <a:ext cx="5617794" cy="1150937"/>
          </a:xfrm>
        </p:spPr>
        <p:txBody>
          <a:bodyPr vert="horz" lIns="91440" tIns="45720" rIns="91440" bIns="45720" rtlCol="0" anchor="t">
            <a:normAutofit/>
          </a:bodyPr>
          <a:lstStyle/>
          <a:p>
            <a:endParaRPr lang="en-US" dirty="0">
              <a:solidFill>
                <a:schemeClr val="tx1"/>
              </a:solidFill>
            </a:endParaRPr>
          </a:p>
        </p:txBody>
      </p:sp>
      <p:sp>
        <p:nvSpPr>
          <p:cNvPr id="18" name="Freeform: Shape 11">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3">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0" name="Picture 19" descr="Hand holding a pen shading number on a sheet">
            <a:extLst>
              <a:ext uri="{FF2B5EF4-FFF2-40B4-BE49-F238E27FC236}">
                <a16:creationId xmlns:a16="http://schemas.microsoft.com/office/drawing/2014/main" id="{5AA949E0-AAC1-175A-81B5-5356C5E8FBCA}"/>
              </a:ext>
            </a:extLst>
          </p:cNvPr>
          <p:cNvPicPr>
            <a:picLocks noChangeAspect="1"/>
          </p:cNvPicPr>
          <p:nvPr/>
        </p:nvPicPr>
        <p:blipFill rotWithShape="1">
          <a:blip r:embed="rId2"/>
          <a:srcRect l="47979" r="1350" b="-1"/>
          <a:stretch/>
        </p:blipFill>
        <p:spPr>
          <a:xfrm>
            <a:off x="-1507" y="10"/>
            <a:ext cx="5205951" cy="6857990"/>
          </a:xfrm>
          <a:custGeom>
            <a:avLst/>
            <a:gdLst/>
            <a:ahLst/>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p:spPr>
      </p:pic>
      <p:sp>
        <p:nvSpPr>
          <p:cNvPr id="16" name="Freeform: Shape 15">
            <a:extLst>
              <a:ext uri="{FF2B5EF4-FFF2-40B4-BE49-F238E27FC236}">
                <a16:creationId xmlns:a16="http://schemas.microsoft.com/office/drawing/2014/main" id="{CB7B90D9-1EC2-4A12-B24A-342C1BCA2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9072" y="0"/>
            <a:ext cx="2845372" cy="6858000"/>
          </a:xfrm>
          <a:custGeom>
            <a:avLst/>
            <a:gdLst>
              <a:gd name="connsiteX0" fmla="*/ 939908 w 2845372"/>
              <a:gd name="connsiteY0" fmla="*/ 0 h 6858000"/>
              <a:gd name="connsiteX1" fmla="*/ 1222349 w 2845372"/>
              <a:gd name="connsiteY1" fmla="*/ 0 h 6858000"/>
              <a:gd name="connsiteX2" fmla="*/ 1244473 w 2845372"/>
              <a:gd name="connsiteY2" fmla="*/ 14997 h 6858000"/>
              <a:gd name="connsiteX3" fmla="*/ 2845372 w 2845372"/>
              <a:gd name="connsiteY3" fmla="*/ 3621656 h 6858000"/>
              <a:gd name="connsiteX4" fmla="*/ 971022 w 2845372"/>
              <a:gd name="connsiteY4" fmla="*/ 6374814 h 6858000"/>
              <a:gd name="connsiteX5" fmla="*/ 454374 w 2845372"/>
              <a:gd name="connsiteY5" fmla="*/ 6780599 h 6858000"/>
              <a:gd name="connsiteX6" fmla="*/ 342618 w 2845372"/>
              <a:gd name="connsiteY6" fmla="*/ 6858000 h 6858000"/>
              <a:gd name="connsiteX7" fmla="*/ 129116 w 2845372"/>
              <a:gd name="connsiteY7" fmla="*/ 6858000 h 6858000"/>
              <a:gd name="connsiteX8" fmla="*/ 0 w 2845372"/>
              <a:gd name="connsiteY8" fmla="*/ 6858000 h 6858000"/>
              <a:gd name="connsiteX9" fmla="*/ 119401 w 2845372"/>
              <a:gd name="connsiteY9" fmla="*/ 6780599 h 6858000"/>
              <a:gd name="connsiteX10" fmla="*/ 671389 w 2845372"/>
              <a:gd name="connsiteY10" fmla="*/ 6374814 h 6858000"/>
              <a:gd name="connsiteX11" fmla="*/ 2673952 w 2845372"/>
              <a:gd name="connsiteY11" fmla="*/ 3621656 h 6858000"/>
              <a:gd name="connsiteX12" fmla="*/ 963545 w 2845372"/>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372" h="6858000">
                <a:moveTo>
                  <a:pt x="939908" y="0"/>
                </a:moveTo>
                <a:lnTo>
                  <a:pt x="1222349" y="0"/>
                </a:lnTo>
                <a:lnTo>
                  <a:pt x="1244473" y="14997"/>
                </a:lnTo>
                <a:cubicBezTo>
                  <a:pt x="2271636" y="754641"/>
                  <a:pt x="2845372" y="2093192"/>
                  <a:pt x="2845372" y="3621656"/>
                </a:cubicBezTo>
                <a:cubicBezTo>
                  <a:pt x="2845372" y="4969131"/>
                  <a:pt x="1916647" y="5602839"/>
                  <a:pt x="971022" y="6374814"/>
                </a:cubicBezTo>
                <a:cubicBezTo>
                  <a:pt x="798819" y="6515397"/>
                  <a:pt x="628192" y="6653108"/>
                  <a:pt x="454374" y="6780599"/>
                </a:cubicBezTo>
                <a:lnTo>
                  <a:pt x="342618" y="6858000"/>
                </a:lnTo>
                <a:lnTo>
                  <a:pt x="129116" y="6858000"/>
                </a:lnTo>
                <a:lnTo>
                  <a:pt x="0" y="6858000"/>
                </a:lnTo>
                <a:lnTo>
                  <a:pt x="119401" y="6780599"/>
                </a:lnTo>
                <a:cubicBezTo>
                  <a:pt x="305108" y="6653108"/>
                  <a:pt x="487407" y="6515397"/>
                  <a:pt x="671389" y="6374814"/>
                </a:cubicBezTo>
                <a:cubicBezTo>
                  <a:pt x="1681699" y="5602839"/>
                  <a:pt x="2673952" y="4969131"/>
                  <a:pt x="2673952" y="3621656"/>
                </a:cubicBezTo>
                <a:cubicBezTo>
                  <a:pt x="2673952" y="2093192"/>
                  <a:pt x="2060970" y="754641"/>
                  <a:pt x="96354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8068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483D-0631-BF89-992B-D251721EE8A0}"/>
              </a:ext>
            </a:extLst>
          </p:cNvPr>
          <p:cNvSpPr>
            <a:spLocks noGrp="1"/>
          </p:cNvSpPr>
          <p:nvPr>
            <p:ph type="title"/>
          </p:nvPr>
        </p:nvSpPr>
        <p:spPr/>
        <p:txBody>
          <a:bodyPr/>
          <a:lstStyle/>
          <a:p>
            <a:r>
              <a:rPr lang="en-US" dirty="0"/>
              <a:t>How many votes does that take?</a:t>
            </a:r>
          </a:p>
        </p:txBody>
      </p:sp>
      <p:sp>
        <p:nvSpPr>
          <p:cNvPr id="3" name="Content Placeholder 2">
            <a:extLst>
              <a:ext uri="{FF2B5EF4-FFF2-40B4-BE49-F238E27FC236}">
                <a16:creationId xmlns:a16="http://schemas.microsoft.com/office/drawing/2014/main" id="{621695B8-4F7F-D10F-A6C3-CF4A27CA5C0F}"/>
              </a:ext>
            </a:extLst>
          </p:cNvPr>
          <p:cNvSpPr>
            <a:spLocks noGrp="1"/>
          </p:cNvSpPr>
          <p:nvPr>
            <p:ph idx="1"/>
          </p:nvPr>
        </p:nvSpPr>
        <p:spPr/>
        <p:txBody>
          <a:bodyPr>
            <a:normAutofit/>
          </a:bodyPr>
          <a:lstStyle/>
          <a:p>
            <a:r>
              <a:rPr lang="en-US" dirty="0"/>
              <a:t>ACTION: The body must be able to act. </a:t>
            </a:r>
          </a:p>
          <a:p>
            <a:pPr lvl="1"/>
            <a:r>
              <a:rPr lang="en-US" dirty="0"/>
              <a:t>The body acts when a majority of members want it to.</a:t>
            </a:r>
          </a:p>
          <a:p>
            <a:pPr lvl="2"/>
            <a:r>
              <a:rPr lang="en-US" dirty="0"/>
              <a:t>Why a majority?</a:t>
            </a:r>
          </a:p>
          <a:p>
            <a:pPr lvl="3"/>
            <a:r>
              <a:rPr lang="en-US" dirty="0"/>
              <a:t>Simple analogy: Imagine you are completely indifferent between 2 restaurants ---you like them equally as much. If you think it is ever so slightly more likely that you will enjoy restaurant A tonight more than restaurant B, you will act by going to restaurant A </a:t>
            </a:r>
          </a:p>
          <a:p>
            <a:pPr lvl="3"/>
            <a:r>
              <a:rPr lang="en-US" dirty="0"/>
              <a:t>I have a real philosophical explanation of why a majority for the masochists. Be prepared for metaphysics.</a:t>
            </a:r>
          </a:p>
          <a:p>
            <a:r>
              <a:rPr lang="en-US" dirty="0"/>
              <a:t>EQUALITY: Everyone must have equal opportunity to contribute.</a:t>
            </a:r>
          </a:p>
          <a:p>
            <a:pPr lvl="1"/>
            <a:r>
              <a:rPr lang="en-US" dirty="0"/>
              <a:t>Obviously, this is in tension with ACTION. A few members can’t be allowed to prevent the body from acting. So sometimes it is necessary to limit rights.</a:t>
            </a:r>
          </a:p>
          <a:p>
            <a:pPr lvl="1"/>
            <a:r>
              <a:rPr lang="en-US" dirty="0"/>
              <a:t>Taking away/limiting rights requires a higher threshold. Usually 2/3</a:t>
            </a:r>
          </a:p>
        </p:txBody>
      </p:sp>
    </p:spTree>
    <p:extLst>
      <p:ext uri="{BB962C8B-B14F-4D97-AF65-F5344CB8AC3E}">
        <p14:creationId xmlns:p14="http://schemas.microsoft.com/office/powerpoint/2010/main" val="681814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D65D-559E-D3C3-CEA5-204F874A8505}"/>
              </a:ext>
            </a:extLst>
          </p:cNvPr>
          <p:cNvSpPr>
            <a:spLocks noGrp="1"/>
          </p:cNvSpPr>
          <p:nvPr>
            <p:ph type="title"/>
          </p:nvPr>
        </p:nvSpPr>
        <p:spPr/>
        <p:txBody>
          <a:bodyPr/>
          <a:lstStyle/>
          <a:p>
            <a:r>
              <a:rPr lang="en-US" dirty="0"/>
              <a:t>How many votes?</a:t>
            </a:r>
          </a:p>
        </p:txBody>
      </p:sp>
      <p:sp>
        <p:nvSpPr>
          <p:cNvPr id="3" name="Content Placeholder 2">
            <a:extLst>
              <a:ext uri="{FF2B5EF4-FFF2-40B4-BE49-F238E27FC236}">
                <a16:creationId xmlns:a16="http://schemas.microsoft.com/office/drawing/2014/main" id="{4DBE0F0B-ABF0-5CD7-DBA8-2D0F00A0399E}"/>
              </a:ext>
            </a:extLst>
          </p:cNvPr>
          <p:cNvSpPr>
            <a:spLocks noGrp="1"/>
          </p:cNvSpPr>
          <p:nvPr>
            <p:ph idx="1"/>
          </p:nvPr>
        </p:nvSpPr>
        <p:spPr/>
        <p:txBody>
          <a:bodyPr>
            <a:normAutofit/>
          </a:bodyPr>
          <a:lstStyle/>
          <a:p>
            <a:r>
              <a:rPr lang="en-US" dirty="0"/>
              <a:t>Doing something requires a </a:t>
            </a:r>
            <a:r>
              <a:rPr lang="en-US" u="sng" dirty="0"/>
              <a:t>majority</a:t>
            </a:r>
          </a:p>
          <a:p>
            <a:pPr lvl="1"/>
            <a:r>
              <a:rPr lang="en-US" dirty="0"/>
              <a:t>Approving resolutions</a:t>
            </a:r>
          </a:p>
          <a:p>
            <a:pPr lvl="1"/>
            <a:r>
              <a:rPr lang="en-US" dirty="0"/>
              <a:t>Amending things</a:t>
            </a:r>
          </a:p>
          <a:p>
            <a:pPr lvl="1"/>
            <a:r>
              <a:rPr lang="en-US" dirty="0"/>
              <a:t>Approving agendas (initially)</a:t>
            </a:r>
          </a:p>
          <a:p>
            <a:pPr lvl="1"/>
            <a:r>
              <a:rPr lang="en-US" dirty="0"/>
              <a:t>Postponing things</a:t>
            </a:r>
          </a:p>
          <a:p>
            <a:pPr lvl="1"/>
            <a:endParaRPr lang="en-US" dirty="0"/>
          </a:p>
          <a:p>
            <a:r>
              <a:rPr lang="en-US" dirty="0"/>
              <a:t>Affecting members’/the body’s rights requires </a:t>
            </a:r>
            <a:r>
              <a:rPr lang="en-US" u="sng" dirty="0"/>
              <a:t>two-thirds</a:t>
            </a:r>
          </a:p>
          <a:p>
            <a:pPr lvl="1"/>
            <a:r>
              <a:rPr lang="en-US" dirty="0"/>
              <a:t>Calling the question (ending debate)</a:t>
            </a:r>
          </a:p>
          <a:p>
            <a:pPr lvl="1"/>
            <a:r>
              <a:rPr lang="en-US" dirty="0"/>
              <a:t>Changing an approved agenda</a:t>
            </a:r>
          </a:p>
          <a:p>
            <a:pPr lvl="1"/>
            <a:r>
              <a:rPr lang="en-US" dirty="0"/>
              <a:t>Reconsidering without notice</a:t>
            </a:r>
          </a:p>
        </p:txBody>
      </p:sp>
    </p:spTree>
    <p:extLst>
      <p:ext uri="{BB962C8B-B14F-4D97-AF65-F5344CB8AC3E}">
        <p14:creationId xmlns:p14="http://schemas.microsoft.com/office/powerpoint/2010/main" val="635076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5EFF-80DE-7D96-6BFC-12E56FD29959}"/>
              </a:ext>
            </a:extLst>
          </p:cNvPr>
          <p:cNvSpPr>
            <a:spLocks noGrp="1"/>
          </p:cNvSpPr>
          <p:nvPr>
            <p:ph type="title"/>
          </p:nvPr>
        </p:nvSpPr>
        <p:spPr/>
        <p:txBody>
          <a:bodyPr/>
          <a:lstStyle/>
          <a:p>
            <a:r>
              <a:rPr lang="en-US" dirty="0"/>
              <a:t>How many is that?</a:t>
            </a:r>
          </a:p>
        </p:txBody>
      </p:sp>
      <p:sp>
        <p:nvSpPr>
          <p:cNvPr id="3" name="Content Placeholder 2">
            <a:extLst>
              <a:ext uri="{FF2B5EF4-FFF2-40B4-BE49-F238E27FC236}">
                <a16:creationId xmlns:a16="http://schemas.microsoft.com/office/drawing/2014/main" id="{A80FACA0-2825-D2E2-72BE-E98B60864E97}"/>
              </a:ext>
            </a:extLst>
          </p:cNvPr>
          <p:cNvSpPr>
            <a:spLocks noGrp="1"/>
          </p:cNvSpPr>
          <p:nvPr>
            <p:ph idx="1"/>
          </p:nvPr>
        </p:nvSpPr>
        <p:spPr/>
        <p:txBody>
          <a:bodyPr>
            <a:normAutofit/>
          </a:bodyPr>
          <a:lstStyle/>
          <a:p>
            <a:r>
              <a:rPr lang="en-US" dirty="0"/>
              <a:t>A majority is more than half the votes cast</a:t>
            </a:r>
          </a:p>
          <a:p>
            <a:pPr lvl="1"/>
            <a:r>
              <a:rPr lang="en-US" dirty="0"/>
              <a:t>A tie is not a majority</a:t>
            </a:r>
          </a:p>
          <a:p>
            <a:pPr lvl="2"/>
            <a:r>
              <a:rPr lang="en-US" dirty="0"/>
              <a:t>Chairs normally don’t vote unless they are breaking or creating a tie</a:t>
            </a:r>
          </a:p>
          <a:p>
            <a:endParaRPr lang="en-US" dirty="0"/>
          </a:p>
          <a:p>
            <a:r>
              <a:rPr lang="en-US" dirty="0"/>
              <a:t>All other vote thresholds are greater than or equal to the threshold</a:t>
            </a:r>
          </a:p>
          <a:p>
            <a:pPr lvl="1"/>
            <a:r>
              <a:rPr lang="en-US" dirty="0"/>
              <a:t>Calling the question requires 2/3 or more</a:t>
            </a:r>
          </a:p>
        </p:txBody>
      </p:sp>
    </p:spTree>
    <p:extLst>
      <p:ext uri="{BB962C8B-B14F-4D97-AF65-F5344CB8AC3E}">
        <p14:creationId xmlns:p14="http://schemas.microsoft.com/office/powerpoint/2010/main" val="628442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9430-BE19-286C-2B3C-925D417325DA}"/>
              </a:ext>
            </a:extLst>
          </p:cNvPr>
          <p:cNvSpPr>
            <a:spLocks noGrp="1"/>
          </p:cNvSpPr>
          <p:nvPr>
            <p:ph type="title"/>
          </p:nvPr>
        </p:nvSpPr>
        <p:spPr/>
        <p:txBody>
          <a:bodyPr/>
          <a:lstStyle/>
          <a:p>
            <a:r>
              <a:rPr lang="en-US" dirty="0"/>
              <a:t>What about abstentions?	</a:t>
            </a:r>
          </a:p>
        </p:txBody>
      </p:sp>
      <p:sp>
        <p:nvSpPr>
          <p:cNvPr id="3" name="Content Placeholder 2">
            <a:extLst>
              <a:ext uri="{FF2B5EF4-FFF2-40B4-BE49-F238E27FC236}">
                <a16:creationId xmlns:a16="http://schemas.microsoft.com/office/drawing/2014/main" id="{AB17628E-30C1-6106-201D-4D533E9F7510}"/>
              </a:ext>
            </a:extLst>
          </p:cNvPr>
          <p:cNvSpPr>
            <a:spLocks noGrp="1"/>
          </p:cNvSpPr>
          <p:nvPr>
            <p:ph idx="1"/>
          </p:nvPr>
        </p:nvSpPr>
        <p:spPr/>
        <p:txBody>
          <a:bodyPr/>
          <a:lstStyle/>
          <a:p>
            <a:r>
              <a:rPr lang="en-US" dirty="0"/>
              <a:t>No such thing</a:t>
            </a:r>
          </a:p>
        </p:txBody>
      </p:sp>
    </p:spTree>
    <p:extLst>
      <p:ext uri="{BB962C8B-B14F-4D97-AF65-F5344CB8AC3E}">
        <p14:creationId xmlns:p14="http://schemas.microsoft.com/office/powerpoint/2010/main" val="128306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5A83-B176-B3DF-828C-206697E3A03A}"/>
              </a:ext>
            </a:extLst>
          </p:cNvPr>
          <p:cNvSpPr>
            <a:spLocks noGrp="1"/>
          </p:cNvSpPr>
          <p:nvPr>
            <p:ph type="title"/>
          </p:nvPr>
        </p:nvSpPr>
        <p:spPr/>
        <p:txBody>
          <a:bodyPr/>
          <a:lstStyle/>
          <a:p>
            <a:r>
              <a:rPr lang="en-US" dirty="0"/>
              <a:t>Me</a:t>
            </a:r>
          </a:p>
        </p:txBody>
      </p:sp>
      <p:sp>
        <p:nvSpPr>
          <p:cNvPr id="3" name="Content Placeholder 2">
            <a:extLst>
              <a:ext uri="{FF2B5EF4-FFF2-40B4-BE49-F238E27FC236}">
                <a16:creationId xmlns:a16="http://schemas.microsoft.com/office/drawing/2014/main" id="{4448D6DD-252B-9080-5EC6-5426BB8696B7}"/>
              </a:ext>
            </a:extLst>
          </p:cNvPr>
          <p:cNvSpPr>
            <a:spLocks noGrp="1"/>
          </p:cNvSpPr>
          <p:nvPr>
            <p:ph idx="1"/>
          </p:nvPr>
        </p:nvSpPr>
        <p:spPr/>
        <p:txBody>
          <a:bodyPr/>
          <a:lstStyle/>
          <a:p>
            <a:r>
              <a:rPr lang="en-US" dirty="0"/>
              <a:t>Adam Swenson</a:t>
            </a:r>
          </a:p>
          <a:p>
            <a:pPr lvl="1"/>
            <a:r>
              <a:rPr lang="en-US" dirty="0">
                <a:hlinkClick r:id="rId2"/>
              </a:rPr>
              <a:t>Adam.Swenson@csun.edu</a:t>
            </a:r>
            <a:endParaRPr lang="en-US" dirty="0"/>
          </a:p>
          <a:p>
            <a:r>
              <a:rPr lang="en-US" dirty="0"/>
              <a:t>Professor of Philosophy at CSU Northridge; recovering Senate Chair</a:t>
            </a:r>
          </a:p>
          <a:p>
            <a:pPr lvl="1"/>
            <a:r>
              <a:rPr lang="en-US" dirty="0"/>
              <a:t>I specialize in philosophical and ethical issues concerning pain and pain medicine.</a:t>
            </a:r>
          </a:p>
          <a:p>
            <a:r>
              <a:rPr lang="en-US" dirty="0"/>
              <a:t>Long time Academic Senate of the California State University (ASCSU) parliamentarian</a:t>
            </a:r>
          </a:p>
          <a:p>
            <a:pPr lvl="1"/>
            <a:r>
              <a:rPr lang="en-US" dirty="0"/>
              <a:t>Disclaimer: I’m here as someone passionate about </a:t>
            </a:r>
            <a:r>
              <a:rPr lang="en-US" dirty="0" err="1"/>
              <a:t>Robz</a:t>
            </a:r>
            <a:r>
              <a:rPr lang="en-US" dirty="0"/>
              <a:t>, not as part of my official capacity.</a:t>
            </a:r>
          </a:p>
        </p:txBody>
      </p:sp>
    </p:spTree>
    <p:extLst>
      <p:ext uri="{BB962C8B-B14F-4D97-AF65-F5344CB8AC3E}">
        <p14:creationId xmlns:p14="http://schemas.microsoft.com/office/powerpoint/2010/main" val="3957391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3663-D1F3-16A3-565A-123424067FD7}"/>
              </a:ext>
            </a:extLst>
          </p:cNvPr>
          <p:cNvSpPr>
            <a:spLocks noGrp="1"/>
          </p:cNvSpPr>
          <p:nvPr>
            <p:ph type="title"/>
          </p:nvPr>
        </p:nvSpPr>
        <p:spPr/>
        <p:txBody>
          <a:bodyPr/>
          <a:lstStyle/>
          <a:p>
            <a:r>
              <a:rPr lang="en-US" dirty="0"/>
              <a:t>Abstentions</a:t>
            </a:r>
          </a:p>
        </p:txBody>
      </p:sp>
      <p:sp>
        <p:nvSpPr>
          <p:cNvPr id="3" name="Content Placeholder 2">
            <a:extLst>
              <a:ext uri="{FF2B5EF4-FFF2-40B4-BE49-F238E27FC236}">
                <a16:creationId xmlns:a16="http://schemas.microsoft.com/office/drawing/2014/main" id="{D76F963E-7322-F931-1424-50694D960F19}"/>
              </a:ext>
            </a:extLst>
          </p:cNvPr>
          <p:cNvSpPr>
            <a:spLocks noGrp="1"/>
          </p:cNvSpPr>
          <p:nvPr>
            <p:ph idx="1"/>
          </p:nvPr>
        </p:nvSpPr>
        <p:spPr/>
        <p:txBody>
          <a:bodyPr>
            <a:normAutofit/>
          </a:bodyPr>
          <a:lstStyle/>
          <a:p>
            <a:r>
              <a:rPr lang="en-US" dirty="0"/>
              <a:t>Like holes, abstentions exist but do not subsist. </a:t>
            </a:r>
          </a:p>
          <a:p>
            <a:r>
              <a:rPr lang="en-US" dirty="0"/>
              <a:t>Abstentions are absences of votes. There is no difference between abstaining from a vote and being at the coffee shop when the vote happens.</a:t>
            </a:r>
          </a:p>
          <a:p>
            <a:r>
              <a:rPr lang="en-US" dirty="0"/>
              <a:t>Abstentions never count in the denominator for determining the needed votes. </a:t>
            </a:r>
          </a:p>
          <a:p>
            <a:pPr lvl="1"/>
            <a:r>
              <a:rPr lang="en-US" dirty="0"/>
              <a:t>If 99 out of 100 senators abstain from a vote and 1 senator votes in favor, that’s a majority. The vote is 1 out of 1. </a:t>
            </a:r>
          </a:p>
        </p:txBody>
      </p:sp>
    </p:spTree>
    <p:extLst>
      <p:ext uri="{BB962C8B-B14F-4D97-AF65-F5344CB8AC3E}">
        <p14:creationId xmlns:p14="http://schemas.microsoft.com/office/powerpoint/2010/main" val="1378229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0" name="Picture 19" descr="Alligators in shallow water">
            <a:extLst>
              <a:ext uri="{FF2B5EF4-FFF2-40B4-BE49-F238E27FC236}">
                <a16:creationId xmlns:a16="http://schemas.microsoft.com/office/drawing/2014/main" id="{4D674205-DFE9-F178-2ED3-774B622E4AC7}"/>
              </a:ext>
            </a:extLst>
          </p:cNvPr>
          <p:cNvPicPr>
            <a:picLocks noChangeAspect="1"/>
          </p:cNvPicPr>
          <p:nvPr/>
        </p:nvPicPr>
        <p:blipFill rotWithShape="1">
          <a:blip r:embed="rId3">
            <a:alphaModFix amt="50000"/>
          </a:blip>
          <a:srcRect t="12165" b="3565"/>
          <a:stretch/>
        </p:blipFill>
        <p:spPr>
          <a:xfrm>
            <a:off x="20" y="1"/>
            <a:ext cx="12191980" cy="6857999"/>
          </a:xfrm>
          <a:prstGeom prst="rect">
            <a:avLst/>
          </a:prstGeom>
        </p:spPr>
      </p:pic>
      <p:sp>
        <p:nvSpPr>
          <p:cNvPr id="4" name="Title 3">
            <a:extLst>
              <a:ext uri="{FF2B5EF4-FFF2-40B4-BE49-F238E27FC236}">
                <a16:creationId xmlns:a16="http://schemas.microsoft.com/office/drawing/2014/main" id="{C9D914CA-03E1-68DA-097E-FDDC73518655}"/>
              </a:ext>
            </a:extLst>
          </p:cNvPr>
          <p:cNvSpPr>
            <a:spLocks noGrp="1"/>
          </p:cNvSpPr>
          <p:nvPr>
            <p:ph type="title"/>
          </p:nvPr>
        </p:nvSpPr>
        <p:spPr/>
        <p:txBody>
          <a:bodyPr vert="horz" lIns="91440" tIns="45720" rIns="91440" bIns="45720" rtlCol="0" anchor="b">
            <a:normAutofit/>
          </a:bodyPr>
          <a:lstStyle/>
          <a:p>
            <a:pPr algn="ctr"/>
            <a:r>
              <a:rPr lang="en-US">
                <a:solidFill>
                  <a:srgbClr val="FFFFFF"/>
                </a:solidFill>
              </a:rPr>
              <a:t>Amendments</a:t>
            </a:r>
          </a:p>
        </p:txBody>
      </p:sp>
      <p:sp>
        <p:nvSpPr>
          <p:cNvPr id="5" name="Text Placeholder 4">
            <a:extLst>
              <a:ext uri="{FF2B5EF4-FFF2-40B4-BE49-F238E27FC236}">
                <a16:creationId xmlns:a16="http://schemas.microsoft.com/office/drawing/2014/main" id="{3ABB89B0-23F7-0639-7027-71AE8ED52188}"/>
              </a:ext>
            </a:extLst>
          </p:cNvPr>
          <p:cNvSpPr>
            <a:spLocks noGrp="1"/>
          </p:cNvSpPr>
          <p:nvPr>
            <p:ph type="body" idx="1"/>
          </p:nvPr>
        </p:nvSpPr>
        <p:spPr/>
        <p:txBody>
          <a:bodyPr vert="horz" lIns="91440" tIns="45720" rIns="91440" bIns="45720" rtlCol="0">
            <a:normAutofit/>
          </a:bodyPr>
          <a:lstStyle/>
          <a:p>
            <a:pPr algn="ctr"/>
            <a:r>
              <a:rPr lang="en-US" dirty="0">
                <a:solidFill>
                  <a:srgbClr val="FFFFFF"/>
                </a:solidFill>
              </a:rPr>
              <a:t>Here be dragons</a:t>
            </a:r>
          </a:p>
        </p:txBody>
      </p:sp>
    </p:spTree>
    <p:extLst>
      <p:ext uri="{BB962C8B-B14F-4D97-AF65-F5344CB8AC3E}">
        <p14:creationId xmlns:p14="http://schemas.microsoft.com/office/powerpoint/2010/main" val="150425323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010BC8-8145-9047-193C-C512503F16B5}"/>
              </a:ext>
            </a:extLst>
          </p:cNvPr>
          <p:cNvSpPr>
            <a:spLocks noGrp="1"/>
          </p:cNvSpPr>
          <p:nvPr>
            <p:ph type="title"/>
          </p:nvPr>
        </p:nvSpPr>
        <p:spPr/>
        <p:txBody>
          <a:bodyPr/>
          <a:lstStyle/>
          <a:p>
            <a:r>
              <a:rPr lang="en-US" dirty="0"/>
              <a:t>Basic rule</a:t>
            </a:r>
          </a:p>
        </p:txBody>
      </p:sp>
      <p:sp>
        <p:nvSpPr>
          <p:cNvPr id="5" name="Content Placeholder 4">
            <a:extLst>
              <a:ext uri="{FF2B5EF4-FFF2-40B4-BE49-F238E27FC236}">
                <a16:creationId xmlns:a16="http://schemas.microsoft.com/office/drawing/2014/main" id="{F4E05510-DD9A-949C-6B6F-893F26A96B9E}"/>
              </a:ext>
            </a:extLst>
          </p:cNvPr>
          <p:cNvSpPr>
            <a:spLocks noGrp="1"/>
          </p:cNvSpPr>
          <p:nvPr>
            <p:ph idx="1"/>
          </p:nvPr>
        </p:nvSpPr>
        <p:spPr/>
        <p:txBody>
          <a:bodyPr/>
          <a:lstStyle/>
          <a:p>
            <a:r>
              <a:rPr lang="en-US" dirty="0"/>
              <a:t>NO DOUBLE CONSIDERATION</a:t>
            </a:r>
          </a:p>
          <a:p>
            <a:pPr lvl="1"/>
            <a:r>
              <a:rPr lang="en-US" dirty="0"/>
              <a:t>Once something is decided, it can’t be taken up again (without an intervening motion to reconsider, et cetera)</a:t>
            </a:r>
          </a:p>
          <a:p>
            <a:r>
              <a:rPr lang="en-US" dirty="0"/>
              <a:t>What this actually means is incredibly difficult in practice</a:t>
            </a:r>
          </a:p>
          <a:p>
            <a:pPr lvl="1"/>
            <a:r>
              <a:rPr lang="en-US" dirty="0"/>
              <a:t>I’m looking at you, ASCSU</a:t>
            </a:r>
          </a:p>
        </p:txBody>
      </p:sp>
    </p:spTree>
    <p:extLst>
      <p:ext uri="{BB962C8B-B14F-4D97-AF65-F5344CB8AC3E}">
        <p14:creationId xmlns:p14="http://schemas.microsoft.com/office/powerpoint/2010/main" val="2995829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B117-5ED8-7CCC-672A-2193F398D138}"/>
              </a:ext>
            </a:extLst>
          </p:cNvPr>
          <p:cNvSpPr>
            <a:spLocks noGrp="1"/>
          </p:cNvSpPr>
          <p:nvPr>
            <p:ph type="title"/>
          </p:nvPr>
        </p:nvSpPr>
        <p:spPr/>
        <p:txBody>
          <a:bodyPr/>
          <a:lstStyle/>
          <a:p>
            <a:r>
              <a:rPr lang="en-US" dirty="0"/>
              <a:t>Who can amend?</a:t>
            </a:r>
          </a:p>
        </p:txBody>
      </p:sp>
      <p:sp>
        <p:nvSpPr>
          <p:cNvPr id="3" name="Content Placeholder 2">
            <a:extLst>
              <a:ext uri="{FF2B5EF4-FFF2-40B4-BE49-F238E27FC236}">
                <a16:creationId xmlns:a16="http://schemas.microsoft.com/office/drawing/2014/main" id="{648ADC4C-9975-BF7F-2743-69729759C6E6}"/>
              </a:ext>
            </a:extLst>
          </p:cNvPr>
          <p:cNvSpPr>
            <a:spLocks noGrp="1"/>
          </p:cNvSpPr>
          <p:nvPr>
            <p:ph idx="1"/>
          </p:nvPr>
        </p:nvSpPr>
        <p:spPr/>
        <p:txBody>
          <a:bodyPr/>
          <a:lstStyle/>
          <a:p>
            <a:r>
              <a:rPr lang="en-US" dirty="0"/>
              <a:t>It is sometimes thought that:</a:t>
            </a:r>
          </a:p>
          <a:p>
            <a:pPr lvl="1"/>
            <a:r>
              <a:rPr lang="en-US" dirty="0">
                <a:effectLst/>
              </a:rPr>
              <a:t>[x] You can’t offer an amendment to a motion that you intend to oppose. </a:t>
            </a:r>
          </a:p>
          <a:p>
            <a:endParaRPr lang="en-US" dirty="0"/>
          </a:p>
          <a:p>
            <a:r>
              <a:rPr lang="en-US" dirty="0"/>
              <a:t>EQUALITY shows this is wrong: Opponents have a right to try to make whatever passes as palatable to them as possible. </a:t>
            </a:r>
          </a:p>
        </p:txBody>
      </p:sp>
    </p:spTree>
    <p:extLst>
      <p:ext uri="{BB962C8B-B14F-4D97-AF65-F5344CB8AC3E}">
        <p14:creationId xmlns:p14="http://schemas.microsoft.com/office/powerpoint/2010/main" val="3673029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FB680E-BFDB-5409-17DC-585450ADBF4F}"/>
              </a:ext>
            </a:extLst>
          </p:cNvPr>
          <p:cNvSpPr>
            <a:spLocks noGrp="1"/>
          </p:cNvSpPr>
          <p:nvPr>
            <p:ph type="title"/>
          </p:nvPr>
        </p:nvSpPr>
        <p:spPr/>
        <p:txBody>
          <a:bodyPr/>
          <a:lstStyle/>
          <a:p>
            <a:r>
              <a:rPr lang="en-US" dirty="0"/>
              <a:t>Amending amendments</a:t>
            </a:r>
          </a:p>
        </p:txBody>
      </p:sp>
      <p:sp>
        <p:nvSpPr>
          <p:cNvPr id="7" name="Content Placeholder 6">
            <a:extLst>
              <a:ext uri="{FF2B5EF4-FFF2-40B4-BE49-F238E27FC236}">
                <a16:creationId xmlns:a16="http://schemas.microsoft.com/office/drawing/2014/main" id="{09BEF616-358E-1D24-BCF0-C670EB10E5CC}"/>
              </a:ext>
            </a:extLst>
          </p:cNvPr>
          <p:cNvSpPr>
            <a:spLocks noGrp="1"/>
          </p:cNvSpPr>
          <p:nvPr>
            <p:ph idx="1"/>
          </p:nvPr>
        </p:nvSpPr>
        <p:spPr/>
        <p:txBody>
          <a:bodyPr/>
          <a:lstStyle/>
          <a:p>
            <a:r>
              <a:rPr lang="en-US" dirty="0"/>
              <a:t>Yes. You can amend any amendment. </a:t>
            </a:r>
          </a:p>
          <a:p>
            <a:r>
              <a:rPr lang="en-US" dirty="0"/>
              <a:t>The madness stops there. You cannot amend an amendment to an amendment. </a:t>
            </a:r>
          </a:p>
          <a:p>
            <a:pPr lvl="1"/>
            <a:r>
              <a:rPr lang="en-US" dirty="0"/>
              <a:t>Vote down the second order amendment (or first and second order amendment) and propose a new one.</a:t>
            </a:r>
          </a:p>
        </p:txBody>
      </p:sp>
    </p:spTree>
    <p:extLst>
      <p:ext uri="{BB962C8B-B14F-4D97-AF65-F5344CB8AC3E}">
        <p14:creationId xmlns:p14="http://schemas.microsoft.com/office/powerpoint/2010/main" val="1119591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971B-9B3D-88AF-8747-FF126E687DD9}"/>
              </a:ext>
            </a:extLst>
          </p:cNvPr>
          <p:cNvSpPr>
            <a:spLocks noGrp="1"/>
          </p:cNvSpPr>
          <p:nvPr>
            <p:ph type="title"/>
          </p:nvPr>
        </p:nvSpPr>
        <p:spPr/>
        <p:txBody>
          <a:bodyPr/>
          <a:lstStyle/>
          <a:p>
            <a:r>
              <a:rPr lang="en-US" dirty="0"/>
              <a:t>Best practices to stay out of trouble</a:t>
            </a:r>
          </a:p>
        </p:txBody>
      </p:sp>
      <p:sp>
        <p:nvSpPr>
          <p:cNvPr id="3" name="Content Placeholder 2">
            <a:extLst>
              <a:ext uri="{FF2B5EF4-FFF2-40B4-BE49-F238E27FC236}">
                <a16:creationId xmlns:a16="http://schemas.microsoft.com/office/drawing/2014/main" id="{4F054232-6CAF-B45D-B878-A546E922DDCD}"/>
              </a:ext>
            </a:extLst>
          </p:cNvPr>
          <p:cNvSpPr>
            <a:spLocks noGrp="1"/>
          </p:cNvSpPr>
          <p:nvPr>
            <p:ph idx="1"/>
          </p:nvPr>
        </p:nvSpPr>
        <p:spPr/>
        <p:txBody>
          <a:bodyPr/>
          <a:lstStyle/>
          <a:p>
            <a:r>
              <a:rPr lang="en-US" dirty="0"/>
              <a:t>Keep amendments simple. Each amendment should deal with as compact a matter as possible</a:t>
            </a:r>
          </a:p>
          <a:p>
            <a:r>
              <a:rPr lang="en-US" dirty="0"/>
              <a:t>Avoid amending across paragraphs/RESOLVED clauses. </a:t>
            </a:r>
          </a:p>
          <a:p>
            <a:r>
              <a:rPr lang="en-US" dirty="0"/>
              <a:t>A series of amendments should always be broken up unless dealing with them separately is going to require multiple votes on the same thing (e.g., every time it says ‘cat’ replace with ‘dog’)</a:t>
            </a:r>
          </a:p>
          <a:p>
            <a:endParaRPr lang="en-US" dirty="0"/>
          </a:p>
        </p:txBody>
      </p:sp>
    </p:spTree>
    <p:extLst>
      <p:ext uri="{BB962C8B-B14F-4D97-AF65-F5344CB8AC3E}">
        <p14:creationId xmlns:p14="http://schemas.microsoft.com/office/powerpoint/2010/main" val="3443396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5DE4-5344-5527-869B-0C8136F8327F}"/>
              </a:ext>
            </a:extLst>
          </p:cNvPr>
          <p:cNvSpPr>
            <a:spLocks noGrp="1"/>
          </p:cNvSpPr>
          <p:nvPr>
            <p:ph type="title"/>
          </p:nvPr>
        </p:nvSpPr>
        <p:spPr/>
        <p:txBody>
          <a:bodyPr/>
          <a:lstStyle/>
          <a:p>
            <a:r>
              <a:rPr lang="en-US" dirty="0"/>
              <a:t>Friendly amendments</a:t>
            </a:r>
          </a:p>
        </p:txBody>
      </p:sp>
      <p:sp>
        <p:nvSpPr>
          <p:cNvPr id="3" name="Content Placeholder 2">
            <a:extLst>
              <a:ext uri="{FF2B5EF4-FFF2-40B4-BE49-F238E27FC236}">
                <a16:creationId xmlns:a16="http://schemas.microsoft.com/office/drawing/2014/main" id="{A328B26F-F56C-456C-BD13-B8B761D73BDF}"/>
              </a:ext>
            </a:extLst>
          </p:cNvPr>
          <p:cNvSpPr>
            <a:spLocks noGrp="1"/>
          </p:cNvSpPr>
          <p:nvPr>
            <p:ph idx="1"/>
          </p:nvPr>
        </p:nvSpPr>
        <p:spPr/>
        <p:txBody>
          <a:bodyPr>
            <a:normAutofit/>
          </a:bodyPr>
          <a:lstStyle/>
          <a:p>
            <a:r>
              <a:rPr lang="en-US" dirty="0"/>
              <a:t>No such thing</a:t>
            </a:r>
          </a:p>
          <a:p>
            <a:r>
              <a:rPr lang="en-US" dirty="0"/>
              <a:t>Except when there are: </a:t>
            </a:r>
            <a:r>
              <a:rPr lang="en-US" sz="1800" dirty="0">
                <a:hlinkClick r:id="rId2"/>
              </a:rPr>
              <a:t>https://github.com/AdamSwenson/parliamentary-procedure-explainers/blob/main/A%20friendly%20note%20unfriendly%20to%20friendly%20amendments.pdf</a:t>
            </a:r>
            <a:endParaRPr lang="en-US" sz="1800" dirty="0"/>
          </a:p>
          <a:p>
            <a:endParaRPr lang="en-US" dirty="0"/>
          </a:p>
        </p:txBody>
      </p:sp>
    </p:spTree>
    <p:extLst>
      <p:ext uri="{BB962C8B-B14F-4D97-AF65-F5344CB8AC3E}">
        <p14:creationId xmlns:p14="http://schemas.microsoft.com/office/powerpoint/2010/main" val="347005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robot using a laptop sitting on a blue chair">
            <a:extLst>
              <a:ext uri="{FF2B5EF4-FFF2-40B4-BE49-F238E27FC236}">
                <a16:creationId xmlns:a16="http://schemas.microsoft.com/office/drawing/2014/main" id="{80D2EC4D-C3FA-143D-350F-73981E8D69E3}"/>
              </a:ext>
            </a:extLst>
          </p:cNvPr>
          <p:cNvPicPr>
            <a:picLocks noChangeAspect="1"/>
          </p:cNvPicPr>
          <p:nvPr/>
        </p:nvPicPr>
        <p:blipFill rotWithShape="1">
          <a:blip r:embed="rId2"/>
          <a:srcRect l="28900"/>
          <a:stretch/>
        </p:blipFill>
        <p:spPr>
          <a:xfrm>
            <a:off x="3523488" y="10"/>
            <a:ext cx="8668512" cy="6857990"/>
          </a:xfrm>
          <a:prstGeom prst="rect">
            <a:avLst/>
          </a:prstGeom>
        </p:spPr>
      </p:pic>
      <p:sp>
        <p:nvSpPr>
          <p:cNvPr id="19" name="Rectangle 1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0C7E3E-767E-A2AB-AF1A-36F6495DFD5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The Chair</a:t>
            </a:r>
          </a:p>
        </p:txBody>
      </p:sp>
      <p:sp>
        <p:nvSpPr>
          <p:cNvPr id="3" name="Text Placeholder 2">
            <a:extLst>
              <a:ext uri="{FF2B5EF4-FFF2-40B4-BE49-F238E27FC236}">
                <a16:creationId xmlns:a16="http://schemas.microsoft.com/office/drawing/2014/main" id="{F8909C36-B498-642B-6374-28B260B72B79}"/>
              </a:ext>
            </a:extLst>
          </p:cNvPr>
          <p:cNvSpPr>
            <a:spLocks noGrp="1"/>
          </p:cNvSpPr>
          <p:nvPr>
            <p:ph type="body" idx="1"/>
          </p:nvPr>
        </p:nvSpPr>
        <p:spPr>
          <a:xfrm>
            <a:off x="477980" y="4872922"/>
            <a:ext cx="4023359" cy="1208141"/>
          </a:xfrm>
        </p:spPr>
        <p:txBody>
          <a:bodyPr vert="horz" lIns="91440" tIns="45720" rIns="91440" bIns="45720" rtlCol="0">
            <a:normAutofit/>
          </a:bodyPr>
          <a:lstStyle/>
          <a:p>
            <a:r>
              <a:rPr lang="en-US" sz="2000" dirty="0" err="1">
                <a:solidFill>
                  <a:schemeClr val="bg1"/>
                </a:solidFill>
              </a:rPr>
              <a:t>Chairin</a:t>
            </a:r>
            <a:r>
              <a:rPr lang="en-US" sz="2000" dirty="0">
                <a:solidFill>
                  <a:schemeClr val="bg1"/>
                </a:solidFill>
              </a:rPr>
              <a:t>’ </a:t>
            </a:r>
            <a:r>
              <a:rPr lang="en-US" sz="2000" dirty="0" err="1">
                <a:solidFill>
                  <a:schemeClr val="bg1"/>
                </a:solidFill>
              </a:rPr>
              <a:t>ain’t</a:t>
            </a:r>
            <a:r>
              <a:rPr lang="en-US" sz="2000" dirty="0">
                <a:solidFill>
                  <a:schemeClr val="bg1"/>
                </a:solidFill>
              </a:rPr>
              <a:t> easy</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83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97E762-C55A-17AA-3426-179EF00D95B8}"/>
              </a:ext>
            </a:extLst>
          </p:cNvPr>
          <p:cNvSpPr>
            <a:spLocks noGrp="1"/>
          </p:cNvSpPr>
          <p:nvPr>
            <p:ph type="title"/>
          </p:nvPr>
        </p:nvSpPr>
        <p:spPr/>
        <p:txBody>
          <a:bodyPr/>
          <a:lstStyle/>
          <a:p>
            <a:r>
              <a:rPr lang="en-US" dirty="0"/>
              <a:t>Role of the Chair</a:t>
            </a:r>
          </a:p>
        </p:txBody>
      </p:sp>
      <p:sp>
        <p:nvSpPr>
          <p:cNvPr id="5" name="Content Placeholder 4">
            <a:extLst>
              <a:ext uri="{FF2B5EF4-FFF2-40B4-BE49-F238E27FC236}">
                <a16:creationId xmlns:a16="http://schemas.microsoft.com/office/drawing/2014/main" id="{47CFD4AD-4CCD-57F1-C7DF-6CFCEBA143BC}"/>
              </a:ext>
            </a:extLst>
          </p:cNvPr>
          <p:cNvSpPr>
            <a:spLocks noGrp="1"/>
          </p:cNvSpPr>
          <p:nvPr>
            <p:ph idx="1"/>
          </p:nvPr>
        </p:nvSpPr>
        <p:spPr/>
        <p:txBody>
          <a:bodyPr/>
          <a:lstStyle/>
          <a:p>
            <a:r>
              <a:rPr lang="en-US" dirty="0"/>
              <a:t>Chairs exist to save deliberative bodies from themselves</a:t>
            </a:r>
          </a:p>
          <a:p>
            <a:pPr marL="0" indent="0">
              <a:buNone/>
            </a:pPr>
            <a:endParaRPr lang="en-US" dirty="0"/>
          </a:p>
        </p:txBody>
      </p:sp>
    </p:spTree>
    <p:extLst>
      <p:ext uri="{BB962C8B-B14F-4D97-AF65-F5344CB8AC3E}">
        <p14:creationId xmlns:p14="http://schemas.microsoft.com/office/powerpoint/2010/main" val="3068401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4E0E-BB5D-54B6-9E82-E064315FB6FB}"/>
              </a:ext>
            </a:extLst>
          </p:cNvPr>
          <p:cNvSpPr>
            <a:spLocks noGrp="1"/>
          </p:cNvSpPr>
          <p:nvPr>
            <p:ph type="title"/>
          </p:nvPr>
        </p:nvSpPr>
        <p:spPr/>
        <p:txBody>
          <a:bodyPr/>
          <a:lstStyle/>
          <a:p>
            <a:r>
              <a:rPr lang="en-US" dirty="0"/>
              <a:t>Role of the Chair</a:t>
            </a:r>
          </a:p>
        </p:txBody>
      </p:sp>
      <p:sp>
        <p:nvSpPr>
          <p:cNvPr id="3" name="Content Placeholder 2">
            <a:extLst>
              <a:ext uri="{FF2B5EF4-FFF2-40B4-BE49-F238E27FC236}">
                <a16:creationId xmlns:a16="http://schemas.microsoft.com/office/drawing/2014/main" id="{C8028503-E6A5-0A85-EF80-A8ABC7129912}"/>
              </a:ext>
            </a:extLst>
          </p:cNvPr>
          <p:cNvSpPr>
            <a:spLocks noGrp="1"/>
          </p:cNvSpPr>
          <p:nvPr>
            <p:ph idx="1"/>
          </p:nvPr>
        </p:nvSpPr>
        <p:spPr/>
        <p:txBody>
          <a:bodyPr/>
          <a:lstStyle/>
          <a:p>
            <a:r>
              <a:rPr lang="en-US" dirty="0"/>
              <a:t>The role of the Chair is to apply the rules and manage the floor so that the business of the group can get done.</a:t>
            </a:r>
          </a:p>
          <a:p>
            <a:pPr marL="0" indent="0">
              <a:buNone/>
            </a:pPr>
            <a:endParaRPr lang="en-US" dirty="0"/>
          </a:p>
          <a:p>
            <a:r>
              <a:rPr lang="en-US" dirty="0"/>
              <a:t>The Chair is not a monarch</a:t>
            </a:r>
          </a:p>
          <a:p>
            <a:pPr lvl="1"/>
            <a:r>
              <a:rPr lang="en-US" dirty="0"/>
              <a:t>The Chair must recognize any member seeking the floor (assuming the request is in order, et cetera). </a:t>
            </a:r>
          </a:p>
          <a:p>
            <a:pPr lvl="1"/>
            <a:r>
              <a:rPr lang="en-US" dirty="0"/>
              <a:t>In certain cases, if the Chair refuses to recognize a member, they may temporarily usurp the Chair and conduct a vote</a:t>
            </a:r>
          </a:p>
          <a:p>
            <a:endParaRPr lang="en-US" dirty="0"/>
          </a:p>
          <a:p>
            <a:pPr marL="0" indent="0">
              <a:buNone/>
            </a:pPr>
            <a:endParaRPr lang="en-US" dirty="0"/>
          </a:p>
        </p:txBody>
      </p:sp>
    </p:spTree>
    <p:extLst>
      <p:ext uri="{BB962C8B-B14F-4D97-AF65-F5344CB8AC3E}">
        <p14:creationId xmlns:p14="http://schemas.microsoft.com/office/powerpoint/2010/main" val="10282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D26C-7A18-1E2B-2955-D11836838CD7}"/>
              </a:ext>
            </a:extLst>
          </p:cNvPr>
          <p:cNvSpPr>
            <a:spLocks noGrp="1"/>
          </p:cNvSpPr>
          <p:nvPr>
            <p:ph type="title"/>
          </p:nvPr>
        </p:nvSpPr>
        <p:spPr/>
        <p:txBody>
          <a:bodyPr/>
          <a:lstStyle/>
          <a:p>
            <a:r>
              <a:rPr lang="en-US" dirty="0"/>
              <a:t>Why do I care so much about </a:t>
            </a:r>
            <a:r>
              <a:rPr lang="en-US" dirty="0" err="1"/>
              <a:t>Robz</a:t>
            </a:r>
            <a:r>
              <a:rPr lang="en-US" dirty="0"/>
              <a:t>?</a:t>
            </a:r>
          </a:p>
        </p:txBody>
      </p:sp>
      <p:sp>
        <p:nvSpPr>
          <p:cNvPr id="3" name="Content Placeholder 2">
            <a:extLst>
              <a:ext uri="{FF2B5EF4-FFF2-40B4-BE49-F238E27FC236}">
                <a16:creationId xmlns:a16="http://schemas.microsoft.com/office/drawing/2014/main" id="{28DD5FB9-53CB-FE7F-ECD3-DE8C5A4B133E}"/>
              </a:ext>
            </a:extLst>
          </p:cNvPr>
          <p:cNvSpPr>
            <a:spLocks noGrp="1"/>
          </p:cNvSpPr>
          <p:nvPr>
            <p:ph idx="1"/>
          </p:nvPr>
        </p:nvSpPr>
        <p:spPr/>
        <p:txBody>
          <a:bodyPr/>
          <a:lstStyle/>
          <a:p>
            <a:r>
              <a:rPr lang="en-US" dirty="0"/>
              <a:t>Justice and fairness</a:t>
            </a:r>
          </a:p>
          <a:p>
            <a:pPr lvl="1"/>
            <a:r>
              <a:rPr lang="en-US" dirty="0"/>
              <a:t>Used properly, Robert’s Rules (and parliamentary procedure generally) allows large groups of people with different views to act together on divisive topics.</a:t>
            </a:r>
          </a:p>
          <a:p>
            <a:pPr lvl="1"/>
            <a:r>
              <a:rPr lang="en-US" dirty="0"/>
              <a:t>Used poorly, it is a tool for unfairness and injustice.</a:t>
            </a:r>
          </a:p>
          <a:p>
            <a:endParaRPr lang="en-US" dirty="0"/>
          </a:p>
          <a:p>
            <a:r>
              <a:rPr lang="en-US" dirty="0"/>
              <a:t>The more folks who understand the basics, the more likely it will be used properly.</a:t>
            </a:r>
          </a:p>
        </p:txBody>
      </p:sp>
    </p:spTree>
    <p:extLst>
      <p:ext uri="{BB962C8B-B14F-4D97-AF65-F5344CB8AC3E}">
        <p14:creationId xmlns:p14="http://schemas.microsoft.com/office/powerpoint/2010/main" val="443185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86E7ED-9D79-F8DF-B0DE-47DF57778E1C}"/>
              </a:ext>
            </a:extLst>
          </p:cNvPr>
          <p:cNvSpPr>
            <a:spLocks noGrp="1"/>
          </p:cNvSpPr>
          <p:nvPr>
            <p:ph type="title"/>
          </p:nvPr>
        </p:nvSpPr>
        <p:spPr/>
        <p:txBody>
          <a:bodyPr/>
          <a:lstStyle/>
          <a:p>
            <a:r>
              <a:rPr lang="en-US" dirty="0"/>
              <a:t>Neutrality</a:t>
            </a:r>
          </a:p>
        </p:txBody>
      </p:sp>
      <p:sp>
        <p:nvSpPr>
          <p:cNvPr id="3" name="Content Placeholder 2">
            <a:extLst>
              <a:ext uri="{FF2B5EF4-FFF2-40B4-BE49-F238E27FC236}">
                <a16:creationId xmlns:a16="http://schemas.microsoft.com/office/drawing/2014/main" id="{11D96D13-1486-5009-5971-20E67B70406D}"/>
              </a:ext>
            </a:extLst>
          </p:cNvPr>
          <p:cNvSpPr>
            <a:spLocks noGrp="1"/>
          </p:cNvSpPr>
          <p:nvPr>
            <p:ph idx="1"/>
          </p:nvPr>
        </p:nvSpPr>
        <p:spPr/>
        <p:txBody>
          <a:bodyPr>
            <a:normAutofit/>
          </a:bodyPr>
          <a:lstStyle/>
          <a:p>
            <a:r>
              <a:rPr lang="en-US" dirty="0"/>
              <a:t>The body must be able to trust the Chair.</a:t>
            </a:r>
          </a:p>
          <a:p>
            <a:pPr lvl="1"/>
            <a:r>
              <a:rPr lang="en-US" dirty="0"/>
              <a:t>ACTION and EQUALITY both imply this</a:t>
            </a:r>
          </a:p>
          <a:p>
            <a:r>
              <a:rPr lang="en-US" dirty="0"/>
              <a:t>The Chair should go out of their way to both be and appear to be neutral. </a:t>
            </a:r>
          </a:p>
          <a:p>
            <a:pPr lvl="1"/>
            <a:r>
              <a:rPr lang="en-US" dirty="0"/>
              <a:t>That’s crucial when things are contentious. But important to practice when things are easy to build trust for the hard times.</a:t>
            </a:r>
          </a:p>
          <a:p>
            <a:r>
              <a:rPr lang="en-US" dirty="0"/>
              <a:t>This is very difficult. It includes:</a:t>
            </a:r>
          </a:p>
          <a:p>
            <a:pPr lvl="1"/>
            <a:r>
              <a:rPr lang="en-US" dirty="0"/>
              <a:t>Being hesitant to speak in debate. </a:t>
            </a:r>
          </a:p>
          <a:p>
            <a:pPr lvl="1"/>
            <a:r>
              <a:rPr lang="en-US" dirty="0"/>
              <a:t>Not voting, except to create or break a tie.</a:t>
            </a:r>
          </a:p>
          <a:p>
            <a:pPr lvl="1"/>
            <a:endParaRPr lang="en-US" dirty="0"/>
          </a:p>
        </p:txBody>
      </p:sp>
    </p:spTree>
    <p:extLst>
      <p:ext uri="{BB962C8B-B14F-4D97-AF65-F5344CB8AC3E}">
        <p14:creationId xmlns:p14="http://schemas.microsoft.com/office/powerpoint/2010/main" val="3012774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E028-7070-08BA-1993-0F2C58731BDB}"/>
              </a:ext>
            </a:extLst>
          </p:cNvPr>
          <p:cNvSpPr>
            <a:spLocks noGrp="1"/>
          </p:cNvSpPr>
          <p:nvPr>
            <p:ph type="title"/>
          </p:nvPr>
        </p:nvSpPr>
        <p:spPr/>
        <p:txBody>
          <a:bodyPr/>
          <a:lstStyle/>
          <a:p>
            <a:r>
              <a:rPr lang="en-US" dirty="0"/>
              <a:t>Appeals</a:t>
            </a:r>
          </a:p>
        </p:txBody>
      </p:sp>
      <p:sp>
        <p:nvSpPr>
          <p:cNvPr id="3" name="Content Placeholder 2">
            <a:extLst>
              <a:ext uri="{FF2B5EF4-FFF2-40B4-BE49-F238E27FC236}">
                <a16:creationId xmlns:a16="http://schemas.microsoft.com/office/drawing/2014/main" id="{0700CDB3-05DB-DAC4-31C8-9C48244FD99A}"/>
              </a:ext>
            </a:extLst>
          </p:cNvPr>
          <p:cNvSpPr>
            <a:spLocks noGrp="1"/>
          </p:cNvSpPr>
          <p:nvPr>
            <p:ph idx="1"/>
          </p:nvPr>
        </p:nvSpPr>
        <p:spPr/>
        <p:txBody>
          <a:bodyPr>
            <a:normAutofit/>
          </a:bodyPr>
          <a:lstStyle/>
          <a:p>
            <a:r>
              <a:rPr lang="en-US" dirty="0"/>
              <a:t>No Chair gets it right all the time, even when there aren’t weird procedural things.</a:t>
            </a:r>
          </a:p>
          <a:p>
            <a:pPr lvl="1"/>
            <a:r>
              <a:rPr lang="en-US" dirty="0"/>
              <a:t>Except, obviously, for ASCSU Vice-Chair Boyd</a:t>
            </a:r>
          </a:p>
          <a:p>
            <a:pPr marL="457200" lvl="1" indent="0">
              <a:buNone/>
            </a:pPr>
            <a:endParaRPr lang="en-US" dirty="0"/>
          </a:p>
          <a:p>
            <a:r>
              <a:rPr lang="en-US" dirty="0"/>
              <a:t>Any ruling of the Chair may be appealed.</a:t>
            </a:r>
          </a:p>
          <a:p>
            <a:endParaRPr lang="en-US" dirty="0"/>
          </a:p>
          <a:p>
            <a:r>
              <a:rPr lang="en-US" dirty="0"/>
              <a:t>In fact, when a procedural situation is unclear, it’s good practice for the Chair to make a ruling and immediately solicit an appeal so that the body can decide how to proceed.</a:t>
            </a:r>
          </a:p>
        </p:txBody>
      </p:sp>
    </p:spTree>
    <p:extLst>
      <p:ext uri="{BB962C8B-B14F-4D97-AF65-F5344CB8AC3E}">
        <p14:creationId xmlns:p14="http://schemas.microsoft.com/office/powerpoint/2010/main" val="3344826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age in a planner">
            <a:extLst>
              <a:ext uri="{FF2B5EF4-FFF2-40B4-BE49-F238E27FC236}">
                <a16:creationId xmlns:a16="http://schemas.microsoft.com/office/drawing/2014/main" id="{CF4E5984-9D1A-A5F2-7583-3683186BD7A1}"/>
              </a:ext>
            </a:extLst>
          </p:cNvPr>
          <p:cNvPicPr>
            <a:picLocks noChangeAspect="1"/>
          </p:cNvPicPr>
          <p:nvPr/>
        </p:nvPicPr>
        <p:blipFill rotWithShape="1">
          <a:blip r:embed="rId2">
            <a:alphaModFix amt="50000"/>
          </a:blip>
          <a:srcRect t="1760" b="13971"/>
          <a:stretch/>
        </p:blipFill>
        <p:spPr>
          <a:xfrm>
            <a:off x="20" y="1"/>
            <a:ext cx="12191980" cy="6857999"/>
          </a:xfrm>
          <a:prstGeom prst="rect">
            <a:avLst/>
          </a:prstGeom>
        </p:spPr>
      </p:pic>
      <p:sp>
        <p:nvSpPr>
          <p:cNvPr id="2" name="Title 1">
            <a:extLst>
              <a:ext uri="{FF2B5EF4-FFF2-40B4-BE49-F238E27FC236}">
                <a16:creationId xmlns:a16="http://schemas.microsoft.com/office/drawing/2014/main" id="{AD838AB3-6582-1C1C-D8A1-41ADE07BFDCD}"/>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Special topics</a:t>
            </a:r>
          </a:p>
        </p:txBody>
      </p:sp>
      <p:sp>
        <p:nvSpPr>
          <p:cNvPr id="3" name="Text Placeholder 2">
            <a:extLst>
              <a:ext uri="{FF2B5EF4-FFF2-40B4-BE49-F238E27FC236}">
                <a16:creationId xmlns:a16="http://schemas.microsoft.com/office/drawing/2014/main" id="{6C4A0F1D-277E-38DF-6C45-036AF5208FEA}"/>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r>
              <a:rPr lang="en-US" dirty="0">
                <a:solidFill>
                  <a:srgbClr val="FFFFFF"/>
                </a:solidFill>
              </a:rPr>
              <a:t>Consent calendars, agendas, and special rules</a:t>
            </a:r>
          </a:p>
        </p:txBody>
      </p:sp>
    </p:spTree>
    <p:extLst>
      <p:ext uri="{BB962C8B-B14F-4D97-AF65-F5344CB8AC3E}">
        <p14:creationId xmlns:p14="http://schemas.microsoft.com/office/powerpoint/2010/main" val="2026624927"/>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EA90-6284-6406-BEAB-1BE41D480846}"/>
              </a:ext>
            </a:extLst>
          </p:cNvPr>
          <p:cNvSpPr>
            <a:spLocks noGrp="1"/>
          </p:cNvSpPr>
          <p:nvPr>
            <p:ph type="title"/>
          </p:nvPr>
        </p:nvSpPr>
        <p:spPr/>
        <p:txBody>
          <a:bodyPr/>
          <a:lstStyle/>
          <a:p>
            <a:r>
              <a:rPr lang="en-US" dirty="0"/>
              <a:t>Features of a consent calendar: No peeking at </a:t>
            </a:r>
            <a:r>
              <a:rPr lang="en-US" dirty="0" err="1"/>
              <a:t>Robz</a:t>
            </a:r>
            <a:endParaRPr lang="en-US" dirty="0"/>
          </a:p>
        </p:txBody>
      </p:sp>
      <p:sp>
        <p:nvSpPr>
          <p:cNvPr id="3" name="Content Placeholder 2">
            <a:extLst>
              <a:ext uri="{FF2B5EF4-FFF2-40B4-BE49-F238E27FC236}">
                <a16:creationId xmlns:a16="http://schemas.microsoft.com/office/drawing/2014/main" id="{4C5AE0DB-872A-BA4A-DD10-F67FA5DB0C5A}"/>
              </a:ext>
            </a:extLst>
          </p:cNvPr>
          <p:cNvSpPr>
            <a:spLocks noGrp="1"/>
          </p:cNvSpPr>
          <p:nvPr>
            <p:ph idx="1"/>
          </p:nvPr>
        </p:nvSpPr>
        <p:spPr/>
        <p:txBody>
          <a:bodyPr>
            <a:normAutofit/>
          </a:bodyPr>
          <a:lstStyle/>
          <a:p>
            <a:r>
              <a:rPr lang="en-US" dirty="0"/>
              <a:t>Given ACTION:</a:t>
            </a:r>
          </a:p>
          <a:p>
            <a:pPr lvl="1"/>
            <a:r>
              <a:rPr lang="en-US" dirty="0"/>
              <a:t>Consent calendars are there to help the body get things done.</a:t>
            </a:r>
          </a:p>
          <a:p>
            <a:pPr lvl="1"/>
            <a:r>
              <a:rPr lang="en-US" dirty="0"/>
              <a:t>The body has lots of stuff to do. </a:t>
            </a:r>
          </a:p>
          <a:p>
            <a:pPr lvl="1"/>
            <a:r>
              <a:rPr lang="en-US" dirty="0"/>
              <a:t>If everyone agrees with something, spending time on it gets in the way of doing other things</a:t>
            </a:r>
          </a:p>
          <a:p>
            <a:r>
              <a:rPr lang="en-US" dirty="0"/>
              <a:t>Given EQUALITY:</a:t>
            </a:r>
          </a:p>
          <a:p>
            <a:pPr lvl="1"/>
            <a:r>
              <a:rPr lang="en-US" dirty="0"/>
              <a:t>Everyone must agree to take this kind of massive shortcut; or we must vote to take away members’ rights to debate/alter items on the calendar</a:t>
            </a:r>
          </a:p>
          <a:p>
            <a:pPr lvl="1"/>
            <a:r>
              <a:rPr lang="en-US" dirty="0"/>
              <a:t>Thus it only takes 1 person to pull an item from the consent calendar. </a:t>
            </a:r>
          </a:p>
        </p:txBody>
      </p:sp>
    </p:spTree>
    <p:extLst>
      <p:ext uri="{BB962C8B-B14F-4D97-AF65-F5344CB8AC3E}">
        <p14:creationId xmlns:p14="http://schemas.microsoft.com/office/powerpoint/2010/main" val="618885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9F43-5E74-28CE-9AB4-31412EB32DED}"/>
              </a:ext>
            </a:extLst>
          </p:cNvPr>
          <p:cNvSpPr>
            <a:spLocks noGrp="1"/>
          </p:cNvSpPr>
          <p:nvPr>
            <p:ph type="title"/>
          </p:nvPr>
        </p:nvSpPr>
        <p:spPr/>
        <p:txBody>
          <a:bodyPr/>
          <a:lstStyle/>
          <a:p>
            <a:r>
              <a:rPr lang="en-US" dirty="0"/>
              <a:t>What </a:t>
            </a:r>
            <a:r>
              <a:rPr lang="en-US" dirty="0" err="1"/>
              <a:t>Robz</a:t>
            </a:r>
            <a:r>
              <a:rPr lang="en-US" dirty="0"/>
              <a:t> says</a:t>
            </a:r>
          </a:p>
        </p:txBody>
      </p:sp>
      <p:sp>
        <p:nvSpPr>
          <p:cNvPr id="3" name="Content Placeholder 2">
            <a:extLst>
              <a:ext uri="{FF2B5EF4-FFF2-40B4-BE49-F238E27FC236}">
                <a16:creationId xmlns:a16="http://schemas.microsoft.com/office/drawing/2014/main" id="{73DCD406-A686-4DB3-E3FB-02193CA2FB70}"/>
              </a:ext>
            </a:extLst>
          </p:cNvPr>
          <p:cNvSpPr>
            <a:spLocks noGrp="1"/>
          </p:cNvSpPr>
          <p:nvPr>
            <p:ph idx="1"/>
          </p:nvPr>
        </p:nvSpPr>
        <p:spPr/>
        <p:txBody>
          <a:bodyPr>
            <a:normAutofit/>
          </a:bodyPr>
          <a:lstStyle/>
          <a:p>
            <a:r>
              <a:rPr lang="en-US" dirty="0"/>
              <a:t>“</a:t>
            </a:r>
            <a:r>
              <a:rPr lang="en-US" dirty="0">
                <a:effectLst/>
                <a:latin typeface="Helvetica Neue" panose="02000503000000020004" pitchFamily="2" charset="0"/>
              </a:rPr>
              <a:t>The calendar is called over periodically </a:t>
            </a:r>
            <a:r>
              <a:rPr lang="en-US" i="1" dirty="0">
                <a:effectLst/>
                <a:latin typeface="Helvetica Neue" panose="02000503000000020004" pitchFamily="2" charset="0"/>
              </a:rPr>
              <a:t>at a point established in the agenda by a special rule of order, at least proceeding standing </a:t>
            </a:r>
            <a:r>
              <a:rPr lang="en-US" i="1" dirty="0">
                <a:latin typeface="Helvetica Neue" panose="02000503000000020004" pitchFamily="2" charset="0"/>
              </a:rPr>
              <a:t>c</a:t>
            </a:r>
            <a:r>
              <a:rPr lang="en-US" i="1" dirty="0">
                <a:effectLst/>
                <a:latin typeface="Helvetica Neue" panose="02000503000000020004" pitchFamily="2" charset="0"/>
              </a:rPr>
              <a:t>ommittee reports</a:t>
            </a:r>
            <a:r>
              <a:rPr lang="en-US" dirty="0">
                <a:effectLst/>
                <a:latin typeface="Helvetica Neue" panose="02000503000000020004" pitchFamily="2" charset="0"/>
              </a:rPr>
              <a:t>. The matters listed on it are taken up in order, unless objected to, in which case they are restored to the ordinary process by which they are placed in line for consideration on the regular agenda. The special role of order establishing a consent calendar may provide that, when the matters on the calendar are called up, they may be considered </a:t>
            </a:r>
            <a:r>
              <a:rPr lang="en-US" dirty="0">
                <a:latin typeface="Helvetica Neue" panose="02000503000000020004" pitchFamily="2" charset="0"/>
              </a:rPr>
              <a:t>i</a:t>
            </a:r>
            <a:r>
              <a:rPr lang="en-US" dirty="0">
                <a:effectLst/>
                <a:latin typeface="Helvetica Neue" panose="02000503000000020004" pitchFamily="2" charset="0"/>
              </a:rPr>
              <a:t>n gross or without debate or amendment.” [41:34]</a:t>
            </a:r>
            <a:endParaRPr lang="en-US" dirty="0"/>
          </a:p>
        </p:txBody>
      </p:sp>
    </p:spTree>
    <p:extLst>
      <p:ext uri="{BB962C8B-B14F-4D97-AF65-F5344CB8AC3E}">
        <p14:creationId xmlns:p14="http://schemas.microsoft.com/office/powerpoint/2010/main" val="532980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EB89-6429-84AA-51E5-981920A68269}"/>
              </a:ext>
            </a:extLst>
          </p:cNvPr>
          <p:cNvSpPr>
            <a:spLocks noGrp="1"/>
          </p:cNvSpPr>
          <p:nvPr>
            <p:ph type="title"/>
          </p:nvPr>
        </p:nvSpPr>
        <p:spPr/>
        <p:txBody>
          <a:bodyPr/>
          <a:lstStyle/>
          <a:p>
            <a:r>
              <a:rPr lang="en-US" dirty="0"/>
              <a:t>Is approving the agenda approving the consent calendar?</a:t>
            </a:r>
          </a:p>
        </p:txBody>
      </p:sp>
      <p:sp>
        <p:nvSpPr>
          <p:cNvPr id="3" name="Content Placeholder 2">
            <a:extLst>
              <a:ext uri="{FF2B5EF4-FFF2-40B4-BE49-F238E27FC236}">
                <a16:creationId xmlns:a16="http://schemas.microsoft.com/office/drawing/2014/main" id="{E5CD3F12-57BB-D41A-B85D-FE69602BD4A4}"/>
              </a:ext>
            </a:extLst>
          </p:cNvPr>
          <p:cNvSpPr>
            <a:spLocks noGrp="1"/>
          </p:cNvSpPr>
          <p:nvPr>
            <p:ph idx="1"/>
          </p:nvPr>
        </p:nvSpPr>
        <p:spPr/>
        <p:txBody>
          <a:bodyPr>
            <a:normAutofit fontScale="92500" lnSpcReduction="10000"/>
          </a:bodyPr>
          <a:lstStyle/>
          <a:p>
            <a:pPr marL="0" indent="0">
              <a:buNone/>
            </a:pPr>
            <a:r>
              <a:rPr lang="en-US" dirty="0"/>
              <a:t>No</a:t>
            </a:r>
          </a:p>
          <a:p>
            <a:pPr marL="0" indent="0">
              <a:buNone/>
            </a:pPr>
            <a:endParaRPr lang="en-US" dirty="0"/>
          </a:p>
          <a:p>
            <a:r>
              <a:rPr lang="en-US" dirty="0"/>
              <a:t>Violation of ONE QUESTION AT A TIME since would simultaneously be deciding: </a:t>
            </a:r>
          </a:p>
          <a:p>
            <a:pPr lvl="1"/>
            <a:r>
              <a:rPr lang="en-US" dirty="0"/>
              <a:t>(a) Shall this be our agenda?</a:t>
            </a:r>
          </a:p>
          <a:p>
            <a:pPr lvl="1"/>
            <a:r>
              <a:rPr lang="en-US" dirty="0"/>
              <a:t>(b) Shall we approve all of these listed items?</a:t>
            </a:r>
          </a:p>
          <a:p>
            <a:endParaRPr lang="en-US" dirty="0"/>
          </a:p>
          <a:p>
            <a:r>
              <a:rPr lang="en-US" dirty="0"/>
              <a:t>Clear from </a:t>
            </a:r>
            <a:r>
              <a:rPr lang="en-US" dirty="0" err="1"/>
              <a:t>Robz</a:t>
            </a:r>
            <a:r>
              <a:rPr lang="en-US" dirty="0"/>
              <a:t>: “</a:t>
            </a:r>
            <a:r>
              <a:rPr lang="en-US" dirty="0">
                <a:effectLst/>
              </a:rPr>
              <a:t>The calendar is called over periodically </a:t>
            </a:r>
            <a:r>
              <a:rPr lang="en-US" i="1" dirty="0">
                <a:effectLst/>
              </a:rPr>
              <a:t>at a point established in the agenda” </a:t>
            </a:r>
          </a:p>
          <a:p>
            <a:pPr lvl="1"/>
            <a:r>
              <a:rPr lang="en-US" dirty="0"/>
              <a:t>How could it happen at a point in the agenda if there is not yet an (approved) agenda?</a:t>
            </a:r>
          </a:p>
        </p:txBody>
      </p:sp>
    </p:spTree>
    <p:extLst>
      <p:ext uri="{BB962C8B-B14F-4D97-AF65-F5344CB8AC3E}">
        <p14:creationId xmlns:p14="http://schemas.microsoft.com/office/powerpoint/2010/main" val="148269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E8EF-14B3-8444-C13E-C441993BB43E}"/>
              </a:ext>
            </a:extLst>
          </p:cNvPr>
          <p:cNvSpPr>
            <a:spLocks noGrp="1"/>
          </p:cNvSpPr>
          <p:nvPr>
            <p:ph type="title"/>
          </p:nvPr>
        </p:nvSpPr>
        <p:spPr/>
        <p:txBody>
          <a:bodyPr/>
          <a:lstStyle/>
          <a:p>
            <a:r>
              <a:rPr lang="en-US" dirty="0"/>
              <a:t>What’s an agenda?</a:t>
            </a:r>
          </a:p>
        </p:txBody>
      </p:sp>
      <p:sp>
        <p:nvSpPr>
          <p:cNvPr id="3" name="Content Placeholder 2">
            <a:extLst>
              <a:ext uri="{FF2B5EF4-FFF2-40B4-BE49-F238E27FC236}">
                <a16:creationId xmlns:a16="http://schemas.microsoft.com/office/drawing/2014/main" id="{485DD2EB-B8B4-114E-1167-E728CCA04E52}"/>
              </a:ext>
            </a:extLst>
          </p:cNvPr>
          <p:cNvSpPr>
            <a:spLocks noGrp="1"/>
          </p:cNvSpPr>
          <p:nvPr>
            <p:ph idx="1"/>
          </p:nvPr>
        </p:nvSpPr>
        <p:spPr/>
        <p:txBody>
          <a:bodyPr>
            <a:normAutofit lnSpcReduction="10000"/>
          </a:bodyPr>
          <a:lstStyle/>
          <a:p>
            <a:r>
              <a:rPr lang="en-US" dirty="0"/>
              <a:t>It is possible to have a meeting without an agenda</a:t>
            </a:r>
          </a:p>
          <a:p>
            <a:pPr lvl="1"/>
            <a:r>
              <a:rPr lang="en-US" dirty="0"/>
              <a:t>It is not possible to have a meeting without an agenda without Adam breaking down in tears and fleeing the room</a:t>
            </a:r>
          </a:p>
          <a:p>
            <a:pPr marL="457200" lvl="1" indent="0">
              <a:buNone/>
            </a:pPr>
            <a:endParaRPr lang="en-US" dirty="0"/>
          </a:p>
          <a:p>
            <a:r>
              <a:rPr lang="en-US" dirty="0"/>
              <a:t>An agenda is a </a:t>
            </a:r>
            <a:r>
              <a:rPr lang="en-US" dirty="0" err="1"/>
              <a:t>ToDo</a:t>
            </a:r>
            <a:r>
              <a:rPr lang="en-US" dirty="0"/>
              <a:t> list.</a:t>
            </a:r>
          </a:p>
          <a:p>
            <a:pPr lvl="1"/>
            <a:r>
              <a:rPr lang="en-US" dirty="0"/>
              <a:t>More formally, it fixes a set of general and special orders (time </a:t>
            </a:r>
            <a:r>
              <a:rPr lang="en-US" dirty="0" err="1"/>
              <a:t>certains</a:t>
            </a:r>
            <a:r>
              <a:rPr lang="en-US" dirty="0"/>
              <a:t>). </a:t>
            </a:r>
          </a:p>
          <a:p>
            <a:pPr lvl="1"/>
            <a:r>
              <a:rPr lang="en-US" dirty="0"/>
              <a:t>Seeing it this way also shows that approval of consent calendar is separate</a:t>
            </a:r>
          </a:p>
          <a:p>
            <a:pPr lvl="2"/>
            <a:r>
              <a:rPr lang="en-US" dirty="0"/>
              <a:t>Though I wish deciding to have a </a:t>
            </a:r>
            <a:r>
              <a:rPr lang="en-US" dirty="0" err="1"/>
              <a:t>ToDo</a:t>
            </a:r>
            <a:r>
              <a:rPr lang="en-US" dirty="0"/>
              <a:t> list ipso facto completed the items on the list….</a:t>
            </a:r>
          </a:p>
          <a:p>
            <a:endParaRPr lang="en-US" dirty="0"/>
          </a:p>
          <a:p>
            <a:r>
              <a:rPr lang="en-US" dirty="0"/>
              <a:t>Adopting an agenda only requires a majority; changing it requires 2/3 (because members need to be able to rely on it) 	</a:t>
            </a:r>
          </a:p>
          <a:p>
            <a:pPr marL="0" indent="0">
              <a:buNone/>
            </a:pPr>
            <a:endParaRPr lang="en-US" dirty="0"/>
          </a:p>
        </p:txBody>
      </p:sp>
    </p:spTree>
    <p:extLst>
      <p:ext uri="{BB962C8B-B14F-4D97-AF65-F5344CB8AC3E}">
        <p14:creationId xmlns:p14="http://schemas.microsoft.com/office/powerpoint/2010/main" val="607319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F430-1BC4-9E55-1B39-1019F98382FD}"/>
              </a:ext>
            </a:extLst>
          </p:cNvPr>
          <p:cNvSpPr>
            <a:spLocks noGrp="1"/>
          </p:cNvSpPr>
          <p:nvPr>
            <p:ph type="title"/>
          </p:nvPr>
        </p:nvSpPr>
        <p:spPr/>
        <p:txBody>
          <a:bodyPr/>
          <a:lstStyle/>
          <a:p>
            <a:r>
              <a:rPr lang="en-US" dirty="0"/>
              <a:t>Special rules of order</a:t>
            </a:r>
          </a:p>
        </p:txBody>
      </p:sp>
      <p:sp>
        <p:nvSpPr>
          <p:cNvPr id="3" name="Content Placeholder 2">
            <a:extLst>
              <a:ext uri="{FF2B5EF4-FFF2-40B4-BE49-F238E27FC236}">
                <a16:creationId xmlns:a16="http://schemas.microsoft.com/office/drawing/2014/main" id="{102A7773-044B-DC49-618F-AA2CDF2FA640}"/>
              </a:ext>
            </a:extLst>
          </p:cNvPr>
          <p:cNvSpPr>
            <a:spLocks noGrp="1"/>
          </p:cNvSpPr>
          <p:nvPr>
            <p:ph idx="1"/>
          </p:nvPr>
        </p:nvSpPr>
        <p:spPr/>
        <p:txBody>
          <a:bodyPr>
            <a:normAutofit/>
          </a:bodyPr>
          <a:lstStyle/>
          <a:p>
            <a:r>
              <a:rPr lang="en-US" dirty="0"/>
              <a:t>Order of priority:</a:t>
            </a:r>
          </a:p>
          <a:p>
            <a:pPr lvl="1"/>
            <a:r>
              <a:rPr lang="en-US" dirty="0"/>
              <a:t>Constitution</a:t>
            </a:r>
          </a:p>
          <a:p>
            <a:pPr lvl="1"/>
            <a:r>
              <a:rPr lang="en-US" dirty="0"/>
              <a:t>Bylaws</a:t>
            </a:r>
          </a:p>
          <a:p>
            <a:pPr lvl="1"/>
            <a:r>
              <a:rPr lang="en-US" dirty="0"/>
              <a:t>Special rules of order</a:t>
            </a:r>
          </a:p>
          <a:p>
            <a:pPr lvl="1"/>
            <a:r>
              <a:rPr lang="en-US" dirty="0"/>
              <a:t>Robert’s Rules</a:t>
            </a:r>
          </a:p>
          <a:p>
            <a:pPr lvl="1"/>
            <a:r>
              <a:rPr lang="en-US" dirty="0"/>
              <a:t>Custom / past practice</a:t>
            </a:r>
          </a:p>
          <a:p>
            <a:r>
              <a:rPr lang="en-US" dirty="0"/>
              <a:t>NB, all of these are binding and can’t be changed on the fly. (Though most rules can be temporarily suspended by a 2/3 vote)</a:t>
            </a:r>
          </a:p>
          <a:p>
            <a:pPr marL="457200" lvl="1" indent="0">
              <a:buNone/>
            </a:pPr>
            <a:endParaRPr lang="en-US" dirty="0"/>
          </a:p>
        </p:txBody>
      </p:sp>
    </p:spTree>
    <p:extLst>
      <p:ext uri="{BB962C8B-B14F-4D97-AF65-F5344CB8AC3E}">
        <p14:creationId xmlns:p14="http://schemas.microsoft.com/office/powerpoint/2010/main" val="1900414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0EEFA-2B3E-E159-A4E4-50914C3E5390}"/>
              </a:ext>
            </a:extLst>
          </p:cNvPr>
          <p:cNvSpPr>
            <a:spLocks noGrp="1"/>
          </p:cNvSpPr>
          <p:nvPr>
            <p:ph type="title"/>
          </p:nvPr>
        </p:nvSpPr>
        <p:spPr/>
        <p:txBody>
          <a:bodyPr/>
          <a:lstStyle/>
          <a:p>
            <a:r>
              <a:rPr lang="en-US" dirty="0"/>
              <a:t>My plea: Write things down</a:t>
            </a:r>
          </a:p>
        </p:txBody>
      </p:sp>
      <p:sp>
        <p:nvSpPr>
          <p:cNvPr id="3" name="Content Placeholder 2">
            <a:extLst>
              <a:ext uri="{FF2B5EF4-FFF2-40B4-BE49-F238E27FC236}">
                <a16:creationId xmlns:a16="http://schemas.microsoft.com/office/drawing/2014/main" id="{F9365B1C-8C3B-A743-6613-60337B5C1F17}"/>
              </a:ext>
            </a:extLst>
          </p:cNvPr>
          <p:cNvSpPr>
            <a:spLocks noGrp="1"/>
          </p:cNvSpPr>
          <p:nvPr>
            <p:ph idx="1"/>
          </p:nvPr>
        </p:nvSpPr>
        <p:spPr/>
        <p:txBody>
          <a:bodyPr/>
          <a:lstStyle/>
          <a:p>
            <a:r>
              <a:rPr lang="en-US" dirty="0"/>
              <a:t>Whenever you come across something that is custom/practice but not written down, I urge you to write it down and make a special rule. </a:t>
            </a:r>
          </a:p>
          <a:p>
            <a:r>
              <a:rPr lang="en-US" dirty="0"/>
              <a:t>Unwritten rules are problematic for newer folks.</a:t>
            </a:r>
          </a:p>
          <a:p>
            <a:r>
              <a:rPr lang="en-US" dirty="0"/>
              <a:t>They are, in my experience, where the vast majority of problems arise. </a:t>
            </a:r>
          </a:p>
          <a:p>
            <a:r>
              <a:rPr lang="en-US" dirty="0"/>
              <a:t>If it’s not written down, you can’t improve it based on experience.</a:t>
            </a:r>
          </a:p>
          <a:p>
            <a:endParaRPr lang="en-US" dirty="0"/>
          </a:p>
        </p:txBody>
      </p:sp>
    </p:spTree>
    <p:extLst>
      <p:ext uri="{BB962C8B-B14F-4D97-AF65-F5344CB8AC3E}">
        <p14:creationId xmlns:p14="http://schemas.microsoft.com/office/powerpoint/2010/main" val="385264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E6B1-E454-90D4-84CC-5CBDDCCE7082}"/>
              </a:ext>
            </a:extLst>
          </p:cNvPr>
          <p:cNvSpPr>
            <a:spLocks noGrp="1"/>
          </p:cNvSpPr>
          <p:nvPr>
            <p:ph type="title"/>
          </p:nvPr>
        </p:nvSpPr>
        <p:spPr/>
        <p:txBody>
          <a:bodyPr/>
          <a:lstStyle/>
          <a:p>
            <a:r>
              <a:rPr lang="en-US" dirty="0"/>
              <a:t>Personal opinion</a:t>
            </a:r>
          </a:p>
        </p:txBody>
      </p:sp>
      <p:sp>
        <p:nvSpPr>
          <p:cNvPr id="3" name="Content Placeholder 2">
            <a:extLst>
              <a:ext uri="{FF2B5EF4-FFF2-40B4-BE49-F238E27FC236}">
                <a16:creationId xmlns:a16="http://schemas.microsoft.com/office/drawing/2014/main" id="{04090D15-B66B-8902-76F3-105BD47837A0}"/>
              </a:ext>
            </a:extLst>
          </p:cNvPr>
          <p:cNvSpPr>
            <a:spLocks noGrp="1"/>
          </p:cNvSpPr>
          <p:nvPr>
            <p:ph idx="1"/>
          </p:nvPr>
        </p:nvSpPr>
        <p:spPr/>
        <p:txBody>
          <a:bodyPr>
            <a:normAutofit/>
          </a:bodyPr>
          <a:lstStyle/>
          <a:p>
            <a:r>
              <a:rPr lang="en-US" dirty="0"/>
              <a:t>I don’t like consent calendars. Given the effects of privilege, only those who feel able to speak up and object will. That’s in strong tension with EQUALITY.</a:t>
            </a:r>
          </a:p>
          <a:p>
            <a:r>
              <a:rPr lang="en-US" dirty="0"/>
              <a:t>That said, ACTION is important. </a:t>
            </a:r>
          </a:p>
          <a:p>
            <a:r>
              <a:rPr lang="en-US" dirty="0"/>
              <a:t>Thus, if you use a consent calendar, the Chair needs to be aware of the power disparities and do everything they can to make sure folks feel empowered to pull items from the calendar.</a:t>
            </a:r>
          </a:p>
          <a:p>
            <a:endParaRPr lang="en-US" dirty="0"/>
          </a:p>
        </p:txBody>
      </p:sp>
    </p:spTree>
    <p:extLst>
      <p:ext uri="{BB962C8B-B14F-4D97-AF65-F5344CB8AC3E}">
        <p14:creationId xmlns:p14="http://schemas.microsoft.com/office/powerpoint/2010/main" val="2129705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and reaching out to sun">
            <a:extLst>
              <a:ext uri="{FF2B5EF4-FFF2-40B4-BE49-F238E27FC236}">
                <a16:creationId xmlns:a16="http://schemas.microsoft.com/office/drawing/2014/main" id="{90ECDAF6-F548-8D21-E300-7965E25BFCC3}"/>
              </a:ext>
            </a:extLst>
          </p:cNvPr>
          <p:cNvPicPr>
            <a:picLocks noChangeAspect="1"/>
          </p:cNvPicPr>
          <p:nvPr/>
        </p:nvPicPr>
        <p:blipFill rotWithShape="1">
          <a:blip r:embed="rId2"/>
          <a:srcRect l="4194" r="11119" b="2"/>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97F9A256-7227-A84D-5092-74D5F295A86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Everything you need to know about Robert’s Rules</a:t>
            </a:r>
          </a:p>
        </p:txBody>
      </p:sp>
      <p:sp>
        <p:nvSpPr>
          <p:cNvPr id="5" name="Text Placeholder 4">
            <a:extLst>
              <a:ext uri="{FF2B5EF4-FFF2-40B4-BE49-F238E27FC236}">
                <a16:creationId xmlns:a16="http://schemas.microsoft.com/office/drawing/2014/main" id="{F9B757D4-8B67-D478-9646-BFF3CBE414C0}"/>
              </a:ext>
            </a:extLst>
          </p:cNvPr>
          <p:cNvSpPr>
            <a:spLocks noGrp="1"/>
          </p:cNvSpPr>
          <p:nvPr>
            <p:ph type="body" idx="1"/>
          </p:nvPr>
        </p:nvSpPr>
        <p:spPr>
          <a:xfrm>
            <a:off x="477980" y="4872922"/>
            <a:ext cx="4023359" cy="1208141"/>
          </a:xfrm>
        </p:spPr>
        <p:txBody>
          <a:bodyPr vert="horz" lIns="91440" tIns="45720" rIns="91440" bIns="45720" rtlCol="0">
            <a:normAutofit/>
          </a:bodyPr>
          <a:lstStyle/>
          <a:p>
            <a:r>
              <a:rPr lang="en-US" sz="2000" dirty="0">
                <a:solidFill>
                  <a:schemeClr val="bg1"/>
                </a:solidFill>
              </a:rPr>
              <a:t>Mostly….</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9484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Owari - The End by KisaragiChiyo on DeviantArt">
            <a:extLst>
              <a:ext uri="{FF2B5EF4-FFF2-40B4-BE49-F238E27FC236}">
                <a16:creationId xmlns:a16="http://schemas.microsoft.com/office/drawing/2014/main" id="{DBE7E5AD-BEB9-AA7B-378A-05202BD420EA}"/>
              </a:ext>
            </a:extLst>
          </p:cNvPr>
          <p:cNvPicPr>
            <a:picLocks noGrp="1" noChangeAspect="1" noChangeArrowheads="1"/>
          </p:cNvPicPr>
          <p:nvPr>
            <p:ph idx="4294967295"/>
          </p:nvPr>
        </p:nvPicPr>
        <p:blipFill rotWithShape="1">
          <a:blip r:embed="rId3">
            <a:extLst>
              <a:ext uri="{28A0092B-C50C-407E-A947-70E740481C1C}">
                <a14:useLocalDpi xmlns:a14="http://schemas.microsoft.com/office/drawing/2010/main" val="0"/>
              </a:ext>
            </a:extLst>
          </a:blip>
          <a:srcRect b="1837"/>
          <a:stretch/>
        </p:blipFill>
        <p:spPr bwMode="auto">
          <a:xfrm>
            <a:off x="6096000" y="841375"/>
            <a:ext cx="5260975"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nvGrpSpPr>
          <p:cNvPr id="2066" name="Group 2065">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058" name="Freeform: Shape 2057">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9" name="Freeform: Shape 2058">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231445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292C-DED5-C80D-E088-692CBD42DF46}"/>
              </a:ext>
            </a:extLst>
          </p:cNvPr>
          <p:cNvSpPr>
            <a:spLocks noGrp="1"/>
          </p:cNvSpPr>
          <p:nvPr>
            <p:ph type="title"/>
          </p:nvPr>
        </p:nvSpPr>
        <p:spPr/>
        <p:txBody>
          <a:bodyPr/>
          <a:lstStyle/>
          <a:p>
            <a:r>
              <a:rPr lang="en-US" dirty="0"/>
              <a:t>Additional materials from me</a:t>
            </a:r>
          </a:p>
        </p:txBody>
      </p:sp>
      <p:sp>
        <p:nvSpPr>
          <p:cNvPr id="3" name="Content Placeholder 2">
            <a:extLst>
              <a:ext uri="{FF2B5EF4-FFF2-40B4-BE49-F238E27FC236}">
                <a16:creationId xmlns:a16="http://schemas.microsoft.com/office/drawing/2014/main" id="{91C6FCD3-1CE7-DC80-AED1-C9E5521BB0C3}"/>
              </a:ext>
            </a:extLst>
          </p:cNvPr>
          <p:cNvSpPr>
            <a:spLocks noGrp="1"/>
          </p:cNvSpPr>
          <p:nvPr>
            <p:ph idx="1"/>
          </p:nvPr>
        </p:nvSpPr>
        <p:spPr/>
        <p:txBody>
          <a:bodyPr>
            <a:normAutofit fontScale="70000" lnSpcReduction="20000"/>
          </a:bodyPr>
          <a:lstStyle/>
          <a:p>
            <a:pPr marL="0" indent="0">
              <a:buNone/>
            </a:pPr>
            <a:r>
              <a:rPr lang="en-US" dirty="0"/>
              <a:t>All materials are here: </a:t>
            </a:r>
            <a:r>
              <a:rPr lang="en-US" dirty="0">
                <a:hlinkClick r:id="rId2"/>
              </a:rPr>
              <a:t>https://github.com/AdamSwenson/parliamentary-procedure-explainers</a:t>
            </a:r>
            <a:endParaRPr lang="en-US" dirty="0">
              <a:hlinkClick r:id="rId3"/>
            </a:endParaRPr>
          </a:p>
          <a:p>
            <a:r>
              <a:rPr lang="en-US" dirty="0">
                <a:hlinkClick r:id="rId3"/>
              </a:rPr>
              <a:t>Bare bones overview</a:t>
            </a:r>
            <a:endParaRPr lang="en-US" dirty="0"/>
          </a:p>
          <a:p>
            <a:pPr lvl="1"/>
            <a:r>
              <a:rPr lang="en-US" dirty="0"/>
              <a:t>Robert’s Rules in 2-ish pages</a:t>
            </a:r>
          </a:p>
          <a:p>
            <a:r>
              <a:rPr lang="en-US" dirty="0">
                <a:hlinkClick r:id="rId4"/>
              </a:rPr>
              <a:t>A friendly note unfriendly to friendly amendments</a:t>
            </a:r>
            <a:endParaRPr lang="en-US" dirty="0"/>
          </a:p>
          <a:p>
            <a:pPr lvl="1"/>
            <a:r>
              <a:rPr lang="en-US" dirty="0"/>
              <a:t>A brief introduction to amendments through why there are no ‘friendly amendments’</a:t>
            </a:r>
            <a:endParaRPr lang="en-US" dirty="0">
              <a:hlinkClick r:id="rId5"/>
            </a:endParaRPr>
          </a:p>
          <a:p>
            <a:r>
              <a:rPr lang="en-US" dirty="0">
                <a:hlinkClick r:id="rId5"/>
              </a:rPr>
              <a:t>Why not consensus?</a:t>
            </a:r>
            <a:endParaRPr lang="en-US" dirty="0"/>
          </a:p>
          <a:p>
            <a:pPr lvl="1"/>
            <a:r>
              <a:rPr lang="en-US" dirty="0"/>
              <a:t>A brief explanation of why large deliberative bodies should not aim to make decisions by consensus</a:t>
            </a:r>
          </a:p>
          <a:p>
            <a:r>
              <a:rPr lang="en-US" dirty="0">
                <a:hlinkClick r:id="rId6"/>
              </a:rPr>
              <a:t>There are no abstentions</a:t>
            </a:r>
            <a:endParaRPr lang="en-US" dirty="0"/>
          </a:p>
          <a:p>
            <a:pPr lvl="1"/>
            <a:r>
              <a:rPr lang="en-US" dirty="0"/>
              <a:t>Abstentions aren’t votes.  </a:t>
            </a:r>
          </a:p>
          <a:p>
            <a:r>
              <a:rPr lang="en-US" dirty="0">
                <a:hlinkClick r:id="rId7"/>
              </a:rPr>
              <a:t>Senate procedure, a saga</a:t>
            </a:r>
            <a:endParaRPr lang="en-US" dirty="0"/>
          </a:p>
          <a:p>
            <a:pPr lvl="1"/>
            <a:r>
              <a:rPr lang="en-US" dirty="0"/>
              <a:t>Script for orientation role play with explanations </a:t>
            </a:r>
            <a:endParaRPr lang="en-US" dirty="0">
              <a:hlinkClick r:id="rId8"/>
            </a:endParaRPr>
          </a:p>
          <a:p>
            <a:r>
              <a:rPr lang="en-US" dirty="0">
                <a:hlinkClick r:id="rId8"/>
              </a:rPr>
              <a:t>Senate procedure, an iterated saga</a:t>
            </a:r>
            <a:endParaRPr lang="en-US" dirty="0"/>
          </a:p>
          <a:p>
            <a:pPr lvl="1"/>
            <a:r>
              <a:rPr lang="en-US" dirty="0"/>
              <a:t>Script for orientation role play which builds from easy to harder cases</a:t>
            </a:r>
          </a:p>
          <a:p>
            <a:pPr marL="457200" lvl="1" indent="0">
              <a:buNone/>
            </a:pPr>
            <a:endParaRPr lang="en-US" dirty="0"/>
          </a:p>
        </p:txBody>
      </p:sp>
    </p:spTree>
    <p:extLst>
      <p:ext uri="{BB962C8B-B14F-4D97-AF65-F5344CB8AC3E}">
        <p14:creationId xmlns:p14="http://schemas.microsoft.com/office/powerpoint/2010/main" val="990795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292C-DED5-C80D-E088-692CBD42DF46}"/>
              </a:ext>
            </a:extLst>
          </p:cNvPr>
          <p:cNvSpPr>
            <a:spLocks noGrp="1"/>
          </p:cNvSpPr>
          <p:nvPr>
            <p:ph type="title"/>
          </p:nvPr>
        </p:nvSpPr>
        <p:spPr/>
        <p:txBody>
          <a:bodyPr/>
          <a:lstStyle/>
          <a:p>
            <a:r>
              <a:rPr lang="en-US" dirty="0"/>
              <a:t>Additional materials</a:t>
            </a:r>
          </a:p>
        </p:txBody>
      </p:sp>
      <p:sp>
        <p:nvSpPr>
          <p:cNvPr id="3" name="Content Placeholder 2">
            <a:extLst>
              <a:ext uri="{FF2B5EF4-FFF2-40B4-BE49-F238E27FC236}">
                <a16:creationId xmlns:a16="http://schemas.microsoft.com/office/drawing/2014/main" id="{91C6FCD3-1CE7-DC80-AED1-C9E5521BB0C3}"/>
              </a:ext>
            </a:extLst>
          </p:cNvPr>
          <p:cNvSpPr>
            <a:spLocks noGrp="1"/>
          </p:cNvSpPr>
          <p:nvPr>
            <p:ph idx="1"/>
          </p:nvPr>
        </p:nvSpPr>
        <p:spPr/>
        <p:txBody>
          <a:bodyPr>
            <a:normAutofit fontScale="47500" lnSpcReduction="20000"/>
          </a:bodyPr>
          <a:lstStyle/>
          <a:p>
            <a:pPr marL="0" indent="0">
              <a:buNone/>
            </a:pPr>
            <a:r>
              <a:rPr lang="en-US" dirty="0"/>
              <a:t>All materials are here: </a:t>
            </a:r>
            <a:r>
              <a:rPr lang="en-US" dirty="0">
                <a:hlinkClick r:id="rId2"/>
              </a:rPr>
              <a:t>https://github.com/AdamSwenson/parliamentary-procedure-explainers</a:t>
            </a:r>
            <a:endParaRPr lang="en-US" dirty="0">
              <a:hlinkClick r:id="rId3"/>
            </a:endParaRPr>
          </a:p>
          <a:p>
            <a:r>
              <a:rPr lang="en-US" dirty="0">
                <a:hlinkClick r:id="rId3"/>
              </a:rPr>
              <a:t>Bare bones overview</a:t>
            </a:r>
            <a:endParaRPr lang="en-US" dirty="0"/>
          </a:p>
          <a:p>
            <a:pPr lvl="1"/>
            <a:r>
              <a:rPr lang="en-US" dirty="0"/>
              <a:t>Robert’s Rules in 2-ish pages</a:t>
            </a:r>
          </a:p>
          <a:p>
            <a:pPr lvl="1"/>
            <a:r>
              <a:rPr lang="en-US" dirty="0">
                <a:hlinkClick r:id="rId3"/>
              </a:rPr>
              <a:t>https://github.com/AdamSwenson/parliamentary-procedure-explainers/blob/main/Bare%20bones%20introduction%20to%20Robz.pdf</a:t>
            </a:r>
            <a:endParaRPr lang="en-US" dirty="0"/>
          </a:p>
          <a:p>
            <a:pPr marL="0" indent="0">
              <a:buNone/>
            </a:pPr>
            <a:endParaRPr lang="en-US" dirty="0"/>
          </a:p>
          <a:p>
            <a:r>
              <a:rPr lang="en-US" dirty="0">
                <a:hlinkClick r:id="rId4"/>
              </a:rPr>
              <a:t>A friendly note unfriendly to friendly amendments</a:t>
            </a:r>
            <a:endParaRPr lang="en-US" dirty="0"/>
          </a:p>
          <a:p>
            <a:pPr lvl="1"/>
            <a:r>
              <a:rPr lang="en-US" dirty="0"/>
              <a:t>A brief introduction to amendments through why there are no ‘friendly amendments’</a:t>
            </a:r>
          </a:p>
          <a:p>
            <a:pPr lvl="1"/>
            <a:r>
              <a:rPr lang="en-US" dirty="0">
                <a:hlinkClick r:id="rId4"/>
              </a:rPr>
              <a:t>https://github.com/AdamSwenson/parliamentary-procedure-explainers/blob/main/A%20friendly%20note%20unfriendly%20to%20friendly%20amendments.pdf</a:t>
            </a:r>
            <a:endParaRPr lang="en-US" dirty="0"/>
          </a:p>
          <a:p>
            <a:endParaRPr lang="en-US" dirty="0">
              <a:hlinkClick r:id="rId5"/>
            </a:endParaRPr>
          </a:p>
          <a:p>
            <a:r>
              <a:rPr lang="en-US" dirty="0">
                <a:hlinkClick r:id="rId5"/>
              </a:rPr>
              <a:t>Why not consensus?</a:t>
            </a:r>
            <a:endParaRPr lang="en-US" dirty="0"/>
          </a:p>
          <a:p>
            <a:pPr lvl="1"/>
            <a:r>
              <a:rPr lang="en-US" dirty="0"/>
              <a:t>A brief explanation of why large deliberative bodies should not aim to make decisions by consensus</a:t>
            </a:r>
          </a:p>
          <a:p>
            <a:pPr marL="457200" lvl="1" indent="0">
              <a:buNone/>
            </a:pPr>
            <a:endParaRPr lang="en-US" dirty="0"/>
          </a:p>
          <a:p>
            <a:r>
              <a:rPr lang="en-US" dirty="0">
                <a:hlinkClick r:id="rId6"/>
              </a:rPr>
              <a:t>Senate procedure, a saga</a:t>
            </a:r>
            <a:endParaRPr lang="en-US" dirty="0"/>
          </a:p>
          <a:p>
            <a:pPr lvl="1"/>
            <a:r>
              <a:rPr lang="en-US" dirty="0"/>
              <a:t>Script for orientation role play with explanations </a:t>
            </a:r>
          </a:p>
          <a:p>
            <a:pPr lvl="1"/>
            <a:r>
              <a:rPr lang="en-US" dirty="0">
                <a:hlinkClick r:id="rId6"/>
              </a:rPr>
              <a:t>https://github.com/AdamSwenson/parliamentary-procedure-explainers/blob/main/Senate%20procedure%20role%20play%20-%20narrated.pdf</a:t>
            </a:r>
            <a:endParaRPr lang="en-US" dirty="0"/>
          </a:p>
          <a:p>
            <a:pPr marL="457200" lvl="1" indent="0">
              <a:buNone/>
            </a:pPr>
            <a:endParaRPr lang="en-US" dirty="0">
              <a:hlinkClick r:id="rId7"/>
            </a:endParaRPr>
          </a:p>
          <a:p>
            <a:r>
              <a:rPr lang="en-US" dirty="0">
                <a:hlinkClick r:id="rId7"/>
              </a:rPr>
              <a:t>Senate procedure, an iterated saga</a:t>
            </a:r>
            <a:endParaRPr lang="en-US" dirty="0"/>
          </a:p>
          <a:p>
            <a:pPr lvl="1"/>
            <a:r>
              <a:rPr lang="en-US" dirty="0"/>
              <a:t>Script for orientation role play which builds from easy to harder cases</a:t>
            </a:r>
          </a:p>
          <a:p>
            <a:pPr lvl="1"/>
            <a:r>
              <a:rPr lang="en-US" dirty="0"/>
              <a:t>https://</a:t>
            </a:r>
            <a:r>
              <a:rPr lang="en-US" dirty="0" err="1"/>
              <a:t>github.com</a:t>
            </a:r>
            <a:r>
              <a:rPr lang="en-US" dirty="0"/>
              <a:t>/</a:t>
            </a:r>
            <a:r>
              <a:rPr lang="en-US" dirty="0" err="1"/>
              <a:t>AdamSwenson</a:t>
            </a:r>
            <a:r>
              <a:rPr lang="en-US" dirty="0"/>
              <a:t>/parliamentary-procedure-explainers/blob/main/Senate%20procedure%20role%20play%20script%20-%20iterative.pdf</a:t>
            </a:r>
          </a:p>
          <a:p>
            <a:pPr lvl="1"/>
            <a:endParaRPr lang="en-US" dirty="0"/>
          </a:p>
        </p:txBody>
      </p:sp>
    </p:spTree>
    <p:extLst>
      <p:ext uri="{BB962C8B-B14F-4D97-AF65-F5344CB8AC3E}">
        <p14:creationId xmlns:p14="http://schemas.microsoft.com/office/powerpoint/2010/main" val="3166133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9485-678C-0C2F-F132-8DA85160994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A55F2654-1375-DA96-AF8A-19B6E8214342}"/>
              </a:ext>
            </a:extLst>
          </p:cNvPr>
          <p:cNvSpPr>
            <a:spLocks noGrp="1"/>
          </p:cNvSpPr>
          <p:nvPr>
            <p:ph idx="1"/>
          </p:nvPr>
        </p:nvSpPr>
        <p:spPr/>
        <p:txBody>
          <a:bodyPr/>
          <a:lstStyle/>
          <a:p>
            <a:r>
              <a:rPr lang="en-US" dirty="0"/>
              <a:t>Going to try to give a sense of how to think about Robert’s Rules.</a:t>
            </a:r>
          </a:p>
          <a:p>
            <a:pPr lvl="1"/>
            <a:r>
              <a:rPr lang="en-US" dirty="0"/>
              <a:t>Some underlying principles (according to me)</a:t>
            </a:r>
          </a:p>
          <a:p>
            <a:r>
              <a:rPr lang="en-US" dirty="0"/>
              <a:t>Not going to talk much about what the rules actually are</a:t>
            </a:r>
          </a:p>
          <a:p>
            <a:endParaRPr lang="en-US" dirty="0"/>
          </a:p>
        </p:txBody>
      </p:sp>
    </p:spTree>
    <p:extLst>
      <p:ext uri="{BB962C8B-B14F-4D97-AF65-F5344CB8AC3E}">
        <p14:creationId xmlns:p14="http://schemas.microsoft.com/office/powerpoint/2010/main" val="26778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9549F3-C5F7-E5A9-4F6A-1640BFF72107}"/>
              </a:ext>
            </a:extLst>
          </p:cNvPr>
          <p:cNvSpPr>
            <a:spLocks noGrp="1"/>
          </p:cNvSpPr>
          <p:nvPr>
            <p:ph type="title"/>
          </p:nvPr>
        </p:nvSpPr>
        <p:spPr/>
        <p:txBody>
          <a:bodyPr/>
          <a:lstStyle/>
          <a:p>
            <a:r>
              <a:rPr lang="en-US" dirty="0"/>
              <a:t>Deliberative bodies</a:t>
            </a:r>
          </a:p>
        </p:txBody>
      </p:sp>
      <p:sp>
        <p:nvSpPr>
          <p:cNvPr id="5" name="Content Placeholder 4">
            <a:extLst>
              <a:ext uri="{FF2B5EF4-FFF2-40B4-BE49-F238E27FC236}">
                <a16:creationId xmlns:a16="http://schemas.microsoft.com/office/drawing/2014/main" id="{0089BAF9-ED35-CDFB-742A-74588F70B1E3}"/>
              </a:ext>
            </a:extLst>
          </p:cNvPr>
          <p:cNvSpPr>
            <a:spLocks noGrp="1"/>
          </p:cNvSpPr>
          <p:nvPr>
            <p:ph idx="1"/>
          </p:nvPr>
        </p:nvSpPr>
        <p:spPr/>
        <p:txBody>
          <a:bodyPr/>
          <a:lstStyle/>
          <a:p>
            <a:r>
              <a:rPr lang="en-US" dirty="0"/>
              <a:t>Groups of individuals which must act collectively</a:t>
            </a:r>
          </a:p>
          <a:p>
            <a:r>
              <a:rPr lang="en-US" dirty="0"/>
              <a:t>Diversity of viewpoints and opinions</a:t>
            </a:r>
          </a:p>
          <a:p>
            <a:pPr lvl="1"/>
            <a:r>
              <a:rPr lang="en-US" dirty="0"/>
              <a:t>Disagreement is inevitable (and essential for good decision-making) </a:t>
            </a:r>
          </a:p>
        </p:txBody>
      </p:sp>
    </p:spTree>
    <p:extLst>
      <p:ext uri="{BB962C8B-B14F-4D97-AF65-F5344CB8AC3E}">
        <p14:creationId xmlns:p14="http://schemas.microsoft.com/office/powerpoint/2010/main" val="272015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BEF5-10C3-BF31-CC2D-C90594B9BEB8}"/>
              </a:ext>
            </a:extLst>
          </p:cNvPr>
          <p:cNvSpPr>
            <a:spLocks noGrp="1"/>
          </p:cNvSpPr>
          <p:nvPr>
            <p:ph type="title"/>
          </p:nvPr>
        </p:nvSpPr>
        <p:spPr/>
        <p:txBody>
          <a:bodyPr/>
          <a:lstStyle/>
          <a:p>
            <a:r>
              <a:rPr lang="en-US" dirty="0"/>
              <a:t>2 basic principles</a:t>
            </a:r>
          </a:p>
        </p:txBody>
      </p:sp>
      <p:sp>
        <p:nvSpPr>
          <p:cNvPr id="3" name="Content Placeholder 2">
            <a:extLst>
              <a:ext uri="{FF2B5EF4-FFF2-40B4-BE49-F238E27FC236}">
                <a16:creationId xmlns:a16="http://schemas.microsoft.com/office/drawing/2014/main" id="{6FA97866-3000-3701-5234-0CD798D6099E}"/>
              </a:ext>
            </a:extLst>
          </p:cNvPr>
          <p:cNvSpPr>
            <a:spLocks noGrp="1"/>
          </p:cNvSpPr>
          <p:nvPr>
            <p:ph idx="1"/>
          </p:nvPr>
        </p:nvSpPr>
        <p:spPr/>
        <p:txBody>
          <a:bodyPr>
            <a:normAutofit/>
          </a:bodyPr>
          <a:lstStyle/>
          <a:p>
            <a:r>
              <a:rPr lang="en-US" dirty="0"/>
              <a:t>ACTION: The body must be able to act.</a:t>
            </a:r>
          </a:p>
          <a:p>
            <a:pPr marL="457200" lvl="1" indent="0">
              <a:buNone/>
            </a:pPr>
            <a:endParaRPr lang="en-US" dirty="0"/>
          </a:p>
          <a:p>
            <a:r>
              <a:rPr lang="en-US" dirty="0"/>
              <a:t>EQUALITY: Every member must have an equal ability and opportunity to affect the actions of the body.</a:t>
            </a:r>
          </a:p>
          <a:p>
            <a:endParaRPr lang="en-US" dirty="0"/>
          </a:p>
        </p:txBody>
      </p:sp>
    </p:spTree>
    <p:extLst>
      <p:ext uri="{BB962C8B-B14F-4D97-AF65-F5344CB8AC3E}">
        <p14:creationId xmlns:p14="http://schemas.microsoft.com/office/powerpoint/2010/main" val="87244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hirt">
            <a:extLst>
              <a:ext uri="{FF2B5EF4-FFF2-40B4-BE49-F238E27FC236}">
                <a16:creationId xmlns:a16="http://schemas.microsoft.com/office/drawing/2014/main" id="{5EDE9933-B2CE-D442-9EB7-098092CF77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4" name="Freeform: Shape 23">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1C24542-EC36-54B3-1D4E-EDA762874BE9}"/>
              </a:ext>
            </a:extLst>
          </p:cNvPr>
          <p:cNvSpPr>
            <a:spLocks noGrp="1"/>
          </p:cNvSpPr>
          <p:nvPr>
            <p:ph type="title"/>
          </p:nvPr>
        </p:nvSpPr>
        <p:spPr>
          <a:xfrm>
            <a:off x="5759354" y="457201"/>
            <a:ext cx="5337270" cy="1835911"/>
          </a:xfrm>
        </p:spPr>
        <p:txBody>
          <a:bodyPr anchor="b">
            <a:normAutofit/>
          </a:bodyPr>
          <a:lstStyle/>
          <a:p>
            <a:r>
              <a:rPr lang="en-US" sz="5400">
                <a:solidFill>
                  <a:srgbClr val="FFFFFF"/>
                </a:solidFill>
              </a:rPr>
              <a:t>T-shirt version</a:t>
            </a:r>
          </a:p>
        </p:txBody>
      </p:sp>
      <p:sp>
        <p:nvSpPr>
          <p:cNvPr id="26"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E5DDD8-9E34-DF16-8C72-6C984786D82B}"/>
              </a:ext>
            </a:extLst>
          </p:cNvPr>
          <p:cNvSpPr>
            <a:spLocks noGrp="1"/>
          </p:cNvSpPr>
          <p:nvPr>
            <p:ph idx="1"/>
          </p:nvPr>
        </p:nvSpPr>
        <p:spPr>
          <a:xfrm>
            <a:off x="5759354" y="2798064"/>
            <a:ext cx="5461095" cy="3417611"/>
          </a:xfrm>
        </p:spPr>
        <p:txBody>
          <a:bodyPr anchor="t">
            <a:normAutofit/>
          </a:bodyPr>
          <a:lstStyle/>
          <a:p>
            <a:pPr marL="0" indent="0">
              <a:buNone/>
            </a:pPr>
            <a:r>
              <a:rPr lang="en-US" sz="2200" dirty="0">
                <a:solidFill>
                  <a:srgbClr val="FFFFFF"/>
                </a:solidFill>
              </a:rPr>
              <a:t>Opponents MUST get their say; </a:t>
            </a:r>
          </a:p>
          <a:p>
            <a:pPr marL="0" indent="0">
              <a:buNone/>
            </a:pPr>
            <a:r>
              <a:rPr lang="en-US" sz="2200" dirty="0">
                <a:solidFill>
                  <a:srgbClr val="FFFFFF"/>
                </a:solidFill>
              </a:rPr>
              <a:t>the majority (eventually) gets its way.</a:t>
            </a:r>
          </a:p>
          <a:p>
            <a:endParaRPr lang="en-US" sz="2200" dirty="0">
              <a:solidFill>
                <a:srgbClr val="FFFFFF"/>
              </a:solidFill>
            </a:endParaRPr>
          </a:p>
        </p:txBody>
      </p:sp>
    </p:spTree>
    <p:extLst>
      <p:ext uri="{BB962C8B-B14F-4D97-AF65-F5344CB8AC3E}">
        <p14:creationId xmlns:p14="http://schemas.microsoft.com/office/powerpoint/2010/main" val="34062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C70D-E44B-CB3E-A19B-CCD1B5B8C5A7}"/>
              </a:ext>
            </a:extLst>
          </p:cNvPr>
          <p:cNvSpPr>
            <a:spLocks noGrp="1"/>
          </p:cNvSpPr>
          <p:nvPr>
            <p:ph type="title"/>
          </p:nvPr>
        </p:nvSpPr>
        <p:spPr/>
        <p:txBody>
          <a:bodyPr/>
          <a:lstStyle/>
          <a:p>
            <a:r>
              <a:rPr lang="en-US" dirty="0"/>
              <a:t>Purpose of the rules</a:t>
            </a:r>
          </a:p>
        </p:txBody>
      </p:sp>
      <p:sp>
        <p:nvSpPr>
          <p:cNvPr id="3" name="Content Placeholder 2">
            <a:extLst>
              <a:ext uri="{FF2B5EF4-FFF2-40B4-BE49-F238E27FC236}">
                <a16:creationId xmlns:a16="http://schemas.microsoft.com/office/drawing/2014/main" id="{50FD5AE8-FC59-0896-CFC9-5A2F29E1CEFB}"/>
              </a:ext>
            </a:extLst>
          </p:cNvPr>
          <p:cNvSpPr>
            <a:spLocks noGrp="1"/>
          </p:cNvSpPr>
          <p:nvPr>
            <p:ph idx="1"/>
          </p:nvPr>
        </p:nvSpPr>
        <p:spPr/>
        <p:txBody>
          <a:bodyPr/>
          <a:lstStyle/>
          <a:p>
            <a:r>
              <a:rPr lang="en-US" dirty="0" err="1"/>
              <a:t>Goldthwait's</a:t>
            </a:r>
            <a:r>
              <a:rPr lang="en-US" dirty="0"/>
              <a:t> principle : The Senate must be able to act as it chooses; the rules are never there to get in the way.</a:t>
            </a:r>
          </a:p>
          <a:p>
            <a:pPr lvl="1"/>
            <a:r>
              <a:rPr lang="en-US" dirty="0"/>
              <a:t>Implied by ACTION </a:t>
            </a:r>
          </a:p>
          <a:p>
            <a:pPr marL="457200" lvl="1" indent="0">
              <a:buNone/>
            </a:pPr>
            <a:endParaRPr lang="en-US" dirty="0"/>
          </a:p>
        </p:txBody>
      </p:sp>
    </p:spTree>
    <p:extLst>
      <p:ext uri="{BB962C8B-B14F-4D97-AF65-F5344CB8AC3E}">
        <p14:creationId xmlns:p14="http://schemas.microsoft.com/office/powerpoint/2010/main" val="158448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16036</TotalTime>
  <Words>2360</Words>
  <Application>Microsoft Macintosh PowerPoint</Application>
  <PresentationFormat>Widescreen</PresentationFormat>
  <Paragraphs>236</Paragraphs>
  <Slides>42</Slides>
  <Notes>5</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Meiryo</vt:lpstr>
      <vt:lpstr>Arial</vt:lpstr>
      <vt:lpstr>Calibri</vt:lpstr>
      <vt:lpstr>Calibri Light</vt:lpstr>
      <vt:lpstr>Helvetica Neue</vt:lpstr>
      <vt:lpstr>Office Theme</vt:lpstr>
      <vt:lpstr>Disagree and get things done</vt:lpstr>
      <vt:lpstr>Me</vt:lpstr>
      <vt:lpstr>Why do I care so much about Robz?</vt:lpstr>
      <vt:lpstr>Everything you need to know about Robert’s Rules</vt:lpstr>
      <vt:lpstr>Approach</vt:lpstr>
      <vt:lpstr>Deliberative bodies</vt:lpstr>
      <vt:lpstr>2 basic principles</vt:lpstr>
      <vt:lpstr>T-shirt version</vt:lpstr>
      <vt:lpstr>Purpose of the rules</vt:lpstr>
      <vt:lpstr>Mechanics of action</vt:lpstr>
      <vt:lpstr>How does a deliberative body act?</vt:lpstr>
      <vt:lpstr>Motions and resolutions</vt:lpstr>
      <vt:lpstr>Process</vt:lpstr>
      <vt:lpstr>Example</vt:lpstr>
      <vt:lpstr>How many votes does that take?</vt:lpstr>
      <vt:lpstr>How many votes does that take?</vt:lpstr>
      <vt:lpstr>How many votes?</vt:lpstr>
      <vt:lpstr>How many is that?</vt:lpstr>
      <vt:lpstr>What about abstentions? </vt:lpstr>
      <vt:lpstr>Abstentions</vt:lpstr>
      <vt:lpstr>Amendments</vt:lpstr>
      <vt:lpstr>Basic rule</vt:lpstr>
      <vt:lpstr>Who can amend?</vt:lpstr>
      <vt:lpstr>Amending amendments</vt:lpstr>
      <vt:lpstr>Best practices to stay out of trouble</vt:lpstr>
      <vt:lpstr>Friendly amendments</vt:lpstr>
      <vt:lpstr>The Chair</vt:lpstr>
      <vt:lpstr>Role of the Chair</vt:lpstr>
      <vt:lpstr>Role of the Chair</vt:lpstr>
      <vt:lpstr>Neutrality</vt:lpstr>
      <vt:lpstr>Appeals</vt:lpstr>
      <vt:lpstr>Special topics</vt:lpstr>
      <vt:lpstr>Features of a consent calendar: No peeking at Robz</vt:lpstr>
      <vt:lpstr>What Robz says</vt:lpstr>
      <vt:lpstr>Is approving the agenda approving the consent calendar?</vt:lpstr>
      <vt:lpstr>What’s an agenda?</vt:lpstr>
      <vt:lpstr>Special rules of order</vt:lpstr>
      <vt:lpstr>My plea: Write things down</vt:lpstr>
      <vt:lpstr>Personal opinion</vt:lpstr>
      <vt:lpstr>PowerPoint Presentation</vt:lpstr>
      <vt:lpstr>Additional materials from me</vt:lpstr>
      <vt:lpstr>Additional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Swenson, Adam</dc:creator>
  <cp:lastModifiedBy>Swenson, Adam</cp:lastModifiedBy>
  <cp:revision>38</cp:revision>
  <dcterms:created xsi:type="dcterms:W3CDTF">2023-10-11T18:24:40Z</dcterms:created>
  <dcterms:modified xsi:type="dcterms:W3CDTF">2023-11-16T22:01:07Z</dcterms:modified>
</cp:coreProperties>
</file>