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77" r:id="rId3"/>
    <p:sldId id="278" r:id="rId4"/>
    <p:sldId id="287" r:id="rId5"/>
    <p:sldId id="288" r:id="rId6"/>
    <p:sldId id="279" r:id="rId7"/>
    <p:sldId id="280" r:id="rId8"/>
    <p:sldId id="281" r:id="rId9"/>
    <p:sldId id="282" r:id="rId10"/>
    <p:sldId id="319" r:id="rId11"/>
    <p:sldId id="271" r:id="rId12"/>
    <p:sldId id="266" r:id="rId13"/>
    <p:sldId id="291" r:id="rId14"/>
    <p:sldId id="322" r:id="rId15"/>
    <p:sldId id="292" r:id="rId16"/>
    <p:sldId id="294" r:id="rId17"/>
    <p:sldId id="283" r:id="rId18"/>
    <p:sldId id="284" r:id="rId19"/>
    <p:sldId id="318" r:id="rId20"/>
    <p:sldId id="295" r:id="rId21"/>
    <p:sldId id="296" r:id="rId22"/>
    <p:sldId id="289" r:id="rId23"/>
    <p:sldId id="320" r:id="rId24"/>
    <p:sldId id="324" r:id="rId25"/>
    <p:sldId id="290" r:id="rId26"/>
    <p:sldId id="323" r:id="rId27"/>
    <p:sldId id="285" r:id="rId28"/>
    <p:sldId id="275" r:id="rId29"/>
    <p:sldId id="325" r:id="rId30"/>
    <p:sldId id="297" r:id="rId31"/>
    <p:sldId id="299" r:id="rId32"/>
    <p:sldId id="300" r:id="rId33"/>
    <p:sldId id="301" r:id="rId34"/>
    <p:sldId id="306" r:id="rId35"/>
    <p:sldId id="315" r:id="rId36"/>
    <p:sldId id="307" r:id="rId37"/>
    <p:sldId id="268" r:id="rId38"/>
    <p:sldId id="262" r:id="rId39"/>
    <p:sldId id="259" r:id="rId40"/>
    <p:sldId id="260" r:id="rId41"/>
    <p:sldId id="261" r:id="rId42"/>
    <p:sldId id="267" r:id="rId43"/>
    <p:sldId id="263" r:id="rId44"/>
    <p:sldId id="264" r:id="rId45"/>
    <p:sldId id="265" r:id="rId46"/>
    <p:sldId id="258" r:id="rId47"/>
    <p:sldId id="269" r:id="rId48"/>
    <p:sldId id="270" r:id="rId49"/>
    <p:sldId id="272" r:id="rId50"/>
    <p:sldId id="273" r:id="rId51"/>
    <p:sldId id="308" r:id="rId52"/>
    <p:sldId id="309" r:id="rId53"/>
    <p:sldId id="310" r:id="rId54"/>
    <p:sldId id="311" r:id="rId55"/>
    <p:sldId id="312" r:id="rId56"/>
    <p:sldId id="313" r:id="rId57"/>
    <p:sldId id="3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8BA2E4-D99B-D340-84EA-C8DD11911D2C}">
          <p14:sldIdLst>
            <p14:sldId id="256"/>
            <p14:sldId id="277"/>
            <p14:sldId id="278"/>
            <p14:sldId id="287"/>
            <p14:sldId id="288"/>
            <p14:sldId id="279"/>
          </p14:sldIdLst>
        </p14:section>
        <p14:section name="Types" id="{A097ED64-90E5-1541-BAF7-2BFE4D04BF00}">
          <p14:sldIdLst>
            <p14:sldId id="280"/>
            <p14:sldId id="281"/>
            <p14:sldId id="282"/>
            <p14:sldId id="319"/>
          </p14:sldIdLst>
        </p14:section>
        <p14:section name="Second order amendment" id="{0868F979-F659-4845-8430-91C05016B1DB}">
          <p14:sldIdLst>
            <p14:sldId id="271"/>
            <p14:sldId id="266"/>
            <p14:sldId id="291"/>
            <p14:sldId id="322"/>
            <p14:sldId id="292"/>
          </p14:sldIdLst>
        </p14:section>
        <p14:section name="Germaneness" id="{81B99A73-4B16-0C46-8B0C-40108BF6C56A}">
          <p14:sldIdLst>
            <p14:sldId id="294"/>
            <p14:sldId id="283"/>
            <p14:sldId id="284"/>
            <p14:sldId id="318"/>
          </p14:sldIdLst>
        </p14:section>
        <p14:section name="Details" id="{0720DB10-9452-F544-8305-2A0FAFE2486E}">
          <p14:sldIdLst>
            <p14:sldId id="295"/>
            <p14:sldId id="296"/>
            <p14:sldId id="289"/>
            <p14:sldId id="320"/>
            <p14:sldId id="324"/>
            <p14:sldId id="290"/>
            <p14:sldId id="323"/>
            <p14:sldId id="285"/>
            <p14:sldId id="275"/>
            <p14:sldId id="325"/>
            <p14:sldId id="297"/>
            <p14:sldId id="299"/>
            <p14:sldId id="300"/>
          </p14:sldIdLst>
        </p14:section>
        <p14:section name="Substitution" id="{FA1B9AB7-A65A-9745-A6CE-4BB19AE9A6AE}">
          <p14:sldIdLst>
            <p14:sldId id="301"/>
            <p14:sldId id="306"/>
            <p14:sldId id="315"/>
            <p14:sldId id="307"/>
          </p14:sldIdLst>
        </p14:section>
        <p14:section name="Stating amendments" id="{F564D942-C74F-5048-95C8-E24EA06ABDE4}">
          <p14:sldIdLst>
            <p14:sldId id="268"/>
            <p14:sldId id="262"/>
            <p14:sldId id="259"/>
            <p14:sldId id="260"/>
            <p14:sldId id="261"/>
          </p14:sldIdLst>
        </p14:section>
        <p14:section name="Opposing amendments" id="{BC890FDE-AB70-034D-9CEA-396C89E99403}">
          <p14:sldIdLst>
            <p14:sldId id="267"/>
            <p14:sldId id="263"/>
            <p14:sldId id="264"/>
            <p14:sldId id="265"/>
          </p14:sldIdLst>
        </p14:section>
        <p14:section name="Who can amend" id="{286BED8D-F188-944A-B8ED-5503AD9289E6}">
          <p14:sldIdLst>
            <p14:sldId id="258"/>
            <p14:sldId id="269"/>
            <p14:sldId id="270"/>
            <p14:sldId id="272"/>
            <p14:sldId id="273"/>
          </p14:sldIdLst>
        </p14:section>
        <p14:section name="Friendly amendments" id="{0F4F1F58-11DA-694F-9B40-D470FBBDD98D}">
          <p14:sldIdLst>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92"/>
    <p:restoredTop sz="94643"/>
  </p:normalViewPr>
  <p:slideViewPr>
    <p:cSldViewPr snapToGrid="0" snapToObjects="1">
      <p:cViewPr varScale="1">
        <p:scale>
          <a:sx n="69" d="100"/>
          <a:sy n="69" d="100"/>
        </p:scale>
        <p:origin x="224" y="211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D389-EA5E-B84D-A1D9-D9395A81BB7C}"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E8A94-E969-D841-8874-80F1E564540E}" type="slidenum">
              <a:rPr lang="en-US" smtClean="0"/>
              <a:t>‹#›</a:t>
            </a:fld>
            <a:endParaRPr lang="en-US"/>
          </a:p>
        </p:txBody>
      </p:sp>
    </p:spTree>
    <p:extLst>
      <p:ext uri="{BB962C8B-B14F-4D97-AF65-F5344CB8AC3E}">
        <p14:creationId xmlns:p14="http://schemas.microsoft.com/office/powerpoint/2010/main" val="164415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737CAF-5119-D94A-8738-41B4EF4D8B21}"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60541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77035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25408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26304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37CAF-5119-D94A-8738-41B4EF4D8B21}"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2795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737CAF-5119-D94A-8738-41B4EF4D8B21}"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8565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737CAF-5119-D94A-8738-41B4EF4D8B21}" type="datetimeFigureOut">
              <a:rPr lang="en-US" smtClean="0"/>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79417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737CAF-5119-D94A-8738-41B4EF4D8B21}" type="datetimeFigureOut">
              <a:rPr lang="en-US" smtClean="0"/>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96323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37CAF-5119-D94A-8738-41B4EF4D8B21}" type="datetimeFigureOut">
              <a:rPr lang="en-US" smtClean="0"/>
              <a:t>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5456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37CAF-5119-D94A-8738-41B4EF4D8B21}"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3008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37CAF-5119-D94A-8738-41B4EF4D8B21}"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95745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37CAF-5119-D94A-8738-41B4EF4D8B21}" type="datetimeFigureOut">
              <a:rPr lang="en-US" smtClean="0"/>
              <a:t>11/3/22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0BDE9-944B-A549-8742-CA16D482F91F}" type="slidenum">
              <a:rPr lang="en-US" smtClean="0"/>
              <a:t>‹#›</a:t>
            </a:fld>
            <a:endParaRPr lang="en-US"/>
          </a:p>
        </p:txBody>
      </p:sp>
    </p:spTree>
    <p:extLst>
      <p:ext uri="{BB962C8B-B14F-4D97-AF65-F5344CB8AC3E}">
        <p14:creationId xmlns:p14="http://schemas.microsoft.com/office/powerpoint/2010/main" val="133072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Amendments</a:t>
            </a:r>
          </a:p>
        </p:txBody>
      </p:sp>
      <p:sp>
        <p:nvSpPr>
          <p:cNvPr id="3" name="Subtitle 2"/>
          <p:cNvSpPr>
            <a:spLocks noGrp="1"/>
          </p:cNvSpPr>
          <p:nvPr>
            <p:ph type="subTitle" idx="1"/>
          </p:nvPr>
        </p:nvSpPr>
        <p:spPr/>
        <p:txBody>
          <a:bodyPr/>
          <a:lstStyle/>
          <a:p>
            <a:r>
              <a:rPr lang="en-US" dirty="0"/>
              <a:t>Oy vey. This is complicated. </a:t>
            </a:r>
          </a:p>
          <a:p>
            <a:endParaRPr lang="en-US" dirty="0"/>
          </a:p>
        </p:txBody>
      </p:sp>
    </p:spTree>
    <p:extLst>
      <p:ext uri="{BB962C8B-B14F-4D97-AF65-F5344CB8AC3E}">
        <p14:creationId xmlns:p14="http://schemas.microsoft.com/office/powerpoint/2010/main" val="117046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Substitute</a:t>
            </a:r>
          </a:p>
        </p:txBody>
      </p:sp>
      <p:sp>
        <p:nvSpPr>
          <p:cNvPr id="3" name="Content Placeholder 2"/>
          <p:cNvSpPr>
            <a:spLocks noGrp="1"/>
          </p:cNvSpPr>
          <p:nvPr>
            <p:ph idx="1"/>
          </p:nvPr>
        </p:nvSpPr>
        <p:spPr/>
        <p:txBody>
          <a:bodyPr>
            <a:normAutofit/>
          </a:bodyPr>
          <a:lstStyle/>
          <a:p>
            <a:r>
              <a:rPr lang="en-US" dirty="0"/>
              <a:t>(Mis)use: </a:t>
            </a:r>
          </a:p>
          <a:p>
            <a:pPr lvl="1"/>
            <a:r>
              <a:rPr lang="en-US" dirty="0"/>
              <a:t>Moving to strike text from the motion and replace it with new text.</a:t>
            </a:r>
          </a:p>
          <a:p>
            <a:r>
              <a:rPr lang="en-US" dirty="0"/>
              <a:t>Why</a:t>
            </a:r>
          </a:p>
          <a:p>
            <a:pPr lvl="1"/>
            <a:r>
              <a:rPr lang="en-US" dirty="0"/>
              <a:t>Usually complicates the process unnecessarily.</a:t>
            </a:r>
          </a:p>
          <a:p>
            <a:pPr lvl="1"/>
            <a:r>
              <a:rPr lang="en-US" dirty="0"/>
              <a:t>The motion to substitute requires three steps:</a:t>
            </a:r>
          </a:p>
          <a:p>
            <a:pPr marL="914400" lvl="2" indent="0">
              <a:buNone/>
            </a:pPr>
            <a:r>
              <a:rPr lang="en-US" dirty="0"/>
              <a:t>(1) Perfect the substitute text.</a:t>
            </a:r>
          </a:p>
          <a:p>
            <a:pPr marL="914400" lvl="2" indent="0">
              <a:buNone/>
            </a:pPr>
            <a:r>
              <a:rPr lang="en-US" dirty="0"/>
              <a:t>(2) Perfect the original text. </a:t>
            </a:r>
          </a:p>
          <a:p>
            <a:pPr marL="914400" lvl="2" indent="0">
              <a:buNone/>
            </a:pPr>
            <a:r>
              <a:rPr lang="en-US" dirty="0"/>
              <a:t>(3) Vote on whether to adopt the original or the substitute.</a:t>
            </a:r>
          </a:p>
          <a:p>
            <a:r>
              <a:rPr lang="en-US" dirty="0"/>
              <a:t>Instead</a:t>
            </a:r>
          </a:p>
          <a:p>
            <a:pPr lvl="1"/>
            <a:r>
              <a:rPr lang="en-US" dirty="0"/>
              <a:t>Move to amend by striking out x and inserting y</a:t>
            </a:r>
          </a:p>
        </p:txBody>
      </p:sp>
    </p:spTree>
    <p:extLst>
      <p:ext uri="{BB962C8B-B14F-4D97-AF65-F5344CB8AC3E}">
        <p14:creationId xmlns:p14="http://schemas.microsoft.com/office/powerpoint/2010/main" val="301459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Amendments to amendments</a:t>
            </a:r>
          </a:p>
        </p:txBody>
      </p:sp>
      <p:sp>
        <p:nvSpPr>
          <p:cNvPr id="5" name="Text Placeholder 4"/>
          <p:cNvSpPr>
            <a:spLocks noGrp="1"/>
          </p:cNvSpPr>
          <p:nvPr>
            <p:ph type="body" idx="1"/>
          </p:nvPr>
        </p:nvSpPr>
        <p:spPr/>
        <p:txBody>
          <a:bodyPr/>
          <a:lstStyle/>
          <a:p>
            <a:r>
              <a:rPr lang="en-US" dirty="0"/>
              <a:t>You’re kidding me, right?</a:t>
            </a:r>
          </a:p>
        </p:txBody>
      </p:sp>
    </p:spTree>
    <p:extLst>
      <p:ext uri="{BB962C8B-B14F-4D97-AF65-F5344CB8AC3E}">
        <p14:creationId xmlns:p14="http://schemas.microsoft.com/office/powerpoint/2010/main" val="49247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Amending Amendments?!?!</a:t>
            </a:r>
          </a:p>
        </p:txBody>
      </p:sp>
      <p:sp>
        <p:nvSpPr>
          <p:cNvPr id="3" name="Content Placeholder 2"/>
          <p:cNvSpPr>
            <a:spLocks noGrp="1"/>
          </p:cNvSpPr>
          <p:nvPr>
            <p:ph idx="1"/>
          </p:nvPr>
        </p:nvSpPr>
        <p:spPr/>
        <p:txBody>
          <a:bodyPr>
            <a:normAutofit/>
          </a:bodyPr>
          <a:lstStyle/>
          <a:p>
            <a:r>
              <a:rPr lang="en-US" dirty="0"/>
              <a:t>You’re kidding me, right?</a:t>
            </a:r>
          </a:p>
          <a:p>
            <a:pPr lvl="1"/>
            <a:r>
              <a:rPr lang="en-US" dirty="0"/>
              <a:t>No.</a:t>
            </a:r>
          </a:p>
          <a:p>
            <a:r>
              <a:rPr lang="en-US" dirty="0"/>
              <a:t>Are there special rules about germaneness that kick in here?</a:t>
            </a:r>
          </a:p>
          <a:p>
            <a:pPr lvl="1"/>
            <a:r>
              <a:rPr lang="en-US" dirty="0"/>
              <a:t>Yes. You don’t want to know them.</a:t>
            </a:r>
          </a:p>
          <a:p>
            <a:r>
              <a:rPr lang="en-US" dirty="0"/>
              <a:t>In general, it is usually best to just reject an amendment and propose a better one.</a:t>
            </a:r>
          </a:p>
        </p:txBody>
      </p:sp>
    </p:spTree>
    <p:extLst>
      <p:ext uri="{BB962C8B-B14F-4D97-AF65-F5344CB8AC3E}">
        <p14:creationId xmlns:p14="http://schemas.microsoft.com/office/powerpoint/2010/main" val="180571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 I amend an amendment to an amendment?</a:t>
            </a:r>
          </a:p>
        </p:txBody>
      </p:sp>
      <p:sp>
        <p:nvSpPr>
          <p:cNvPr id="3" name="Content Placeholder 2"/>
          <p:cNvSpPr>
            <a:spLocks noGrp="1"/>
          </p:cNvSpPr>
          <p:nvPr>
            <p:ph idx="1"/>
          </p:nvPr>
        </p:nvSpPr>
        <p:spPr/>
        <p:txBody>
          <a:bodyPr/>
          <a:lstStyle/>
          <a:p>
            <a:r>
              <a:rPr lang="en-US" dirty="0"/>
              <a:t>Absolutely not. That way lies madness. </a:t>
            </a:r>
          </a:p>
          <a:p>
            <a:r>
              <a:rPr lang="en-US" dirty="0"/>
              <a:t>Vote against the amendment and propose a new one.</a:t>
            </a:r>
          </a:p>
          <a:p>
            <a:endParaRPr lang="en-US" dirty="0"/>
          </a:p>
        </p:txBody>
      </p:sp>
    </p:spTree>
    <p:extLst>
      <p:ext uri="{BB962C8B-B14F-4D97-AF65-F5344CB8AC3E}">
        <p14:creationId xmlns:p14="http://schemas.microsoft.com/office/powerpoint/2010/main" val="92994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31B-68BC-4518-D851-38608D3C511F}"/>
              </a:ext>
            </a:extLst>
          </p:cNvPr>
          <p:cNvSpPr>
            <a:spLocks noGrp="1"/>
          </p:cNvSpPr>
          <p:nvPr>
            <p:ph type="title"/>
          </p:nvPr>
        </p:nvSpPr>
        <p:spPr/>
        <p:txBody>
          <a:bodyPr/>
          <a:lstStyle/>
          <a:p>
            <a:r>
              <a:rPr lang="en-US" dirty="0"/>
              <a:t>Original: That the good dog be given tacos</a:t>
            </a:r>
          </a:p>
        </p:txBody>
      </p:sp>
      <p:sp>
        <p:nvSpPr>
          <p:cNvPr id="3" name="Content Placeholder 2">
            <a:extLst>
              <a:ext uri="{FF2B5EF4-FFF2-40B4-BE49-F238E27FC236}">
                <a16:creationId xmlns:a16="http://schemas.microsoft.com/office/drawing/2014/main" id="{936AE9D9-68E0-62A9-7B0F-985E63EB252D}"/>
              </a:ext>
            </a:extLst>
          </p:cNvPr>
          <p:cNvSpPr>
            <a:spLocks noGrp="1"/>
          </p:cNvSpPr>
          <p:nvPr>
            <p:ph idx="1"/>
          </p:nvPr>
        </p:nvSpPr>
        <p:spPr/>
        <p:txBody>
          <a:bodyPr>
            <a:normAutofit fontScale="92500" lnSpcReduction="20000"/>
          </a:bodyPr>
          <a:lstStyle/>
          <a:p>
            <a:r>
              <a:rPr lang="en-US" dirty="0"/>
              <a:t>[1] RESOLVED, That the good dog be given tacos </a:t>
            </a:r>
            <a:r>
              <a:rPr lang="en-US" b="1" dirty="0">
                <a:solidFill>
                  <a:srgbClr val="FF0000"/>
                </a:solidFill>
              </a:rPr>
              <a:t>and burritos</a:t>
            </a:r>
            <a:r>
              <a:rPr lang="en-US" dirty="0"/>
              <a:t>.</a:t>
            </a:r>
          </a:p>
          <a:p>
            <a:pPr lvl="1"/>
            <a:r>
              <a:rPr lang="en-US" dirty="0"/>
              <a:t>First order amendment </a:t>
            </a:r>
          </a:p>
          <a:p>
            <a:r>
              <a:rPr lang="en-US" dirty="0"/>
              <a:t>[2] RESOLVED, That the good dog be given tacos</a:t>
            </a:r>
            <a:r>
              <a:rPr lang="en-US" b="1" dirty="0">
                <a:solidFill>
                  <a:srgbClr val="FF0000"/>
                </a:solidFill>
              </a:rPr>
              <a:t>, hamburgers, </a:t>
            </a:r>
            <a:r>
              <a:rPr lang="en-US" b="1" dirty="0"/>
              <a:t>and burritos</a:t>
            </a:r>
            <a:r>
              <a:rPr lang="en-US" dirty="0"/>
              <a:t>.</a:t>
            </a:r>
          </a:p>
          <a:p>
            <a:pPr lvl="1"/>
            <a:r>
              <a:rPr lang="en-US" dirty="0"/>
              <a:t>Second order amendment</a:t>
            </a:r>
          </a:p>
          <a:p>
            <a:pPr lvl="1"/>
            <a:endParaRPr lang="en-US" dirty="0"/>
          </a:p>
          <a:p>
            <a:r>
              <a:rPr lang="en-US" dirty="0"/>
              <a:t>RESOLVED, That the good dog be given </a:t>
            </a:r>
            <a:r>
              <a:rPr lang="en-US" b="1" dirty="0"/>
              <a:t>tacos,</a:t>
            </a:r>
            <a:r>
              <a:rPr lang="en-US" b="1" dirty="0">
                <a:solidFill>
                  <a:srgbClr val="FF0000"/>
                </a:solidFill>
              </a:rPr>
              <a:t> </a:t>
            </a:r>
            <a:r>
              <a:rPr lang="en-US" b="1" dirty="0"/>
              <a:t>hamburgers, </a:t>
            </a:r>
            <a:r>
              <a:rPr lang="en-US" b="1" dirty="0">
                <a:solidFill>
                  <a:srgbClr val="FF0000"/>
                </a:solidFill>
              </a:rPr>
              <a:t>pizzas, </a:t>
            </a:r>
            <a:r>
              <a:rPr lang="en-US" b="1" dirty="0"/>
              <a:t>and burritos</a:t>
            </a:r>
            <a:r>
              <a:rPr lang="en-US" dirty="0"/>
              <a:t>.</a:t>
            </a:r>
          </a:p>
          <a:p>
            <a:pPr lvl="1"/>
            <a:r>
              <a:rPr lang="en-US" dirty="0"/>
              <a:t>Not in order!</a:t>
            </a:r>
          </a:p>
          <a:p>
            <a:pPr lvl="1"/>
            <a:r>
              <a:rPr lang="en-US" dirty="0"/>
              <a:t>If you want to add pizzas, vote against [2] and move to add ‘hamburgers, pizzas’ as another second order amendment</a:t>
            </a:r>
          </a:p>
          <a:p>
            <a:pPr lvl="1"/>
            <a:r>
              <a:rPr lang="en-US" dirty="0"/>
              <a:t>If both [1] and [2] pass, you may not be able to add additional things to be given to the dog</a:t>
            </a:r>
          </a:p>
        </p:txBody>
      </p:sp>
    </p:spTree>
    <p:extLst>
      <p:ext uri="{BB962C8B-B14F-4D97-AF65-F5344CB8AC3E}">
        <p14:creationId xmlns:p14="http://schemas.microsoft.com/office/powerpoint/2010/main" val="375901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rules on germaneness</a:t>
            </a:r>
          </a:p>
        </p:txBody>
      </p:sp>
      <p:sp>
        <p:nvSpPr>
          <p:cNvPr id="3" name="Content Placeholder 2"/>
          <p:cNvSpPr>
            <a:spLocks noGrp="1"/>
          </p:cNvSpPr>
          <p:nvPr>
            <p:ph idx="1"/>
          </p:nvPr>
        </p:nvSpPr>
        <p:spPr/>
        <p:txBody>
          <a:bodyPr/>
          <a:lstStyle/>
          <a:p>
            <a:r>
              <a:rPr lang="en-US" dirty="0"/>
              <a:t>Q: Are there special rules about germaneness that kick in here?</a:t>
            </a:r>
          </a:p>
          <a:p>
            <a:r>
              <a:rPr lang="en-US" dirty="0"/>
              <a:t>A: Yes. </a:t>
            </a:r>
          </a:p>
          <a:p>
            <a:r>
              <a:rPr lang="en-US" dirty="0"/>
              <a:t>Q: Which are?</a:t>
            </a:r>
          </a:p>
          <a:p>
            <a:r>
              <a:rPr lang="en-US" dirty="0"/>
              <a:t>A: You don’t want to know them.</a:t>
            </a:r>
          </a:p>
          <a:p>
            <a:endParaRPr lang="en-US" dirty="0"/>
          </a:p>
        </p:txBody>
      </p:sp>
    </p:spTree>
    <p:extLst>
      <p:ext uri="{BB962C8B-B14F-4D97-AF65-F5344CB8AC3E}">
        <p14:creationId xmlns:p14="http://schemas.microsoft.com/office/powerpoint/2010/main" val="16258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Germaneness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11130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Germaneness</a:t>
            </a:r>
          </a:p>
        </p:txBody>
      </p:sp>
      <p:sp>
        <p:nvSpPr>
          <p:cNvPr id="3" name="Content Placeholder 2"/>
          <p:cNvSpPr>
            <a:spLocks noGrp="1"/>
          </p:cNvSpPr>
          <p:nvPr>
            <p:ph idx="1"/>
          </p:nvPr>
        </p:nvSpPr>
        <p:spPr/>
        <p:txBody>
          <a:bodyPr/>
          <a:lstStyle/>
          <a:p>
            <a:r>
              <a:rPr lang="en-US" dirty="0"/>
              <a:t>The amendment must be ‘closely related to or having bearing on the subject of the motion to be amended’[131]</a:t>
            </a:r>
          </a:p>
          <a:p>
            <a:r>
              <a:rPr lang="en-US" dirty="0"/>
              <a:t>No new subject may be introduced under the pretext of being an amendment.</a:t>
            </a:r>
          </a:p>
          <a:p>
            <a:r>
              <a:rPr lang="en-US" dirty="0"/>
              <a:t>“An amendment cannot introduce an independent question; but an amendment can be hostile to, or even defeat, the spirit of the original motion and still be germane” [136]</a:t>
            </a:r>
          </a:p>
        </p:txBody>
      </p:sp>
    </p:spTree>
    <p:extLst>
      <p:ext uri="{BB962C8B-B14F-4D97-AF65-F5344CB8AC3E}">
        <p14:creationId xmlns:p14="http://schemas.microsoft.com/office/powerpoint/2010/main" val="174969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germaneness</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Basic principle of parliamentary procedure</a:t>
            </a:r>
          </a:p>
          <a:p>
            <a:pPr lvl="1">
              <a:lnSpc>
                <a:spcPct val="100000"/>
              </a:lnSpc>
              <a:spcBef>
                <a:spcPts val="0"/>
              </a:spcBef>
              <a:buFontTx/>
              <a:buChar char="-"/>
            </a:pPr>
            <a:r>
              <a:rPr lang="en-US" dirty="0"/>
              <a:t>If a question is decided or temporarily disposed of, it cannot be reintroduced in the session.</a:t>
            </a:r>
          </a:p>
          <a:p>
            <a:pPr marR="0" lvl="0" defTabSz="914400" eaLnBrk="1" fontAlgn="auto" latinLnBrk="0" hangingPunct="1">
              <a:lnSpc>
                <a:spcPct val="100000"/>
              </a:lnSpc>
              <a:spcBef>
                <a:spcPts val="0"/>
              </a:spcBef>
              <a:spcAft>
                <a:spcPts val="0"/>
              </a:spcAft>
              <a:buClrTx/>
              <a:buSzTx/>
              <a:buFontTx/>
              <a:buChar char="-"/>
              <a:tabLst/>
              <a:defRPr/>
            </a:pPr>
            <a:r>
              <a:rPr lang="en-US" dirty="0"/>
              <a:t>If a vote on the motion being amended would render the amendment unable to be introduced later on, then it is germane.</a:t>
            </a:r>
          </a:p>
        </p:txBody>
      </p:sp>
    </p:spTree>
    <p:extLst>
      <p:ext uri="{BB962C8B-B14F-4D97-AF65-F5344CB8AC3E}">
        <p14:creationId xmlns:p14="http://schemas.microsoft.com/office/powerpoint/2010/main" val="173229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9ED9-0623-06A1-2C36-4E9690DF51D0}"/>
              </a:ext>
            </a:extLst>
          </p:cNvPr>
          <p:cNvSpPr>
            <a:spLocks noGrp="1"/>
          </p:cNvSpPr>
          <p:nvPr>
            <p:ph type="title"/>
          </p:nvPr>
        </p:nvSpPr>
        <p:spPr/>
        <p:txBody>
          <a:bodyPr/>
          <a:lstStyle/>
          <a:p>
            <a:r>
              <a:rPr lang="en-US" dirty="0"/>
              <a:t>Original: That the good dog be given tacos</a:t>
            </a:r>
          </a:p>
        </p:txBody>
      </p:sp>
      <p:sp>
        <p:nvSpPr>
          <p:cNvPr id="3" name="Text Placeholder 2">
            <a:extLst>
              <a:ext uri="{FF2B5EF4-FFF2-40B4-BE49-F238E27FC236}">
                <a16:creationId xmlns:a16="http://schemas.microsoft.com/office/drawing/2014/main" id="{D2CF321A-A2DB-ADA7-B7BB-F7AEDCAA1A24}"/>
              </a:ext>
            </a:extLst>
          </p:cNvPr>
          <p:cNvSpPr>
            <a:spLocks noGrp="1"/>
          </p:cNvSpPr>
          <p:nvPr>
            <p:ph type="body" idx="1"/>
          </p:nvPr>
        </p:nvSpPr>
        <p:spPr/>
        <p:txBody>
          <a:bodyPr/>
          <a:lstStyle/>
          <a:p>
            <a:r>
              <a:rPr lang="en-US" dirty="0"/>
              <a:t>Good</a:t>
            </a:r>
          </a:p>
        </p:txBody>
      </p:sp>
      <p:sp>
        <p:nvSpPr>
          <p:cNvPr id="4" name="Content Placeholder 3">
            <a:extLst>
              <a:ext uri="{FF2B5EF4-FFF2-40B4-BE49-F238E27FC236}">
                <a16:creationId xmlns:a16="http://schemas.microsoft.com/office/drawing/2014/main" id="{3C8097EB-7DEA-4A05-DF88-0128E69ADB5D}"/>
              </a:ext>
            </a:extLst>
          </p:cNvPr>
          <p:cNvSpPr>
            <a:spLocks noGrp="1"/>
          </p:cNvSpPr>
          <p:nvPr>
            <p:ph sz="half" idx="2"/>
          </p:nvPr>
        </p:nvSpPr>
        <p:spPr/>
        <p:txBody>
          <a:bodyPr>
            <a:normAutofit fontScale="85000" lnSpcReduction="10000"/>
          </a:bodyPr>
          <a:lstStyle/>
          <a:p>
            <a:r>
              <a:rPr lang="en-US" dirty="0"/>
              <a:t>That the good dog be given </a:t>
            </a:r>
            <a:r>
              <a:rPr lang="en-US" b="1" dirty="0">
                <a:solidFill>
                  <a:srgbClr val="FF0000"/>
                </a:solidFill>
              </a:rPr>
              <a:t>100</a:t>
            </a:r>
            <a:r>
              <a:rPr lang="en-US" dirty="0"/>
              <a:t> tacos</a:t>
            </a:r>
          </a:p>
          <a:p>
            <a:pPr lvl="1"/>
            <a:r>
              <a:rPr lang="en-US" dirty="0"/>
              <a:t>This makes the action more specific</a:t>
            </a:r>
          </a:p>
          <a:p>
            <a:r>
              <a:rPr lang="en-US" dirty="0"/>
              <a:t>That the good dog </a:t>
            </a:r>
            <a:r>
              <a:rPr lang="en-US" b="1" dirty="0">
                <a:solidFill>
                  <a:srgbClr val="FF0000"/>
                </a:solidFill>
              </a:rPr>
              <a:t>not</a:t>
            </a:r>
            <a:r>
              <a:rPr lang="en-US" dirty="0"/>
              <a:t> be given tacos</a:t>
            </a:r>
          </a:p>
          <a:p>
            <a:pPr lvl="1"/>
            <a:r>
              <a:rPr lang="en-US" dirty="0"/>
              <a:t>Still concerns what we do toward the dog</a:t>
            </a:r>
          </a:p>
          <a:p>
            <a:r>
              <a:rPr lang="en-US" dirty="0"/>
              <a:t>That the </a:t>
            </a:r>
            <a:r>
              <a:rPr lang="en-US" b="1" dirty="0">
                <a:solidFill>
                  <a:srgbClr val="FF0000"/>
                </a:solidFill>
              </a:rPr>
              <a:t>bad dog never</a:t>
            </a:r>
            <a:r>
              <a:rPr lang="en-US" dirty="0"/>
              <a:t> be given tacos.</a:t>
            </a:r>
          </a:p>
          <a:p>
            <a:pPr lvl="1"/>
            <a:r>
              <a:rPr lang="en-US" dirty="0"/>
              <a:t>The original expresses a judgment about the dog and takes an action toward the dog. This changes the judgment and the action</a:t>
            </a:r>
          </a:p>
        </p:txBody>
      </p:sp>
      <p:sp>
        <p:nvSpPr>
          <p:cNvPr id="5" name="Text Placeholder 4">
            <a:extLst>
              <a:ext uri="{FF2B5EF4-FFF2-40B4-BE49-F238E27FC236}">
                <a16:creationId xmlns:a16="http://schemas.microsoft.com/office/drawing/2014/main" id="{D62EB3C5-74DC-C5C3-E8E4-C186DBA376A0}"/>
              </a:ext>
            </a:extLst>
          </p:cNvPr>
          <p:cNvSpPr>
            <a:spLocks noGrp="1"/>
          </p:cNvSpPr>
          <p:nvPr>
            <p:ph type="body" sz="quarter" idx="3"/>
          </p:nvPr>
        </p:nvSpPr>
        <p:spPr/>
        <p:txBody>
          <a:bodyPr/>
          <a:lstStyle/>
          <a:p>
            <a:r>
              <a:rPr lang="en-US" dirty="0"/>
              <a:t>Bad</a:t>
            </a:r>
          </a:p>
        </p:txBody>
      </p:sp>
      <p:sp>
        <p:nvSpPr>
          <p:cNvPr id="6" name="Content Placeholder 5">
            <a:extLst>
              <a:ext uri="{FF2B5EF4-FFF2-40B4-BE49-F238E27FC236}">
                <a16:creationId xmlns:a16="http://schemas.microsoft.com/office/drawing/2014/main" id="{45EAE0D0-0A7C-946B-5472-574539137C01}"/>
              </a:ext>
            </a:extLst>
          </p:cNvPr>
          <p:cNvSpPr>
            <a:spLocks noGrp="1"/>
          </p:cNvSpPr>
          <p:nvPr>
            <p:ph sz="quarter" idx="4"/>
          </p:nvPr>
        </p:nvSpPr>
        <p:spPr/>
        <p:txBody>
          <a:bodyPr>
            <a:normAutofit fontScale="85000" lnSpcReduction="10000"/>
          </a:bodyPr>
          <a:lstStyle/>
          <a:p>
            <a:r>
              <a:rPr lang="en-US" dirty="0"/>
              <a:t>That the good dog be given tacos </a:t>
            </a:r>
            <a:r>
              <a:rPr lang="en-US" b="1" dirty="0">
                <a:solidFill>
                  <a:srgbClr val="FF0000"/>
                </a:solidFill>
              </a:rPr>
              <a:t>and the senate express no confidence in the president</a:t>
            </a:r>
          </a:p>
          <a:p>
            <a:pPr lvl="1"/>
            <a:r>
              <a:rPr lang="en-US" dirty="0"/>
              <a:t>Obviously not dog/taco related</a:t>
            </a:r>
          </a:p>
        </p:txBody>
      </p:sp>
    </p:spTree>
    <p:extLst>
      <p:ext uri="{BB962C8B-B14F-4D97-AF65-F5344CB8AC3E}">
        <p14:creationId xmlns:p14="http://schemas.microsoft.com/office/powerpoint/2010/main" val="47364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Beware! Dragons!</a:t>
            </a:r>
          </a:p>
        </p:txBody>
      </p:sp>
      <p:sp>
        <p:nvSpPr>
          <p:cNvPr id="5" name="Content Placeholder 4"/>
          <p:cNvSpPr>
            <a:spLocks noGrp="1"/>
          </p:cNvSpPr>
          <p:nvPr>
            <p:ph idx="1"/>
          </p:nvPr>
        </p:nvSpPr>
        <p:spPr/>
        <p:txBody>
          <a:bodyPr>
            <a:normAutofit/>
          </a:bodyPr>
          <a:lstStyle/>
          <a:p>
            <a:r>
              <a:rPr lang="en-US" dirty="0"/>
              <a:t>The rules around amendments get confusing in three ways:</a:t>
            </a:r>
          </a:p>
          <a:p>
            <a:pPr marL="514350" indent="-514350">
              <a:buFont typeface="+mj-lt"/>
              <a:buAutoNum type="arabicPeriod"/>
            </a:pPr>
            <a:r>
              <a:rPr lang="en-US" dirty="0"/>
              <a:t>Amendments must be germane; germaneness is complicated (and not sharply defined).</a:t>
            </a:r>
          </a:p>
          <a:p>
            <a:pPr marL="514350" indent="-514350">
              <a:buFont typeface="+mj-lt"/>
              <a:buAutoNum type="arabicPeriod"/>
            </a:pPr>
            <a:r>
              <a:rPr lang="en-US" dirty="0"/>
              <a:t>The rule against double-consideration means that the consequences of approving an amendment are not always obvious.</a:t>
            </a:r>
          </a:p>
          <a:p>
            <a:pPr lvl="1"/>
            <a:r>
              <a:rPr lang="en-US" dirty="0"/>
              <a:t>Example: Once a motion to amend by inserting is approved, it is not in order to move to strike it. But one can sometimes move to strike several words which include the previously inserted word.</a:t>
            </a:r>
          </a:p>
          <a:p>
            <a:pPr marL="514350" indent="-514350">
              <a:buFont typeface="+mj-lt"/>
              <a:buAutoNum type="arabicPeriod"/>
            </a:pPr>
            <a:r>
              <a:rPr lang="en-US" dirty="0"/>
              <a:t>The fine distinctions between types of amendments are usually ignorable; when they aren’t, ugh.</a:t>
            </a:r>
          </a:p>
        </p:txBody>
      </p:sp>
    </p:spTree>
    <p:extLst>
      <p:ext uri="{BB962C8B-B14F-4D97-AF65-F5344CB8AC3E}">
        <p14:creationId xmlns:p14="http://schemas.microsoft.com/office/powerpoint/2010/main" val="109705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Gory details</a:t>
            </a:r>
          </a:p>
        </p:txBody>
      </p:sp>
      <p:sp>
        <p:nvSpPr>
          <p:cNvPr id="4" name="Subtitle 3"/>
          <p:cNvSpPr>
            <a:spLocks noGrp="1"/>
          </p:cNvSpPr>
          <p:nvPr>
            <p:ph type="subTitle" idx="1"/>
          </p:nvPr>
        </p:nvSpPr>
        <p:spPr/>
        <p:txBody>
          <a:bodyPr/>
          <a:lstStyle/>
          <a:p>
            <a:r>
              <a:rPr lang="en-US" dirty="0"/>
              <a:t>Abandon all hope</a:t>
            </a:r>
            <a:r>
              <a:rPr lang="mr-IN" dirty="0"/>
              <a:t>…</a:t>
            </a:r>
            <a:r>
              <a:rPr lang="en-US" dirty="0"/>
              <a:t>.</a:t>
            </a:r>
          </a:p>
        </p:txBody>
      </p:sp>
    </p:spTree>
    <p:extLst>
      <p:ext uri="{BB962C8B-B14F-4D97-AF65-F5344CB8AC3E}">
        <p14:creationId xmlns:p14="http://schemas.microsoft.com/office/powerpoint/2010/main" val="12586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t>
            </a:r>
          </a:p>
        </p:txBody>
      </p:sp>
      <p:sp>
        <p:nvSpPr>
          <p:cNvPr id="4" name="Text Placeholder 3"/>
          <p:cNvSpPr>
            <a:spLocks noGrp="1"/>
          </p:cNvSpPr>
          <p:nvPr>
            <p:ph type="body" idx="1"/>
          </p:nvPr>
        </p:nvSpPr>
        <p:spPr/>
        <p:txBody>
          <a:bodyPr>
            <a:normAutofit fontScale="92500" lnSpcReduction="20000"/>
          </a:bodyPr>
          <a:lstStyle/>
          <a:p>
            <a:r>
              <a:rPr lang="en-US" dirty="0"/>
              <a:t>Can apply to:</a:t>
            </a:r>
          </a:p>
          <a:p>
            <a:r>
              <a:rPr lang="en-US" dirty="0"/>
              <a:t>	Word</a:t>
            </a:r>
          </a:p>
          <a:p>
            <a:r>
              <a:rPr lang="en-US" dirty="0"/>
              <a:t>	Words</a:t>
            </a:r>
          </a:p>
          <a:p>
            <a:r>
              <a:rPr lang="en-US" dirty="0"/>
              <a:t>	Paragraph</a:t>
            </a:r>
          </a:p>
        </p:txBody>
      </p:sp>
    </p:spTree>
    <p:extLst>
      <p:ext uri="{BB962C8B-B14F-4D97-AF65-F5344CB8AC3E}">
        <p14:creationId xmlns:p14="http://schemas.microsoft.com/office/powerpoint/2010/main" val="49527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words have been inserted, you can</a:t>
            </a:r>
            <a:r>
              <a:rPr lang="mr-IN" dirty="0"/>
              <a:t>…</a:t>
            </a:r>
            <a:r>
              <a:rPr lang="en-US" dirty="0"/>
              <a:t>.</a:t>
            </a:r>
          </a:p>
        </p:txBody>
      </p:sp>
      <p:sp>
        <p:nvSpPr>
          <p:cNvPr id="3" name="Content Placeholder 2"/>
          <p:cNvSpPr>
            <a:spLocks noGrp="1"/>
          </p:cNvSpPr>
          <p:nvPr>
            <p:ph idx="1"/>
          </p:nvPr>
        </p:nvSpPr>
        <p:spPr/>
        <p:txBody>
          <a:bodyPr>
            <a:normAutofit/>
          </a:bodyPr>
          <a:lstStyle/>
          <a:p>
            <a:r>
              <a:rPr lang="en-US" dirty="0"/>
              <a:t>Move Reconsideration of the vote (37)</a:t>
            </a:r>
          </a:p>
          <a:p>
            <a:r>
              <a:rPr lang="en-US" dirty="0"/>
              <a:t>Strike entire resolved clause containing the words</a:t>
            </a:r>
          </a:p>
          <a:p>
            <a:r>
              <a:rPr lang="en-US" dirty="0"/>
              <a:t>Strike out a portion of the resolved clause including all or part of the words inserted</a:t>
            </a:r>
          </a:p>
          <a:p>
            <a:pPr lvl="1"/>
            <a:r>
              <a:rPr lang="en-US" dirty="0"/>
              <a:t>Must create a different question from the one decided by the insertion</a:t>
            </a:r>
          </a:p>
          <a:p>
            <a:r>
              <a:rPr lang="en-US" dirty="0"/>
              <a:t>Substitute a new resolved clause for the resolved clause</a:t>
            </a:r>
          </a:p>
          <a:p>
            <a:r>
              <a:rPr lang="en-US" dirty="0"/>
              <a:t>Strike out portion of the resolved clause which includes the words in a way which presents a new question</a:t>
            </a:r>
          </a:p>
        </p:txBody>
      </p:sp>
    </p:spTree>
    <p:extLst>
      <p:ext uri="{BB962C8B-B14F-4D97-AF65-F5344CB8AC3E}">
        <p14:creationId xmlns:p14="http://schemas.microsoft.com/office/powerpoint/2010/main" val="74250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E86B-384F-A394-7675-89E162AED37B}"/>
              </a:ext>
            </a:extLst>
          </p:cNvPr>
          <p:cNvSpPr>
            <a:spLocks noGrp="1"/>
          </p:cNvSpPr>
          <p:nvPr>
            <p:ph type="title"/>
          </p:nvPr>
        </p:nvSpPr>
        <p:spPr/>
        <p:txBody>
          <a:bodyPr/>
          <a:lstStyle/>
          <a:p>
            <a:r>
              <a:rPr lang="en-US" dirty="0"/>
              <a:t>RESOLVED, That the dog be deemed good and given </a:t>
            </a:r>
            <a:r>
              <a:rPr lang="en-US" b="1" dirty="0">
                <a:solidFill>
                  <a:srgbClr val="FF0000"/>
                </a:solidFill>
              </a:rPr>
              <a:t>100</a:t>
            </a:r>
            <a:r>
              <a:rPr lang="en-US" dirty="0"/>
              <a:t> tacos</a:t>
            </a:r>
          </a:p>
        </p:txBody>
      </p:sp>
      <p:sp>
        <p:nvSpPr>
          <p:cNvPr id="3" name="Text Placeholder 2">
            <a:extLst>
              <a:ext uri="{FF2B5EF4-FFF2-40B4-BE49-F238E27FC236}">
                <a16:creationId xmlns:a16="http://schemas.microsoft.com/office/drawing/2014/main" id="{026906AB-06B0-145C-8819-8D2901922CD2}"/>
              </a:ext>
            </a:extLst>
          </p:cNvPr>
          <p:cNvSpPr>
            <a:spLocks noGrp="1"/>
          </p:cNvSpPr>
          <p:nvPr>
            <p:ph type="body" idx="1"/>
          </p:nvPr>
        </p:nvSpPr>
        <p:spPr/>
        <p:txBody>
          <a:bodyPr/>
          <a:lstStyle/>
          <a:p>
            <a:r>
              <a:rPr lang="en-US" dirty="0"/>
              <a:t>Good</a:t>
            </a:r>
          </a:p>
        </p:txBody>
      </p:sp>
      <p:sp>
        <p:nvSpPr>
          <p:cNvPr id="4" name="Content Placeholder 3">
            <a:extLst>
              <a:ext uri="{FF2B5EF4-FFF2-40B4-BE49-F238E27FC236}">
                <a16:creationId xmlns:a16="http://schemas.microsoft.com/office/drawing/2014/main" id="{188239B1-3E66-ECC9-A093-41839F21EC80}"/>
              </a:ext>
            </a:extLst>
          </p:cNvPr>
          <p:cNvSpPr>
            <a:spLocks noGrp="1"/>
          </p:cNvSpPr>
          <p:nvPr>
            <p:ph sz="half" idx="2"/>
          </p:nvPr>
        </p:nvSpPr>
        <p:spPr/>
        <p:txBody>
          <a:bodyPr>
            <a:normAutofit fontScale="92500"/>
          </a:bodyPr>
          <a:lstStyle/>
          <a:p>
            <a:r>
              <a:rPr lang="en-US" strike="sngStrike" dirty="0"/>
              <a:t>RESOLVED, That the dog be deemed good and given 100 tacos</a:t>
            </a:r>
          </a:p>
          <a:p>
            <a:pPr lvl="1"/>
            <a:r>
              <a:rPr lang="en-US" dirty="0"/>
              <a:t>Strike the whole thing</a:t>
            </a:r>
          </a:p>
          <a:p>
            <a:r>
              <a:rPr lang="en-US" dirty="0"/>
              <a:t>RESOLVED, That the dog be deemed good</a:t>
            </a:r>
            <a:r>
              <a:rPr lang="en-US" strike="sngStrike" dirty="0"/>
              <a:t> and given 100 tacos</a:t>
            </a:r>
          </a:p>
          <a:p>
            <a:pPr lvl="1"/>
            <a:r>
              <a:rPr lang="en-US" dirty="0"/>
              <a:t>Strike the whole clause concerning dog-reward</a:t>
            </a:r>
          </a:p>
          <a:p>
            <a:r>
              <a:rPr lang="en-US" dirty="0"/>
              <a:t>RESOLVED, That the dog be deemed bad and refused tacos</a:t>
            </a:r>
          </a:p>
        </p:txBody>
      </p:sp>
      <p:sp>
        <p:nvSpPr>
          <p:cNvPr id="5" name="Text Placeholder 4">
            <a:extLst>
              <a:ext uri="{FF2B5EF4-FFF2-40B4-BE49-F238E27FC236}">
                <a16:creationId xmlns:a16="http://schemas.microsoft.com/office/drawing/2014/main" id="{8F2275C1-7978-831D-7251-92613C2AFD9D}"/>
              </a:ext>
            </a:extLst>
          </p:cNvPr>
          <p:cNvSpPr>
            <a:spLocks noGrp="1"/>
          </p:cNvSpPr>
          <p:nvPr>
            <p:ph type="body" sz="quarter" idx="3"/>
          </p:nvPr>
        </p:nvSpPr>
        <p:spPr/>
        <p:txBody>
          <a:bodyPr/>
          <a:lstStyle/>
          <a:p>
            <a:r>
              <a:rPr lang="en-US" dirty="0"/>
              <a:t>Bad</a:t>
            </a:r>
          </a:p>
        </p:txBody>
      </p:sp>
      <p:sp>
        <p:nvSpPr>
          <p:cNvPr id="6" name="Content Placeholder 5">
            <a:extLst>
              <a:ext uri="{FF2B5EF4-FFF2-40B4-BE49-F238E27FC236}">
                <a16:creationId xmlns:a16="http://schemas.microsoft.com/office/drawing/2014/main" id="{D2CD69F7-5B12-E81A-5484-7046017EBFE6}"/>
              </a:ext>
            </a:extLst>
          </p:cNvPr>
          <p:cNvSpPr>
            <a:spLocks noGrp="1"/>
          </p:cNvSpPr>
          <p:nvPr>
            <p:ph sz="quarter" idx="4"/>
          </p:nvPr>
        </p:nvSpPr>
        <p:spPr/>
        <p:txBody>
          <a:bodyPr>
            <a:normAutofit fontScale="92500"/>
          </a:bodyPr>
          <a:lstStyle/>
          <a:p>
            <a:r>
              <a:rPr lang="en-US" dirty="0"/>
              <a:t>RESOLVED, That the dog be deemed good and given </a:t>
            </a:r>
            <a:r>
              <a:rPr lang="en-US" dirty="0">
                <a:solidFill>
                  <a:srgbClr val="FF0000"/>
                </a:solidFill>
              </a:rPr>
              <a:t>200</a:t>
            </a:r>
            <a:r>
              <a:rPr lang="en-US" dirty="0"/>
              <a:t> </a:t>
            </a:r>
            <a:r>
              <a:rPr lang="en-US" b="1" strike="sngStrike" dirty="0">
                <a:solidFill>
                  <a:srgbClr val="FF0000"/>
                </a:solidFill>
              </a:rPr>
              <a:t>100</a:t>
            </a:r>
            <a:r>
              <a:rPr lang="en-US" dirty="0"/>
              <a:t> tacos</a:t>
            </a:r>
          </a:p>
          <a:p>
            <a:pPr lvl="1"/>
            <a:r>
              <a:rPr lang="en-US" dirty="0"/>
              <a:t>The number of things given has been decided</a:t>
            </a:r>
          </a:p>
        </p:txBody>
      </p:sp>
    </p:spTree>
    <p:extLst>
      <p:ext uri="{BB962C8B-B14F-4D97-AF65-F5344CB8AC3E}">
        <p14:creationId xmlns:p14="http://schemas.microsoft.com/office/powerpoint/2010/main" val="115125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AD770D-C1B8-78D7-C15A-64BFF02492D4}"/>
              </a:ext>
            </a:extLst>
          </p:cNvPr>
          <p:cNvSpPr>
            <a:spLocks noGrp="1"/>
          </p:cNvSpPr>
          <p:nvPr>
            <p:ph type="title"/>
          </p:nvPr>
        </p:nvSpPr>
        <p:spPr/>
        <p:txBody>
          <a:bodyPr/>
          <a:lstStyle/>
          <a:p>
            <a:r>
              <a:rPr lang="en-US" dirty="0"/>
              <a:t>Tricky cases</a:t>
            </a:r>
          </a:p>
        </p:txBody>
      </p:sp>
      <p:sp>
        <p:nvSpPr>
          <p:cNvPr id="8" name="Content Placeholder 7">
            <a:extLst>
              <a:ext uri="{FF2B5EF4-FFF2-40B4-BE49-F238E27FC236}">
                <a16:creationId xmlns:a16="http://schemas.microsoft.com/office/drawing/2014/main" id="{68EE56BA-A0E4-A36C-A5A5-F4C7D1A93C60}"/>
              </a:ext>
            </a:extLst>
          </p:cNvPr>
          <p:cNvSpPr>
            <a:spLocks noGrp="1"/>
          </p:cNvSpPr>
          <p:nvPr>
            <p:ph idx="1"/>
          </p:nvPr>
        </p:nvSpPr>
        <p:spPr/>
        <p:txBody>
          <a:bodyPr>
            <a:normAutofit fontScale="92500" lnSpcReduction="10000"/>
          </a:bodyPr>
          <a:lstStyle/>
          <a:p>
            <a:r>
              <a:rPr lang="en-US" dirty="0"/>
              <a:t>RESOLVED, That the dog be deemed good and given </a:t>
            </a:r>
            <a:r>
              <a:rPr lang="en-US" b="1" dirty="0">
                <a:solidFill>
                  <a:srgbClr val="FF0000"/>
                </a:solidFill>
              </a:rPr>
              <a:t>100</a:t>
            </a:r>
            <a:r>
              <a:rPr lang="en-US" dirty="0"/>
              <a:t> tacos</a:t>
            </a:r>
          </a:p>
          <a:p>
            <a:pPr lvl="1"/>
            <a:r>
              <a:rPr lang="en-US" dirty="0"/>
              <a:t>Approved amendment</a:t>
            </a:r>
          </a:p>
          <a:p>
            <a:endParaRPr lang="en-US" dirty="0"/>
          </a:p>
          <a:p>
            <a:pPr marL="0" indent="0">
              <a:buNone/>
            </a:pPr>
            <a:r>
              <a:rPr lang="en-US" dirty="0"/>
              <a:t>Is this in order?</a:t>
            </a:r>
          </a:p>
          <a:p>
            <a:pPr marL="0" indent="0">
              <a:buNone/>
            </a:pPr>
            <a:r>
              <a:rPr lang="en-US" dirty="0"/>
              <a:t>RESOLVED, That the dog be deemed good and given 100 </a:t>
            </a:r>
            <a:r>
              <a:rPr lang="en-US" strike="sngStrike" dirty="0"/>
              <a:t>tacos</a:t>
            </a:r>
            <a:r>
              <a:rPr lang="en-US" dirty="0"/>
              <a:t> </a:t>
            </a:r>
            <a:r>
              <a:rPr lang="en-US" b="1" dirty="0">
                <a:solidFill>
                  <a:srgbClr val="FF0000"/>
                </a:solidFill>
              </a:rPr>
              <a:t>burritos</a:t>
            </a:r>
          </a:p>
          <a:p>
            <a:r>
              <a:rPr lang="en-US" dirty="0"/>
              <a:t>What did we decide?</a:t>
            </a:r>
          </a:p>
          <a:p>
            <a:pPr lvl="1"/>
            <a:r>
              <a:rPr lang="en-US" dirty="0"/>
              <a:t>(a) That the dog get 100 of something</a:t>
            </a:r>
          </a:p>
          <a:p>
            <a:pPr lvl="2"/>
            <a:r>
              <a:rPr lang="en-US" dirty="0"/>
              <a:t>The amendment is in order</a:t>
            </a:r>
          </a:p>
          <a:p>
            <a:pPr lvl="1"/>
            <a:r>
              <a:rPr lang="en-US" dirty="0"/>
              <a:t>(b) That the dog get 100 tacos</a:t>
            </a:r>
          </a:p>
          <a:p>
            <a:pPr lvl="2"/>
            <a:r>
              <a:rPr lang="en-US" dirty="0"/>
              <a:t>The amendment is not in order</a:t>
            </a:r>
          </a:p>
          <a:p>
            <a:r>
              <a:rPr lang="en-US" dirty="0"/>
              <a:t>Suppose in order, would it be in order to strike ‘100’</a:t>
            </a:r>
          </a:p>
        </p:txBody>
      </p:sp>
    </p:spTree>
    <p:extLst>
      <p:ext uri="{BB962C8B-B14F-4D97-AF65-F5344CB8AC3E}">
        <p14:creationId xmlns:p14="http://schemas.microsoft.com/office/powerpoint/2010/main" val="335873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motion to insert certain words fails, you can….</a:t>
            </a:r>
          </a:p>
        </p:txBody>
      </p:sp>
      <p:sp>
        <p:nvSpPr>
          <p:cNvPr id="3" name="Content Placeholder 2"/>
          <p:cNvSpPr>
            <a:spLocks noGrp="1"/>
          </p:cNvSpPr>
          <p:nvPr>
            <p:ph idx="1"/>
          </p:nvPr>
        </p:nvSpPr>
        <p:spPr/>
        <p:txBody>
          <a:bodyPr/>
          <a:lstStyle/>
          <a:p>
            <a:r>
              <a:rPr lang="en-US" dirty="0"/>
              <a:t>Insert only part of the same words</a:t>
            </a:r>
          </a:p>
          <a:p>
            <a:r>
              <a:rPr lang="en-US" dirty="0"/>
              <a:t>Insert all or part of the same words together with some others.</a:t>
            </a:r>
          </a:p>
          <a:p>
            <a:r>
              <a:rPr lang="en-US" dirty="0"/>
              <a:t>Insert the same words in place of others (strike out and insert)</a:t>
            </a:r>
          </a:p>
          <a:p>
            <a:r>
              <a:rPr lang="en-US" dirty="0"/>
              <a:t>Insert the same words in another place where the effects will be different.</a:t>
            </a:r>
          </a:p>
        </p:txBody>
      </p:sp>
    </p:spTree>
    <p:extLst>
      <p:ext uri="{BB962C8B-B14F-4D97-AF65-F5344CB8AC3E}">
        <p14:creationId xmlns:p14="http://schemas.microsoft.com/office/powerpoint/2010/main" val="1685817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31B-68BC-4518-D851-38608D3C511F}"/>
              </a:ext>
            </a:extLst>
          </p:cNvPr>
          <p:cNvSpPr>
            <a:spLocks noGrp="1"/>
          </p:cNvSpPr>
          <p:nvPr>
            <p:ph type="title"/>
          </p:nvPr>
        </p:nvSpPr>
        <p:spPr/>
        <p:txBody>
          <a:bodyPr/>
          <a:lstStyle/>
          <a:p>
            <a:r>
              <a:rPr lang="en-US" dirty="0"/>
              <a:t>Amendment scope (ugh)</a:t>
            </a:r>
          </a:p>
        </p:txBody>
      </p:sp>
      <p:sp>
        <p:nvSpPr>
          <p:cNvPr id="3" name="Content Placeholder 2">
            <a:extLst>
              <a:ext uri="{FF2B5EF4-FFF2-40B4-BE49-F238E27FC236}">
                <a16:creationId xmlns:a16="http://schemas.microsoft.com/office/drawing/2014/main" id="{936AE9D9-68E0-62A9-7B0F-985E63EB252D}"/>
              </a:ext>
            </a:extLst>
          </p:cNvPr>
          <p:cNvSpPr>
            <a:spLocks noGrp="1"/>
          </p:cNvSpPr>
          <p:nvPr>
            <p:ph idx="1"/>
          </p:nvPr>
        </p:nvSpPr>
        <p:spPr/>
        <p:txBody>
          <a:bodyPr>
            <a:normAutofit/>
          </a:bodyPr>
          <a:lstStyle/>
          <a:p>
            <a:r>
              <a:rPr lang="en-US" dirty="0"/>
              <a:t>RESOLVED, That the good dog be given tacos</a:t>
            </a:r>
          </a:p>
          <a:p>
            <a:pPr lvl="1"/>
            <a:r>
              <a:rPr lang="en-US" dirty="0"/>
              <a:t>Original</a:t>
            </a:r>
          </a:p>
          <a:p>
            <a:r>
              <a:rPr lang="en-US" dirty="0"/>
              <a:t>RESOLVED, That the good dog be given tacos </a:t>
            </a:r>
            <a:r>
              <a:rPr lang="en-US" b="1" dirty="0">
                <a:solidFill>
                  <a:srgbClr val="FF0000"/>
                </a:solidFill>
              </a:rPr>
              <a:t>and burritos</a:t>
            </a:r>
            <a:r>
              <a:rPr lang="en-US" dirty="0"/>
              <a:t>.</a:t>
            </a:r>
          </a:p>
          <a:p>
            <a:pPr lvl="1"/>
            <a:r>
              <a:rPr lang="en-US" dirty="0"/>
              <a:t>Approved amendment</a:t>
            </a:r>
          </a:p>
          <a:p>
            <a:pPr marL="457200" lvl="1" indent="0">
              <a:buNone/>
            </a:pPr>
            <a:endParaRPr lang="en-US" dirty="0"/>
          </a:p>
          <a:p>
            <a:pPr marL="0" indent="0">
              <a:buNone/>
            </a:pPr>
            <a:r>
              <a:rPr lang="en-US" dirty="0"/>
              <a:t>Is in order?</a:t>
            </a:r>
          </a:p>
          <a:p>
            <a:r>
              <a:rPr lang="en-US" dirty="0"/>
              <a:t>RESOLVED, That the good dog be given </a:t>
            </a:r>
            <a:r>
              <a:rPr lang="en-US" b="1" strike="sngStrike" dirty="0">
                <a:solidFill>
                  <a:srgbClr val="FF0000"/>
                </a:solidFill>
              </a:rPr>
              <a:t>tacos</a:t>
            </a:r>
            <a:r>
              <a:rPr lang="en-US" b="1" dirty="0"/>
              <a:t> </a:t>
            </a:r>
            <a:r>
              <a:rPr lang="en-US" b="1" strike="sngStrike" dirty="0">
                <a:solidFill>
                  <a:srgbClr val="FF0000"/>
                </a:solidFill>
              </a:rPr>
              <a:t>and</a:t>
            </a:r>
            <a:r>
              <a:rPr lang="en-US" b="1" dirty="0"/>
              <a:t> burritos</a:t>
            </a:r>
            <a:r>
              <a:rPr lang="en-US" dirty="0"/>
              <a:t>.</a:t>
            </a:r>
          </a:p>
        </p:txBody>
      </p:sp>
    </p:spTree>
    <p:extLst>
      <p:ext uri="{BB962C8B-B14F-4D97-AF65-F5344CB8AC3E}">
        <p14:creationId xmlns:p14="http://schemas.microsoft.com/office/powerpoint/2010/main" val="123524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Weird cases</a:t>
            </a:r>
          </a:p>
        </p:txBody>
      </p:sp>
      <p:sp>
        <p:nvSpPr>
          <p:cNvPr id="3" name="Content Placeholder 2"/>
          <p:cNvSpPr>
            <a:spLocks noGrp="1"/>
          </p:cNvSpPr>
          <p:nvPr>
            <p:ph idx="1"/>
          </p:nvPr>
        </p:nvSpPr>
        <p:spPr/>
        <p:txBody>
          <a:bodyPr>
            <a:normAutofit lnSpcReduction="10000"/>
          </a:bodyPr>
          <a:lstStyle/>
          <a:p>
            <a:r>
              <a:rPr lang="en-US" dirty="0"/>
              <a:t>Perfectly possible to have the following situation:</a:t>
            </a:r>
          </a:p>
          <a:p>
            <a:pPr lvl="1"/>
            <a:r>
              <a:rPr lang="en-US" dirty="0"/>
              <a:t>You support the main motion.</a:t>
            </a:r>
          </a:p>
          <a:p>
            <a:pPr lvl="1"/>
            <a:r>
              <a:rPr lang="en-US" dirty="0"/>
              <a:t>You support the thing being proposed in an amendment.</a:t>
            </a:r>
          </a:p>
          <a:p>
            <a:pPr lvl="1"/>
            <a:r>
              <a:rPr lang="en-US" dirty="0"/>
              <a:t>You oppose the amendment</a:t>
            </a:r>
          </a:p>
          <a:p>
            <a:r>
              <a:rPr lang="en-US" dirty="0"/>
              <a:t>How? Well, for example:</a:t>
            </a:r>
          </a:p>
          <a:p>
            <a:pPr lvl="1"/>
            <a:r>
              <a:rPr lang="en-US" dirty="0"/>
              <a:t>You think the amendment should be made in a different place.</a:t>
            </a:r>
          </a:p>
          <a:p>
            <a:pPr lvl="1"/>
            <a:r>
              <a:rPr lang="en-US" dirty="0"/>
              <a:t>You think the amendment should be the subject of its own resolution or part of another resolution.</a:t>
            </a:r>
          </a:p>
          <a:p>
            <a:pPr lvl="1"/>
            <a:r>
              <a:rPr lang="en-US" dirty="0"/>
              <a:t>You think the amendment will unnecessarily draw attention from other aspects of the resolution.</a:t>
            </a:r>
          </a:p>
          <a:p>
            <a:pPr lvl="1"/>
            <a:r>
              <a:rPr lang="en-US" dirty="0"/>
              <a:t>You think including the amendment might undermine support for the main motion.</a:t>
            </a:r>
          </a:p>
        </p:txBody>
      </p:sp>
    </p:spTree>
    <p:extLst>
      <p:ext uri="{BB962C8B-B14F-4D97-AF65-F5344CB8AC3E}">
        <p14:creationId xmlns:p14="http://schemas.microsoft.com/office/powerpoint/2010/main" val="135856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w into resolved r1 between y and z. </a:t>
            </a:r>
          </a:p>
        </p:txBody>
      </p:sp>
      <p:sp>
        <p:nvSpPr>
          <p:cNvPr id="3" name="Content Placeholder 2"/>
          <p:cNvSpPr>
            <a:spLocks noGrp="1"/>
          </p:cNvSpPr>
          <p:nvPr>
            <p:ph idx="1"/>
          </p:nvPr>
        </p:nvSpPr>
        <p:spPr/>
        <p:txBody>
          <a:bodyPr/>
          <a:lstStyle/>
          <a:p>
            <a:r>
              <a:rPr lang="en-US" dirty="0"/>
              <a:t>If passes, cannot</a:t>
            </a:r>
          </a:p>
          <a:p>
            <a:pPr lvl="1"/>
            <a:r>
              <a:rPr lang="en-US" dirty="0"/>
              <a:t>Move to strike w from r1.</a:t>
            </a:r>
          </a:p>
          <a:p>
            <a:pPr lvl="2"/>
            <a:r>
              <a:rPr lang="en-US" dirty="0"/>
              <a:t>Would constitute reconsideration.</a:t>
            </a:r>
          </a:p>
          <a:p>
            <a:pPr lvl="1"/>
            <a:r>
              <a:rPr lang="en-US" dirty="0"/>
              <a:t>Change resolved r2 so that implies not w</a:t>
            </a:r>
          </a:p>
          <a:p>
            <a:r>
              <a:rPr lang="en-US" dirty="0"/>
              <a:t>If fails, can</a:t>
            </a:r>
          </a:p>
          <a:p>
            <a:pPr lvl="1"/>
            <a:r>
              <a:rPr lang="en-US" dirty="0"/>
              <a:t>Move to insert w anywhere except between y and z in r1</a:t>
            </a:r>
          </a:p>
          <a:p>
            <a:pPr lvl="1"/>
            <a:r>
              <a:rPr lang="en-US" dirty="0"/>
              <a:t>Move to strike r1</a:t>
            </a:r>
          </a:p>
          <a:p>
            <a:pPr lvl="1"/>
            <a:r>
              <a:rPr lang="en-US" dirty="0"/>
              <a:t>Move to strike a contiguous series of words from r1 which includes w</a:t>
            </a:r>
          </a:p>
          <a:p>
            <a:pPr lvl="2"/>
            <a:r>
              <a:rPr lang="en-US" dirty="0"/>
              <a:t>Gets very tricky, very fast. Best avoided when possible</a:t>
            </a:r>
          </a:p>
        </p:txBody>
      </p:sp>
    </p:spTree>
    <p:extLst>
      <p:ext uri="{BB962C8B-B14F-4D97-AF65-F5344CB8AC3E}">
        <p14:creationId xmlns:p14="http://schemas.microsoft.com/office/powerpoint/2010/main" val="1969132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C6362C-7B22-2D20-452C-D0178949E26F}"/>
              </a:ext>
            </a:extLst>
          </p:cNvPr>
          <p:cNvSpPr>
            <a:spLocks noGrp="1"/>
          </p:cNvSpPr>
          <p:nvPr>
            <p:ph type="ctrTitle"/>
          </p:nvPr>
        </p:nvSpPr>
        <p:spPr/>
        <p:txBody>
          <a:bodyPr/>
          <a:lstStyle/>
          <a:p>
            <a:r>
              <a:rPr lang="en-US" dirty="0"/>
              <a:t>(</a:t>
            </a:r>
            <a:r>
              <a:rPr lang="en-US"/>
              <a:t>orientation stop here)</a:t>
            </a:r>
          </a:p>
        </p:txBody>
      </p:sp>
      <p:sp>
        <p:nvSpPr>
          <p:cNvPr id="5" name="Subtitle 4">
            <a:extLst>
              <a:ext uri="{FF2B5EF4-FFF2-40B4-BE49-F238E27FC236}">
                <a16:creationId xmlns:a16="http://schemas.microsoft.com/office/drawing/2014/main" id="{EF286169-7961-77A6-92B9-1A74E28F16D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770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principles for determining if an amendment is in order</a:t>
            </a:r>
          </a:p>
        </p:txBody>
      </p:sp>
      <p:sp>
        <p:nvSpPr>
          <p:cNvPr id="3" name="Content Placeholder 2"/>
          <p:cNvSpPr>
            <a:spLocks noGrp="1"/>
          </p:cNvSpPr>
          <p:nvPr>
            <p:ph idx="1"/>
          </p:nvPr>
        </p:nvSpPr>
        <p:spPr/>
        <p:txBody>
          <a:bodyPr/>
          <a:lstStyle/>
          <a:p>
            <a:pPr marL="0" indent="0">
              <a:buNone/>
            </a:pPr>
            <a:r>
              <a:rPr lang="en-US" dirty="0"/>
              <a:t>(1) No double consideration</a:t>
            </a:r>
          </a:p>
          <a:p>
            <a:r>
              <a:rPr lang="en-US" dirty="0"/>
              <a:t>Each question may be considered exactly once per session</a:t>
            </a:r>
          </a:p>
          <a:p>
            <a:pPr lvl="1"/>
            <a:r>
              <a:rPr lang="en-US" dirty="0"/>
              <a:t>Unless the question is made a new one via the reconsideration process.</a:t>
            </a:r>
          </a:p>
          <a:p>
            <a:endParaRPr lang="en-US" dirty="0"/>
          </a:p>
          <a:p>
            <a:pPr marL="0" indent="0">
              <a:buNone/>
            </a:pPr>
            <a:r>
              <a:rPr lang="en-US" dirty="0"/>
              <a:t>(2) Amendments must be germane to the thing amended</a:t>
            </a:r>
          </a:p>
        </p:txBody>
      </p:sp>
    </p:spTree>
    <p:extLst>
      <p:ext uri="{BB962C8B-B14F-4D97-AF65-F5344CB8AC3E}">
        <p14:creationId xmlns:p14="http://schemas.microsoft.com/office/powerpoint/2010/main" val="189602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a:t>
            </a:r>
          </a:p>
        </p:txBody>
      </p:sp>
      <p:sp>
        <p:nvSpPr>
          <p:cNvPr id="4" name="Text Placeholder 3"/>
          <p:cNvSpPr>
            <a:spLocks noGrp="1"/>
          </p:cNvSpPr>
          <p:nvPr>
            <p:ph type="body" idx="1"/>
          </p:nvPr>
        </p:nvSpPr>
        <p:spPr/>
        <p:txBody>
          <a:bodyPr>
            <a:normAutofit fontScale="92500" lnSpcReduction="20000"/>
          </a:bodyPr>
          <a:lstStyle/>
          <a:p>
            <a:r>
              <a:rPr lang="en-US" dirty="0"/>
              <a:t>Can apply to:</a:t>
            </a:r>
          </a:p>
          <a:p>
            <a:r>
              <a:rPr lang="en-US" dirty="0"/>
              <a:t>	Word</a:t>
            </a:r>
          </a:p>
          <a:p>
            <a:r>
              <a:rPr lang="en-US" dirty="0"/>
              <a:t>	Words</a:t>
            </a:r>
          </a:p>
          <a:p>
            <a:r>
              <a:rPr lang="en-US" dirty="0"/>
              <a:t>	Paragraph</a:t>
            </a:r>
          </a:p>
        </p:txBody>
      </p:sp>
    </p:spTree>
    <p:extLst>
      <p:ext uri="{BB962C8B-B14F-4D97-AF65-F5344CB8AC3E}">
        <p14:creationId xmlns:p14="http://schemas.microsoft.com/office/powerpoint/2010/main" val="80937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 and insert</a:t>
            </a:r>
          </a:p>
        </p:txBody>
      </p:sp>
      <p:sp>
        <p:nvSpPr>
          <p:cNvPr id="3" name="Content Placeholder 2"/>
          <p:cNvSpPr>
            <a:spLocks noGrp="1"/>
          </p:cNvSpPr>
          <p:nvPr>
            <p:ph type="body" idx="1"/>
          </p:nvPr>
        </p:nvSpPr>
        <p:spPr/>
        <p:txBody>
          <a:bodyPr/>
          <a:lstStyle/>
          <a:p>
            <a:r>
              <a:rPr lang="en-US" dirty="0"/>
              <a:t>Can apply to:</a:t>
            </a:r>
          </a:p>
          <a:p>
            <a:r>
              <a:rPr lang="en-US" dirty="0"/>
              <a:t>	Word</a:t>
            </a:r>
          </a:p>
          <a:p>
            <a:r>
              <a:rPr lang="en-US" dirty="0"/>
              <a:t>	Words</a:t>
            </a:r>
          </a:p>
        </p:txBody>
      </p:sp>
    </p:spTree>
    <p:extLst>
      <p:ext uri="{BB962C8B-B14F-4D97-AF65-F5344CB8AC3E}">
        <p14:creationId xmlns:p14="http://schemas.microsoft.com/office/powerpoint/2010/main" val="342721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 and insert		</a:t>
            </a:r>
          </a:p>
        </p:txBody>
      </p:sp>
      <p:sp>
        <p:nvSpPr>
          <p:cNvPr id="3" name="Content Placeholder 2"/>
          <p:cNvSpPr>
            <a:spLocks noGrp="1"/>
          </p:cNvSpPr>
          <p:nvPr>
            <p:ph idx="1"/>
          </p:nvPr>
        </p:nvSpPr>
        <p:spPr/>
        <p:txBody>
          <a:bodyPr>
            <a:normAutofit fontScale="85000" lnSpcReduction="20000"/>
          </a:bodyPr>
          <a:lstStyle/>
          <a:p>
            <a:r>
              <a:rPr lang="en-US" dirty="0"/>
              <a:t>Rules:</a:t>
            </a:r>
          </a:p>
          <a:p>
            <a:pPr lvl="1"/>
            <a:r>
              <a:rPr lang="en-US" dirty="0"/>
              <a:t>Must be germane </a:t>
            </a:r>
          </a:p>
          <a:p>
            <a:pPr lvl="2"/>
            <a:r>
              <a:rPr lang="en-US" dirty="0"/>
              <a:t>Both actions must be germane</a:t>
            </a:r>
          </a:p>
          <a:p>
            <a:pPr lvl="1"/>
            <a:r>
              <a:rPr lang="en-US" dirty="0"/>
              <a:t>The two actions cannot be divided </a:t>
            </a:r>
          </a:p>
          <a:p>
            <a:pPr lvl="2"/>
            <a:r>
              <a:rPr lang="en-US" dirty="0"/>
              <a:t>The motion to divide the question is not in order</a:t>
            </a:r>
          </a:p>
          <a:p>
            <a:r>
              <a:rPr lang="en-US" dirty="0"/>
              <a:t>Types</a:t>
            </a:r>
          </a:p>
          <a:p>
            <a:pPr lvl="1"/>
            <a:r>
              <a:rPr lang="en-US" dirty="0"/>
              <a:t>Inserting different wording in the same place</a:t>
            </a:r>
          </a:p>
          <a:p>
            <a:pPr lvl="1"/>
            <a:r>
              <a:rPr lang="en-US" dirty="0"/>
              <a:t>Removing words from one place and inserting them somewhere else.</a:t>
            </a:r>
          </a:p>
          <a:p>
            <a:r>
              <a:rPr lang="en-US" dirty="0"/>
              <a:t>How to (chair): Secondary amendment (RONR 150; 17)</a:t>
            </a:r>
          </a:p>
          <a:p>
            <a:pPr lvl="1"/>
            <a:r>
              <a:rPr lang="en-US" dirty="0"/>
              <a:t>Treat as though two questions. Amendments to the words to be struck (which ones and any perfections) should be handled first. Then amendments to the words to be inserted.</a:t>
            </a:r>
          </a:p>
          <a:p>
            <a:pPr lvl="1"/>
            <a:r>
              <a:rPr lang="en-US" dirty="0"/>
              <a:t>Single secondary amendment involving both elements is not in order.</a:t>
            </a:r>
          </a:p>
          <a:p>
            <a:pPr lvl="1"/>
            <a:r>
              <a:rPr lang="en-US" dirty="0"/>
              <a:t>After passes, treated like a motion to strike and a motion to insert have both been passed. (thus cannot bypass reconsideration by altering the inserted words).</a:t>
            </a:r>
          </a:p>
        </p:txBody>
      </p:sp>
    </p:spTree>
    <p:extLst>
      <p:ext uri="{BB962C8B-B14F-4D97-AF65-F5344CB8AC3E}">
        <p14:creationId xmlns:p14="http://schemas.microsoft.com/office/powerpoint/2010/main" val="701547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to Substitute</a:t>
            </a:r>
          </a:p>
        </p:txBody>
      </p:sp>
      <p:sp>
        <p:nvSpPr>
          <p:cNvPr id="3" name="Content Placeholder 2"/>
          <p:cNvSpPr>
            <a:spLocks noGrp="1"/>
          </p:cNvSpPr>
          <p:nvPr>
            <p:ph type="body" idx="1"/>
          </p:nvPr>
        </p:nvSpPr>
        <p:spPr/>
        <p:txBody>
          <a:bodyPr/>
          <a:lstStyle/>
          <a:p>
            <a:r>
              <a:rPr lang="en-US" dirty="0"/>
              <a:t>Can apply to:</a:t>
            </a:r>
          </a:p>
          <a:p>
            <a:pPr lvl="1"/>
            <a:r>
              <a:rPr lang="en-US" dirty="0"/>
              <a:t>Main motions</a:t>
            </a:r>
          </a:p>
          <a:p>
            <a:pPr lvl="1"/>
            <a:r>
              <a:rPr lang="en-US" dirty="0"/>
              <a:t>Paragraphs</a:t>
            </a:r>
          </a:p>
        </p:txBody>
      </p:sp>
    </p:spTree>
    <p:extLst>
      <p:ext uri="{BB962C8B-B14F-4D97-AF65-F5344CB8AC3E}">
        <p14:creationId xmlns:p14="http://schemas.microsoft.com/office/powerpoint/2010/main" val="1226702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to Substitute</a:t>
            </a:r>
          </a:p>
        </p:txBody>
      </p:sp>
      <p:sp>
        <p:nvSpPr>
          <p:cNvPr id="4" name="Text Placeholder 3"/>
          <p:cNvSpPr>
            <a:spLocks noGrp="1"/>
          </p:cNvSpPr>
          <p:nvPr>
            <p:ph type="body" idx="1"/>
          </p:nvPr>
        </p:nvSpPr>
        <p:spPr/>
        <p:txBody>
          <a:bodyPr/>
          <a:lstStyle/>
          <a:p>
            <a:r>
              <a:rPr lang="en-US" dirty="0"/>
              <a:t>This is not the motion you are looking for….</a:t>
            </a:r>
          </a:p>
        </p:txBody>
      </p:sp>
    </p:spTree>
    <p:extLst>
      <p:ext uri="{BB962C8B-B14F-4D97-AF65-F5344CB8AC3E}">
        <p14:creationId xmlns:p14="http://schemas.microsoft.com/office/powerpoint/2010/main" val="1119041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927B-415D-8C41-B435-B6F88E8025E5}"/>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15661627-1D12-724D-B3DE-2E73332B0C98}"/>
              </a:ext>
            </a:extLst>
          </p:cNvPr>
          <p:cNvSpPr>
            <a:spLocks noGrp="1"/>
          </p:cNvSpPr>
          <p:nvPr>
            <p:ph idx="1"/>
          </p:nvPr>
        </p:nvSpPr>
        <p:spPr/>
        <p:txBody>
          <a:bodyPr/>
          <a:lstStyle/>
          <a:p>
            <a:r>
              <a:rPr lang="en-US" dirty="0"/>
              <a:t>A true substitute amendment involves puts 2 alternative, fully perfected versions of a motion before the body. </a:t>
            </a:r>
          </a:p>
          <a:p>
            <a:r>
              <a:rPr lang="en-US" dirty="0"/>
              <a:t>This is a procedural nightmare. Both versions must be fully amended before voting on which to amend the main motion with. </a:t>
            </a:r>
          </a:p>
          <a:p>
            <a:r>
              <a:rPr lang="en-US" dirty="0"/>
              <a:t>This convoluted process can almost always be avoided by allowing the member to consecutively introduce a series of regular amendments. </a:t>
            </a:r>
          </a:p>
        </p:txBody>
      </p:sp>
    </p:spTree>
    <p:extLst>
      <p:ext uri="{BB962C8B-B14F-4D97-AF65-F5344CB8AC3E}">
        <p14:creationId xmlns:p14="http://schemas.microsoft.com/office/powerpoint/2010/main" val="2093361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Substitute</a:t>
            </a:r>
          </a:p>
        </p:txBody>
      </p:sp>
      <p:sp>
        <p:nvSpPr>
          <p:cNvPr id="3" name="Content Placeholder 2"/>
          <p:cNvSpPr>
            <a:spLocks noGrp="1"/>
          </p:cNvSpPr>
          <p:nvPr>
            <p:ph idx="1"/>
          </p:nvPr>
        </p:nvSpPr>
        <p:spPr/>
        <p:txBody>
          <a:bodyPr>
            <a:normAutofit/>
          </a:bodyPr>
          <a:lstStyle/>
          <a:p>
            <a:r>
              <a:rPr lang="en-US" dirty="0"/>
              <a:t>(Mis)use: </a:t>
            </a:r>
          </a:p>
          <a:p>
            <a:pPr lvl="1"/>
            <a:r>
              <a:rPr lang="en-US" dirty="0"/>
              <a:t>Moving to strike text from the motion and replace it with new text.</a:t>
            </a:r>
          </a:p>
          <a:p>
            <a:r>
              <a:rPr lang="en-US" dirty="0"/>
              <a:t>Why</a:t>
            </a:r>
          </a:p>
          <a:p>
            <a:pPr lvl="1"/>
            <a:r>
              <a:rPr lang="en-US" dirty="0"/>
              <a:t>Usually complicates the process unnecessarily.</a:t>
            </a:r>
          </a:p>
          <a:p>
            <a:pPr lvl="1"/>
            <a:r>
              <a:rPr lang="en-US" dirty="0"/>
              <a:t>The motion to substitute requires three steps:</a:t>
            </a:r>
          </a:p>
          <a:p>
            <a:pPr marL="914400" lvl="2" indent="0">
              <a:buNone/>
            </a:pPr>
            <a:r>
              <a:rPr lang="en-US" dirty="0"/>
              <a:t>(1) Perfect the substitute text.</a:t>
            </a:r>
          </a:p>
          <a:p>
            <a:pPr marL="914400" lvl="2" indent="0">
              <a:buNone/>
            </a:pPr>
            <a:r>
              <a:rPr lang="en-US" dirty="0"/>
              <a:t>(2) Perfect the original text. </a:t>
            </a:r>
          </a:p>
          <a:p>
            <a:pPr marL="914400" lvl="2" indent="0">
              <a:buNone/>
            </a:pPr>
            <a:r>
              <a:rPr lang="en-US" dirty="0"/>
              <a:t>(3) Vote on whether to adopt the original or the substitute.</a:t>
            </a:r>
          </a:p>
          <a:p>
            <a:r>
              <a:rPr lang="en-US" dirty="0"/>
              <a:t>Instead</a:t>
            </a:r>
          </a:p>
          <a:p>
            <a:pPr lvl="1"/>
            <a:r>
              <a:rPr lang="en-US" dirty="0"/>
              <a:t>Move to amend by striking out x and inserting y</a:t>
            </a:r>
          </a:p>
        </p:txBody>
      </p:sp>
    </p:spTree>
    <p:extLst>
      <p:ext uri="{BB962C8B-B14F-4D97-AF65-F5344CB8AC3E}">
        <p14:creationId xmlns:p14="http://schemas.microsoft.com/office/powerpoint/2010/main" val="61768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amendments</a:t>
            </a:r>
            <a:br>
              <a:rPr lang="en-US" dirty="0"/>
            </a:b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0815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Stating amendments</a:t>
            </a:r>
          </a:p>
        </p:txBody>
      </p:sp>
      <p:sp>
        <p:nvSpPr>
          <p:cNvPr id="3" name="Content Placeholder 2"/>
          <p:cNvSpPr>
            <a:spLocks noGrp="1"/>
          </p:cNvSpPr>
          <p:nvPr>
            <p:ph idx="1"/>
          </p:nvPr>
        </p:nvSpPr>
        <p:spPr/>
        <p:txBody>
          <a:bodyPr/>
          <a:lstStyle/>
          <a:p>
            <a:r>
              <a:rPr lang="en-US" dirty="0"/>
              <a:t>Are there special and highly technical rules governing how an amendment is stated which can have profound effects on the debate?</a:t>
            </a:r>
          </a:p>
          <a:p>
            <a:pPr lvl="1"/>
            <a:r>
              <a:rPr lang="en-US" dirty="0"/>
              <a:t>Yes. </a:t>
            </a:r>
          </a:p>
          <a:p>
            <a:pPr lvl="1"/>
            <a:r>
              <a:rPr lang="en-US" dirty="0"/>
              <a:t>But a good Chair will not allow the debate to be undermined by technicalities.</a:t>
            </a:r>
          </a:p>
        </p:txBody>
      </p:sp>
    </p:spTree>
    <p:extLst>
      <p:ext uri="{BB962C8B-B14F-4D97-AF65-F5344CB8AC3E}">
        <p14:creationId xmlns:p14="http://schemas.microsoft.com/office/powerpoint/2010/main" val="521785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want to propose an amendment</a:t>
            </a:r>
          </a:p>
        </p:txBody>
      </p:sp>
      <p:sp>
        <p:nvSpPr>
          <p:cNvPr id="3" name="Content Placeholder 2"/>
          <p:cNvSpPr>
            <a:spLocks noGrp="1"/>
          </p:cNvSpPr>
          <p:nvPr>
            <p:ph idx="1"/>
          </p:nvPr>
        </p:nvSpPr>
        <p:spPr/>
        <p:txBody>
          <a:bodyPr/>
          <a:lstStyle/>
          <a:p>
            <a:r>
              <a:rPr lang="en-US" dirty="0"/>
              <a:t>Raise your hand.</a:t>
            </a:r>
          </a:p>
          <a:p>
            <a:r>
              <a:rPr lang="en-US" dirty="0"/>
              <a:t>Wait for the Chair to notice and add you to the speakers list.</a:t>
            </a:r>
          </a:p>
          <a:p>
            <a:r>
              <a:rPr lang="en-US" dirty="0"/>
              <a:t>Listen attentively to your colleagues.</a:t>
            </a:r>
          </a:p>
          <a:p>
            <a:r>
              <a:rPr lang="en-US" dirty="0"/>
              <a:t>Carefully formulate your amendment</a:t>
            </a:r>
          </a:p>
          <a:p>
            <a:pPr lvl="1"/>
            <a:r>
              <a:rPr lang="en-US" dirty="0"/>
              <a:t>Write it out if it is long or involved</a:t>
            </a:r>
          </a:p>
          <a:p>
            <a:r>
              <a:rPr lang="en-US" dirty="0"/>
              <a:t>Wait for the Chair to call on you….</a:t>
            </a:r>
          </a:p>
          <a:p>
            <a:endParaRPr lang="en-US" dirty="0"/>
          </a:p>
        </p:txBody>
      </p:sp>
    </p:spTree>
    <p:extLst>
      <p:ext uri="{BB962C8B-B14F-4D97-AF65-F5344CB8AC3E}">
        <p14:creationId xmlns:p14="http://schemas.microsoft.com/office/powerpoint/2010/main" val="53601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Improper amendments</a:t>
            </a:r>
          </a:p>
        </p:txBody>
      </p:sp>
      <p:sp>
        <p:nvSpPr>
          <p:cNvPr id="3" name="Content Placeholder 2"/>
          <p:cNvSpPr>
            <a:spLocks noGrp="1"/>
          </p:cNvSpPr>
          <p:nvPr>
            <p:ph idx="1"/>
          </p:nvPr>
        </p:nvSpPr>
        <p:spPr/>
        <p:txBody>
          <a:bodyPr>
            <a:normAutofit lnSpcReduction="10000"/>
          </a:bodyPr>
          <a:lstStyle/>
          <a:p>
            <a:r>
              <a:rPr lang="en-US" dirty="0"/>
              <a:t>Non-germane amendments</a:t>
            </a:r>
          </a:p>
          <a:p>
            <a:r>
              <a:rPr lang="en-US" dirty="0"/>
              <a:t>Amendments which make the adoption of the question amended equivalent to its rejection.</a:t>
            </a:r>
          </a:p>
          <a:p>
            <a:pPr lvl="1"/>
            <a:r>
              <a:rPr lang="en-US" dirty="0"/>
              <a:t>Does not mean that you cannot amend by changing what the question does to something substantively opposite (e.g., instruct to vote in favor -&gt;  instruct to vote against).</a:t>
            </a:r>
          </a:p>
          <a:p>
            <a:r>
              <a:rPr lang="en-US" dirty="0"/>
              <a:t>Amendments which change one form of amendment to another</a:t>
            </a:r>
          </a:p>
          <a:p>
            <a:r>
              <a:rPr lang="en-US" dirty="0"/>
              <a:t>Amendments which would have the effect of converting one parliamentary motion into another. </a:t>
            </a:r>
          </a:p>
          <a:p>
            <a:pPr lvl="1"/>
            <a:r>
              <a:rPr lang="en-US" dirty="0"/>
              <a:t>E.g., trying to amend “Postpone until 2pm” as “Postpone </a:t>
            </a:r>
            <a:r>
              <a:rPr lang="en-US" dirty="0">
                <a:solidFill>
                  <a:srgbClr val="FF0000"/>
                </a:solidFill>
              </a:rPr>
              <a:t>indefinitely </a:t>
            </a:r>
            <a:r>
              <a:rPr lang="en-US" strike="sngStrike" dirty="0">
                <a:solidFill>
                  <a:srgbClr val="FF0000"/>
                </a:solidFill>
              </a:rPr>
              <a:t>until 2pm</a:t>
            </a:r>
            <a:r>
              <a:rPr lang="en-US" dirty="0"/>
              <a:t>”</a:t>
            </a:r>
          </a:p>
        </p:txBody>
      </p:sp>
    </p:spTree>
    <p:extLst>
      <p:ext uri="{BB962C8B-B14F-4D97-AF65-F5344CB8AC3E}">
        <p14:creationId xmlns:p14="http://schemas.microsoft.com/office/powerpoint/2010/main" val="197488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floor is yours!</a:t>
            </a:r>
          </a:p>
        </p:txBody>
      </p:sp>
      <p:sp>
        <p:nvSpPr>
          <p:cNvPr id="3" name="Content Placeholder 2"/>
          <p:cNvSpPr>
            <a:spLocks noGrp="1"/>
          </p:cNvSpPr>
          <p:nvPr>
            <p:ph idx="1"/>
          </p:nvPr>
        </p:nvSpPr>
        <p:spPr/>
        <p:txBody>
          <a:bodyPr>
            <a:normAutofit/>
          </a:bodyPr>
          <a:lstStyle/>
          <a:p>
            <a:r>
              <a:rPr lang="en-US" dirty="0"/>
              <a:t>Stand</a:t>
            </a:r>
          </a:p>
          <a:p>
            <a:r>
              <a:rPr lang="en-US" dirty="0"/>
              <a:t>State your name and that you seek to propose an amendment</a:t>
            </a:r>
          </a:p>
          <a:p>
            <a:r>
              <a:rPr lang="en-US" dirty="0"/>
              <a:t>State your amendment as clearly and carefully as possible. </a:t>
            </a:r>
          </a:p>
          <a:p>
            <a:pPr lvl="1"/>
            <a:r>
              <a:rPr lang="en-US" dirty="0"/>
              <a:t>Be patient as the proposal is recorded. </a:t>
            </a:r>
          </a:p>
          <a:p>
            <a:pPr lvl="2"/>
            <a:r>
              <a:rPr lang="en-US" dirty="0"/>
              <a:t>Typing in front of a hundred people sucks.</a:t>
            </a:r>
          </a:p>
          <a:p>
            <a:pPr lvl="1"/>
            <a:r>
              <a:rPr lang="en-US" dirty="0"/>
              <a:t>If it is a lengthy amendment, email it to the Secretary in advance</a:t>
            </a:r>
          </a:p>
          <a:p>
            <a:r>
              <a:rPr lang="en-US" dirty="0"/>
              <a:t>Wait for the amendment to be seconded</a:t>
            </a:r>
          </a:p>
          <a:p>
            <a:pPr lvl="1"/>
            <a:r>
              <a:rPr lang="en-US" dirty="0"/>
              <a:t>Someone may shout ‘Second!’ </a:t>
            </a:r>
          </a:p>
          <a:p>
            <a:pPr lvl="1"/>
            <a:r>
              <a:rPr lang="en-US" dirty="0"/>
              <a:t>If not, the Chair will ask if there is a second.</a:t>
            </a:r>
          </a:p>
          <a:p>
            <a:endParaRPr lang="en-US" dirty="0"/>
          </a:p>
        </p:txBody>
      </p:sp>
    </p:spTree>
    <p:extLst>
      <p:ext uri="{BB962C8B-B14F-4D97-AF65-F5344CB8AC3E}">
        <p14:creationId xmlns:p14="http://schemas.microsoft.com/office/powerpoint/2010/main" val="42641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floor is yours!</a:t>
            </a:r>
          </a:p>
        </p:txBody>
      </p:sp>
      <p:sp>
        <p:nvSpPr>
          <p:cNvPr id="3" name="Content Placeholder 2"/>
          <p:cNvSpPr>
            <a:spLocks noGrp="1"/>
          </p:cNvSpPr>
          <p:nvPr>
            <p:ph idx="1"/>
          </p:nvPr>
        </p:nvSpPr>
        <p:spPr/>
        <p:txBody>
          <a:bodyPr>
            <a:normAutofit/>
          </a:bodyPr>
          <a:lstStyle/>
          <a:p>
            <a:r>
              <a:rPr lang="en-US" dirty="0"/>
              <a:t>If the amendment is seconded, the Chair will state the amendment. </a:t>
            </a:r>
          </a:p>
          <a:p>
            <a:r>
              <a:rPr lang="en-US" dirty="0"/>
              <a:t>After stating the amendment, the Chair will ask if you would like to speak in favor of your amendment. </a:t>
            </a:r>
          </a:p>
          <a:p>
            <a:pPr lvl="1"/>
            <a:r>
              <a:rPr lang="en-US" dirty="0"/>
              <a:t>Make the best argument you can for why your amendment improves the motion. </a:t>
            </a:r>
          </a:p>
          <a:p>
            <a:r>
              <a:rPr lang="en-US" dirty="0"/>
              <a:t>Sit down</a:t>
            </a:r>
          </a:p>
          <a:p>
            <a:r>
              <a:rPr lang="en-US" dirty="0"/>
              <a:t>The debate is now on your amendment.</a:t>
            </a:r>
          </a:p>
          <a:p>
            <a:pPr lvl="1"/>
            <a:r>
              <a:rPr lang="en-US" dirty="0"/>
              <a:t>Subsidiary motions are now in order.</a:t>
            </a:r>
          </a:p>
          <a:p>
            <a:pPr lvl="1"/>
            <a:r>
              <a:rPr lang="en-US" dirty="0"/>
              <a:t>Comments that are about the main motion are out of order</a:t>
            </a:r>
          </a:p>
          <a:p>
            <a:endParaRPr lang="en-US" dirty="0"/>
          </a:p>
        </p:txBody>
      </p:sp>
    </p:spTree>
    <p:extLst>
      <p:ext uri="{BB962C8B-B14F-4D97-AF65-F5344CB8AC3E}">
        <p14:creationId xmlns:p14="http://schemas.microsoft.com/office/powerpoint/2010/main" val="1566913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Opposing amendments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84644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Someone else offered an amendment which I don’t like. What do I do?</a:t>
            </a:r>
          </a:p>
        </p:txBody>
      </p:sp>
      <p:sp>
        <p:nvSpPr>
          <p:cNvPr id="3" name="Content Placeholder 2"/>
          <p:cNvSpPr>
            <a:spLocks noGrp="1"/>
          </p:cNvSpPr>
          <p:nvPr>
            <p:ph idx="1"/>
          </p:nvPr>
        </p:nvSpPr>
        <p:spPr/>
        <p:txBody>
          <a:bodyPr/>
          <a:lstStyle/>
          <a:p>
            <a:r>
              <a:rPr lang="en-US" dirty="0"/>
              <a:t>Option 1: Speak against the amendment</a:t>
            </a:r>
          </a:p>
          <a:p>
            <a:pPr lvl="1"/>
            <a:r>
              <a:rPr lang="en-US" dirty="0"/>
              <a:t>See above</a:t>
            </a:r>
          </a:p>
        </p:txBody>
      </p:sp>
    </p:spTree>
    <p:extLst>
      <p:ext uri="{BB962C8B-B14F-4D97-AF65-F5344CB8AC3E}">
        <p14:creationId xmlns:p14="http://schemas.microsoft.com/office/powerpoint/2010/main" val="148051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Speaking against an amendment</a:t>
            </a:r>
          </a:p>
        </p:txBody>
      </p:sp>
      <p:sp>
        <p:nvSpPr>
          <p:cNvPr id="3" name="Content Placeholder 2"/>
          <p:cNvSpPr>
            <a:spLocks noGrp="1"/>
          </p:cNvSpPr>
          <p:nvPr>
            <p:ph idx="1"/>
          </p:nvPr>
        </p:nvSpPr>
        <p:spPr/>
        <p:txBody>
          <a:bodyPr>
            <a:normAutofit/>
          </a:bodyPr>
          <a:lstStyle/>
          <a:p>
            <a:r>
              <a:rPr lang="en-US" dirty="0"/>
              <a:t>Will I lose my turn to speak against the main motion if I speak against an amendment?</a:t>
            </a:r>
          </a:p>
          <a:p>
            <a:pPr lvl="1"/>
            <a:r>
              <a:rPr lang="en-US" dirty="0"/>
              <a:t>No. Amendments are motions. You may speak twice per motion. </a:t>
            </a:r>
          </a:p>
          <a:p>
            <a:r>
              <a:rPr lang="en-US" dirty="0"/>
              <a:t>Can I speak against an amendment and offer an amendment to it?</a:t>
            </a:r>
          </a:p>
          <a:p>
            <a:pPr lvl="1"/>
            <a:r>
              <a:rPr lang="en-US" dirty="0"/>
              <a:t>Yes. But it’s not good practice. It’s usually best to offer your amendment. In debating your proposed amendment, you will likely be able to include your concerns. You will still be able to speak in debate against the amendment regardless of how your amendment fairs. </a:t>
            </a:r>
          </a:p>
        </p:txBody>
      </p:sp>
    </p:spTree>
    <p:extLst>
      <p:ext uri="{BB962C8B-B14F-4D97-AF65-F5344CB8AC3E}">
        <p14:creationId xmlns:p14="http://schemas.microsoft.com/office/powerpoint/2010/main" val="79863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Someone else offered an amendment which I don’t like. What do I do?</a:t>
            </a:r>
          </a:p>
        </p:txBody>
      </p:sp>
      <p:sp>
        <p:nvSpPr>
          <p:cNvPr id="3" name="Content Placeholder 2"/>
          <p:cNvSpPr>
            <a:spLocks noGrp="1"/>
          </p:cNvSpPr>
          <p:nvPr>
            <p:ph idx="1"/>
          </p:nvPr>
        </p:nvSpPr>
        <p:spPr/>
        <p:txBody>
          <a:bodyPr/>
          <a:lstStyle/>
          <a:p>
            <a:r>
              <a:rPr lang="en-US" dirty="0"/>
              <a:t>Option 1: Speak against the amendment</a:t>
            </a:r>
          </a:p>
          <a:p>
            <a:pPr lvl="1"/>
            <a:r>
              <a:rPr lang="en-US" dirty="0"/>
              <a:t>See above</a:t>
            </a:r>
          </a:p>
          <a:p>
            <a:r>
              <a:rPr lang="en-US" dirty="0"/>
              <a:t>Option 2: Offer an amendment to the amendment</a:t>
            </a:r>
          </a:p>
          <a:p>
            <a:pPr lvl="1"/>
            <a:r>
              <a:rPr lang="en-US" dirty="0"/>
              <a:t>See </a:t>
            </a:r>
            <a:r>
              <a:rPr lang="en-US" dirty="0" err="1"/>
              <a:t>ab</a:t>
            </a:r>
            <a:r>
              <a:rPr lang="en-US" dirty="0"/>
              <a:t>….Wait….What?</a:t>
            </a:r>
          </a:p>
        </p:txBody>
      </p:sp>
    </p:spTree>
    <p:extLst>
      <p:ext uri="{BB962C8B-B14F-4D97-AF65-F5344CB8AC3E}">
        <p14:creationId xmlns:p14="http://schemas.microsoft.com/office/powerpoint/2010/main" val="93892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p:txBody>
      </p:sp>
    </p:spTree>
    <p:extLst>
      <p:ext uri="{BB962C8B-B14F-4D97-AF65-F5344CB8AC3E}">
        <p14:creationId xmlns:p14="http://schemas.microsoft.com/office/powerpoint/2010/main" val="320998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a:p>
            <a:r>
              <a:rPr lang="en-US" dirty="0"/>
              <a:t>Wait. I thought you can’t vote against a motion that you amended.</a:t>
            </a:r>
          </a:p>
        </p:txBody>
      </p:sp>
    </p:spTree>
    <p:extLst>
      <p:ext uri="{BB962C8B-B14F-4D97-AF65-F5344CB8AC3E}">
        <p14:creationId xmlns:p14="http://schemas.microsoft.com/office/powerpoint/2010/main" val="1273138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a:p>
            <a:r>
              <a:rPr lang="en-US" dirty="0"/>
              <a:t>Wait. I thought you can’t vote against a motion that you amended.</a:t>
            </a:r>
          </a:p>
          <a:p>
            <a:pPr lvl="1"/>
            <a:r>
              <a:rPr lang="en-US" dirty="0"/>
              <a:t>No. That is false. </a:t>
            </a:r>
          </a:p>
          <a:p>
            <a:pPr lvl="1"/>
            <a:r>
              <a:rPr lang="en-US" dirty="0"/>
              <a:t>It may look odd to vote against an amendment you proposed. But there’s no requirement that you do so.</a:t>
            </a:r>
          </a:p>
        </p:txBody>
      </p:sp>
    </p:spTree>
    <p:extLst>
      <p:ext uri="{BB962C8B-B14F-4D97-AF65-F5344CB8AC3E}">
        <p14:creationId xmlns:p14="http://schemas.microsoft.com/office/powerpoint/2010/main" val="415873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a:t>
            </a:r>
            <a:r>
              <a:rPr lang="en-US"/>
              <a:t>may offer an amendment.</a:t>
            </a:r>
          </a:p>
          <a:p>
            <a:r>
              <a:rPr lang="en-US" dirty="0"/>
              <a:t>Wait. I thought you can’t vote against a motion that you amended.</a:t>
            </a:r>
          </a:p>
          <a:p>
            <a:pPr lvl="1"/>
            <a:r>
              <a:rPr lang="en-US" dirty="0"/>
              <a:t>No. That is false. </a:t>
            </a:r>
          </a:p>
          <a:p>
            <a:pPr lvl="2"/>
            <a:r>
              <a:rPr lang="en-US" dirty="0"/>
              <a:t>It generally looks bad to vote against an amendment you proposed. But there’s no requirement.</a:t>
            </a:r>
          </a:p>
          <a:p>
            <a:r>
              <a:rPr lang="en-US" dirty="0"/>
              <a:t>It is a fundamental feature of the process that opponents be able to try to make a proposal as good as possible before voting against it. </a:t>
            </a:r>
          </a:p>
        </p:txBody>
      </p:sp>
    </p:spTree>
    <p:extLst>
      <p:ext uri="{BB962C8B-B14F-4D97-AF65-F5344CB8AC3E}">
        <p14:creationId xmlns:p14="http://schemas.microsoft.com/office/powerpoint/2010/main" val="204528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Amending preamble/rationale</a:t>
            </a:r>
          </a:p>
        </p:txBody>
      </p:sp>
      <p:sp>
        <p:nvSpPr>
          <p:cNvPr id="3" name="Content Placeholder 2"/>
          <p:cNvSpPr>
            <a:spLocks noGrp="1"/>
          </p:cNvSpPr>
          <p:nvPr>
            <p:ph idx="1"/>
          </p:nvPr>
        </p:nvSpPr>
        <p:spPr/>
        <p:txBody>
          <a:bodyPr/>
          <a:lstStyle/>
          <a:p>
            <a:r>
              <a:rPr lang="en-US" dirty="0"/>
              <a:t>Preamble/rationale = ‘whereas’ clauses</a:t>
            </a:r>
          </a:p>
          <a:p>
            <a:r>
              <a:rPr lang="en-US" dirty="0"/>
              <a:t>Should be handled after all action on resolved clauses</a:t>
            </a:r>
          </a:p>
          <a:p>
            <a:endParaRPr lang="en-US" dirty="0"/>
          </a:p>
        </p:txBody>
      </p:sp>
    </p:spTree>
    <p:extLst>
      <p:ext uri="{BB962C8B-B14F-4D97-AF65-F5344CB8AC3E}">
        <p14:creationId xmlns:p14="http://schemas.microsoft.com/office/powerpoint/2010/main" val="1137802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a:t>
            </a:r>
            <a:r>
              <a:rPr lang="en-US"/>
              <a:t>may offer an amendment.</a:t>
            </a:r>
          </a:p>
          <a:p>
            <a:r>
              <a:rPr lang="en-US" dirty="0"/>
              <a:t>Wait. I thought you can’t vote against a motion that you amended.</a:t>
            </a:r>
          </a:p>
          <a:p>
            <a:pPr lvl="1"/>
            <a:r>
              <a:rPr lang="en-US" dirty="0"/>
              <a:t>No. That is false. </a:t>
            </a:r>
          </a:p>
          <a:p>
            <a:pPr lvl="2"/>
            <a:r>
              <a:rPr lang="en-US" dirty="0"/>
              <a:t>It generally looks bad to vote against an amendment you proposed. But there’s no requirement.</a:t>
            </a:r>
          </a:p>
          <a:p>
            <a:r>
              <a:rPr lang="en-US" dirty="0"/>
              <a:t>It is a fundamental feature of the process that opponents be able to try to make a proposal as good as possible before voting against it. </a:t>
            </a:r>
          </a:p>
        </p:txBody>
      </p:sp>
    </p:spTree>
    <p:extLst>
      <p:ext uri="{BB962C8B-B14F-4D97-AF65-F5344CB8AC3E}">
        <p14:creationId xmlns:p14="http://schemas.microsoft.com/office/powerpoint/2010/main" val="255247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Friendly amendments</a:t>
            </a:r>
          </a:p>
        </p:txBody>
      </p:sp>
      <p:sp>
        <p:nvSpPr>
          <p:cNvPr id="5" name="Text Placeholder 4"/>
          <p:cNvSpPr>
            <a:spLocks noGrp="1"/>
          </p:cNvSpPr>
          <p:nvPr>
            <p:ph type="body" idx="1"/>
          </p:nvPr>
        </p:nvSpPr>
        <p:spPr/>
        <p:txBody>
          <a:bodyPr/>
          <a:lstStyle/>
          <a:p>
            <a:r>
              <a:rPr lang="en-US" dirty="0"/>
              <a:t>AAAAAAAAAAARRRRRRGGGGGG!!!</a:t>
            </a:r>
          </a:p>
        </p:txBody>
      </p:sp>
    </p:spTree>
    <p:extLst>
      <p:ext uri="{BB962C8B-B14F-4D97-AF65-F5344CB8AC3E}">
        <p14:creationId xmlns:p14="http://schemas.microsoft.com/office/powerpoint/2010/main" val="913334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people (wrongly) imagine is in order</a:t>
            </a:r>
          </a:p>
        </p:txBody>
      </p:sp>
      <p:sp>
        <p:nvSpPr>
          <p:cNvPr id="5" name="Content Placeholder 4"/>
          <p:cNvSpPr>
            <a:spLocks noGrp="1"/>
          </p:cNvSpPr>
          <p:nvPr>
            <p:ph idx="1"/>
          </p:nvPr>
        </p:nvSpPr>
        <p:spPr/>
        <p:txBody>
          <a:bodyPr>
            <a:normAutofit/>
          </a:bodyPr>
          <a:lstStyle/>
          <a:p>
            <a:r>
              <a:rPr lang="en-US" dirty="0"/>
              <a:t>Senator Red: I move that tacos be served at every Senate meeting.</a:t>
            </a:r>
          </a:p>
          <a:p>
            <a:r>
              <a:rPr lang="en-US" dirty="0"/>
              <a:t>Senator Blue: Second!</a:t>
            </a:r>
          </a:p>
          <a:p>
            <a:r>
              <a:rPr lang="en-US" dirty="0"/>
              <a:t>Chair: It is moved and seconded that tacos be served at every Senate meeting.</a:t>
            </a:r>
          </a:p>
          <a:p>
            <a:r>
              <a:rPr lang="en-US" dirty="0"/>
              <a:t>Senator Green: I’d like to make a friendly amendment that we add ‘and burritos’ between the words ‘tacos’ and ‘be.’</a:t>
            </a:r>
          </a:p>
          <a:p>
            <a:r>
              <a:rPr lang="en-US" dirty="0"/>
              <a:t>Senator Red: I take that to be friendly.</a:t>
            </a:r>
          </a:p>
          <a:p>
            <a:r>
              <a:rPr lang="en-US" dirty="0"/>
              <a:t>Chair: Very well. The question is on the motion that tacos and burritos be served at every Senate meeting.</a:t>
            </a:r>
          </a:p>
          <a:p>
            <a:endParaRPr lang="en-US" dirty="0"/>
          </a:p>
        </p:txBody>
      </p:sp>
    </p:spTree>
    <p:extLst>
      <p:ext uri="{BB962C8B-B14F-4D97-AF65-F5344CB8AC3E}">
        <p14:creationId xmlns:p14="http://schemas.microsoft.com/office/powerpoint/2010/main" val="197815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1: Undermines the second</a:t>
            </a:r>
          </a:p>
        </p:txBody>
      </p:sp>
      <p:sp>
        <p:nvSpPr>
          <p:cNvPr id="3" name="Content Placeholder 2"/>
          <p:cNvSpPr>
            <a:spLocks noGrp="1"/>
          </p:cNvSpPr>
          <p:nvPr>
            <p:ph sz="half" idx="1"/>
          </p:nvPr>
        </p:nvSpPr>
        <p:spPr/>
        <p:txBody>
          <a:bodyPr>
            <a:normAutofit fontScale="77500" lnSpcReduction="20000"/>
          </a:bodyPr>
          <a:lstStyle/>
          <a:p>
            <a:r>
              <a:rPr lang="en-US" dirty="0"/>
              <a:t>Senator Red: I move that tacos be served at every Senate meeting.</a:t>
            </a:r>
          </a:p>
          <a:p>
            <a:r>
              <a:rPr lang="en-US" dirty="0"/>
              <a:t>Senator Blue </a:t>
            </a:r>
            <a:r>
              <a:rPr lang="en-US" dirty="0">
                <a:solidFill>
                  <a:srgbClr val="FF0000"/>
                </a:solidFill>
              </a:rPr>
              <a:t>(notorious burrito hater):</a:t>
            </a:r>
            <a:r>
              <a:rPr lang="en-US" dirty="0"/>
              <a:t> Second!</a:t>
            </a:r>
          </a:p>
          <a:p>
            <a:r>
              <a:rPr lang="en-US" dirty="0"/>
              <a:t>Chair: It is moved and seconded that tacos be served at every Senate meeting.</a:t>
            </a:r>
          </a:p>
          <a:p>
            <a:r>
              <a:rPr lang="en-US" dirty="0"/>
              <a:t>Senator Green: I’d like to make a friendly amendment that we add ‘and burritos’ between the words ‘tacos’ and ‘be.’</a:t>
            </a:r>
          </a:p>
          <a:p>
            <a:r>
              <a:rPr lang="en-US" dirty="0"/>
              <a:t>Senator Red: I take that to be friendly.</a:t>
            </a:r>
          </a:p>
          <a:p>
            <a:r>
              <a:rPr lang="en-US" dirty="0"/>
              <a:t>Chair: Very well. The question is on the motion that tacos and burritos be served at every Senate meeting.</a:t>
            </a:r>
          </a:p>
        </p:txBody>
      </p:sp>
      <p:sp>
        <p:nvSpPr>
          <p:cNvPr id="4" name="Content Placeholder 3"/>
          <p:cNvSpPr>
            <a:spLocks noGrp="1"/>
          </p:cNvSpPr>
          <p:nvPr>
            <p:ph sz="half" idx="2"/>
          </p:nvPr>
        </p:nvSpPr>
        <p:spPr/>
        <p:txBody>
          <a:bodyPr>
            <a:normAutofit fontScale="77500" lnSpcReduction="20000"/>
          </a:bodyPr>
          <a:lstStyle/>
          <a:p>
            <a:r>
              <a:rPr lang="en-US" dirty="0"/>
              <a:t>Motions require seconds to ensure that Senate business is not wasted on items which only one person supports.</a:t>
            </a:r>
          </a:p>
          <a:p>
            <a:r>
              <a:rPr lang="en-US" dirty="0"/>
              <a:t>In the minutes, Senator Blue would be identified as the second of something she opposes. </a:t>
            </a:r>
          </a:p>
        </p:txBody>
      </p:sp>
    </p:spTree>
    <p:extLst>
      <p:ext uri="{BB962C8B-B14F-4D97-AF65-F5344CB8AC3E}">
        <p14:creationId xmlns:p14="http://schemas.microsoft.com/office/powerpoint/2010/main" val="387212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2: The motion belongs to the body</a:t>
            </a:r>
          </a:p>
        </p:txBody>
      </p:sp>
      <p:sp>
        <p:nvSpPr>
          <p:cNvPr id="3" name="Content Placeholder 2"/>
          <p:cNvSpPr>
            <a:spLocks noGrp="1"/>
          </p:cNvSpPr>
          <p:nvPr>
            <p:ph idx="1"/>
          </p:nvPr>
        </p:nvSpPr>
        <p:spPr>
          <a:prstGeom prst="borderCallout1">
            <a:avLst/>
          </a:prstGeom>
        </p:spPr>
        <p:txBody>
          <a:bodyPr>
            <a:normAutofit/>
          </a:bodyPr>
          <a:lstStyle/>
          <a:p>
            <a:r>
              <a:rPr lang="en-US" dirty="0"/>
              <a:t>Senator Red: I move that tacos be served at every Senate meeting.</a:t>
            </a:r>
          </a:p>
          <a:p>
            <a:r>
              <a:rPr lang="en-US" dirty="0"/>
              <a:t>Senator Blue: Second!</a:t>
            </a:r>
          </a:p>
          <a:p>
            <a:r>
              <a:rPr lang="en-US" dirty="0">
                <a:solidFill>
                  <a:srgbClr val="FF0000"/>
                </a:solidFill>
              </a:rPr>
              <a:t>Chair: It is moved and seconded that tacos be served at every Senate meeting.</a:t>
            </a:r>
          </a:p>
          <a:p>
            <a:r>
              <a:rPr lang="en-US" dirty="0"/>
              <a:t>Magic has happened!</a:t>
            </a:r>
          </a:p>
          <a:p>
            <a:pPr lvl="1"/>
            <a:r>
              <a:rPr lang="en-US" dirty="0"/>
              <a:t>The motion now belongs to the Senate. </a:t>
            </a:r>
          </a:p>
          <a:p>
            <a:pPr lvl="1"/>
            <a:r>
              <a:rPr lang="en-US" dirty="0"/>
              <a:t>Senator Red has no special authority over it.</a:t>
            </a:r>
          </a:p>
        </p:txBody>
      </p:sp>
    </p:spTree>
    <p:extLst>
      <p:ext uri="{BB962C8B-B14F-4D97-AF65-F5344CB8AC3E}">
        <p14:creationId xmlns:p14="http://schemas.microsoft.com/office/powerpoint/2010/main" val="1012969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Acceptable uses of the phrase ‘Friendly amendment’</a:t>
            </a:r>
          </a:p>
        </p:txBody>
      </p:sp>
      <p:sp>
        <p:nvSpPr>
          <p:cNvPr id="3" name="Content Placeholder 2"/>
          <p:cNvSpPr>
            <a:spLocks noGrp="1"/>
          </p:cNvSpPr>
          <p:nvPr>
            <p:ph idx="1"/>
          </p:nvPr>
        </p:nvSpPr>
        <p:spPr/>
        <p:txBody>
          <a:bodyPr/>
          <a:lstStyle/>
          <a:p>
            <a:r>
              <a:rPr lang="en-US" dirty="0"/>
              <a:t>Acceptable use #1: </a:t>
            </a:r>
          </a:p>
          <a:p>
            <a:pPr lvl="1"/>
            <a:r>
              <a:rPr lang="en-US" dirty="0"/>
              <a:t>Annoying pedants who have a basic knowledge of Robert’s Rules</a:t>
            </a:r>
          </a:p>
          <a:p>
            <a:r>
              <a:rPr lang="en-US" dirty="0"/>
              <a:t>Acceptable use #2:</a:t>
            </a:r>
          </a:p>
          <a:p>
            <a:pPr lvl="1"/>
            <a:r>
              <a:rPr lang="en-US" dirty="0"/>
              <a:t>Shorthand for “I like this motion so much. I want to be friends with it. That said, I feel like my new friend would be even better if it were amended as follows….”</a:t>
            </a:r>
          </a:p>
        </p:txBody>
      </p:sp>
    </p:spTree>
    <p:extLst>
      <p:ext uri="{BB962C8B-B14F-4D97-AF65-F5344CB8AC3E}">
        <p14:creationId xmlns:p14="http://schemas.microsoft.com/office/powerpoint/2010/main" val="1883819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Ninja-level </a:t>
            </a:r>
          </a:p>
        </p:txBody>
      </p:sp>
      <p:sp>
        <p:nvSpPr>
          <p:cNvPr id="3" name="Content Placeholder 2"/>
          <p:cNvSpPr>
            <a:spLocks noGrp="1"/>
          </p:cNvSpPr>
          <p:nvPr>
            <p:ph idx="1"/>
          </p:nvPr>
        </p:nvSpPr>
        <p:spPr/>
        <p:txBody>
          <a:bodyPr/>
          <a:lstStyle/>
          <a:p>
            <a:r>
              <a:rPr lang="en-US" dirty="0"/>
              <a:t>Suppose a ‘friendly amendment’ has two properties:</a:t>
            </a:r>
          </a:p>
          <a:p>
            <a:pPr lvl="1"/>
            <a:r>
              <a:rPr lang="en-US" dirty="0"/>
              <a:t>(a) Alters the content of the main motion.</a:t>
            </a:r>
          </a:p>
          <a:p>
            <a:pPr lvl="1"/>
            <a:r>
              <a:rPr lang="en-US" dirty="0"/>
              <a:t>(b) Requires only the motion’s maker’s approval to take effect.</a:t>
            </a:r>
          </a:p>
          <a:p>
            <a:r>
              <a:rPr lang="en-US" dirty="0"/>
              <a:t>Can this ever happen?</a:t>
            </a:r>
          </a:p>
        </p:txBody>
      </p:sp>
    </p:spTree>
    <p:extLst>
      <p:ext uri="{BB962C8B-B14F-4D97-AF65-F5344CB8AC3E}">
        <p14:creationId xmlns:p14="http://schemas.microsoft.com/office/powerpoint/2010/main" val="1001063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actual opportunities for friendly amending!</a:t>
            </a:r>
          </a:p>
        </p:txBody>
      </p:sp>
      <p:sp>
        <p:nvSpPr>
          <p:cNvPr id="3" name="Content Placeholder 2"/>
          <p:cNvSpPr>
            <a:spLocks noGrp="1"/>
          </p:cNvSpPr>
          <p:nvPr>
            <p:ph idx="1"/>
          </p:nvPr>
        </p:nvSpPr>
        <p:spPr/>
        <p:txBody>
          <a:bodyPr/>
          <a:lstStyle/>
          <a:p>
            <a:r>
              <a:rPr lang="en-US" dirty="0"/>
              <a:t>Case 1:</a:t>
            </a:r>
          </a:p>
          <a:p>
            <a:pPr lvl="1"/>
            <a:r>
              <a:rPr lang="en-US" dirty="0"/>
              <a:t>The motion has not yet been seconded.</a:t>
            </a:r>
          </a:p>
          <a:p>
            <a:r>
              <a:rPr lang="en-US" dirty="0"/>
              <a:t>Case 2:</a:t>
            </a:r>
          </a:p>
          <a:p>
            <a:pPr lvl="1"/>
            <a:r>
              <a:rPr lang="en-US" dirty="0"/>
              <a:t>The motion has been made and seconded.</a:t>
            </a:r>
          </a:p>
          <a:p>
            <a:pPr lvl="1"/>
            <a:r>
              <a:rPr lang="en-US" dirty="0"/>
              <a:t>The Chair has not yet stated the motion.</a:t>
            </a:r>
          </a:p>
          <a:p>
            <a:pPr lvl="1"/>
            <a:r>
              <a:rPr lang="en-US" dirty="0"/>
              <a:t>The Senator who seconded suggests the amendment.</a:t>
            </a:r>
          </a:p>
          <a:p>
            <a:pPr lvl="2"/>
            <a:r>
              <a:rPr lang="en-US" dirty="0"/>
              <a:t>C.f., RONR §33.c</a:t>
            </a:r>
          </a:p>
          <a:p>
            <a:endParaRPr lang="en-US" dirty="0"/>
          </a:p>
        </p:txBody>
      </p:sp>
    </p:spTree>
    <p:extLst>
      <p:ext uri="{BB962C8B-B14F-4D97-AF65-F5344CB8AC3E}">
        <p14:creationId xmlns:p14="http://schemas.microsoft.com/office/powerpoint/2010/main" val="148234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Quote from RONR p. 130</a:t>
            </a:r>
          </a:p>
        </p:txBody>
      </p:sp>
    </p:spTree>
    <p:extLst>
      <p:ext uri="{BB962C8B-B14F-4D97-AF65-F5344CB8AC3E}">
        <p14:creationId xmlns:p14="http://schemas.microsoft.com/office/powerpoint/2010/main" val="141852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amendment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61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Amendment types</a:t>
            </a:r>
          </a:p>
        </p:txBody>
      </p:sp>
      <p:sp>
        <p:nvSpPr>
          <p:cNvPr id="3" name="Content Placeholder 2"/>
          <p:cNvSpPr>
            <a:spLocks noGrp="1"/>
          </p:cNvSpPr>
          <p:nvPr>
            <p:ph idx="1"/>
          </p:nvPr>
        </p:nvSpPr>
        <p:spPr/>
        <p:txBody>
          <a:bodyPr>
            <a:normAutofit lnSpcReduction="10000"/>
          </a:bodyPr>
          <a:lstStyle/>
          <a:p>
            <a:pPr marL="457200" lvl="1" indent="0">
              <a:buNone/>
            </a:pPr>
            <a:r>
              <a:rPr lang="en-US" dirty="0"/>
              <a:t>RESOLVED, That the good dog be given tacos</a:t>
            </a:r>
          </a:p>
          <a:p>
            <a:pPr marL="0" indent="0">
              <a:buNone/>
            </a:pPr>
            <a:endParaRPr lang="en-US" dirty="0"/>
          </a:p>
          <a:p>
            <a:r>
              <a:rPr lang="en-US" dirty="0"/>
              <a:t>Insert</a:t>
            </a:r>
          </a:p>
          <a:p>
            <a:pPr lvl="1"/>
            <a:r>
              <a:rPr lang="en-US" dirty="0"/>
              <a:t>RESOLVED, That the good dog be given </a:t>
            </a:r>
            <a:r>
              <a:rPr lang="en-US" b="1" dirty="0">
                <a:solidFill>
                  <a:srgbClr val="FF0000"/>
                </a:solidFill>
              </a:rPr>
              <a:t>100</a:t>
            </a:r>
            <a:r>
              <a:rPr lang="en-US" dirty="0"/>
              <a:t> tacos</a:t>
            </a:r>
          </a:p>
          <a:p>
            <a:pPr marL="457200" lvl="1" indent="0">
              <a:buNone/>
            </a:pPr>
            <a:endParaRPr lang="en-US" dirty="0"/>
          </a:p>
          <a:p>
            <a:r>
              <a:rPr lang="en-US" dirty="0"/>
              <a:t>Strike</a:t>
            </a:r>
          </a:p>
          <a:p>
            <a:pPr lvl="1"/>
            <a:r>
              <a:rPr lang="en-US" dirty="0"/>
              <a:t>RESOLVED, That the </a:t>
            </a:r>
            <a:r>
              <a:rPr lang="en-US" b="1" strike="sngStrike" dirty="0">
                <a:solidFill>
                  <a:srgbClr val="FF0000"/>
                </a:solidFill>
              </a:rPr>
              <a:t>good</a:t>
            </a:r>
            <a:r>
              <a:rPr lang="en-US" dirty="0"/>
              <a:t> dog be given tacos</a:t>
            </a:r>
          </a:p>
          <a:p>
            <a:endParaRPr lang="en-US" dirty="0"/>
          </a:p>
          <a:p>
            <a:r>
              <a:rPr lang="en-US" dirty="0"/>
              <a:t>Strike and insert</a:t>
            </a:r>
          </a:p>
          <a:p>
            <a:pPr lvl="1"/>
            <a:r>
              <a:rPr lang="en-US" dirty="0"/>
              <a:t>RESOLVED, That the good dog be given </a:t>
            </a:r>
            <a:r>
              <a:rPr lang="en-US" b="1" strike="sngStrike" dirty="0">
                <a:solidFill>
                  <a:srgbClr val="FF0000"/>
                </a:solidFill>
              </a:rPr>
              <a:t>tacos</a:t>
            </a:r>
            <a:r>
              <a:rPr lang="en-US" b="1" dirty="0">
                <a:solidFill>
                  <a:srgbClr val="FF0000"/>
                </a:solidFill>
              </a:rPr>
              <a:t> burritos</a:t>
            </a:r>
          </a:p>
          <a:p>
            <a:pPr marL="0" indent="0">
              <a:buNone/>
            </a:pPr>
            <a:endParaRPr lang="en-US" dirty="0"/>
          </a:p>
        </p:txBody>
      </p:sp>
    </p:spTree>
    <p:extLst>
      <p:ext uri="{BB962C8B-B14F-4D97-AF65-F5344CB8AC3E}">
        <p14:creationId xmlns:p14="http://schemas.microsoft.com/office/powerpoint/2010/main" val="97348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be amended how</a:t>
            </a:r>
          </a:p>
        </p:txBody>
      </p:sp>
      <p:sp>
        <p:nvSpPr>
          <p:cNvPr id="3" name="Content Placeholder 2"/>
          <p:cNvSpPr>
            <a:spLocks noGrp="1"/>
          </p:cNvSpPr>
          <p:nvPr>
            <p:ph idx="1"/>
          </p:nvPr>
        </p:nvSpPr>
        <p:spPr/>
        <p:txBody>
          <a:bodyPr>
            <a:normAutofit lnSpcReduction="10000"/>
          </a:bodyPr>
          <a:lstStyle/>
          <a:p>
            <a:r>
              <a:rPr lang="en-US" dirty="0"/>
              <a:t>Insert</a:t>
            </a:r>
          </a:p>
          <a:p>
            <a:pPr lvl="1"/>
            <a:r>
              <a:rPr lang="en-US" dirty="0"/>
              <a:t>Words </a:t>
            </a:r>
          </a:p>
          <a:p>
            <a:pPr lvl="1"/>
            <a:r>
              <a:rPr lang="en-US" dirty="0"/>
              <a:t>Paragraph</a:t>
            </a:r>
          </a:p>
          <a:p>
            <a:r>
              <a:rPr lang="en-US" dirty="0"/>
              <a:t>Strike</a:t>
            </a:r>
          </a:p>
          <a:p>
            <a:pPr lvl="1"/>
            <a:r>
              <a:rPr lang="en-US" dirty="0"/>
              <a:t>Words </a:t>
            </a:r>
          </a:p>
          <a:p>
            <a:pPr lvl="1"/>
            <a:r>
              <a:rPr lang="en-US" dirty="0"/>
              <a:t>Paragraph</a:t>
            </a:r>
          </a:p>
          <a:p>
            <a:r>
              <a:rPr lang="en-US" dirty="0"/>
              <a:t>Strike and insert (indivisible combo)</a:t>
            </a:r>
          </a:p>
          <a:p>
            <a:pPr lvl="1"/>
            <a:r>
              <a:rPr lang="en-US" dirty="0"/>
              <a:t>Strike and insert </a:t>
            </a:r>
          </a:p>
          <a:p>
            <a:pPr lvl="2"/>
            <a:r>
              <a:rPr lang="en-US" dirty="0"/>
              <a:t>Applies to words</a:t>
            </a:r>
          </a:p>
          <a:p>
            <a:pPr lvl="1"/>
            <a:r>
              <a:rPr lang="en-US" dirty="0"/>
              <a:t>Substitute</a:t>
            </a:r>
          </a:p>
          <a:p>
            <a:pPr lvl="2"/>
            <a:r>
              <a:rPr lang="en-US" dirty="0"/>
              <a:t>Applies to paragraphs</a:t>
            </a:r>
          </a:p>
          <a:p>
            <a:endParaRPr lang="en-US" dirty="0"/>
          </a:p>
        </p:txBody>
      </p:sp>
    </p:spTree>
    <p:extLst>
      <p:ext uri="{BB962C8B-B14F-4D97-AF65-F5344CB8AC3E}">
        <p14:creationId xmlns:p14="http://schemas.microsoft.com/office/powerpoint/2010/main" val="50620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9804</TotalTime>
  <Words>2898</Words>
  <Application>Microsoft Macintosh PowerPoint</Application>
  <PresentationFormat>Widescreen</PresentationFormat>
  <Paragraphs>328</Paragraphs>
  <Slides>57</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Amendments</vt:lpstr>
      <vt:lpstr>Beware! Dragons!</vt:lpstr>
      <vt:lpstr>2 Basic principles for determining if an amendment is in order</vt:lpstr>
      <vt:lpstr>Improper amendments</vt:lpstr>
      <vt:lpstr>Amending preamble/rationale</vt:lpstr>
      <vt:lpstr>PowerPoint Presentation</vt:lpstr>
      <vt:lpstr>Types of amendment</vt:lpstr>
      <vt:lpstr>Amendment types</vt:lpstr>
      <vt:lpstr>What can be amended how</vt:lpstr>
      <vt:lpstr>Substitute</vt:lpstr>
      <vt:lpstr>Amendments to amendments</vt:lpstr>
      <vt:lpstr>Amending Amendments?!?!</vt:lpstr>
      <vt:lpstr>Can I amend an amendment to an amendment?</vt:lpstr>
      <vt:lpstr>Original: That the good dog be given tacos</vt:lpstr>
      <vt:lpstr>Special rules on germaneness</vt:lpstr>
      <vt:lpstr>Germaneness</vt:lpstr>
      <vt:lpstr>Germaneness</vt:lpstr>
      <vt:lpstr>Tests for germaneness</vt:lpstr>
      <vt:lpstr>Original: That the good dog be given tacos</vt:lpstr>
      <vt:lpstr>Gory details</vt:lpstr>
      <vt:lpstr>Insert </vt:lpstr>
      <vt:lpstr>After words have been inserted, you can….</vt:lpstr>
      <vt:lpstr>RESOLVED, That the dog be deemed good and given 100 tacos</vt:lpstr>
      <vt:lpstr>Tricky cases</vt:lpstr>
      <vt:lpstr>If motion to insert certain words fails, you can….</vt:lpstr>
      <vt:lpstr>Amendment scope (ugh)</vt:lpstr>
      <vt:lpstr>Weird cases</vt:lpstr>
      <vt:lpstr>Insert w into resolved r1 between y and z. </vt:lpstr>
      <vt:lpstr>(orientation stop here)</vt:lpstr>
      <vt:lpstr>Strike out</vt:lpstr>
      <vt:lpstr>Strike out and insert</vt:lpstr>
      <vt:lpstr>Strike out and insert  </vt:lpstr>
      <vt:lpstr>Motion to Substitute</vt:lpstr>
      <vt:lpstr>Motion to Substitute</vt:lpstr>
      <vt:lpstr>Substitutions</vt:lpstr>
      <vt:lpstr>Substitute</vt:lpstr>
      <vt:lpstr>Introducing amendments </vt:lpstr>
      <vt:lpstr>Stating amendments</vt:lpstr>
      <vt:lpstr>I want to propose an amendment</vt:lpstr>
      <vt:lpstr>The floor is yours!</vt:lpstr>
      <vt:lpstr>The floor is yours!</vt:lpstr>
      <vt:lpstr>Opposing amendments</vt:lpstr>
      <vt:lpstr>Someone else offered an amendment which I don’t like. What do I do?</vt:lpstr>
      <vt:lpstr>Speaking against an amendment</vt:lpstr>
      <vt:lpstr>Someone else offered an amendment which I don’t like. What do I do?</vt:lpstr>
      <vt:lpstr>Who can amend?</vt:lpstr>
      <vt:lpstr>Who can amend?</vt:lpstr>
      <vt:lpstr>Who can amend?</vt:lpstr>
      <vt:lpstr>Who can amend?</vt:lpstr>
      <vt:lpstr>Who can amend?</vt:lpstr>
      <vt:lpstr>Friendly amendments</vt:lpstr>
      <vt:lpstr>What people (wrongly) imagine is in order</vt:lpstr>
      <vt:lpstr>Problem 1: Undermines the second</vt:lpstr>
      <vt:lpstr>Problem 2: The motion belongs to the body</vt:lpstr>
      <vt:lpstr>Acceptable uses of the phrase ‘Friendly amendment’</vt:lpstr>
      <vt:lpstr>Ninja-level </vt:lpstr>
      <vt:lpstr>Two actual opportunities for friendly amending!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 R</dc:creator>
  <cp:lastModifiedBy>Swenson, Adam R</cp:lastModifiedBy>
  <cp:revision>42</cp:revision>
  <dcterms:created xsi:type="dcterms:W3CDTF">2017-02-13T18:17:26Z</dcterms:created>
  <dcterms:modified xsi:type="dcterms:W3CDTF">2022-11-03T19:25:58Z</dcterms:modified>
</cp:coreProperties>
</file>