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80" r:id="rId2"/>
    <p:sldId id="283" r:id="rId3"/>
    <p:sldId id="292" r:id="rId4"/>
    <p:sldId id="293" r:id="rId5"/>
    <p:sldId id="294" r:id="rId6"/>
    <p:sldId id="284" r:id="rId7"/>
    <p:sldId id="291" r:id="rId8"/>
    <p:sldId id="29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khaël, Thomas" initials="MT" lastIdx="1" clrIdx="0">
    <p:extLst>
      <p:ext uri="{19B8F6BF-5375-455C-9EA6-DF929625EA0E}">
        <p15:presenceInfo xmlns:p15="http://schemas.microsoft.com/office/powerpoint/2012/main" userId="S::thomas.mekhael@etsmtl.ca::500aaf0b-1e6a-43e2-9f7a-31e284d06ac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4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5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0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8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3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91" r:id="rId5"/>
    <p:sldLayoutId id="2147483685" r:id="rId6"/>
    <p:sldLayoutId id="2147483686" r:id="rId7"/>
    <p:sldLayoutId id="2147483687" r:id="rId8"/>
    <p:sldLayoutId id="2147483690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pp.oiq.qc.ca/qu_est-ce_que_l_ethique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hique.gouv.qc.ca/fr/ethique/quest-ce-que-lethique/quest-ce-quun-dilemme-ethique/" TargetMode="External"/><Relationship Id="rId2" Type="http://schemas.openxmlformats.org/officeDocument/2006/relationships/hyperlink" Target="http://gpp.oiq.qc.ca/qu_est-ce_que_l_ethique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pp.oiq.qc.ca/quelles_valeurs_pour_l_ingenieur_d_aujourd_hui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EDA2A-561C-4E1B-B680-D72A15D52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6F8A48-700C-4591-99AC-48A24B6B3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cap="none" dirty="0"/>
              <a:t>L’éthique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86067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379F-5F4D-41E2-B10A-BFBA376E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Qu’est-ce que l’éthique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FBF28-09EF-4520-8844-57EDD1F9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400" b="1" u="sng" dirty="0"/>
              <a:t>Une discipline philosophique</a:t>
            </a:r>
          </a:p>
          <a:p>
            <a:r>
              <a:rPr lang="fr-CA" sz="2400" dirty="0"/>
              <a:t>- Porte sur les </a:t>
            </a:r>
            <a:r>
              <a:rPr lang="fr-CA" sz="2400" i="1" dirty="0"/>
              <a:t>jugements moraux</a:t>
            </a:r>
            <a:r>
              <a:rPr lang="fr-CA" sz="2400" dirty="0"/>
              <a:t> afin d’établir les normes des comportements, que ce soit entre individus ou en société. </a:t>
            </a:r>
          </a:p>
          <a:p>
            <a:endParaRPr lang="fr-CA" sz="2400" dirty="0"/>
          </a:p>
          <a:p>
            <a:r>
              <a:rPr lang="fr-CA" sz="2400" dirty="0"/>
              <a:t>- S’intéresse généralement aux concepts du </a:t>
            </a:r>
            <a:r>
              <a:rPr lang="fr-CA" sz="2400" i="1" dirty="0"/>
              <a:t>bien</a:t>
            </a:r>
            <a:r>
              <a:rPr lang="fr-CA" sz="2400" dirty="0"/>
              <a:t> ou du </a:t>
            </a:r>
            <a:r>
              <a:rPr lang="fr-CA" sz="2400" i="1" dirty="0"/>
              <a:t>bon</a:t>
            </a:r>
            <a:r>
              <a:rPr lang="fr-CA" sz="2400" dirty="0"/>
              <a:t>. </a:t>
            </a:r>
          </a:p>
          <a:p>
            <a:endParaRPr lang="fr-CA" sz="2400" dirty="0"/>
          </a:p>
          <a:p>
            <a:r>
              <a:rPr lang="fr-CA" sz="2400" dirty="0"/>
              <a:t>- Quand on s’attarde à des problèmes concrets, ou ce qu’on appelle des </a:t>
            </a:r>
            <a:r>
              <a:rPr lang="fr-CA" sz="2400" i="1" dirty="0"/>
              <a:t>applications pratiques</a:t>
            </a:r>
            <a:r>
              <a:rPr lang="fr-CA" sz="2400" dirty="0"/>
              <a:t>, on dit que l’on fait de </a:t>
            </a:r>
            <a:r>
              <a:rPr lang="fr-CA" sz="2400" b="1" dirty="0"/>
              <a:t>l’éthique appliquée</a:t>
            </a:r>
            <a:r>
              <a:rPr lang="fr-CA" sz="2400" b="1" i="1" dirty="0"/>
              <a:t>.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34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379F-5F4D-41E2-B10A-BFBA376E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L’éthique professionnelle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FBF28-09EF-4520-8844-57EDD1F9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2400" b="1" u="sng" dirty="0"/>
              <a:t>De l’éthique appliquée aux problèmes de l’ingénierie</a:t>
            </a:r>
          </a:p>
          <a:p>
            <a:r>
              <a:rPr lang="fr-CA" sz="2400" dirty="0"/>
              <a:t>- Une réflexion qui porte sur les valeurs qui motivent les conduites des professionnels</a:t>
            </a:r>
          </a:p>
          <a:p>
            <a:r>
              <a:rPr lang="fr-CA" sz="2400" dirty="0"/>
              <a:t>- Ces valeurs sont </a:t>
            </a:r>
            <a:r>
              <a:rPr lang="fr-CA" sz="2400" i="1" dirty="0"/>
              <a:t>actualisées</a:t>
            </a:r>
            <a:r>
              <a:rPr lang="fr-CA" sz="2400" dirty="0"/>
              <a:t> dans le code de déontologie des ingénieurs, c’est-à-dire qu’elles y sont le fondement. </a:t>
            </a:r>
          </a:p>
          <a:p>
            <a:r>
              <a:rPr lang="fr-CA" sz="2400" dirty="0"/>
              <a:t>- L’éthique appliquée nous aide à déterminer </a:t>
            </a:r>
            <a:r>
              <a:rPr lang="fr-CA" sz="2400" i="1" dirty="0"/>
              <a:t>ce que nous devons, ou devrions, faire</a:t>
            </a:r>
            <a:r>
              <a:rPr lang="fr-CA" sz="2400" dirty="0"/>
              <a:t> dans une situation de </a:t>
            </a:r>
            <a:r>
              <a:rPr lang="fr-CA" sz="2400" b="1" dirty="0"/>
              <a:t>dilemme éthique</a:t>
            </a:r>
            <a:r>
              <a:rPr lang="fr-CA" sz="2400" dirty="0"/>
              <a:t>. </a:t>
            </a:r>
          </a:p>
          <a:p>
            <a:r>
              <a:rPr lang="fr-CA" sz="2400" dirty="0"/>
              <a:t>- Il s’agit donc d’une réflexion qui porte sur l’</a:t>
            </a:r>
            <a:r>
              <a:rPr lang="fr-CA" sz="2400" b="1" dirty="0"/>
              <a:t>action</a:t>
            </a:r>
            <a:r>
              <a:rPr lang="fr-CA" sz="2400" dirty="0"/>
              <a:t>.</a:t>
            </a:r>
          </a:p>
          <a:p>
            <a:r>
              <a:rPr lang="fr-CA" sz="1200" dirty="0"/>
              <a:t>Référence : </a:t>
            </a:r>
            <a:r>
              <a:rPr lang="fr-CA" sz="1200" dirty="0">
                <a:hlinkClick r:id="rId2"/>
              </a:rPr>
              <a:t>http://gpp.oiq.qc.ca/qu_est-ce_que_l_ethique.htm</a:t>
            </a:r>
            <a:r>
              <a:rPr lang="fr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99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379F-5F4D-41E2-B10A-BFBA376E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L’éthique professionnelle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FBF28-09EF-4520-8844-57EDD1F9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sz="2400" b="1" u="sng" dirty="0"/>
              <a:t>Le dilemme éthique</a:t>
            </a:r>
          </a:p>
          <a:p>
            <a:r>
              <a:rPr lang="fr-CA" sz="2400" dirty="0"/>
              <a:t>- Situation embarrassante où nos valeurs et nos principes entrent en opposition et rendent les décisions difficiles : on a l’impression d’avoir autant de bonnes raisons d’agir dans un sens que dans le sens contraire. </a:t>
            </a:r>
          </a:p>
          <a:p>
            <a:r>
              <a:rPr lang="fr-CA" sz="2400" dirty="0"/>
              <a:t>- Ainsi, il faut déterminer ce qui constitue ces bonnes raisons d’agir</a:t>
            </a:r>
            <a:r>
              <a:rPr lang="fr-CA" sz="2400" i="1" dirty="0"/>
              <a:t>, </a:t>
            </a:r>
            <a:r>
              <a:rPr lang="fr-CA" sz="2400" dirty="0"/>
              <a:t>afin de déterminer </a:t>
            </a:r>
            <a:r>
              <a:rPr lang="fr-CA" sz="2400" i="1" dirty="0"/>
              <a:t>rationnellement</a:t>
            </a:r>
            <a:r>
              <a:rPr lang="fr-CA" sz="2400" dirty="0"/>
              <a:t> celles qui devraient orienter notre action.</a:t>
            </a:r>
          </a:p>
          <a:p>
            <a:r>
              <a:rPr lang="fr-CA" sz="2400" dirty="0"/>
              <a:t>- Question centrale : </a:t>
            </a:r>
            <a:r>
              <a:rPr lang="fr-CA" sz="2400" b="1" dirty="0"/>
              <a:t>Que dois-je faire?</a:t>
            </a:r>
          </a:p>
          <a:p>
            <a:pPr lvl="1"/>
            <a:r>
              <a:rPr lang="fr-CA" sz="2200" dirty="0"/>
              <a:t>Pour répondre à cette question, ça nous prend des </a:t>
            </a:r>
            <a:r>
              <a:rPr lang="fr-CA" sz="2200" i="1" dirty="0"/>
              <a:t>guides</a:t>
            </a:r>
            <a:r>
              <a:rPr lang="fr-CA" sz="2200" dirty="0"/>
              <a:t>.</a:t>
            </a:r>
          </a:p>
          <a:p>
            <a:r>
              <a:rPr lang="fr-CA" sz="1200" dirty="0"/>
              <a:t>Référence : </a:t>
            </a:r>
            <a:r>
              <a:rPr lang="fr-CA" sz="1200" dirty="0">
                <a:hlinkClick r:id="rId2"/>
              </a:rPr>
              <a:t>http://gpp.oiq.qc.ca/qu_est-ce_que_l_ethique.htm</a:t>
            </a:r>
            <a:r>
              <a:rPr lang="fr-CA" sz="1200" dirty="0"/>
              <a:t> et </a:t>
            </a:r>
            <a:r>
              <a:rPr lang="fr-CA" sz="1200" dirty="0">
                <a:hlinkClick r:id="rId3"/>
              </a:rPr>
              <a:t>https://www.ethique.gouv.qc.ca/fr/ethique/quest-ce-que-lethique/quest-ce-quun-dilemme-ethique/</a:t>
            </a:r>
            <a:r>
              <a:rPr lang="fr-CA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22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379F-5F4D-41E2-B10A-BFBA376E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Quels guides pour l’ingénieur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FBF28-09EF-4520-8844-57EDD1F9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b="1" u="sng" dirty="0"/>
              <a:t>Les guides</a:t>
            </a:r>
          </a:p>
          <a:p>
            <a:r>
              <a:rPr lang="fr-CA" dirty="0"/>
              <a:t>- Quand on se demande ce qu’on doit faire, on se fit souvent à certains </a:t>
            </a:r>
            <a:r>
              <a:rPr lang="fr-CA" i="1" dirty="0"/>
              <a:t>cadres réflexifs</a:t>
            </a:r>
            <a:r>
              <a:rPr lang="fr-CA" dirty="0"/>
              <a:t>. En effet, nous avons tous des </a:t>
            </a:r>
            <a:r>
              <a:rPr lang="fr-CA" b="1" dirty="0"/>
              <a:t>valeurs </a:t>
            </a:r>
            <a:r>
              <a:rPr lang="fr-CA" dirty="0"/>
              <a:t>et des </a:t>
            </a:r>
            <a:r>
              <a:rPr lang="fr-CA" b="1" dirty="0"/>
              <a:t>intuitions morales</a:t>
            </a:r>
            <a:r>
              <a:rPr lang="fr-CA" dirty="0"/>
              <a:t> différentes, qui nous incitent à agir différemment. </a:t>
            </a:r>
          </a:p>
          <a:p>
            <a:r>
              <a:rPr lang="fr-CA" dirty="0"/>
              <a:t>- Afin de ne pas seulement se fier à un jugement qui serait donc subjectif (propre à nous, personnel), on a souvent tendance à se fier à des guides de pratique objectifs.</a:t>
            </a:r>
          </a:p>
          <a:p>
            <a:r>
              <a:rPr lang="fr-CA" dirty="0"/>
              <a:t>- Dans le cadre de ce cours, ce qui servira à guider notre action seront </a:t>
            </a:r>
            <a:r>
              <a:rPr lang="fr-CA" b="1" dirty="0"/>
              <a:t>les valeurs</a:t>
            </a:r>
            <a:r>
              <a:rPr lang="fr-CA" dirty="0"/>
              <a:t>, à la base de notre réflexion, et ce que nous appellerons </a:t>
            </a:r>
            <a:r>
              <a:rPr lang="fr-CA" b="1" dirty="0"/>
              <a:t>la sphère légale </a:t>
            </a:r>
            <a:r>
              <a:rPr lang="fr-CA" dirty="0"/>
              <a:t>(module 1-2)</a:t>
            </a:r>
            <a:r>
              <a:rPr lang="fr-CA" b="1" dirty="0"/>
              <a:t> </a:t>
            </a:r>
            <a:r>
              <a:rPr lang="fr-CA" dirty="0"/>
              <a:t>et</a:t>
            </a:r>
            <a:r>
              <a:rPr lang="fr-CA" b="1" dirty="0"/>
              <a:t> la sphère morale</a:t>
            </a:r>
            <a:r>
              <a:rPr lang="fr-CA" dirty="0"/>
              <a:t> (module 3), qui alimenterons de manière rationnelle notre action en nous fournissant des arguments qui défendent notre position.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131732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379F-5F4D-41E2-B10A-BFBA376E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Quels guides pour l’ingénieur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FBF28-09EF-4520-8844-57EDD1F9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b="1" u="sng" dirty="0"/>
              <a:t>Les valeurs personnelles</a:t>
            </a:r>
          </a:p>
          <a:p>
            <a:pPr algn="just"/>
            <a:r>
              <a:rPr lang="fr-CA" sz="2400" dirty="0"/>
              <a:t>- Ce qui nous motive à agir dans un sens plutôt qu’un autre</a:t>
            </a:r>
          </a:p>
          <a:p>
            <a:pPr algn="just"/>
            <a:r>
              <a:rPr lang="fr-CA" sz="2400" dirty="0"/>
              <a:t>- Important de se questionner sur ses valeurs personnelles en cas de conflits ou de dilemmes éthiques</a:t>
            </a:r>
          </a:p>
          <a:p>
            <a:pPr algn="just"/>
            <a:r>
              <a:rPr lang="fr-CA" sz="2400" dirty="0"/>
              <a:t>- Les valeurs guident également la façon qu’a le professionnel de comprendre et de respecter sa déontologie.</a:t>
            </a:r>
          </a:p>
          <a:p>
            <a:pPr algn="just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7755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379F-5F4D-41E2-B10A-BFBA376E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Quels guides pour l’ingénieur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FBF28-09EF-4520-8844-57EDD1F9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400" b="1" u="sng" dirty="0"/>
              <a:t>Les valeurs professionnelles</a:t>
            </a:r>
          </a:p>
          <a:p>
            <a:pPr algn="just"/>
            <a:r>
              <a:rPr lang="fr-CA" sz="2400" dirty="0"/>
              <a:t>- </a:t>
            </a:r>
            <a:r>
              <a:rPr lang="fr-CA" sz="2400" u="sng" dirty="0"/>
              <a:t>La compétence</a:t>
            </a:r>
            <a:r>
              <a:rPr lang="fr-CA" sz="2400" dirty="0"/>
              <a:t> : le savoir, le savoir-faire et le savoir-être</a:t>
            </a:r>
          </a:p>
          <a:p>
            <a:pPr algn="just"/>
            <a:r>
              <a:rPr lang="fr-CA" sz="2400" dirty="0"/>
              <a:t>- </a:t>
            </a:r>
            <a:r>
              <a:rPr lang="fr-CA" sz="2400" u="sng" dirty="0"/>
              <a:t>Le sens de l’éthique</a:t>
            </a:r>
            <a:r>
              <a:rPr lang="fr-CA" sz="2400" dirty="0"/>
              <a:t> : réflexion sur le sens et les conséquences de ses actions</a:t>
            </a:r>
          </a:p>
          <a:p>
            <a:pPr algn="just"/>
            <a:r>
              <a:rPr lang="fr-CA" sz="2400" dirty="0"/>
              <a:t>- </a:t>
            </a:r>
            <a:r>
              <a:rPr lang="fr-CA" sz="2400" u="sng" dirty="0"/>
              <a:t>La responsabilité</a:t>
            </a:r>
            <a:r>
              <a:rPr lang="fr-CA" sz="2400" dirty="0"/>
              <a:t> : répondre de ses choix et de ses actes</a:t>
            </a:r>
          </a:p>
          <a:p>
            <a:pPr algn="just"/>
            <a:r>
              <a:rPr lang="fr-CA" sz="2400" dirty="0"/>
              <a:t>- </a:t>
            </a:r>
            <a:r>
              <a:rPr lang="fr-CA" sz="2400" u="sng" dirty="0"/>
              <a:t>L’engagement social</a:t>
            </a:r>
            <a:r>
              <a:rPr lang="fr-CA" sz="2400" dirty="0"/>
              <a:t> : prise en compte des impacts sociaux, économiques et environnementaux à long terme (principes de développement durables)</a:t>
            </a:r>
          </a:p>
          <a:p>
            <a:r>
              <a:rPr lang="fr-CA" i="1" dirty="0"/>
              <a:t>Pour les définitions, consultez ce lien en référence : </a:t>
            </a:r>
            <a:r>
              <a:rPr lang="fr-CA" dirty="0">
                <a:hlinkClick r:id="rId2"/>
              </a:rPr>
              <a:t>http://gpp.oiq.qc.ca/quelles_valeurs_pour_l_ingenieur_d_aujourd_hui.htm</a:t>
            </a:r>
            <a:r>
              <a:rPr lang="fr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65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379F-5F4D-41E2-B10A-BFBA376E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délibération éthique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FBF28-09EF-4520-8844-57EDD1F9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1600" dirty="0"/>
              <a:t>1. Présentation d’un dilemme éthique : que dois-je faire ?</a:t>
            </a:r>
          </a:p>
          <a:p>
            <a:r>
              <a:rPr lang="fr-CA" sz="1600" dirty="0"/>
              <a:t>2. Identification des valeurs pertinentes dans le dilemme.</a:t>
            </a:r>
          </a:p>
          <a:p>
            <a:pPr lvl="1"/>
            <a:r>
              <a:rPr lang="fr-CA" sz="1400" dirty="0"/>
              <a:t>2.1. Comment chacun de ces valeurs oriente-t-elle mon action ?</a:t>
            </a:r>
          </a:p>
          <a:p>
            <a:pPr lvl="1"/>
            <a:r>
              <a:rPr lang="fr-CA" sz="1400" dirty="0"/>
              <a:t>2.2. Réflexion l’importance que ces valeurs ont pour nous dans ce contexte</a:t>
            </a:r>
          </a:p>
          <a:p>
            <a:pPr lvl="1"/>
            <a:r>
              <a:rPr lang="fr-CA" sz="1400" dirty="0"/>
              <a:t>2.3. Déterminer mon action en fonction des valeurs les plus importantes</a:t>
            </a:r>
          </a:p>
          <a:p>
            <a:r>
              <a:rPr lang="fr-CA" sz="1600" dirty="0"/>
              <a:t>3.  La recherche d’arguments pour défendre mon choix</a:t>
            </a:r>
          </a:p>
          <a:p>
            <a:pPr lvl="1"/>
            <a:r>
              <a:rPr lang="fr-CA" sz="1400" dirty="0"/>
              <a:t>3.1. La sphère légale : Encadrement de la profession (lois, règlements, etc.) et déontologie (code de déontologie des ingénieurs)</a:t>
            </a:r>
          </a:p>
          <a:p>
            <a:pPr lvl="1"/>
            <a:r>
              <a:rPr lang="fr-CA" sz="1400" dirty="0"/>
              <a:t>3.2. La sphère morale : Réflexion sur le bien et le mal</a:t>
            </a:r>
          </a:p>
          <a:p>
            <a:r>
              <a:rPr lang="fr-CA" sz="1600" dirty="0"/>
              <a:t>4. Le bilan</a:t>
            </a:r>
          </a:p>
          <a:p>
            <a:pPr lvl="1"/>
            <a:r>
              <a:rPr lang="fr-CA" sz="1400" dirty="0"/>
              <a:t>4.1. Déterminer officiellement mon action : ai-je changer d’idée ? Les arguments identifiés sont-ils plus convaincants pour le choix inverse ?</a:t>
            </a:r>
          </a:p>
          <a:p>
            <a:pPr lvl="1"/>
            <a:r>
              <a:rPr lang="fr-CA" sz="1400" dirty="0"/>
              <a:t>4.2. Confronter les arguments et se justifier auprès des parties concernées. </a:t>
            </a:r>
          </a:p>
        </p:txBody>
      </p:sp>
    </p:spTree>
    <p:extLst>
      <p:ext uri="{BB962C8B-B14F-4D97-AF65-F5344CB8AC3E}">
        <p14:creationId xmlns:p14="http://schemas.microsoft.com/office/powerpoint/2010/main" val="26020729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755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RetrospectVTI</vt:lpstr>
      <vt:lpstr>Introduction</vt:lpstr>
      <vt:lpstr>Qu’est-ce que l’éthique</vt:lpstr>
      <vt:lpstr>L’éthique professionnelle</vt:lpstr>
      <vt:lpstr>L’éthique professionnelle</vt:lpstr>
      <vt:lpstr>Quels guides pour l’ingénieur ?</vt:lpstr>
      <vt:lpstr>Quels guides pour l’ingénieur ?</vt:lpstr>
      <vt:lpstr>Quels guides pour l’ingénieur ?</vt:lpstr>
      <vt:lpstr>La délibération éthique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 séance 2</dc:title>
  <dc:creator>Mekhaël, Thomas</dc:creator>
  <cp:lastModifiedBy>Mekhaël, Thomas</cp:lastModifiedBy>
  <cp:revision>50</cp:revision>
  <dcterms:created xsi:type="dcterms:W3CDTF">2019-09-16T16:25:25Z</dcterms:created>
  <dcterms:modified xsi:type="dcterms:W3CDTF">2020-06-03T12:00:59Z</dcterms:modified>
</cp:coreProperties>
</file>