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7" r:id="rId3"/>
    <p:sldId id="268" r:id="rId4"/>
    <p:sldId id="261" r:id="rId5"/>
    <p:sldId id="259" r:id="rId6"/>
    <p:sldId id="260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D28B8-5CD4-4400-8A93-217472A27B06}" v="390" dt="2024-10-20T20:14:27.323"/>
    <p1510:client id="{133E67D0-3AF8-AB1F-1E8D-8EC19F2DCD7F}" v="1683" dt="2024-10-20T18:02:00.563"/>
    <p1510:client id="{15DCF369-757F-4F5A-9F3A-F5A57A1660ED}" v="172" dt="2024-10-20T19:06:51.652"/>
    <p1510:client id="{28A0E557-FB4A-4A1B-92E2-0A90010118D7}" v="3" dt="2024-10-19T14:42:48.872"/>
    <p1510:client id="{4168AB74-6CB7-4796-A4BE-64388BDDABCA}" v="79" dt="2024-10-20T17:26:00.476"/>
    <p1510:client id="{94327706-1BCB-4B13-92DA-0BD58B1589B7}" v="1" dt="2024-10-19T14:45:11.996"/>
    <p1510:client id="{9E4E65FB-9431-4FB9-9810-9B126F9D5737}" v="1" dt="2024-10-20T20:26:55.481"/>
    <p1510:client id="{ABB7973B-BA1A-8F68-E590-8A8F61381122}" v="147" dt="2024-10-20T20:11:13.145"/>
    <p1510:client id="{C62D4CBB-6040-2DF9-0352-ADE2310C1FFD}" v="942" dt="2024-10-19T20:07:05.479"/>
    <p1510:client id="{F450D062-80E8-479C-B815-D9E2D99931DE}" v="489" dt="2024-10-20T18:07:5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1" autoAdjust="0"/>
  </p:normalViewPr>
  <p:slideViewPr>
    <p:cSldViewPr snapToGrid="0">
      <p:cViewPr varScale="1">
        <p:scale>
          <a:sx n="62" d="100"/>
          <a:sy n="62" d="100"/>
        </p:scale>
        <p:origin x="6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21:34:37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21:34:4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0966C-2259-42F6-B817-C9B4EE470AA3}" type="datetimeFigureOut"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8784D-64A8-42CF-BB25-B1AD80414C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Privatise</a:t>
            </a:r>
            <a:r>
              <a:rPr lang="en-US">
                <a:ea typeface="Calibri"/>
                <a:cs typeface="Calibri"/>
              </a:rPr>
              <a:t> recycling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0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Supermarkets, including Iceland and Tesco, offer a 10p coupon for every recyclable bottle that is returned to the store. </a:t>
            </a:r>
            <a:r>
              <a:rPr lang="en-US" dirty="0"/>
              <a:t> </a:t>
            </a:r>
          </a:p>
          <a:p>
            <a:r>
              <a:rPr lang="en-GB" dirty="0"/>
              <a:t>Sainsbury’s will give a 5p coupon for every recyclable bottle returned to the store and inserted into their reverse vending machine.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We plan to work with supermarkets with a recycling reward system.</a:t>
            </a:r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Promoting not only our product but also the companies we are partnered with to encourage our consumers and theirs to recycle. 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These coupons can be redeemed for cash or used to offer discounts at the supermarkets we partner with.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Machines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Prototype development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(€10,000 - €50,000)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Mass production costs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(€500 - €1,500)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€10,500-€51,500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b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Hardware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conveyor/motion system (</a:t>
            </a:r>
            <a:r>
              <a:rPr lang="en-GB"/>
              <a:t>€200 - €1,000)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weighing/counting mechanism (</a:t>
            </a:r>
            <a:r>
              <a:rPr lang="en-GB"/>
              <a:t>€50 - €200)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processor (</a:t>
            </a:r>
            <a:r>
              <a:rPr lang="en-GB"/>
              <a:t>€10 - €50)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Display/touchscreen (€20 - €100)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Mobile Payment System (€50 - €200)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€500 - €2,500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r>
              <a:rPr lang="en-US" b="1"/>
              <a:t>Software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Back-end infrastructure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€10,000-€30,000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User interface design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€5,000-€15,000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Payment processing integration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€10,000-€50,000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Barcode scanning software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€5,000-€20,000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€30,00 - €100,00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r>
              <a:rPr lang="en-US" b="1"/>
              <a:t>Licensing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Barcode scanning certification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(€1,000 - €5,000)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Recycling certification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(€5,000 - €20,000)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€6,000 - €25,000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Calibri"/>
                <a:cs typeface="+mn-lt"/>
              </a:rPr>
              <a:t>Germany:</a:t>
            </a:r>
            <a:br>
              <a:rPr lang="en-GB">
                <a:ea typeface="Calibri"/>
                <a:cs typeface="+mn-lt"/>
              </a:rPr>
            </a:br>
            <a:r>
              <a:rPr lang="en-GB">
                <a:ea typeface="Calibri"/>
                <a:cs typeface="+mn-lt"/>
              </a:rPr>
              <a:t/>
            </a:r>
            <a:br>
              <a:rPr lang="en-GB">
                <a:ea typeface="Calibri"/>
                <a:cs typeface="+mn-lt"/>
              </a:rPr>
            </a:br>
            <a:r>
              <a:rPr lang="en-GB">
                <a:cs typeface="+mn-lt"/>
              </a:rPr>
              <a:t/>
            </a:r>
            <a:br>
              <a:rPr lang="en-GB">
                <a:cs typeface="+mn-lt"/>
              </a:rPr>
            </a:br>
            <a:r>
              <a:rPr lang="en-GB">
                <a:cs typeface="+mn-lt"/>
              </a:rPr>
              <a:t>USA:</a:t>
            </a:r>
            <a:r>
              <a:rPr lang="en-GB">
                <a:ea typeface="Calibri"/>
                <a:cs typeface="+mn-lt"/>
              </a:rPr>
              <a:t/>
            </a:r>
            <a:br>
              <a:rPr lang="en-GB">
                <a:ea typeface="Calibri"/>
                <a:cs typeface="+mn-lt"/>
              </a:rPr>
            </a:br>
            <a:r>
              <a:rPr lang="en-GB">
                <a:ea typeface="Calibri"/>
                <a:cs typeface="+mn-lt"/>
              </a:rPr>
              <a:t>10 states include:</a:t>
            </a:r>
            <a:r>
              <a:rPr lang="en-GB">
                <a:cs typeface="+mn-lt"/>
              </a:rPr>
              <a:t/>
            </a:r>
            <a:br>
              <a:rPr lang="en-GB">
                <a:cs typeface="+mn-lt"/>
              </a:rPr>
            </a:br>
            <a:r>
              <a:rPr lang="en-GB"/>
              <a:t>California, Connecticut, Hawaii, Iowa, Maine, Massachusetts, Michigan, New York, Oregon and Vermont. </a:t>
            </a:r>
            <a:r>
              <a:rPr lang="en-GB">
                <a:cs typeface="+mn-lt"/>
              </a:rPr>
              <a:t/>
            </a:r>
            <a:br>
              <a:rPr lang="en-GB">
                <a:cs typeface="+mn-lt"/>
              </a:rPr>
            </a:br>
            <a:r>
              <a:rPr lang="en-GB"/>
              <a:t>The programme is not implemented nationwide, with only 20% of the states participating, which shows that America is not successful with its recycling programme.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53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customXml" Target="../ink/ink1.xml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F1BB7-81CC-364C-01E0-4F65E1FE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666" y="2531438"/>
            <a:ext cx="6442314" cy="896316"/>
          </a:xfrm>
        </p:spPr>
        <p:txBody>
          <a:bodyPr/>
          <a:lstStyle/>
          <a:p>
            <a:pPr algn="ctr"/>
            <a:r>
              <a:rPr lang="en-US" b="1">
                <a:latin typeface="TW Cen MT"/>
              </a:rPr>
              <a:t>Cash </a:t>
            </a:r>
            <a:r>
              <a:rPr lang="en-US" b="1">
                <a:latin typeface="TW Cen MT"/>
                <a:cs typeface="Calibri"/>
              </a:rPr>
              <a:t>Compactor</a:t>
            </a:r>
            <a:endParaRPr lang="en-US" b="1">
              <a:latin typeface="TW Cen M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BED7AF-69E7-B04B-BDEA-7D48A8FC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418" y="3848257"/>
            <a:ext cx="2085976" cy="5326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err="1">
                <a:solidFill>
                  <a:schemeClr val="tx1"/>
                </a:solidFill>
                <a:latin typeface="TW Cen MT"/>
                <a:cs typeface="Calibri"/>
              </a:rPr>
              <a:t>Rapscallionion</a:t>
            </a:r>
            <a:r>
              <a:rPr lang="en-US" b="1">
                <a:latin typeface="TW Cen MT"/>
              </a:rPr>
              <a:t> 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20F016EA-CD84-7B3C-45F5-6F13B96E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8674" y="3554865"/>
            <a:ext cx="3215368" cy="3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4B456-4692-89A4-4901-115C5D24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65" y="451895"/>
            <a:ext cx="8353243" cy="1492947"/>
          </a:xfrm>
        </p:spPr>
        <p:txBody>
          <a:bodyPr>
            <a:normAutofit/>
          </a:bodyPr>
          <a:lstStyle/>
          <a:p>
            <a:r>
              <a:rPr lang="en-US" b="1"/>
              <a:t>ABOUT US – Get to know us better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054AF5A-F92E-EB81-0880-EBADCFF33D75}"/>
              </a:ext>
            </a:extLst>
          </p:cNvPr>
          <p:cNvSpPr txBox="1">
            <a:spLocks/>
          </p:cNvSpPr>
          <p:nvPr/>
        </p:nvSpPr>
        <p:spPr>
          <a:xfrm>
            <a:off x="6136672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TW Cen MT"/>
                <a:ea typeface="Calibri"/>
                <a:cs typeface="Calibri"/>
              </a:rPr>
              <a:t>What we believe in:</a:t>
            </a:r>
            <a:r>
              <a:rPr lang="en-US" sz="2000">
                <a:latin typeface="TW Cen MT"/>
                <a:ea typeface="Calibri"/>
                <a:cs typeface="Calibri"/>
              </a:rPr>
              <a:t/>
            </a:r>
            <a:br>
              <a:rPr lang="en-US" sz="2000">
                <a:latin typeface="TW Cen MT"/>
                <a:ea typeface="Calibri"/>
                <a:cs typeface="Calibri"/>
              </a:rPr>
            </a:br>
            <a:r>
              <a:rPr lang="en-US" sz="2000">
                <a:latin typeface="TW Cen MT"/>
                <a:ea typeface="Calibri"/>
                <a:cs typeface="Calibri"/>
              </a:rPr>
              <a:t>Facilitate consumers' lives and provide incentives to keep our world green.</a:t>
            </a:r>
          </a:p>
          <a:p>
            <a:pPr marL="0" indent="0">
              <a:buNone/>
            </a:pPr>
            <a:endParaRPr lang="en-US" sz="2000">
              <a:latin typeface="TW Cen M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Our customers' information should remain private.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D06FE3F-C9B8-83FD-7F94-23A3FBE6FC28}"/>
              </a:ext>
            </a:extLst>
          </p:cNvPr>
          <p:cNvSpPr txBox="1">
            <a:spLocks/>
          </p:cNvSpPr>
          <p:nvPr/>
        </p:nvSpPr>
        <p:spPr>
          <a:xfrm>
            <a:off x="897921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TW Cen MT"/>
                <a:ea typeface="Calibri"/>
                <a:cs typeface="Calibri"/>
              </a:rPr>
              <a:t>Who </a:t>
            </a:r>
            <a:r>
              <a:rPr lang="en-US" sz="2800" b="1" dirty="0" smtClean="0">
                <a:latin typeface="TW Cen MT"/>
                <a:ea typeface="Calibri"/>
                <a:cs typeface="Calibri"/>
              </a:rPr>
              <a:t>we are:</a:t>
            </a:r>
            <a:endParaRPr lang="en-US" dirty="0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W Cen MT"/>
                <a:ea typeface="Calibri"/>
                <a:cs typeface="Calibri"/>
              </a:rPr>
              <a:t>Cash Compactor is a start-up company aiming to maintain and improve our environment through a smart recycling system. </a:t>
            </a:r>
          </a:p>
          <a:p>
            <a:pPr marL="0" indent="0">
              <a:buNone/>
            </a:pPr>
            <a:r>
              <a:rPr lang="en-US" sz="2000" dirty="0">
                <a:latin typeface="TW Cen MT"/>
                <a:ea typeface="Calibri"/>
                <a:cs typeface="Calibri"/>
              </a:rPr>
              <a:t>As a company, we want to </a:t>
            </a:r>
            <a:r>
              <a:rPr lang="en-US" sz="2000" dirty="0" smtClean="0">
                <a:latin typeface="TW Cen MT"/>
                <a:ea typeface="Calibri"/>
                <a:cs typeface="Calibri"/>
              </a:rPr>
              <a:t>promote and enforce </a:t>
            </a:r>
            <a:r>
              <a:rPr lang="en-US" sz="2000" dirty="0">
                <a:latin typeface="TW Cen MT"/>
                <a:ea typeface="Calibri"/>
                <a:cs typeface="Calibri"/>
              </a:rPr>
              <a:t>responsible recycling on a global level.</a:t>
            </a:r>
            <a:br>
              <a:rPr lang="en-US" sz="2000" dirty="0">
                <a:latin typeface="TW Cen MT"/>
                <a:ea typeface="Calibri"/>
                <a:cs typeface="Calibri"/>
              </a:rPr>
            </a:br>
            <a:endParaRPr lang="en-US" sz="2000" dirty="0">
              <a:latin typeface="TW Cen MT"/>
              <a:ea typeface="Calibri"/>
              <a:cs typeface="Calibri"/>
            </a:endParaRP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6D62627A-32EB-C209-560A-4B668DD6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C8FC5-D67C-C614-9333-F7B72905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7"/>
            <a:ext cx="9905998" cy="1478570"/>
          </a:xfrm>
        </p:spPr>
        <p:txBody>
          <a:bodyPr/>
          <a:lstStyle/>
          <a:p>
            <a:r>
              <a:rPr lang="en-US" b="1"/>
              <a:t>Pain points – problems we will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A4FDD-F372-BE30-087F-CD0C4074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0" y="1784839"/>
            <a:ext cx="4694463" cy="1473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W Cen MT"/>
              </a:rPr>
              <a:t>Of the 26 million </a:t>
            </a:r>
            <a:r>
              <a:rPr lang="en-US" sz="1800" dirty="0" err="1">
                <a:latin typeface="TW Cen MT"/>
              </a:rPr>
              <a:t>tonnes</a:t>
            </a:r>
            <a:r>
              <a:rPr lang="en-US" sz="1800" dirty="0">
                <a:latin typeface="TW Cen MT"/>
              </a:rPr>
              <a:t> of waste produced in the UK, 12 million </a:t>
            </a:r>
            <a:r>
              <a:rPr lang="en-US" sz="1800" dirty="0" err="1">
                <a:latin typeface="TW Cen MT"/>
              </a:rPr>
              <a:t>tonnes</a:t>
            </a:r>
            <a:r>
              <a:rPr lang="en-US" sz="1800" dirty="0">
                <a:latin typeface="TW Cen MT"/>
              </a:rPr>
              <a:t> are recycled</a:t>
            </a:r>
            <a:r>
              <a:rPr lang="en-US" sz="1800" dirty="0">
                <a:latin typeface="TW Cen MT"/>
                <a:ea typeface="Calibri"/>
                <a:cs typeface="Calibri"/>
              </a:rPr>
              <a:t>, and 14m </a:t>
            </a:r>
            <a:r>
              <a:rPr lang="en-US" sz="1800" dirty="0" err="1">
                <a:latin typeface="TW Cen MT"/>
                <a:ea typeface="Calibri"/>
                <a:cs typeface="Calibri"/>
              </a:rPr>
              <a:t>tonnes</a:t>
            </a:r>
            <a:r>
              <a:rPr lang="en-US" sz="1800" dirty="0">
                <a:latin typeface="TW Cen MT"/>
                <a:ea typeface="Calibri"/>
                <a:cs typeface="Calibri"/>
              </a:rPr>
              <a:t> are sent to landfill sites. This </a:t>
            </a:r>
            <a:r>
              <a:rPr lang="en-US" sz="1800" dirty="0" smtClean="0">
                <a:latin typeface="TW Cen MT"/>
                <a:ea typeface="Calibri"/>
                <a:cs typeface="Calibri"/>
              </a:rPr>
              <a:t>adds</a:t>
            </a:r>
            <a:r>
              <a:rPr lang="en-US" sz="1800" dirty="0" smtClean="0">
                <a:latin typeface="TW Cen MT"/>
                <a:ea typeface="Calibri"/>
                <a:cs typeface="Calibri"/>
              </a:rPr>
              <a:t> up to an </a:t>
            </a:r>
            <a:r>
              <a:rPr lang="en-US" sz="1800" dirty="0">
                <a:latin typeface="TW Cen MT"/>
                <a:ea typeface="Calibri"/>
                <a:cs typeface="Calibri"/>
              </a:rPr>
              <a:t>average recycling rate of 45%.</a:t>
            </a:r>
            <a:endParaRPr lang="en-US" sz="1800" dirty="0">
              <a:latin typeface="TW Cen MT"/>
            </a:endParaRPr>
          </a:p>
          <a:p>
            <a:endParaRPr lang="en-US" dirty="0">
              <a:latin typeface="TW Cen MT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20D7E610-4502-D59E-D62E-E464BBAD8426}"/>
              </a:ext>
            </a:extLst>
          </p:cNvPr>
          <p:cNvSpPr/>
          <p:nvPr/>
        </p:nvSpPr>
        <p:spPr>
          <a:xfrm>
            <a:off x="1009000" y="1168507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0BE1300-5CAB-7B5E-E250-499150130B6E}"/>
              </a:ext>
            </a:extLst>
          </p:cNvPr>
          <p:cNvSpPr txBox="1">
            <a:spLocks/>
          </p:cNvSpPr>
          <p:nvPr/>
        </p:nvSpPr>
        <p:spPr>
          <a:xfrm>
            <a:off x="1632908" y="1246368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Landfill waste 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AABEA9F-A6F0-2961-2788-B51E2E638281}"/>
              </a:ext>
            </a:extLst>
          </p:cNvPr>
          <p:cNvSpPr txBox="1"/>
          <p:nvPr/>
        </p:nvSpPr>
        <p:spPr>
          <a:xfrm>
            <a:off x="1145392" y="1279438"/>
            <a:ext cx="312420" cy="32173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477">
                <a:solidFill>
                  <a:srgbClr val="40531A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75C45E31-E09E-3F92-5AF7-89263A8D8E95}"/>
              </a:ext>
            </a:extLst>
          </p:cNvPr>
          <p:cNvSpPr/>
          <p:nvPr/>
        </p:nvSpPr>
        <p:spPr>
          <a:xfrm>
            <a:off x="6098071" y="1168506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xmlns="" id="{6A6CE5ED-66FD-91DE-93B4-CBFE9B5711ED}"/>
              </a:ext>
            </a:extLst>
          </p:cNvPr>
          <p:cNvSpPr txBox="1"/>
          <p:nvPr/>
        </p:nvSpPr>
        <p:spPr>
          <a:xfrm>
            <a:off x="6166427" y="1298795"/>
            <a:ext cx="448491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02</a:t>
            </a:r>
            <a:endParaRPr lang="en-US" sz="2000" b="1" spc="-477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476AE005-E6A9-2E41-0AB4-DEE51A431FCB}"/>
              </a:ext>
            </a:extLst>
          </p:cNvPr>
          <p:cNvSpPr txBox="1">
            <a:spLocks/>
          </p:cNvSpPr>
          <p:nvPr/>
        </p:nvSpPr>
        <p:spPr>
          <a:xfrm>
            <a:off x="6912479" y="1246367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Inconvenience</a:t>
            </a:r>
            <a:r>
              <a:rPr lang="en-GB" sz="2000" b="1" kern="100"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CD6F915-BC2A-C930-214B-2832B57F9629}"/>
              </a:ext>
            </a:extLst>
          </p:cNvPr>
          <p:cNvSpPr txBox="1">
            <a:spLocks/>
          </p:cNvSpPr>
          <p:nvPr/>
        </p:nvSpPr>
        <p:spPr>
          <a:xfrm>
            <a:off x="6097133" y="1773953"/>
            <a:ext cx="5837463" cy="150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By facilitating the recycling process and rewarding customers with vouchers, we will overcome the inconvenience of current recycling methods and ensure we are maintaining loyalty through incentives.</a:t>
            </a:r>
          </a:p>
          <a:p>
            <a:endParaRPr lang="en-US">
              <a:latin typeface="TW Cen MT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xmlns="" id="{EB109A24-BB1D-6C4F-E859-B1DC69B0CF3D}"/>
              </a:ext>
            </a:extLst>
          </p:cNvPr>
          <p:cNvSpPr/>
          <p:nvPr/>
        </p:nvSpPr>
        <p:spPr>
          <a:xfrm>
            <a:off x="1004070" y="3213959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xmlns="" id="{9D033916-30BA-E900-6CD3-F3D43DC455C4}"/>
              </a:ext>
            </a:extLst>
          </p:cNvPr>
          <p:cNvSpPr txBox="1"/>
          <p:nvPr/>
        </p:nvSpPr>
        <p:spPr>
          <a:xfrm>
            <a:off x="1103339" y="3371996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103">
                <a:solidFill>
                  <a:srgbClr val="40531A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00CA109F-A5EB-93A5-49B7-3A26189D9F8D}"/>
              </a:ext>
            </a:extLst>
          </p:cNvPr>
          <p:cNvSpPr txBox="1">
            <a:spLocks/>
          </p:cNvSpPr>
          <p:nvPr/>
        </p:nvSpPr>
        <p:spPr>
          <a:xfrm>
            <a:off x="1008060" y="3797726"/>
            <a:ext cx="4327071" cy="892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By </a:t>
            </a:r>
            <a:r>
              <a:rPr lang="en-US" sz="1800" err="1">
                <a:latin typeface="TW Cen MT"/>
                <a:ea typeface="Calibri"/>
                <a:cs typeface="Calibri"/>
              </a:rPr>
              <a:t>monetising</a:t>
            </a:r>
            <a:r>
              <a:rPr lang="en-US" sz="1800">
                <a:latin typeface="TW Cen MT"/>
                <a:ea typeface="Calibri"/>
                <a:cs typeface="Calibri"/>
              </a:rPr>
              <a:t> this product, people will be encouraged to help clean up the environment.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832DEB1A-8C64-F4A1-33AB-0F0E7CCAD85A}"/>
              </a:ext>
            </a:extLst>
          </p:cNvPr>
          <p:cNvSpPr txBox="1">
            <a:spLocks/>
          </p:cNvSpPr>
          <p:nvPr/>
        </p:nvSpPr>
        <p:spPr>
          <a:xfrm>
            <a:off x="1592086" y="3351783"/>
            <a:ext cx="3863092" cy="456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Ignorance towards sustainability</a:t>
            </a: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xmlns="" id="{4207E323-4066-AC6A-910B-6DE0AE24409C}"/>
              </a:ext>
            </a:extLst>
          </p:cNvPr>
          <p:cNvSpPr/>
          <p:nvPr/>
        </p:nvSpPr>
        <p:spPr>
          <a:xfrm>
            <a:off x="6093141" y="353061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xmlns="" id="{2F4302A9-B842-6A86-0D9B-1D44FE7AFA6E}"/>
              </a:ext>
            </a:extLst>
          </p:cNvPr>
          <p:cNvSpPr txBox="1"/>
          <p:nvPr/>
        </p:nvSpPr>
        <p:spPr>
          <a:xfrm>
            <a:off x="6213218" y="3700380"/>
            <a:ext cx="478064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04</a:t>
            </a:r>
            <a:endParaRPr lang="en-US" sz="2000" b="1" spc="-133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A3DEDA2C-CD74-5939-3343-87C35E8CFBC7}"/>
              </a:ext>
            </a:extLst>
          </p:cNvPr>
          <p:cNvSpPr txBox="1">
            <a:spLocks/>
          </p:cNvSpPr>
          <p:nvPr/>
        </p:nvSpPr>
        <p:spPr>
          <a:xfrm>
            <a:off x="1001832" y="5308811"/>
            <a:ext cx="5306785" cy="2044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Ensure that local information, recycling habits, and data are private. </a:t>
            </a:r>
          </a:p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We only track what materials are used and how often they are. ​</a:t>
            </a:r>
          </a:p>
          <a:p>
            <a:endParaRPr lang="en-US" sz="1800">
              <a:latin typeface="TW Cen MT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9E3399CB-FEC6-6E84-34DA-7FC8E4EC2243}"/>
              </a:ext>
            </a:extLst>
          </p:cNvPr>
          <p:cNvSpPr/>
          <p:nvPr/>
        </p:nvSpPr>
        <p:spPr>
          <a:xfrm>
            <a:off x="1016984" y="472504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67ECC90C-815A-28D4-431D-4BD386970E16}"/>
              </a:ext>
            </a:extLst>
          </p:cNvPr>
          <p:cNvSpPr txBox="1"/>
          <p:nvPr/>
        </p:nvSpPr>
        <p:spPr>
          <a:xfrm>
            <a:off x="1142084" y="4857249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 dirty="0">
                <a:solidFill>
                  <a:srgbClr val="40531A"/>
                </a:solidFill>
                <a:latin typeface="Verdana"/>
                <a:cs typeface="Verdana"/>
              </a:rPr>
              <a:t>05</a:t>
            </a:r>
            <a:endParaRPr lang="en-US" sz="2000" b="1" spc="-103" dirty="0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C74FC28-C99A-05D8-98C8-BC78252B8FD9}"/>
              </a:ext>
            </a:extLst>
          </p:cNvPr>
          <p:cNvSpPr txBox="1">
            <a:spLocks/>
          </p:cNvSpPr>
          <p:nvPr/>
        </p:nvSpPr>
        <p:spPr>
          <a:xfrm>
            <a:off x="6096669" y="4120606"/>
            <a:ext cx="5838155" cy="147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W Cen MT"/>
                <a:ea typeface="Calibri"/>
                <a:cs typeface="Calibri"/>
              </a:rPr>
              <a:t>G</a:t>
            </a:r>
            <a:r>
              <a:rPr lang="en-US" sz="1800" dirty="0" smtClean="0">
                <a:latin typeface="TW Cen MT"/>
                <a:ea typeface="Calibri"/>
                <a:cs typeface="Calibri"/>
              </a:rPr>
              <a:t>overnment-</a:t>
            </a:r>
            <a:r>
              <a:rPr lang="en-US" sz="1800" dirty="0" smtClean="0">
                <a:latin typeface="TW Cen MT"/>
                <a:ea typeface="Calibri"/>
                <a:cs typeface="Calibri"/>
              </a:rPr>
              <a:t>o</a:t>
            </a:r>
            <a:r>
              <a:rPr lang="en-US" sz="1800" dirty="0" smtClean="0">
                <a:latin typeface="TW Cen MT"/>
                <a:ea typeface="Calibri"/>
                <a:cs typeface="Calibri"/>
              </a:rPr>
              <a:t>wned </a:t>
            </a:r>
            <a:r>
              <a:rPr lang="en-US" sz="1800" dirty="0">
                <a:latin typeface="TW Cen MT"/>
                <a:ea typeface="Calibri"/>
                <a:cs typeface="Calibri"/>
              </a:rPr>
              <a:t>recycling centers in the UK can lead to inefficiency and lack of innovation.</a:t>
            </a:r>
            <a:endParaRPr lang="en-US" sz="1800" dirty="0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TW Cen MT"/>
                <a:ea typeface="Calibri"/>
                <a:cs typeface="Calibri"/>
              </a:rPr>
              <a:t>Privatization would drive down costs and improve recycling rates through better technology and service.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BD20BE5E-4E90-4FA2-372A-016F0D4F9032}"/>
              </a:ext>
            </a:extLst>
          </p:cNvPr>
          <p:cNvSpPr txBox="1">
            <a:spLocks/>
          </p:cNvSpPr>
          <p:nvPr/>
        </p:nvSpPr>
        <p:spPr>
          <a:xfrm>
            <a:off x="1643054" y="4798061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Security and Privacy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EEDE4395-0255-4225-59E7-E4A9D1F711A1}"/>
              </a:ext>
            </a:extLst>
          </p:cNvPr>
          <p:cNvSpPr txBox="1">
            <a:spLocks/>
          </p:cNvSpPr>
          <p:nvPr/>
        </p:nvSpPr>
        <p:spPr>
          <a:xfrm>
            <a:off x="6912478" y="3584028"/>
            <a:ext cx="4468495" cy="54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 dirty="0">
                <a:latin typeface="TW Cen MT"/>
                <a:ea typeface="Calibri"/>
                <a:cs typeface="Times New Roman"/>
              </a:rPr>
              <a:t>Government owned recycling centres</a:t>
            </a:r>
          </a:p>
          <a:p>
            <a:pPr marL="0" indent="0">
              <a:buNone/>
            </a:pPr>
            <a:endParaRPr lang="en-GB" sz="2000" b="1" kern="100" dirty="0">
              <a:latin typeface="TW Cen MT"/>
              <a:ea typeface="Calibri"/>
              <a:cs typeface="Times New Roman"/>
            </a:endParaRPr>
          </a:p>
        </p:txBody>
      </p:sp>
      <p:pic>
        <p:nvPicPr>
          <p:cNvPr id="17" name="Picture 16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F204B463-2BF5-E52F-1859-3862C057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A4BA62A-90C3-46AC-ABF1-DB389760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308F883-1FF9-4FB4-B09D-354C5819A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47AA389-59A7-40B9-9A8D-BD7594E8B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CE4AC-24AB-6ADF-03C8-3EAF3D6D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041" y="292"/>
            <a:ext cx="7237413" cy="1018495"/>
          </a:xfrm>
        </p:spPr>
        <p:txBody>
          <a:bodyPr>
            <a:normAutofit/>
          </a:bodyPr>
          <a:lstStyle/>
          <a:p>
            <a:r>
              <a:rPr lang="en-US" b="1"/>
              <a:t>Introducing cash compactor</a:t>
            </a:r>
          </a:p>
        </p:txBody>
      </p:sp>
      <p:pic>
        <p:nvPicPr>
          <p:cNvPr id="5" name="Picture 4" descr="Throwing empty plastic bottle into the rubbish">
            <a:extLst>
              <a:ext uri="{FF2B5EF4-FFF2-40B4-BE49-F238E27FC236}">
                <a16:creationId xmlns:a16="http://schemas.microsoft.com/office/drawing/2014/main" xmlns="" id="{8857D4B9-2592-2657-28B4-624D59B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525" t="-146" r="35797"/>
          <a:stretch/>
        </p:blipFill>
        <p:spPr>
          <a:xfrm>
            <a:off x="-1424" y="10"/>
            <a:ext cx="3768365" cy="6867968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3488A876-5196-81DD-3DEE-63E51EDB22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9BB957-1ECA-4DD2-AF2D-84C4D94B6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0116985-07B6-4432-A7C6-129152D1B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3FF5C267-0D36-47E2-AF2A-8ADDA0A0C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AC0A8A87-09EE-4153-ACBA-34BCD738F1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28845CA-636E-4D43-982F-60A69EBC50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46E2981B-3779-4C07-B094-022D36D78B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F68AF7A-09BB-405A-97E2-54B6364247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B0B046C9-B134-4B2D-A72D-EE8726713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7BDCF20A-0928-4450-A706-38EC67A436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0A9B8658-6A08-43AE-90A6-6DC58EE90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0E09D33C-4BEF-4E3D-9D05-7C3E204AEC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BC144127-0703-4638-BA33-F27F2746E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34BA113B-51FC-4ACC-B554-442D60138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185614A2-022E-4370-8387-439F35108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55F15B6-A731-4942-9BF5-E840422632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637AC00-EDD0-4AB2-BB46-92261D4CFD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49CA14E2-2ACD-4C73-B26C-17681580F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7BE7C3D8-CC9A-43FB-938C-8125D25B1B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41ECB971-ADF8-48CB-A78C-166DDF6D94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2B8D398E-DB17-415A-B93E-DA60EE00EF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0A2B49D3-85EC-4DEA-BBB9-0CE7A2D16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E9F6B8E8-A133-4250-A247-BD82711918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8C5D839A-A5A2-4B72-80E4-ADB4F2F47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1E66DD74-C5E3-4762-8F37-C7981591E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42CBFCFF-60D3-49AD-8F8D-634480B7A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04E9448D-8796-4687-B7F3-B669D82849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C6D7D4E7-1C3B-488A-891B-B278DE0A0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9A361889-2948-4D64-8FF8-69586FC72E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02D653C-475F-42DD-B57D-A91633AA70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E41F9AF-C366-462E-BCA3-AB9B3BB21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E7FA82A-E66F-46F3-BE37-61D6BA9EDA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10646D37-C2A3-4F20-8F6E-2D2A54B7C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F0B484D8-05F9-4BB7-97D5-FF4ED4BE2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03F14E50-F3C1-4EFB-9251-BDEF30E05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96CF9CA-5C40-428E-B9C1-CE897046B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C38B4E1-B1E5-4C84-AA06-E00827331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5D173AA-5B2D-4244-8430-44CD01EDA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82D98822-894A-496C-B32F-06DB6014D6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1B432746-B63F-4BF0-871B-B482FFADAC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AFD61CC4-F10D-4243-8F2C-EDBEDC63B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A9D33800-5C44-4D40-A048-3A7A5D1D5B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B0FE60E-0643-4AB3-B009-8B857A9B2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D4F681A9-E543-490E-8CD3-E87A823B69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49283399-4EE4-4FD7-B3F0-F0CD376A60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338C3E08-CA77-4D8D-8271-7B0D5DA54F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BCEE46AD-ABD8-42D2-A88E-6C9B009B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76F66B20-4D5D-49D7-A33A-46749A156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3246E8BC-BF6E-4E1B-B6DE-7834CE5CA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D61636B0-9E03-4DDB-956A-57929A4DAC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150D2B7B-FD5D-4108-8637-D69673762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0A56D9FF-4177-416F-A8A5-B8C8B33CE2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E7FFBC9E-D28A-4C56-8489-77CBC051C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9D33B26A-F967-4863-AC3C-9972CD4D0A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73ECA63D-D3C2-460B-A352-58A4B0718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E6108A80-2A55-473F-8197-E21F1A2A2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05B1C-ADA7-3486-67E0-8EF7ABCC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15" y="763890"/>
            <a:ext cx="8183979" cy="41934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Introducing recycling machines </a:t>
            </a:r>
            <a:r>
              <a:rPr lang="en-US" sz="2000" dirty="0" err="1">
                <a:latin typeface="TW Cen MT"/>
                <a:cs typeface="Calibri"/>
              </a:rPr>
              <a:t>incentivises</a:t>
            </a:r>
            <a:r>
              <a:rPr lang="en-US" sz="2000" dirty="0">
                <a:latin typeface="TW Cen MT"/>
                <a:cs typeface="Calibri"/>
              </a:rPr>
              <a:t> users to use points to dispose of their rubbish.  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Integration of a mobile app for users to scan at the machine and deposit their waste.</a:t>
            </a:r>
            <a:endParaRPr lang="en-US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W Cen MT"/>
                <a:cs typeface="Calibri"/>
              </a:rPr>
              <a:t>Utilising</a:t>
            </a:r>
            <a:r>
              <a:rPr lang="en-US" sz="2000" dirty="0">
                <a:latin typeface="TW Cen MT"/>
                <a:cs typeface="Calibri"/>
              </a:rPr>
              <a:t> of </a:t>
            </a:r>
            <a:r>
              <a:rPr lang="en-US" sz="2000" dirty="0" err="1">
                <a:latin typeface="TW Cen MT"/>
                <a:cs typeface="Calibri"/>
              </a:rPr>
              <a:t>Tezos</a:t>
            </a:r>
            <a:r>
              <a:rPr lang="en-US" sz="2000" dirty="0">
                <a:latin typeface="TW Cen MT"/>
                <a:cs typeface="Calibri"/>
              </a:rPr>
              <a:t> </a:t>
            </a:r>
            <a:r>
              <a:rPr lang="en-US" sz="2000" dirty="0" smtClean="0">
                <a:latin typeface="TW Cen MT"/>
                <a:cs typeface="Calibri"/>
              </a:rPr>
              <a:t>to create smart contracts on the </a:t>
            </a:r>
            <a:r>
              <a:rPr lang="en-US" sz="2000" dirty="0" err="1" smtClean="0">
                <a:latin typeface="TW Cen MT"/>
                <a:cs typeface="Calibri"/>
              </a:rPr>
              <a:t>blockchain</a:t>
            </a:r>
            <a:r>
              <a:rPr lang="en-US" sz="2000" dirty="0" smtClean="0">
                <a:latin typeface="TW Cen MT"/>
                <a:cs typeface="Calibri"/>
              </a:rPr>
              <a:t> </a:t>
            </a:r>
            <a:r>
              <a:rPr lang="en-US" sz="2000" i="0" dirty="0">
                <a:latin typeface="TW Cen MT"/>
                <a:cs typeface="Calibri"/>
              </a:rPr>
              <a:t>for </a:t>
            </a:r>
            <a:r>
              <a:rPr lang="en-US" sz="2000" dirty="0">
                <a:latin typeface="TW Cen MT"/>
                <a:cs typeface="Calibri"/>
              </a:rPr>
              <a:t>managing user wallets and points.</a:t>
            </a:r>
            <a:endParaRPr lang="en-GB" sz="2000" dirty="0">
              <a:latin typeface="TW Cen M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W Cen MT"/>
                <a:cs typeface="Calibri"/>
              </a:rPr>
              <a:t>Sustainability aspect</a:t>
            </a:r>
            <a:r>
              <a:rPr lang="en-US" sz="2000" b="1" i="0" dirty="0">
                <a:latin typeface="TW Cen MT"/>
                <a:cs typeface="Calibri"/>
              </a:rPr>
              <a:t>:</a:t>
            </a:r>
            <a:endParaRPr lang="en-US" sz="2000" b="1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Promotes recycling and waste reduction by providing tangible rewards.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Physical cards will only be given to those who request them actively.</a:t>
            </a:r>
            <a:r>
              <a:rPr lang="en-US" sz="2000" i="0" dirty="0">
                <a:latin typeface="TW Cen MT"/>
                <a:cs typeface="Calibri"/>
              </a:rPr>
              <a:t> A </a:t>
            </a:r>
            <a:r>
              <a:rPr lang="en-US" sz="2000" dirty="0">
                <a:latin typeface="TW Cen MT"/>
                <a:cs typeface="Calibri"/>
              </a:rPr>
              <a:t>delivery fee </a:t>
            </a:r>
            <a:r>
              <a:rPr lang="en-US" sz="2000" i="0" dirty="0">
                <a:latin typeface="TW Cen MT"/>
                <a:cs typeface="Calibri"/>
              </a:rPr>
              <a:t>will </a:t>
            </a:r>
            <a:r>
              <a:rPr lang="en-US" sz="2000" dirty="0">
                <a:latin typeface="TW Cen MT"/>
                <a:cs typeface="Calibri"/>
              </a:rPr>
              <a:t>be issued as  </a:t>
            </a:r>
            <a:r>
              <a:rPr lang="en-US" sz="2000" i="0" dirty="0">
                <a:latin typeface="TW Cen MT"/>
                <a:cs typeface="Calibri"/>
              </a:rPr>
              <a:t>to </a:t>
            </a:r>
            <a:r>
              <a:rPr lang="en-US" sz="2000" dirty="0">
                <a:latin typeface="TW Cen MT"/>
                <a:cs typeface="Calibri"/>
              </a:rPr>
              <a:t>encourage the use of the digital</a:t>
            </a:r>
            <a:r>
              <a:rPr lang="en-US" sz="2000" i="0" dirty="0">
                <a:latin typeface="TW Cen MT"/>
                <a:cs typeface="Calibri"/>
              </a:rPr>
              <a:t>, </a:t>
            </a:r>
            <a:r>
              <a:rPr lang="en-US" sz="2000" dirty="0">
                <a:latin typeface="TW Cen MT"/>
                <a:cs typeface="Calibri"/>
              </a:rPr>
              <a:t>environment-friendly method.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Encourages </a:t>
            </a:r>
            <a:r>
              <a:rPr lang="en-US" sz="2000" dirty="0" err="1">
                <a:latin typeface="TW Cen MT"/>
                <a:cs typeface="Calibri"/>
              </a:rPr>
              <a:t>behavioural</a:t>
            </a:r>
            <a:r>
              <a:rPr lang="en-US" sz="2000" dirty="0">
                <a:latin typeface="TW Cen MT"/>
                <a:cs typeface="Calibri"/>
              </a:rPr>
              <a:t> change towards responsible waste management.  Contributes to environmental conservation </a:t>
            </a:r>
            <a:r>
              <a:rPr lang="en-US" sz="2000" i="0" dirty="0">
                <a:latin typeface="TW Cen MT"/>
                <a:cs typeface="Calibri"/>
              </a:rPr>
              <a:t>by </a:t>
            </a:r>
            <a:r>
              <a:rPr lang="en-US" sz="2000" dirty="0">
                <a:latin typeface="TW Cen MT"/>
                <a:cs typeface="Calibri"/>
              </a:rPr>
              <a:t>diverting waste from landfills.  Enhances community engagement in sustainable practices.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endParaRPr lang="en-US" sz="1950" dirty="0">
              <a:latin typeface="TW Cen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7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DF3F95CF-7455-4D43-A0EC-829A29A72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4BFD9FB0-A323-4930-9279-F0DC0D3BC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xmlns="" id="{658E3BA6-A345-449E-B6DE-88FC4416E4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xmlns="" id="{68EC44C2-A03D-472B-B56D-D22DB33CCD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xmlns="" id="{39CDC6E6-BA26-4E5E-AA3D-29D4AC652A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xmlns="" id="{8AF8E466-499C-4587-8A9E-CA4C65972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xmlns="" id="{ED902189-866C-4171-9EE5-E5F28CEF94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xmlns="" id="{2ECB8968-A7C0-4736-8C06-8AEB4BC796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xmlns="" id="{BC527461-AF6B-47A4-8326-72FDF96946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xmlns="" id="{DF63FE5B-3ED3-4900-872D-D1DE35CD0B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xmlns="" id="{A007FFAD-C6DC-417C-9CD7-FF2073F656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xmlns="" id="{59BB7919-4A3E-4E2B-9DC6-4B514517F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xmlns="" id="{82003490-B569-488F-BC2D-6E7FCC9755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xmlns="" id="{554218B2-EB24-409C-A989-F067BF71C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xmlns="" id="{1646FD02-E3C9-4DAC-B3FB-0AF918F2A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xmlns="" id="{F5AB2922-1C47-46D8-82D3-2EEFE00B2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xmlns="" id="{F8C09AF5-32CD-47E5-B3E8-C49FCD3E7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xmlns="" id="{1056036C-6EB4-459B-B3C5-10D3F0AAB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7A8ADAA1-2441-44D9-A47B-2F13FD23DB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xmlns="" id="{A7498D92-4D81-4233-9BCB-3E2C1C4EA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xmlns="" id="{F4113DE3-34F1-4BDC-9495-88558DF895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xmlns="" id="{861C935E-FEC1-4D65-BCD4-934F6B92F9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xmlns="" id="{F22A5B98-4396-4333-AC8B-C409B60C2B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xmlns="" id="{6D7DDF7B-165F-4C06-AA3F-BA1619C8A0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xmlns="" id="{AFBB9494-8E94-42C7-BF7B-8625A89D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xmlns="" id="{3CF20A62-11E9-402A-9F74-9BD3A2ABE9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xmlns="" id="{320F7F1D-A50A-4D57-8BA7-F032752D5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8AE2196C-AAB2-4DCA-8152-7CAB85867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E85DBEC7-1886-4A81-AEA5-2620B5630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xmlns="" id="{E0C2F283-B31E-482C-B5E6-5991EA255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xmlns="" id="{917B07EF-1414-4053-8EEE-40592868F0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xmlns="" id="{6FB20C95-B0F7-4B5C-BF5D-7B659170D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xmlns="" id="{D2C2547F-7C46-470D-8662-BF806C0616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xmlns="" id="{5339B674-6CE0-4616-96DB-A6D09A598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xmlns="" id="{22C845F2-98D3-4505-8A47-96070E24F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xmlns="" id="{1DE5D625-7A06-4691-AE63-51692A227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xmlns="" id="{6A6D4C84-F8AC-4D10-BB73-94AF64D11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xmlns="" id="{B2108F61-F31C-4DE9-A9D4-E79CA92B4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xmlns="" id="{D618A860-045E-4848-98FF-997B916D35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xmlns="" id="{A29440C0-0808-4F2A-A9D8-95FB8FAD93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xmlns="" id="{E1DC295F-2887-4646-A9C0-BDE7565F54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xmlns="" id="{28BC76BD-DE55-4DA8-B7D7-412B53E67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xmlns="" id="{B83858ED-F788-412E-AB70-5171C304B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xmlns="" id="{DB6FCE1A-34E3-467E-ADFE-DA3FB150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xmlns="" id="{D4D82113-24C5-45E3-9592-F362C137E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xmlns="" id="{9F858FAD-6EC2-4BB8-B3F0-C1DC82454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xmlns="" id="{E6C66E4E-688A-4939-9D10-CB7682E14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xmlns="" id="{E4E86203-AEF9-4EAF-AF38-C3B2E4BD50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xmlns="" id="{08A4619B-40FE-4426-B2D4-EA36ED2E05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xmlns="" id="{54629738-F790-4224-BDF8-24DF47503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xmlns="" id="{8BA2A1BF-B095-4F65-B465-E950BF61C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xmlns="" id="{7093D39F-FC49-457D-BA70-DC7A09BC10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xmlns="" id="{0D152BA7-232E-4FF3-A548-77A9699BF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xmlns="" id="{D3053B07-68C7-432E-89E8-6D7AF3984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xmlns="" id="{B38DC902-B0C2-49C3-9DAC-E4CC40366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xmlns="" id="{C86797EA-F417-428B-A611-AEB3BCB529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261F3-36FC-1198-EFF6-BCD4209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15" y="1911242"/>
            <a:ext cx="2744762" cy="1748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Product demo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56F147E-49A9-4A95-9009-660445453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rawing of a refrigerator and a box&#10;&#10;Description automatically generated">
            <a:extLst>
              <a:ext uri="{FF2B5EF4-FFF2-40B4-BE49-F238E27FC236}">
                <a16:creationId xmlns:a16="http://schemas.microsoft.com/office/drawing/2014/main" xmlns="" id="{1393339B-023C-8069-B0BE-33F9ECB61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1065" y="160542"/>
            <a:ext cx="1930758" cy="3062198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9B53A760-54DE-4276-B8CE-50ABE630D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xmlns="" id="{932EF6E9-ADE4-45F0-9149-08850605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solar panel&#10;&#10;Description automatically generated">
            <a:extLst>
              <a:ext uri="{FF2B5EF4-FFF2-40B4-BE49-F238E27FC236}">
                <a16:creationId xmlns:a16="http://schemas.microsoft.com/office/drawing/2014/main" xmlns="" id="{E9F86728-F741-1ADD-D286-11C15E0E3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4798" y="684492"/>
            <a:ext cx="2594354" cy="2014297"/>
          </a:xfrm>
          <a:prstGeom prst="rect">
            <a:avLst/>
          </a:prstGeom>
        </p:spPr>
      </p:pic>
      <p:pic>
        <p:nvPicPr>
          <p:cNvPr id="10" name="Picture 9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FCB044E5-F17A-4858-0FA1-B31AEFEB8C3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787" y="4640443"/>
            <a:ext cx="2157538" cy="22195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5D0C1EE-69DF-29EA-B16C-2F8A7598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19" y="3789423"/>
            <a:ext cx="2830178" cy="25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647FAB-4DEE-578E-C070-1517D2E98C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5271" y="3789465"/>
            <a:ext cx="2804700" cy="2541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16F75FC-13ED-23DE-4F05-033EECBE7974}"/>
                  </a:ext>
                </a:extLst>
              </p14:cNvPr>
              <p14:cNvContentPartPr/>
              <p14:nvPr/>
            </p14:nvContentPartPr>
            <p14:xfrm>
              <a:off x="9926160" y="1889720"/>
              <a:ext cx="2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6F75FC-13ED-23DE-4F05-033EECBE79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20040" y="1883600"/>
                <a:ext cx="1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180970C-5AEC-8AAB-45BA-3351EBCE1F40}"/>
                  </a:ext>
                </a:extLst>
              </p14:cNvPr>
              <p14:cNvContentPartPr/>
              <p14:nvPr/>
            </p14:nvContentPartPr>
            <p14:xfrm>
              <a:off x="10688280" y="108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80970C-5AEC-8AAB-45BA-3351EBCE1F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2160" y="10808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7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1183B-D12E-C1B6-E449-E475E3B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67" y="137872"/>
            <a:ext cx="5228491" cy="1337894"/>
          </a:xfrm>
        </p:spPr>
        <p:txBody>
          <a:bodyPr/>
          <a:lstStyle/>
          <a:p>
            <a:pPr algn="ctr"/>
            <a:r>
              <a:rPr lang="en-US" b="1"/>
              <a:t>profit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16078-C2C8-00BA-0D98-A8D00A9A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57" y="1866195"/>
            <a:ext cx="3393315" cy="5664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Government schemes and funds can help cover our expenses:</a:t>
            </a:r>
          </a:p>
          <a:p>
            <a:r>
              <a:rPr lang="en-US" sz="2000" b="1" dirty="0">
                <a:effectLst/>
              </a:rPr>
              <a:t>Waste and Resources Action Programme (WRAP)</a:t>
            </a:r>
          </a:p>
          <a:p>
            <a:r>
              <a:rPr lang="en-US" sz="2000" b="1" dirty="0">
                <a:effectLst/>
              </a:rPr>
              <a:t>Innovate UK Funding (UKRI)</a:t>
            </a:r>
          </a:p>
          <a:p>
            <a:r>
              <a:rPr lang="en-US" sz="2000" b="1" dirty="0">
                <a:effectLst/>
              </a:rPr>
              <a:t>Enhanced Capital Allowance (ECA)</a:t>
            </a:r>
            <a:r>
              <a:rPr lang="en-US" sz="2000" dirty="0">
                <a:effectLst/>
              </a:rPr>
              <a:t> – 100% off the cost of energy-efficient equipment in the first year the equipment was purchased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7E5296-D48C-DEA7-9AA1-B66F4E036180}"/>
              </a:ext>
            </a:extLst>
          </p:cNvPr>
          <p:cNvSpPr txBox="1"/>
          <p:nvPr/>
        </p:nvSpPr>
        <p:spPr>
          <a:xfrm>
            <a:off x="953637" y="1327753"/>
            <a:ext cx="35326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Government Funding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0E57FA-262F-CAF3-E32A-C24D6AF2A14B}"/>
              </a:ext>
            </a:extLst>
          </p:cNvPr>
          <p:cNvSpPr txBox="1"/>
          <p:nvPr/>
        </p:nvSpPr>
        <p:spPr>
          <a:xfrm>
            <a:off x="5134043" y="1331630"/>
            <a:ext cx="19207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Advertising  </a:t>
            </a:r>
            <a:endParaRPr lang="en-US" sz="2400" b="1" dirty="0">
              <a:latin typeface="TW Cen MT"/>
              <a:ea typeface="Calibri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5990787-D806-8951-6337-BD5961C287AC}"/>
              </a:ext>
            </a:extLst>
          </p:cNvPr>
          <p:cNvSpPr txBox="1">
            <a:spLocks/>
          </p:cNvSpPr>
          <p:nvPr/>
        </p:nvSpPr>
        <p:spPr>
          <a:xfrm>
            <a:off x="4186843" y="1866195"/>
            <a:ext cx="3815135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We aim to use in-app advertising within </a:t>
            </a:r>
            <a:r>
              <a:rPr lang="en-GB" sz="2000" kern="100" dirty="0">
                <a:latin typeface="TW Cen MT"/>
                <a:ea typeface="Calibri"/>
                <a:cs typeface="Times New Roman"/>
              </a:rPr>
              <a:t>our</a:t>
            </a:r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 mobile app that shows customers adverts relevant to the supermarkets we partner with</a:t>
            </a:r>
            <a:r>
              <a:rPr lang="en-GB" sz="2000" kern="100" dirty="0">
                <a:latin typeface="TW Cen MT"/>
                <a:ea typeface="Calibri"/>
                <a:cs typeface="Times New Roman"/>
              </a:rPr>
              <a:t>,</a:t>
            </a:r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 as well as adverts that are linked with recycling.</a:t>
            </a:r>
            <a:r>
              <a:rPr lang="en-GB" sz="2000" kern="100" dirty="0">
                <a:latin typeface="TW Cen MT"/>
                <a:cs typeface="Times New Roman"/>
              </a:rPr>
              <a:t> </a:t>
            </a:r>
            <a:r>
              <a:rPr lang="en-US" sz="2000" kern="100" dirty="0">
                <a:latin typeface="TW Cen MT"/>
                <a:cs typeface="Times New Roman"/>
              </a:rPr>
              <a:t>Also, we aim to have on-device advertising on our product.</a:t>
            </a:r>
          </a:p>
          <a:p>
            <a:r>
              <a:rPr lang="en-US" sz="2000" kern="100" dirty="0"/>
              <a:t>Cost per thousand impressions (CPM) vs. location-based pricing</a:t>
            </a:r>
          </a:p>
          <a:p>
            <a:r>
              <a:rPr lang="en-US" sz="2000" kern="100" dirty="0"/>
              <a:t>Static ads vs. video 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AB51D6-96B2-E384-3581-64D2B8DDD26E}"/>
              </a:ext>
            </a:extLst>
          </p:cNvPr>
          <p:cNvSpPr txBox="1"/>
          <p:nvPr/>
        </p:nvSpPr>
        <p:spPr>
          <a:xfrm>
            <a:off x="8405075" y="1327752"/>
            <a:ext cx="30833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White-label solutions 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0CA81400-68CB-26A9-608F-802590A495C2}"/>
              </a:ext>
            </a:extLst>
          </p:cNvPr>
          <p:cNvSpPr txBox="1">
            <a:spLocks/>
          </p:cNvSpPr>
          <p:nvPr/>
        </p:nvSpPr>
        <p:spPr>
          <a:xfrm>
            <a:off x="8101683" y="1789417"/>
            <a:ext cx="3502172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 dirty="0">
                <a:latin typeface="TW Cen MT"/>
                <a:cs typeface="Times New Roman"/>
              </a:rPr>
              <a:t>We aim to rent our machines to the supermarkets we want to partner with and to other supermarkets we wish to partner with in the future to make a profit and provide our customers with more variety in the stores where they can spend their coupons. </a:t>
            </a:r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194791B6-C17D-4F12-A387-5A9821BC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C0213-D411-E559-BC47-E9EB1453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b="1"/>
              <a:t>Cost of our product</a:t>
            </a:r>
          </a:p>
        </p:txBody>
      </p:sp>
      <p:sp>
        <p:nvSpPr>
          <p:cNvPr id="32" name="Round Diagonal Corner Rectangle 11">
            <a:extLst>
              <a:ext uri="{FF2B5EF4-FFF2-40B4-BE49-F238E27FC236}">
                <a16:creationId xmlns:a16="http://schemas.microsoft.com/office/drawing/2014/main" xmlns="" id="{03756949-AC79-48CD-A920-B0FE10D23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8">
            <a:extLst>
              <a:ext uri="{FF2B5EF4-FFF2-40B4-BE49-F238E27FC236}">
                <a16:creationId xmlns:a16="http://schemas.microsoft.com/office/drawing/2014/main" xmlns="" id="{95DE2463-D141-DE6F-71C1-928A84D9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Grand Total:</a:t>
            </a:r>
          </a:p>
          <a:p>
            <a:pPr marL="0" indent="0">
              <a:buNone/>
            </a:pPr>
            <a:r>
              <a:rPr lang="en-US" sz="2000" dirty="0"/>
              <a:t>Production costs start from:</a:t>
            </a:r>
          </a:p>
          <a:p>
            <a:pPr marL="0" indent="0">
              <a:buNone/>
            </a:pPr>
            <a:r>
              <a:rPr lang="en-US" sz="3200" dirty="0"/>
              <a:t>£46,830.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6FC72D76-6EFD-B1E8-C5C5-8D4CE23E6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8C199B-2EBC-2B0B-EF68-12BB50E804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99" r="1049"/>
          <a:stretch/>
        </p:blipFill>
        <p:spPr>
          <a:xfrm>
            <a:off x="871345" y="1183646"/>
            <a:ext cx="6680065" cy="44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D8A5A-7904-2C73-2633-74818BC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75" y="90045"/>
            <a:ext cx="9359787" cy="1133810"/>
          </a:xfrm>
        </p:spPr>
        <p:txBody>
          <a:bodyPr>
            <a:normAutofit/>
          </a:bodyPr>
          <a:lstStyle/>
          <a:p>
            <a:pPr algn="ctr"/>
            <a:r>
              <a:rPr lang="en-GB" b="1" kern="100">
                <a:effectLst/>
                <a:latin typeface="TW Cen MT"/>
                <a:ea typeface="Calibri"/>
                <a:cs typeface="Times New Roman"/>
              </a:rPr>
              <a:t>Success rates in other countries</a:t>
            </a:r>
            <a:endParaRPr lang="en-US">
              <a:latin typeface="TW Cen MT"/>
              <a:ea typeface="Calibri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678872-C350-D087-88F4-C2BEEBD9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800" y="1431303"/>
            <a:ext cx="4947244" cy="5610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b="1" kern="100" dirty="0">
                <a:latin typeface="TW Cen MT"/>
                <a:cs typeface="Times New Roman"/>
              </a:rPr>
              <a:t>United States of America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Recycling deposits have been introduced in 10 states.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 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America as a whole is only successful recycling </a:t>
            </a:r>
            <a:r>
              <a:rPr lang="en-GB" sz="1600" b="1" kern="100" dirty="0">
                <a:latin typeface="TW Cen MT"/>
                <a:ea typeface="Calibri"/>
                <a:cs typeface="Times New Roman"/>
              </a:rPr>
              <a:t>32% 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of their waste.</a:t>
            </a:r>
            <a:endParaRPr lang="en-GB" dirty="0"/>
          </a:p>
          <a:p>
            <a:pPr marL="0" indent="0">
              <a:buNone/>
            </a:pPr>
            <a:endParaRPr lang="en-GB" sz="1600" b="1" kern="100" dirty="0">
              <a:latin typeface="TW Cen MT"/>
              <a:cs typeface="Times New Roman"/>
            </a:endParaRPr>
          </a:p>
          <a:p>
            <a:pPr marL="0" indent="0">
              <a:buNone/>
            </a:pPr>
            <a:r>
              <a:rPr lang="en-GB" sz="1800" b="1" kern="100" dirty="0">
                <a:latin typeface="TW Cen MT"/>
                <a:cs typeface="Times New Roman"/>
              </a:rPr>
              <a:t>Canada</a:t>
            </a:r>
            <a:endParaRPr lang="en-GB" sz="1800" dirty="0"/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Canada’s recycling deposit scheme has been successful, with the program collecting </a:t>
            </a:r>
            <a:r>
              <a:rPr lang="en-GB" sz="1600" b="1" kern="100" dirty="0">
                <a:effectLst/>
                <a:latin typeface="TW Cen MT"/>
                <a:ea typeface="Calibri"/>
                <a:cs typeface="Times New Roman"/>
              </a:rPr>
              <a:t>60-70 % 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of recyclable products through the programme. 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However, only </a:t>
            </a:r>
            <a:r>
              <a:rPr lang="en-GB" sz="1600" b="1" kern="100" dirty="0">
                <a:effectLst/>
                <a:latin typeface="TW Cen MT"/>
                <a:ea typeface="Calibri"/>
                <a:cs typeface="Times New Roman"/>
              </a:rPr>
              <a:t>9% 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of all waste is recycled. </a:t>
            </a:r>
            <a:endParaRPr lang="en-GB" dirty="0"/>
          </a:p>
          <a:p>
            <a:endParaRPr lang="en-US" sz="1600" dirty="0">
              <a:latin typeface="TW Cen M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D4DD60C-C3E4-B2AB-C406-134EDFF1B8D2}"/>
              </a:ext>
            </a:extLst>
          </p:cNvPr>
          <p:cNvSpPr txBox="1">
            <a:spLocks/>
          </p:cNvSpPr>
          <p:nvPr/>
        </p:nvSpPr>
        <p:spPr>
          <a:xfrm>
            <a:off x="300841" y="1045786"/>
            <a:ext cx="6949125" cy="4876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kern="100" dirty="0">
                <a:latin typeface="TW Cen MT"/>
                <a:ea typeface="Calibri"/>
                <a:cs typeface="Times New Roman"/>
              </a:rPr>
              <a:t>Germany</a:t>
            </a: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Germany’s </a:t>
            </a:r>
            <a:r>
              <a:rPr lang="en-GB" sz="1600" kern="100" dirty="0" err="1">
                <a:effectLst/>
                <a:latin typeface="TW Cen MT"/>
                <a:ea typeface="Calibri"/>
                <a:cs typeface="Times New Roman"/>
              </a:rPr>
              <a:t>Pfand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system allows customers to pay a deposit when they buy certain products, and they will get the deposit back when they return the product. 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This 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program is the most successful in the world with reports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claiming that the success rate has increased to </a:t>
            </a:r>
            <a:r>
              <a:rPr lang="en-GB" sz="1600" b="1" kern="100" dirty="0">
                <a:effectLst/>
                <a:latin typeface="TW Cen MT"/>
                <a:ea typeface="Calibri"/>
                <a:cs typeface="Times New Roman"/>
              </a:rPr>
              <a:t>98%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as of</a:t>
            </a:r>
            <a:r>
              <a:rPr lang="en-GB" sz="1600" b="1" kern="100" dirty="0">
                <a:effectLst/>
                <a:latin typeface="TW Cen MT"/>
                <a:ea typeface="Calibri"/>
                <a:cs typeface="Times New Roman"/>
              </a:rPr>
              <a:t> 2024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. </a:t>
            </a:r>
            <a:endParaRPr lang="en-GB" sz="1600" dirty="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However the system only works for products that have a specific barcode.</a:t>
            </a:r>
            <a:endParaRPr lang="en-GB" sz="1600" dirty="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There main recycled product is bottles rather than a range of other recyclables.</a:t>
            </a:r>
            <a:endParaRPr lang="en-GB" sz="1600" dirty="0"/>
          </a:p>
          <a:p>
            <a:pPr marL="0" indent="0">
              <a:buNone/>
            </a:pPr>
            <a:r>
              <a:rPr lang="en-GB" sz="1800" b="1" kern="100" dirty="0">
                <a:latin typeface="TW Cen MT"/>
                <a:ea typeface="Calibri"/>
                <a:cs typeface="Times New Roman"/>
              </a:rPr>
              <a:t>Britain </a:t>
            </a: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Britain has a recycling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program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me that 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charges customers an additional deposit fee when they purchase a drink in a single-use container. 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This deposit is an incentive to support recycling - it is redeemed when the consumer returns the empty container to a return point.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 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However this system only 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accept soft drinks. </a:t>
            </a:r>
            <a:endParaRPr lang="en-US" sz="1600" dirty="0">
              <a:latin typeface="TW Cen MT"/>
              <a:ea typeface="Calibri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E2A8FCF-F26D-5B38-B1E4-EE007B4D4FF1}"/>
              </a:ext>
            </a:extLst>
          </p:cNvPr>
          <p:cNvSpPr txBox="1">
            <a:spLocks/>
          </p:cNvSpPr>
          <p:nvPr/>
        </p:nvSpPr>
        <p:spPr>
          <a:xfrm>
            <a:off x="1398281" y="838338"/>
            <a:ext cx="9374558" cy="423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kern="100" dirty="0">
                <a:latin typeface="TW Cen MT"/>
                <a:ea typeface="Calibri"/>
                <a:cs typeface="Times New Roman"/>
              </a:rPr>
              <a:t>As of 2024, 30 countries have plastic bottle deposit systems</a:t>
            </a:r>
            <a:endParaRPr lang="en-US" sz="2000" dirty="0">
              <a:latin typeface="TW Cen MT"/>
              <a:ea typeface="Calibri"/>
              <a:cs typeface="Times New Roman"/>
            </a:endParaRPr>
          </a:p>
          <a:p>
            <a:pPr marL="0" indent="0" algn="ctr">
              <a:buNone/>
            </a:pPr>
            <a:endParaRPr lang="en-GB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BD8B311A-05BF-19D7-B751-1F525168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9E4FF-1B49-B0D3-2D08-45BA9AAD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816" y="2012010"/>
            <a:ext cx="12490454" cy="10629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latin typeface="TW Cen MT"/>
                <a:cs typeface="Calibri"/>
              </a:rPr>
              <a:t/>
            </a:r>
            <a:br>
              <a:rPr lang="en-US" dirty="0">
                <a:latin typeface="TW Cen MT"/>
                <a:cs typeface="Calibri"/>
              </a:rPr>
            </a:br>
            <a:r>
              <a:rPr lang="en-US" sz="5000" b="1" dirty="0">
                <a:latin typeface="Trebuchet MS"/>
                <a:cs typeface="Calibri"/>
              </a:rPr>
              <a:t>TAKE ACTION FOR OUR PLANET BEFORE IT’S TOO LATE</a:t>
            </a:r>
            <a:endParaRPr lang="en-US" dirty="0"/>
          </a:p>
          <a:p>
            <a:pPr algn="ctr"/>
            <a:r>
              <a:rPr lang="en-US" dirty="0">
                <a:latin typeface="TW Cen MT"/>
                <a:cs typeface="Calibri"/>
              </a:rPr>
              <a:t/>
            </a:r>
            <a:br>
              <a:rPr lang="en-US" dirty="0">
                <a:latin typeface="TW Cen MT"/>
                <a:cs typeface="Calibri"/>
              </a:rPr>
            </a:br>
            <a:r>
              <a:rPr lang="en-US" dirty="0" smtClean="0">
                <a:latin typeface="TW Cen MT"/>
                <a:cs typeface="Calibri"/>
              </a:rPr>
              <a:t>Thank you for </a:t>
            </a:r>
            <a:r>
              <a:rPr lang="en-US" smtClean="0">
                <a:latin typeface="TW Cen MT"/>
                <a:cs typeface="Calibri"/>
              </a:rPr>
              <a:t>your time.</a:t>
            </a:r>
            <a:endParaRPr lang="en-US" dirty="0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xmlns="" id="{F867F36A-BD65-362F-F3F7-B50D6DF2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9584" y="4007483"/>
            <a:ext cx="2792831" cy="28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694</Words>
  <Application>Microsoft Office PowerPoint</Application>
  <PresentationFormat>Widescreen</PresentationFormat>
  <Paragraphs>134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Trebuchet MS</vt:lpstr>
      <vt:lpstr>TW Cen MT</vt:lpstr>
      <vt:lpstr>TW Cen MT</vt:lpstr>
      <vt:lpstr>Verdana</vt:lpstr>
      <vt:lpstr>Circuit</vt:lpstr>
      <vt:lpstr>Cash Compactor</vt:lpstr>
      <vt:lpstr>ABOUT US – Get to know us better</vt:lpstr>
      <vt:lpstr>Pain points – problems we will solve </vt:lpstr>
      <vt:lpstr>Introducing cash compactor</vt:lpstr>
      <vt:lpstr>Product demo</vt:lpstr>
      <vt:lpstr>profit Making</vt:lpstr>
      <vt:lpstr>Cost of our product</vt:lpstr>
      <vt:lpstr>Success rates in other countries</vt:lpstr>
      <vt:lpstr> TAKE ACTION FOR OUR PLANET BEFORE IT’S TOO LATE  Thank you for your time.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Compactor </dc:title>
  <dc:creator>15tyersn</dc:creator>
  <cp:lastModifiedBy>Admin</cp:lastModifiedBy>
  <cp:revision>9</cp:revision>
  <dcterms:created xsi:type="dcterms:W3CDTF">2024-10-08T20:03:00Z</dcterms:created>
  <dcterms:modified xsi:type="dcterms:W3CDTF">2024-10-20T21:46:12Z</dcterms:modified>
</cp:coreProperties>
</file>