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4" r:id="rId5"/>
    <p:sldId id="327" r:id="rId6"/>
    <p:sldId id="366" r:id="rId7"/>
    <p:sldId id="367" r:id="rId8"/>
    <p:sldId id="368" r:id="rId9"/>
    <p:sldId id="369" r:id="rId10"/>
    <p:sldId id="361" r:id="rId11"/>
    <p:sldId id="355" r:id="rId12"/>
    <p:sldId id="357" r:id="rId13"/>
    <p:sldId id="358" r:id="rId14"/>
    <p:sldId id="354" r:id="rId15"/>
    <p:sldId id="359" r:id="rId16"/>
    <p:sldId id="363" r:id="rId17"/>
    <p:sldId id="365" r:id="rId18"/>
    <p:sldId id="335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87170" autoAdjust="0"/>
  </p:normalViewPr>
  <p:slideViewPr>
    <p:cSldViewPr snapToGrid="0">
      <p:cViewPr varScale="1">
        <p:scale>
          <a:sx n="100" d="100"/>
          <a:sy n="100" d="100"/>
        </p:scale>
        <p:origin x="108" y="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24/10/2024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24/10/2024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19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CANTIDAD DE CAMPAÑAS CERRADAS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2" y="948886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 lidera la conversión</a:t>
            </a:r>
            <a:r>
              <a:rPr lang="es-ES" sz="1400" dirty="0"/>
              <a:t>: ¡Más de 3,500 campañas cerradas, el mejor momento del mes!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6166" y="2173264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Semana 1 arranca fuerte</a:t>
            </a:r>
            <a:r>
              <a:rPr lang="es-ES" sz="1400" dirty="0"/>
              <a:t>: Más de 3,000 campañas cerradas, ¡el impulso perfecto para empezar!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1" y="3397642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400" b="1" dirty="0"/>
              <a:t>Semana 3, sólida pero estable</a:t>
            </a:r>
            <a:r>
              <a:rPr lang="es-ES" sz="1400" dirty="0"/>
              <a:t>: Casi 3,500 cierres, manteniendo el ritmo de la conversión.</a:t>
            </a:r>
            <a:endParaRPr lang="es-ES" sz="1300" dirty="0"/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D9D14259-6AC5-4A23-8868-B9C97E794FCF}"/>
              </a:ext>
            </a:extLst>
          </p:cNvPr>
          <p:cNvSpPr txBox="1"/>
          <p:nvPr/>
        </p:nvSpPr>
        <p:spPr>
          <a:xfrm>
            <a:off x="9326166" y="4622020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El éxito ocurre en la primera mitad</a:t>
            </a:r>
            <a:r>
              <a:rPr lang="es-ES" sz="1400" dirty="0"/>
              <a:t>: Las dos primeras semanas dominan el cierre de campañas.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EDEA2-5A5B-481E-BFF6-276D6EEA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6" y="956080"/>
            <a:ext cx="8575754" cy="55666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E482C5-414A-4F39-BD6C-FEF8E6221722}"/>
              </a:ext>
            </a:extLst>
          </p:cNvPr>
          <p:cNvSpPr/>
          <p:nvPr/>
        </p:nvSpPr>
        <p:spPr>
          <a:xfrm>
            <a:off x="3007360" y="1381760"/>
            <a:ext cx="1910080" cy="47142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IMPACTO DEL TIPO DE CONTACTO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3" y="85363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El celular domina</a:t>
            </a:r>
            <a:r>
              <a:rPr lang="es-ES" sz="1400" dirty="0"/>
              <a:t>: ¡Más del 90% de los contactos se realizan por celular en todas las semanas!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4775" y="2167167"/>
            <a:ext cx="2506503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3, el pico del celular</a:t>
            </a:r>
            <a:r>
              <a:rPr lang="es-ES" sz="1400" dirty="0"/>
              <a:t>: ¡Más de 5,000 contactos, el momento clave para conectar!</a:t>
            </a:r>
            <a:endParaRPr lang="es-ES" sz="1300" dirty="0"/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3" y="3357746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Teléfono fijo sigue en juego</a:t>
            </a:r>
            <a:r>
              <a:rPr lang="es-ES" sz="1400" dirty="0"/>
              <a:t>: Aunque mínimo, el teléfono fijo mantiene su presencia constante.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08201-B8B4-49A2-A43D-7DBC0B41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824014"/>
            <a:ext cx="8524240" cy="5414226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12273CDD-D126-470F-9CC3-32C09FBECC0C}"/>
              </a:ext>
            </a:extLst>
          </p:cNvPr>
          <p:cNvSpPr txBox="1"/>
          <p:nvPr/>
        </p:nvSpPr>
        <p:spPr>
          <a:xfrm>
            <a:off x="9310293" y="4548325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Contacto fuerte al inicio y mitad del mes</a:t>
            </a:r>
            <a:r>
              <a:rPr lang="es-ES" sz="1400" dirty="0"/>
              <a:t>: Semanas 1 y 3 concentran la mayor cantidad de contactos.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16869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MEDIA DEL BALANCE DE LOS CLIENTES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727439" y="1270891"/>
            <a:ext cx="3008729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 en la cima</a:t>
            </a:r>
            <a:r>
              <a:rPr lang="es-ES" sz="1400" dirty="0"/>
              <a:t>: ¡El balance más alto del mes, superando los $1,600!</a:t>
            </a:r>
            <a:endParaRPr lang="es-ES" sz="1300" b="1" dirty="0"/>
          </a:p>
        </p:txBody>
      </p:sp>
      <p:sp>
        <p:nvSpPr>
          <p:cNvPr id="2" name="QuadreDeText 16">
            <a:extLst>
              <a:ext uri="{FF2B5EF4-FFF2-40B4-BE49-F238E27FC236}">
                <a16:creationId xmlns:a16="http://schemas.microsoft.com/office/drawing/2014/main" id="{2C65B12D-49F2-E1C0-DF85-5F249F6BDBF6}"/>
              </a:ext>
            </a:extLst>
          </p:cNvPr>
          <p:cNvSpPr txBox="1"/>
          <p:nvPr/>
        </p:nvSpPr>
        <p:spPr>
          <a:xfrm>
            <a:off x="8727438" y="2053437"/>
            <a:ext cx="3008729" cy="8172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Cierre de mes, menor balance</a:t>
            </a:r>
            <a:r>
              <a:rPr lang="es-ES" sz="1400" dirty="0"/>
              <a:t>: Semana 4 marca una caída, con balances por debajo de $1,400.</a:t>
            </a:r>
            <a:endParaRPr lang="es-ES" sz="1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91740-F5C9-4EB6-A554-782BB1BC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20074"/>
            <a:ext cx="8058922" cy="51911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A80583-B927-4F59-BE26-A3834426CAB4}"/>
              </a:ext>
            </a:extLst>
          </p:cNvPr>
          <p:cNvSpPr/>
          <p:nvPr/>
        </p:nvSpPr>
        <p:spPr>
          <a:xfrm>
            <a:off x="4795520" y="1198880"/>
            <a:ext cx="1676400" cy="43891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POR GRUPOS DE EDAD SEGÚN LA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048973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41-50 se mantiene sólido</a:t>
            </a:r>
            <a:r>
              <a:rPr lang="es-ES" sz="1400" dirty="0"/>
              <a:t>: Conversión constante en todas las semanas, con su punto más alto en la semana 2.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31-40 arrasa</a:t>
            </a:r>
            <a:r>
              <a:rPr lang="es-ES" sz="1400" dirty="0"/>
              <a:t>: ¡Lideran todas las semanas, alcanzando más de 1,400 conversiones en la semana 2!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C84E0-DC1E-4190-90DF-4D13E45F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95348"/>
            <a:ext cx="8455162" cy="5067300"/>
          </a:xfrm>
          <a:prstGeom prst="rect">
            <a:avLst/>
          </a:prstGeom>
        </p:spPr>
      </p:pic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28998"/>
            <a:ext cx="2506502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el gran pico para todas las edades</a:t>
            </a:r>
            <a:r>
              <a:rPr lang="es-ES" sz="1400" dirty="0"/>
              <a:t>: Las conversiones alcanzan su máximo, ¡la semana más fructífera para todos los grupos!</a:t>
            </a:r>
            <a:endParaRPr lang="es-E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D69BB8-5E30-47A0-8575-5A779995D0D6}"/>
              </a:ext>
            </a:extLst>
          </p:cNvPr>
          <p:cNvSpPr/>
          <p:nvPr/>
        </p:nvSpPr>
        <p:spPr>
          <a:xfrm>
            <a:off x="3048000" y="1249680"/>
            <a:ext cx="1920240" cy="44399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SEGÚN EL RESULTADO ANTERIOR DE LA CAMPAÑA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208371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la gran ganadora</a:t>
            </a:r>
            <a:r>
              <a:rPr lang="es-ES" sz="1400" dirty="0"/>
              <a:t>: Los clientes con éxito previo alcanzan más de </a:t>
            </a:r>
            <a:r>
              <a:rPr lang="es-ES" sz="1400" b="1" dirty="0"/>
              <a:t>800 conversiones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¡Éxito genera más éxito!</a:t>
            </a:r>
            <a:r>
              <a:rPr lang="es-ES" sz="1400" dirty="0"/>
              <a:t> Los clientes con un resultado previo exitoso lideran las conversiones, especialmente en la semana 2.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00920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poder del seguimiento</a:t>
            </a:r>
            <a:r>
              <a:rPr lang="es-ES" sz="1400" dirty="0"/>
              <a:t>: Las conversiones son más probables si la campaña previa fue un éxito.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B38F9-0180-4918-B94E-0A2DD2E3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813206"/>
            <a:ext cx="8504238" cy="52768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C5966B-65C1-41D6-B905-CB91099A505F}"/>
              </a:ext>
            </a:extLst>
          </p:cNvPr>
          <p:cNvSpPr/>
          <p:nvPr/>
        </p:nvSpPr>
        <p:spPr>
          <a:xfrm>
            <a:off x="3230880" y="1270000"/>
            <a:ext cx="1757680" cy="44094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¿Cómo influyen los días de la semana en la efectividad de nuestras campañas de marketing?</a:t>
            </a:r>
          </a:p>
          <a:p>
            <a:r>
              <a:rPr lang="es-ES" dirty="0"/>
              <a:t>¿Qué días deberían priorizarse para maximizar el éxito de nuestras estrategias de contacto?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556" t="705" r="24457" b="-705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304623"/>
            <a:ext cx="34480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1. S</a:t>
            </a:r>
            <a:r>
              <a:rPr lang="es-ES" sz="1000" dirty="0">
                <a:solidFill>
                  <a:schemeClr val="tx1"/>
                </a:solidFill>
              </a:rPr>
              <a:t>abiendo que </a:t>
            </a:r>
            <a:r>
              <a:rPr lang="es-ES" sz="1000" dirty="0" err="1">
                <a:solidFill>
                  <a:schemeClr val="tx1"/>
                </a:solidFill>
              </a:rPr>
              <a:t>poutcome</a:t>
            </a:r>
            <a:r>
              <a:rPr lang="es-ES" sz="1000" dirty="0">
                <a:solidFill>
                  <a:schemeClr val="tx1"/>
                </a:solidFill>
              </a:rPr>
              <a:t>=‘</a:t>
            </a:r>
            <a:r>
              <a:rPr lang="es-ES" sz="1000" dirty="0" err="1">
                <a:solidFill>
                  <a:schemeClr val="tx1"/>
                </a:solidFill>
              </a:rPr>
              <a:t>unknown</a:t>
            </a:r>
            <a:r>
              <a:rPr lang="es-ES" sz="1000" dirty="0">
                <a:solidFill>
                  <a:schemeClr val="tx1"/>
                </a:solidFill>
              </a:rPr>
              <a:t>’, </a:t>
            </a:r>
            <a:r>
              <a:rPr lang="es-ES" sz="1000" dirty="0" err="1">
                <a:solidFill>
                  <a:schemeClr val="tx1"/>
                </a:solidFill>
              </a:rPr>
              <a:t>pdays</a:t>
            </a:r>
            <a:r>
              <a:rPr lang="es-ES" sz="1000" dirty="0">
                <a:solidFill>
                  <a:schemeClr val="tx1"/>
                </a:solidFill>
              </a:rPr>
              <a:t>=-1 i </a:t>
            </a:r>
            <a:r>
              <a:rPr lang="es-ES" sz="1000" dirty="0" err="1">
                <a:solidFill>
                  <a:schemeClr val="tx1"/>
                </a:solidFill>
              </a:rPr>
              <a:t>previous</a:t>
            </a:r>
            <a:r>
              <a:rPr lang="es-ES" sz="1000" dirty="0">
                <a:solidFill>
                  <a:schemeClr val="tx1"/>
                </a:solidFill>
              </a:rPr>
              <a:t>=0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ANALISIS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643312" y="4881180"/>
            <a:ext cx="4242715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ha identificado los clientes del 2010</a:t>
            </a:r>
            <a:r>
              <a:rPr lang="es-ES" sz="1400" b="1" baseline="30000" dirty="0"/>
              <a:t>1</a:t>
            </a:r>
            <a:r>
              <a:rPr lang="es-ES" sz="1400" dirty="0"/>
              <a:t>, que</a:t>
            </a:r>
          </a:p>
          <a:p>
            <a:r>
              <a:rPr lang="es-ES" sz="1400" dirty="0"/>
              <a:t>nos ha permitido identificar los días de la semana.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6384232" y="4881180"/>
            <a:ext cx="4874317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Al tener tasas de conversión tan diferentes, es válido estudiar los días de la semana (</a:t>
            </a:r>
            <a:r>
              <a:rPr lang="es-ES" sz="1400" b="1" dirty="0"/>
              <a:t>Z-test</a:t>
            </a:r>
            <a:r>
              <a:rPr lang="es-ES" sz="1400" dirty="0"/>
              <a:t>), para los del año 2010.</a:t>
            </a: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DB4CAC5-0A2C-D63F-B0D7-AE8786D3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12" y="845440"/>
            <a:ext cx="3837949" cy="37932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56913B7-47F9-AD99-8513-59501AB3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58" y="763116"/>
            <a:ext cx="4345112" cy="3875560"/>
          </a:xfrm>
          <a:prstGeom prst="rect">
            <a:avLst/>
          </a:prstGeom>
        </p:spPr>
      </p:pic>
      <p:sp>
        <p:nvSpPr>
          <p:cNvPr id="14" name="QuadreDeText 16">
            <a:extLst>
              <a:ext uri="{FF2B5EF4-FFF2-40B4-BE49-F238E27FC236}">
                <a16:creationId xmlns:a16="http://schemas.microsoft.com/office/drawing/2014/main" id="{93187FC5-4CBB-7648-5F54-15496D57A920}"/>
              </a:ext>
            </a:extLst>
          </p:cNvPr>
          <p:cNvSpPr txBox="1"/>
          <p:nvPr/>
        </p:nvSpPr>
        <p:spPr>
          <a:xfrm>
            <a:off x="3099348" y="5603937"/>
            <a:ext cx="4758778" cy="817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Dos líneas de estudio</a:t>
            </a:r>
            <a:r>
              <a:rPr lang="es-ES" sz="1400" dirty="0"/>
              <a:t>:</a:t>
            </a:r>
          </a:p>
          <a:p>
            <a:pPr algn="just"/>
            <a:r>
              <a:rPr lang="es-ES" sz="1400" dirty="0"/>
              <a:t>       1. </a:t>
            </a:r>
            <a:r>
              <a:rPr lang="es-ES" sz="1400" b="1" dirty="0"/>
              <a:t>Por días de la semana </a:t>
            </a:r>
            <a:r>
              <a:rPr lang="es-ES" sz="1400" dirty="0"/>
              <a:t>para el grupo del 2010.</a:t>
            </a:r>
          </a:p>
          <a:p>
            <a:pPr algn="just"/>
            <a:r>
              <a:rPr lang="es-ES" sz="1400" dirty="0"/>
              <a:t>       2.  </a:t>
            </a:r>
            <a:r>
              <a:rPr lang="es-ES" sz="1400" b="1" dirty="0"/>
              <a:t>Por semanas del mes </a:t>
            </a:r>
            <a:r>
              <a:rPr lang="es-ES" sz="1400" dirty="0"/>
              <a:t>para todo el </a:t>
            </a:r>
            <a:r>
              <a:rPr lang="es-ES" sz="1400" dirty="0" err="1"/>
              <a:t>dataset</a:t>
            </a:r>
            <a:r>
              <a:rPr lang="es-E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6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437770" y="4833553"/>
            <a:ext cx="5524881" cy="80021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Sorprendentemente, la tasa de conversión es decreciente, </a:t>
            </a:r>
            <a:r>
              <a:rPr lang="es-ES" sz="1400" dirty="0"/>
              <a:t>estabilizándose a partir del miércoles.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6155053" y="4833554"/>
            <a:ext cx="5556052" cy="8172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Parece ser que a los clientes que se les llama al lunes, </a:t>
            </a:r>
            <a:r>
              <a:rPr lang="es-ES" sz="1400" b="1" dirty="0"/>
              <a:t>están mucho más predispuestos a contratar un depósito.</a:t>
            </a:r>
            <a:r>
              <a:rPr lang="es-ES" sz="1400" dirty="0"/>
              <a:t> Sorprende el alto número de llamadas en festivos.</a:t>
            </a:r>
            <a:endParaRPr lang="es-ES" sz="13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25A06B-52D4-A4CD-DEB7-D600880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4" y="1033079"/>
            <a:ext cx="5593163" cy="35674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D104BFA-9DAF-CD75-3F94-CC0CB67F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70" y="1033079"/>
            <a:ext cx="5524881" cy="35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6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E3A16A9E-7472-CE39-9815-5063A5744B85}"/>
              </a:ext>
            </a:extLst>
          </p:cNvPr>
          <p:cNvSpPr txBox="1"/>
          <p:nvPr/>
        </p:nvSpPr>
        <p:spPr>
          <a:xfrm>
            <a:off x="8848446" y="1680779"/>
            <a:ext cx="3162580" cy="12769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edad solo se nota que haga aumentar las tasas de conversión </a:t>
            </a:r>
            <a:r>
              <a:rPr lang="es-ES" sz="1400" b="1" dirty="0"/>
              <a:t>por encima del rango alto, superior a 45 años</a:t>
            </a:r>
            <a:r>
              <a:rPr lang="es-ES" sz="1400" dirty="0"/>
              <a:t>. </a:t>
            </a:r>
          </a:p>
          <a:p>
            <a:endParaRPr lang="es-ES" sz="1300" dirty="0"/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EC8BC701-2627-24B1-2A93-70D667709CDD}"/>
              </a:ext>
            </a:extLst>
          </p:cNvPr>
          <p:cNvSpPr txBox="1"/>
          <p:nvPr/>
        </p:nvSpPr>
        <p:spPr>
          <a:xfrm>
            <a:off x="8848446" y="3997789"/>
            <a:ext cx="3162580" cy="15153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También </a:t>
            </a:r>
            <a:r>
              <a:rPr lang="es-ES" sz="1400" b="1" dirty="0"/>
              <a:t>el aumento de los rangos de balance, hace aumentar la tasa de conversión</a:t>
            </a:r>
            <a:r>
              <a:rPr lang="es-ES" sz="1400" dirty="0"/>
              <a:t>, exceptuando el lunes, aunque no es un día con muchos registros.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EF002FC-EDD8-5E0A-BCBF-0140E9D5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122" b="33472"/>
          <a:stretch/>
        </p:blipFill>
        <p:spPr>
          <a:xfrm>
            <a:off x="611092" y="843174"/>
            <a:ext cx="8075717" cy="56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EC8BC701-2627-24B1-2A93-70D667709CDD}"/>
              </a:ext>
            </a:extLst>
          </p:cNvPr>
          <p:cNvSpPr txBox="1"/>
          <p:nvPr/>
        </p:nvSpPr>
        <p:spPr>
          <a:xfrm>
            <a:off x="4968901" y="4528815"/>
            <a:ext cx="6742203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debería priorizar llamar en invierno y primavera</a:t>
            </a:r>
            <a:r>
              <a:rPr lang="es-ES" sz="1400" dirty="0"/>
              <a:t>, pues son las estaciones con más tasa de conversión.</a:t>
            </a:r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Sorprende que además en estas estaciones, </a:t>
            </a:r>
            <a:r>
              <a:rPr lang="es-ES" sz="1400" b="1" dirty="0"/>
              <a:t>el domingo nunca se llame a los clientes</a:t>
            </a:r>
            <a:r>
              <a:rPr lang="es-ES" sz="1400" dirty="0"/>
              <a:t>.</a:t>
            </a: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9172344-E746-BFCF-E2C0-283EAC6C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7" y="4526770"/>
            <a:ext cx="3879545" cy="15563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8ACBC2-6907-837C-405D-9A096D53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4" y="1174951"/>
            <a:ext cx="11136630" cy="29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455833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DE PRIORIZACIÓN DE DÍAS DE LA SEMANA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25135" y="2523781"/>
            <a:ext cx="4365989" cy="2230398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Sin realizar ninguna segmentación (excepto rango duración)</a:t>
            </a:r>
            <a:r>
              <a:rPr lang="es-ES" sz="1200" dirty="0"/>
              <a:t>, la tasa de conversión empieza muy alta y </a:t>
            </a:r>
            <a:r>
              <a:rPr lang="es-ES" sz="1200" b="1" dirty="0" err="1"/>
              <a:t>decre</a:t>
            </a:r>
            <a:r>
              <a:rPr lang="es-ES" sz="1200" b="1" dirty="0"/>
              <a:t> a lo largo de la semana</a:t>
            </a:r>
            <a:r>
              <a:rPr lang="es-ES" sz="1200" dirty="0"/>
              <a:t>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Segmentando por tres rangos de edad y tres de rangos balance</a:t>
            </a:r>
            <a:r>
              <a:rPr lang="es-ES" sz="1200" dirty="0"/>
              <a:t>, para </a:t>
            </a:r>
            <a:r>
              <a:rPr lang="es-ES" sz="1200" b="1" dirty="0"/>
              <a:t>edades inferiores a 34 años</a:t>
            </a:r>
            <a:r>
              <a:rPr lang="es-ES" sz="1200" dirty="0"/>
              <a:t>, las tasas de conversión, siguen el patrón anterior, pero </a:t>
            </a:r>
            <a:r>
              <a:rPr lang="es-ES" sz="1200" b="1" dirty="0"/>
              <a:t>el jueves hacen un pequeño repunte</a:t>
            </a:r>
            <a:r>
              <a:rPr lang="es-ES" sz="1200" dirty="0"/>
              <a:t>.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Segmentando por estaciones del año, </a:t>
            </a:r>
            <a:r>
              <a:rPr lang="es-ES" sz="1200" dirty="0"/>
              <a:t>las curvas difieren del comportamiento promedio, aunque se mantiene el lunes como el día de más tasa de conversión, </a:t>
            </a:r>
            <a:r>
              <a:rPr lang="es-ES" sz="1200" b="1" dirty="0"/>
              <a:t>por encima del 0,78. </a:t>
            </a:r>
            <a:endParaRPr lang="es-ES" sz="12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371770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A5B90-D21B-B193-A37A-573840257D21}"/>
              </a:ext>
            </a:extLst>
          </p:cNvPr>
          <p:cNvSpPr txBox="1"/>
          <p:nvPr/>
        </p:nvSpPr>
        <p:spPr>
          <a:xfrm>
            <a:off x="551431" y="776446"/>
            <a:ext cx="111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Enfoque 1</a:t>
            </a:r>
            <a:r>
              <a:rPr lang="es-ES" sz="1600" dirty="0"/>
              <a:t>: Nos enfocaríamos a los rangos con más tasas de conversión, </a:t>
            </a:r>
            <a:r>
              <a:rPr lang="es-ES" sz="1600" b="1" dirty="0"/>
              <a:t>entre duraciones 2 a 17 min, </a:t>
            </a:r>
          </a:p>
          <a:p>
            <a:r>
              <a:rPr lang="es-ES" sz="1600" dirty="0"/>
              <a:t>y a los clientes que les han llamado en 2010.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825135" y="1887320"/>
            <a:ext cx="4127865" cy="449964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¿Cómo influyen los días de la semana en la efectividad de nuestras campañas de </a:t>
            </a:r>
            <a:r>
              <a:rPr lang="es-ES" sz="1400" dirty="0" err="1">
                <a:solidFill>
                  <a:schemeClr val="tx1"/>
                </a:solidFill>
              </a:rPr>
              <a:t>marqueting</a:t>
            </a:r>
            <a:r>
              <a:rPr lang="es-E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EFA64B-D29F-CD76-5F2E-B88DC42940CE}"/>
              </a:ext>
            </a:extLst>
          </p:cNvPr>
          <p:cNvSpPr/>
          <p:nvPr/>
        </p:nvSpPr>
        <p:spPr>
          <a:xfrm>
            <a:off x="6863984" y="1908876"/>
            <a:ext cx="4051666" cy="454599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¿Qué días deberían priorizarse para maximizar nuestras estrategias de contacto?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B07CF-2C71-34AC-CFFC-EFE973B600AE}"/>
              </a:ext>
            </a:extLst>
          </p:cNvPr>
          <p:cNvSpPr txBox="1"/>
          <p:nvPr/>
        </p:nvSpPr>
        <p:spPr>
          <a:xfrm>
            <a:off x="6861242" y="2561460"/>
            <a:ext cx="4051666" cy="333708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Primavera y invierno deberían centrar el peso de las campañas, </a:t>
            </a:r>
            <a:r>
              <a:rPr lang="es-ES" sz="1200" dirty="0"/>
              <a:t>al tener tasas de conversión más favorables que otras estaciones, </a:t>
            </a:r>
            <a:r>
              <a:rPr lang="es-ES" sz="1200" b="1" dirty="0"/>
              <a:t>con un 25%  </a:t>
            </a:r>
            <a:r>
              <a:rPr lang="es-ES" sz="1200" b="1" dirty="0" err="1"/>
              <a:t>d’incremento</a:t>
            </a:r>
            <a:r>
              <a:rPr lang="es-ES" sz="1200" b="1" dirty="0"/>
              <a:t> en tasa de conversión</a:t>
            </a:r>
            <a:r>
              <a:rPr lang="es-ES" sz="1200" dirty="0"/>
              <a:t> (0,65) frente al verano (0,49).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Los días más favorables para llamar en invierno, serían lunes y miércoles</a:t>
            </a:r>
            <a:r>
              <a:rPr lang="es-ES" sz="1200" dirty="0"/>
              <a:t>, y no llamaríamos en domingo, respetando el día de descanso de los clientes.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Los días más favorables para llamar en primavera serían los lunes</a:t>
            </a:r>
            <a:r>
              <a:rPr lang="es-ES" sz="1200" dirty="0"/>
              <a:t>, aunque cualquier día tiene una tasa de conversión similar a la media del mes de 0,65, excepto el sábado, que es más baja. Tampoco se llamará el domingo.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Para el resto de estaciones del año </a:t>
            </a:r>
            <a:r>
              <a:rPr lang="es-ES" sz="1200" b="1" dirty="0"/>
              <a:t>se priorizará llamar los lunes y martes</a:t>
            </a:r>
            <a:r>
              <a:rPr lang="es-ES" sz="1200" dirty="0"/>
              <a:t>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669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DURACIÓN MEDIA DE LAS LLAMADAS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7386320" y="1881022"/>
            <a:ext cx="4091960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Estabilidad en las primeras semanas</a:t>
            </a:r>
            <a:r>
              <a:rPr lang="es-ES" sz="1400" dirty="0"/>
              <a:t>: Las semanas 1, 2 y 3 mantienen llamadas estables con una duración media de 6 minutos, lo que refleja constancia en las interacciones.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7386320" y="3739523"/>
            <a:ext cx="4167449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Caída en la semana 4</a:t>
            </a:r>
            <a:r>
              <a:rPr lang="es-ES" sz="1400" dirty="0"/>
              <a:t>: La semana 4 muestra una reducción notable en la duración de las llamadas, lo que podría indicar menor disposición o interés del cliente.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E5A8C-8E72-465C-9816-66D85BDB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" y="800100"/>
            <a:ext cx="6606042" cy="5257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ACF53D-30CD-4BCB-91E2-78631DAF69C2}"/>
              </a:ext>
            </a:extLst>
          </p:cNvPr>
          <p:cNvSpPr/>
          <p:nvPr/>
        </p:nvSpPr>
        <p:spPr>
          <a:xfrm>
            <a:off x="5415280" y="1584960"/>
            <a:ext cx="1463040" cy="417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CONVERSIÓN POR SEMANA DEL MES Y RANGOS DE LLAMADAS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686800" y="948886"/>
            <a:ext cx="3129995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Duraciones largas, mayores conversiones</a:t>
            </a:r>
            <a:r>
              <a:rPr lang="es-ES" sz="1400" dirty="0"/>
              <a:t>: El rango de 8 a 17 minutos </a:t>
            </a:r>
            <a:r>
              <a:rPr lang="es-ES" sz="1400" b="1" dirty="0"/>
              <a:t>domina en todas las semanas</a:t>
            </a:r>
            <a:r>
              <a:rPr lang="es-ES" sz="1400" dirty="0"/>
              <a:t>, con tasas de conversión que alcanzan hasta el </a:t>
            </a:r>
            <a:r>
              <a:rPr lang="es-ES" sz="1400" b="1" dirty="0"/>
              <a:t>83%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8686801" y="2365878"/>
            <a:ext cx="3129994" cy="91940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Las primeras semanas marcan la pauta</a:t>
            </a:r>
            <a:r>
              <a:rPr lang="es-ES" sz="1200" dirty="0"/>
              <a:t>: La </a:t>
            </a:r>
            <a:r>
              <a:rPr lang="es-ES" sz="1200" b="1" dirty="0"/>
              <a:t>semana 1</a:t>
            </a:r>
            <a:r>
              <a:rPr lang="es-ES" sz="1200" dirty="0"/>
              <a:t> y la </a:t>
            </a:r>
            <a:r>
              <a:rPr lang="es-ES" sz="1200" b="1" dirty="0"/>
              <a:t>semana 2</a:t>
            </a:r>
            <a:r>
              <a:rPr lang="es-ES" sz="1200" dirty="0"/>
              <a:t> son clave, con altas tasas de conversión para interacciones de mayor duración.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F0F2B-10C5-4E13-97E8-592C91FD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8886"/>
            <a:ext cx="7650480" cy="5147114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FC6E6906-D8F0-4A69-AE91-77D2FB02774F}"/>
              </a:ext>
            </a:extLst>
          </p:cNvPr>
          <p:cNvSpPr txBox="1"/>
          <p:nvPr/>
        </p:nvSpPr>
        <p:spPr>
          <a:xfrm>
            <a:off x="8686800" y="3429000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Conversión explosiva con más de 8 minutos</a:t>
            </a:r>
            <a:r>
              <a:rPr lang="es-ES" sz="1400" dirty="0"/>
              <a:t>: Las llamadas más largas superan consistentemente el </a:t>
            </a:r>
            <a:r>
              <a:rPr lang="es-ES" sz="1400" b="1" dirty="0"/>
              <a:t>80%</a:t>
            </a:r>
            <a:r>
              <a:rPr lang="es-ES" sz="1400" dirty="0"/>
              <a:t> de conversión en cada semana.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DE1779FA-8AF6-4161-8FA2-A645252CB828}"/>
              </a:ext>
            </a:extLst>
          </p:cNvPr>
          <p:cNvSpPr txBox="1"/>
          <p:nvPr/>
        </p:nvSpPr>
        <p:spPr>
          <a:xfrm>
            <a:off x="8686800" y="4558231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Corto tiempo, bajo rendimiento</a:t>
            </a:r>
            <a:r>
              <a:rPr lang="es-ES" sz="1400" dirty="0"/>
              <a:t>: Las llamadas más cortas (menos de 2 minutos) apenas logran un </a:t>
            </a:r>
            <a:r>
              <a:rPr lang="es-ES" sz="1400" b="1" dirty="0"/>
              <a:t>15% de conversión</a:t>
            </a:r>
            <a:r>
              <a:rPr lang="es-ES" sz="1400" dirty="0"/>
              <a:t>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748986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1188</Words>
  <Application>Microsoft Office PowerPoint</Application>
  <PresentationFormat>Panorámica</PresentationFormat>
  <Paragraphs>76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RESULTADOS DESAFÍO 3</vt:lpstr>
      <vt:lpstr>Análisis de Márketing y Comunicación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Gorka Bonals</cp:lastModifiedBy>
  <cp:revision>58</cp:revision>
  <dcterms:created xsi:type="dcterms:W3CDTF">2024-10-12T08:55:41Z</dcterms:created>
  <dcterms:modified xsi:type="dcterms:W3CDTF">2024-10-24T19:22:28Z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