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324" r:id="rId5"/>
    <p:sldId id="327" r:id="rId6"/>
    <p:sldId id="347" r:id="rId7"/>
    <p:sldId id="355" r:id="rId8"/>
    <p:sldId id="357" r:id="rId9"/>
    <p:sldId id="358" r:id="rId10"/>
    <p:sldId id="354" r:id="rId11"/>
    <p:sldId id="359" r:id="rId12"/>
    <p:sldId id="360" r:id="rId13"/>
    <p:sldId id="361" r:id="rId14"/>
    <p:sldId id="349" r:id="rId15"/>
    <p:sldId id="335" r:id="rId16"/>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ECB6"/>
    <a:srgbClr val="FF8181"/>
    <a:srgbClr val="FFB7B7"/>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76" autoAdjust="0"/>
    <p:restoredTop sz="87170" autoAdjust="0"/>
  </p:normalViewPr>
  <p:slideViewPr>
    <p:cSldViewPr snapToGrid="0">
      <p:cViewPr varScale="1">
        <p:scale>
          <a:sx n="100" d="100"/>
          <a:sy n="100" d="100"/>
        </p:scale>
        <p:origin x="810" y="78"/>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96" d="100"/>
          <a:sy n="96" d="100"/>
        </p:scale>
        <p:origin x="289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5725A15-8D86-497D-8EAD-2EB1176C54F6}" type="datetime1">
              <a:rPr lang="es-ES" smtClean="0"/>
              <a:t>19/10/2024</a:t>
            </a:fld>
            <a:endParaRPr lang="es-ES"/>
          </a:p>
        </p:txBody>
      </p:sp>
      <p:sp>
        <p:nvSpPr>
          <p:cNvPr id="4" name="Marcador de pie de página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es-ES" smtClean="0"/>
              <a:t>‹Nº›</a:t>
            </a:fld>
            <a:endParaRPr lang="es-E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58D509-07EE-4A09-900B-403023880868}" type="datetime1">
              <a:rPr lang="es-ES" smtClean="0"/>
              <a:pPr/>
              <a:t>19/10/2024</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es-ES" noProof="0" smtClean="0"/>
              <a:t>‹Nº›</a:t>
            </a:fld>
            <a:endParaRPr lang="es-E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8530193B-564F-4854-8A52-728F3FB19C85}" type="slidenum">
              <a:rPr lang="es-ES" smtClean="0"/>
              <a:t>1</a:t>
            </a:fld>
            <a:endParaRPr lang="es-ES"/>
          </a:p>
        </p:txBody>
      </p:sp>
    </p:spTree>
    <p:extLst>
      <p:ext uri="{BB962C8B-B14F-4D97-AF65-F5344CB8AC3E}">
        <p14:creationId xmlns:p14="http://schemas.microsoft.com/office/powerpoint/2010/main" val="36442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1C1542-2F6F-8339-5B04-09EBEB6F89A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CE4BF95-B6D9-70EA-5FB7-3ACAE190637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ECBC7F2-46C7-0BCC-8135-DDA803EDA3E6}"/>
              </a:ext>
            </a:extLst>
          </p:cNvPr>
          <p:cNvSpPr>
            <a:spLocks noGrp="1"/>
          </p:cNvSpPr>
          <p:nvPr>
            <p:ph type="body" idx="1"/>
          </p:nvPr>
        </p:nvSpPr>
        <p:spPr/>
        <p:txBody>
          <a:bodyPr rtlCol="0"/>
          <a:lstStyle/>
          <a:p>
            <a:pPr rtl="0"/>
            <a:endParaRPr lang="es-ES"/>
          </a:p>
        </p:txBody>
      </p:sp>
      <p:sp>
        <p:nvSpPr>
          <p:cNvPr id="4" name="Marcador de número de diapositiva 3">
            <a:extLst>
              <a:ext uri="{FF2B5EF4-FFF2-40B4-BE49-F238E27FC236}">
                <a16:creationId xmlns:a16="http://schemas.microsoft.com/office/drawing/2014/main" id="{259C90F5-F2E3-1426-624D-69C3024A32FC}"/>
              </a:ext>
            </a:extLst>
          </p:cNvPr>
          <p:cNvSpPr>
            <a:spLocks noGrp="1"/>
          </p:cNvSpPr>
          <p:nvPr>
            <p:ph type="sldNum" sz="quarter" idx="5"/>
          </p:nvPr>
        </p:nvSpPr>
        <p:spPr/>
        <p:txBody>
          <a:bodyPr rtlCol="0"/>
          <a:lstStyle/>
          <a:p>
            <a:pPr rtl="0"/>
            <a:fld id="{8530193B-564F-4854-8A52-728F3FB19C85}" type="slidenum">
              <a:rPr lang="es-ES" smtClean="0"/>
              <a:t>2</a:t>
            </a:fld>
            <a:endParaRPr lang="es-ES"/>
          </a:p>
        </p:txBody>
      </p:sp>
    </p:spTree>
    <p:extLst>
      <p:ext uri="{BB962C8B-B14F-4D97-AF65-F5344CB8AC3E}">
        <p14:creationId xmlns:p14="http://schemas.microsoft.com/office/powerpoint/2010/main" val="2236013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B5F8B-C47F-E364-FF4F-0710957ADB2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43889D0-0E6B-1C3E-A08A-481B08938A4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62FB440-6DD3-AE5B-8243-49CB15AF8730}"/>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95581750-F2D6-8825-E734-274E3CA2386C}"/>
              </a:ext>
            </a:extLst>
          </p:cNvPr>
          <p:cNvSpPr>
            <a:spLocks noGrp="1"/>
          </p:cNvSpPr>
          <p:nvPr>
            <p:ph type="sldNum" sz="quarter" idx="5"/>
          </p:nvPr>
        </p:nvSpPr>
        <p:spPr/>
        <p:txBody>
          <a:bodyPr/>
          <a:lstStyle/>
          <a:p>
            <a:pPr rtl="0"/>
            <a:fld id="{8530193B-564F-4854-8A52-728F3FB19C85}" type="slidenum">
              <a:rPr lang="es-ES" noProof="0" smtClean="0"/>
              <a:t>10</a:t>
            </a:fld>
            <a:endParaRPr lang="es-ES" noProof="0"/>
          </a:p>
        </p:txBody>
      </p:sp>
    </p:spTree>
    <p:extLst>
      <p:ext uri="{BB962C8B-B14F-4D97-AF65-F5344CB8AC3E}">
        <p14:creationId xmlns:p14="http://schemas.microsoft.com/office/powerpoint/2010/main" val="746271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B5F8B-C47F-E364-FF4F-0710957ADB2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43889D0-0E6B-1C3E-A08A-481B08938A4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62FB440-6DD3-AE5B-8243-49CB15AF8730}"/>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95581750-F2D6-8825-E734-274E3CA2386C}"/>
              </a:ext>
            </a:extLst>
          </p:cNvPr>
          <p:cNvSpPr>
            <a:spLocks noGrp="1"/>
          </p:cNvSpPr>
          <p:nvPr>
            <p:ph type="sldNum" sz="quarter" idx="5"/>
          </p:nvPr>
        </p:nvSpPr>
        <p:spPr/>
        <p:txBody>
          <a:bodyPr/>
          <a:lstStyle/>
          <a:p>
            <a:pPr rtl="0"/>
            <a:fld id="{8530193B-564F-4854-8A52-728F3FB19C85}" type="slidenum">
              <a:rPr lang="es-ES" noProof="0" smtClean="0"/>
              <a:t>11</a:t>
            </a:fld>
            <a:endParaRPr lang="es-ES" noProof="0"/>
          </a:p>
        </p:txBody>
      </p:sp>
    </p:spTree>
    <p:extLst>
      <p:ext uri="{BB962C8B-B14F-4D97-AF65-F5344CB8AC3E}">
        <p14:creationId xmlns:p14="http://schemas.microsoft.com/office/powerpoint/2010/main" val="746271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9C85F-EC1B-CFD1-A657-E7902541FA4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AFF142F-1FC3-8081-0C22-8E98D74940C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46EE938-C74C-25D5-628C-C9B03E86980E}"/>
              </a:ext>
            </a:extLst>
          </p:cNvPr>
          <p:cNvSpPr>
            <a:spLocks noGrp="1"/>
          </p:cNvSpPr>
          <p:nvPr>
            <p:ph type="body" idx="1"/>
          </p:nvPr>
        </p:nvSpPr>
        <p:spPr/>
        <p:txBody>
          <a:bodyPr rtlCol="0"/>
          <a:lstStyle/>
          <a:p>
            <a:pPr rtl="0"/>
            <a:endParaRPr lang="es-ES"/>
          </a:p>
        </p:txBody>
      </p:sp>
      <p:sp>
        <p:nvSpPr>
          <p:cNvPr id="4" name="Marcador de número de diapositiva 3">
            <a:extLst>
              <a:ext uri="{FF2B5EF4-FFF2-40B4-BE49-F238E27FC236}">
                <a16:creationId xmlns:a16="http://schemas.microsoft.com/office/drawing/2014/main" id="{0A613478-0ACE-0074-01E5-8217CC3C0DB5}"/>
              </a:ext>
            </a:extLst>
          </p:cNvPr>
          <p:cNvSpPr>
            <a:spLocks noGrp="1"/>
          </p:cNvSpPr>
          <p:nvPr>
            <p:ph type="sldNum" sz="quarter" idx="5"/>
          </p:nvPr>
        </p:nvSpPr>
        <p:spPr/>
        <p:txBody>
          <a:bodyPr rtlCol="0"/>
          <a:lstStyle/>
          <a:p>
            <a:pPr rtl="0"/>
            <a:fld id="{8530193B-564F-4854-8A52-728F3FB19C85}" type="slidenum">
              <a:rPr lang="es-ES" smtClean="0"/>
              <a:t>12</a:t>
            </a:fld>
            <a:endParaRPr lang="es-ES"/>
          </a:p>
        </p:txBody>
      </p:sp>
    </p:spTree>
    <p:extLst>
      <p:ext uri="{BB962C8B-B14F-4D97-AF65-F5344CB8AC3E}">
        <p14:creationId xmlns:p14="http://schemas.microsoft.com/office/powerpoint/2010/main" val="78472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seño personalizado">
    <p:bg>
      <p:bgPr>
        <a:solidFill>
          <a:schemeClr val="tx1"/>
        </a:solidFill>
        <a:effectLst/>
      </p:bgPr>
    </p:bg>
    <p:spTree>
      <p:nvGrpSpPr>
        <p:cNvPr id="1" name=""/>
        <p:cNvGrpSpPr/>
        <p:nvPr/>
      </p:nvGrpSpPr>
      <p:grpSpPr>
        <a:xfrm>
          <a:off x="0" y="0"/>
          <a:ext cx="0" cy="0"/>
          <a:chOff x="0" y="0"/>
          <a:chExt cx="0" cy="0"/>
        </a:xfrm>
      </p:grpSpPr>
      <p:sp>
        <p:nvSpPr>
          <p:cNvPr id="22" name="Marcador de posición de imagen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rtlCol="0"/>
          <a:lstStyle/>
          <a:p>
            <a:pPr rtl="0"/>
            <a:r>
              <a:rPr lang="es-ES" noProof="0"/>
              <a:t>Haga clic en el icono para agregar una imagen</a:t>
            </a:r>
          </a:p>
        </p:txBody>
      </p:sp>
      <p:sp>
        <p:nvSpPr>
          <p:cNvPr id="6" name="Hexágono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4" name="Hexágono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Hexágono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Hexágono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0" name="Hexágono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2" name="Título 1">
            <a:extLst>
              <a:ext uri="{FF2B5EF4-FFF2-40B4-BE49-F238E27FC236}">
                <a16:creationId xmlns:a16="http://schemas.microsoft.com/office/drawing/2014/main" id="{A7A620BD-CFAD-4100-8C9F-494D15A0A900}"/>
              </a:ext>
            </a:extLst>
          </p:cNvPr>
          <p:cNvSpPr>
            <a:spLocks noGrp="1"/>
          </p:cNvSpPr>
          <p:nvPr>
            <p:ph type="title" hasCustomPrompt="1"/>
          </p:nvPr>
        </p:nvSpPr>
        <p:spPr>
          <a:xfrm>
            <a:off x="4096846" y="2576760"/>
            <a:ext cx="3924935" cy="1695637"/>
          </a:xfrm>
          <a:prstGeom prst="rect">
            <a:avLst/>
          </a:prstGeom>
        </p:spPr>
        <p:txBody>
          <a:bodyPr rtlCol="0"/>
          <a:lstStyle>
            <a:lvl1pPr>
              <a:spcBef>
                <a:spcPts val="1000"/>
              </a:spcBef>
              <a:defRPr sz="4800" b="1">
                <a:solidFill>
                  <a:schemeClr val="bg1"/>
                </a:solidFill>
              </a:defRPr>
            </a:lvl1pPr>
          </a:lstStyle>
          <a:p>
            <a:pPr rtl="0"/>
            <a:r>
              <a:rPr lang="es-ES" noProof="0"/>
              <a:t>Haga clic para editar el patrón</a:t>
            </a:r>
          </a:p>
        </p:txBody>
      </p:sp>
      <p:sp>
        <p:nvSpPr>
          <p:cNvPr id="24" name="Marcador de texto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rtlCol="0"/>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es-ES" noProof="0"/>
              <a:t>Haga clic para editar el texto</a:t>
            </a:r>
          </a:p>
        </p:txBody>
      </p:sp>
      <p:sp>
        <p:nvSpPr>
          <p:cNvPr id="28" name="Marcador de texto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rtlCol="0" anchor="b"/>
          <a:lstStyle>
            <a:lvl1pPr algn="r">
              <a:buNone/>
              <a:defRPr lang="en-US" sz="1600" kern="1200" dirty="0" smtClean="0">
                <a:solidFill>
                  <a:schemeClr val="bg1"/>
                </a:solidFill>
                <a:latin typeface="+mn-lt"/>
                <a:ea typeface="+mn-ea"/>
                <a:cs typeface="+mn-cs"/>
              </a:defRPr>
            </a:lvl1pPr>
          </a:lstStyle>
          <a:p>
            <a:pPr lvl="0" rtl="0"/>
            <a:r>
              <a:rPr lang="es-ES" noProof="0"/>
              <a:t>Haga clic para modificar los estilos de texto del patrón</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scala de tiempo">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rtlCol="0" anchor="ctr"/>
          <a:lstStyle/>
          <a:p>
            <a:pPr algn="ctr" rtl="0"/>
            <a:r>
              <a:rPr lang="es-ES" sz="4800" b="1" noProof="0">
                <a:solidFill>
                  <a:schemeClr val="tx1"/>
                </a:solidFill>
              </a:rPr>
              <a:t>Haga clic para modificar el estilo de título del patrón</a:t>
            </a: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ido de dos columnas">
    <p:spTree>
      <p:nvGrpSpPr>
        <p:cNvPr id="1" name=""/>
        <p:cNvGrpSpPr/>
        <p:nvPr/>
      </p:nvGrpSpPr>
      <p:grpSpPr>
        <a:xfrm>
          <a:off x="0" y="0"/>
          <a:ext cx="0" cy="0"/>
          <a:chOff x="0" y="0"/>
          <a:chExt cx="0" cy="0"/>
        </a:xfrm>
      </p:grpSpPr>
      <p:sp>
        <p:nvSpPr>
          <p:cNvPr id="28" name="Marcador de texto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14" name="Elipse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0" name="Elipse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4" name="Elipse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6" name="Marcador de texto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29" name="Marcador de texto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30" name="Marcador de texto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13" name="Marcador de posición de imagen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11" name="Título 1">
            <a:extLst>
              <a:ext uri="{FF2B5EF4-FFF2-40B4-BE49-F238E27FC236}">
                <a16:creationId xmlns:a16="http://schemas.microsoft.com/office/drawing/2014/main" id="{92F03355-C197-48C4-A4DF-B41338483356}"/>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ido de tres columnas">
    <p:spTree>
      <p:nvGrpSpPr>
        <p:cNvPr id="1" name=""/>
        <p:cNvGrpSpPr/>
        <p:nvPr/>
      </p:nvGrpSpPr>
      <p:grpSpPr>
        <a:xfrm>
          <a:off x="0" y="0"/>
          <a:ext cx="0" cy="0"/>
          <a:chOff x="0" y="0"/>
          <a:chExt cx="0" cy="0"/>
        </a:xfrm>
      </p:grpSpPr>
      <p:sp>
        <p:nvSpPr>
          <p:cNvPr id="28" name="Marcador de texto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26" name="Marcador de texto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29" name="Marcador de texto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30" name="Marcador de texto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11" name="Marcador de texto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12" name="Marcador de texto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3" name="Hexágono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Hexágono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1"/>
              </a:solidFill>
            </a:endParaRPr>
          </a:p>
        </p:txBody>
      </p:sp>
      <p:sp>
        <p:nvSpPr>
          <p:cNvPr id="5" name="Hexágono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1"/>
              </a:solidFill>
            </a:endParaRPr>
          </a:p>
        </p:txBody>
      </p:sp>
      <p:sp>
        <p:nvSpPr>
          <p:cNvPr id="13" name="Título 1">
            <a:extLst>
              <a:ext uri="{FF2B5EF4-FFF2-40B4-BE49-F238E27FC236}">
                <a16:creationId xmlns:a16="http://schemas.microsoft.com/office/drawing/2014/main" id="{91D9F6BE-FB0B-42EE-8F02-95F5CC039B06}"/>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
        <p:nvSpPr>
          <p:cNvPr id="16" name="Forma libre: Forma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sp>
        <p:nvSpPr>
          <p:cNvPr id="7" name="Elipse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Elipse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Elipse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Marcador de texto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rtlCol="0"/>
          <a:lstStyle>
            <a:lvl1pPr marL="0" indent="0">
              <a:buNone/>
              <a:defRPr sz="2000"/>
            </a:lvl1pPr>
            <a:lvl2pPr>
              <a:buNone/>
              <a:defRPr/>
            </a:lvl2pPr>
            <a:lvl3pPr>
              <a:buNone/>
              <a:defRPr/>
            </a:lvl3pPr>
            <a:lvl4pPr>
              <a:buNone/>
              <a:defRPr/>
            </a:lvl4pPr>
            <a:lvl5pPr>
              <a:buNone/>
              <a:defRPr/>
            </a:lvl5pPr>
          </a:lstStyle>
          <a:p>
            <a:pPr lvl="0" rtl="0"/>
            <a:r>
              <a:rPr lang="es-ES" noProof="0"/>
              <a:t>Haga clic para modificar los estilos de texto del patrón</a:t>
            </a:r>
          </a:p>
          <a:p>
            <a:pPr lvl="1" rtl="0"/>
            <a:r>
              <a:rPr lang="es-ES" noProof="0"/>
              <a:t>Segundo nivel</a:t>
            </a:r>
          </a:p>
        </p:txBody>
      </p:sp>
      <p:sp>
        <p:nvSpPr>
          <p:cNvPr id="17" name="Marcador de texto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rtlCol="0"/>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rtl="0"/>
            <a:r>
              <a:rPr lang="es-ES" noProof="0"/>
              <a:t>Haga clic para modificar los estilos de texto del patrón</a:t>
            </a:r>
          </a:p>
          <a:p>
            <a:pPr lvl="1" rtl="0"/>
            <a:r>
              <a:rPr lang="es-ES" noProof="0"/>
              <a:t>Segundo nivel</a:t>
            </a:r>
          </a:p>
        </p:txBody>
      </p:sp>
      <p:sp>
        <p:nvSpPr>
          <p:cNvPr id="12" name="Marcador de posición de imagen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13" name="Título 1">
            <a:extLst>
              <a:ext uri="{FF2B5EF4-FFF2-40B4-BE49-F238E27FC236}">
                <a16:creationId xmlns:a16="http://schemas.microsoft.com/office/drawing/2014/main" id="{11176083-2CE5-4707-A564-46805454AF1A}"/>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Diseño personalizado">
    <p:bg>
      <p:bgPr>
        <a:solidFill>
          <a:schemeClr val="tx1"/>
        </a:solidFill>
        <a:effectLst/>
      </p:bgPr>
    </p:bg>
    <p:spTree>
      <p:nvGrpSpPr>
        <p:cNvPr id="1" name=""/>
        <p:cNvGrpSpPr/>
        <p:nvPr/>
      </p:nvGrpSpPr>
      <p:grpSpPr>
        <a:xfrm>
          <a:off x="0" y="0"/>
          <a:ext cx="0" cy="0"/>
          <a:chOff x="0" y="0"/>
          <a:chExt cx="0" cy="0"/>
        </a:xfrm>
      </p:grpSpPr>
      <p:sp>
        <p:nvSpPr>
          <p:cNvPr id="22" name="Marcador de posición de imagen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rtlCol="0"/>
          <a:lstStyle/>
          <a:p>
            <a:pPr rtl="0"/>
            <a:r>
              <a:rPr lang="es-ES" noProof="0"/>
              <a:t>Haga clic en el icono para agregar una imagen</a:t>
            </a:r>
          </a:p>
        </p:txBody>
      </p:sp>
      <p:sp>
        <p:nvSpPr>
          <p:cNvPr id="2" name="Rectángulo 1" descr="Rascacielos de oficinas con vista hacia arriba">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4" name="Marcador de texto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rtlCol="0"/>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es-ES" noProof="0"/>
              <a:t>Haga clic para editar el texto</a:t>
            </a:r>
          </a:p>
        </p:txBody>
      </p:sp>
      <p:sp>
        <p:nvSpPr>
          <p:cNvPr id="6" name="Título 1">
            <a:extLst>
              <a:ext uri="{FF2B5EF4-FFF2-40B4-BE49-F238E27FC236}">
                <a16:creationId xmlns:a16="http://schemas.microsoft.com/office/drawing/2014/main" id="{162BE5D7-9E35-49F8-A8E4-2093183A6404}"/>
              </a:ext>
            </a:extLst>
          </p:cNvPr>
          <p:cNvSpPr>
            <a:spLocks noGrp="1"/>
          </p:cNvSpPr>
          <p:nvPr>
            <p:ph type="title" hasCustomPrompt="1"/>
          </p:nvPr>
        </p:nvSpPr>
        <p:spPr>
          <a:xfrm>
            <a:off x="4149139" y="1529685"/>
            <a:ext cx="3924934" cy="1695637"/>
          </a:xfrm>
          <a:prstGeom prst="rect">
            <a:avLst/>
          </a:prstGeom>
        </p:spPr>
        <p:txBody>
          <a:bodyPr rtlCol="0"/>
          <a:lstStyle>
            <a:lvl1pPr>
              <a:spcBef>
                <a:spcPts val="1000"/>
              </a:spcBef>
              <a:defRPr sz="4800" b="1">
                <a:solidFill>
                  <a:schemeClr val="bg1"/>
                </a:solidFill>
              </a:defRPr>
            </a:lvl1pPr>
          </a:lstStyle>
          <a:p>
            <a:pPr rtl="0"/>
            <a:r>
              <a:rPr lang="es-ES" noProof="0"/>
              <a:t>Haga clic para editar el patrón</a:t>
            </a:r>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Diseño personalizado">
    <p:bg>
      <p:bgPr>
        <a:solidFill>
          <a:schemeClr val="tx1"/>
        </a:solidFill>
        <a:effectLst/>
      </p:bgPr>
    </p:bg>
    <p:spTree>
      <p:nvGrpSpPr>
        <p:cNvPr id="1" name=""/>
        <p:cNvGrpSpPr/>
        <p:nvPr/>
      </p:nvGrpSpPr>
      <p:grpSpPr>
        <a:xfrm>
          <a:off x="0" y="0"/>
          <a:ext cx="0" cy="0"/>
          <a:chOff x="0" y="0"/>
          <a:chExt cx="0" cy="0"/>
        </a:xfrm>
      </p:grpSpPr>
      <p:sp>
        <p:nvSpPr>
          <p:cNvPr id="14" name="Marcador de posición de imagen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rtlCol="0"/>
          <a:lstStyle/>
          <a:p>
            <a:pPr rtl="0"/>
            <a:r>
              <a:rPr lang="es-ES" noProof="0"/>
              <a:t>Haga clic en el icono para agregar una imagen</a:t>
            </a:r>
          </a:p>
        </p:txBody>
      </p:sp>
      <p:sp>
        <p:nvSpPr>
          <p:cNvPr id="3" name="Elipse 2" descr="Rascacielos de oficinas con vista hacia arriba">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Elipse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Elipse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3" name="Elipse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5" name="Marcador de texto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rtlCol="0"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es-ES" noProof="0"/>
              <a:t>Haga clic para editar el texto</a:t>
            </a:r>
          </a:p>
        </p:txBody>
      </p:sp>
      <p:sp>
        <p:nvSpPr>
          <p:cNvPr id="2" name="Título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rtlCol="0"/>
          <a:lstStyle>
            <a:lvl1pPr algn="ctr">
              <a:spcBef>
                <a:spcPts val="1000"/>
              </a:spcBef>
              <a:defRPr sz="2800">
                <a:solidFill>
                  <a:schemeClr val="bg1"/>
                </a:solidFill>
                <a:latin typeface="+mn-lt"/>
              </a:defRPr>
            </a:lvl1pPr>
          </a:lstStyle>
          <a:p>
            <a:pPr rtl="0"/>
            <a:r>
              <a:rPr lang="es-ES" noProof="0"/>
              <a:t>Haga clic para modificar el estilo de título del patrón</a:t>
            </a:r>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Marcador de texto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rtlCol="0"/>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rtl="0"/>
            <a:r>
              <a:rPr lang="es-ES" noProof="0"/>
              <a:t>Haga clic para modificar los estilos de texto del patrón</a:t>
            </a:r>
          </a:p>
        </p:txBody>
      </p:sp>
      <p:sp>
        <p:nvSpPr>
          <p:cNvPr id="19" name="Rectángulo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1" name="Rectángulo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3" name="Rectángulo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Marcador de posición de imagen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459DADC7-BE21-4434-A6E4-BAF809005389}"/>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ción">
    <p:spTree>
      <p:nvGrpSpPr>
        <p:cNvPr id="1" name=""/>
        <p:cNvGrpSpPr/>
        <p:nvPr/>
      </p:nvGrpSpPr>
      <p:grpSpPr>
        <a:xfrm>
          <a:off x="0" y="0"/>
          <a:ext cx="0" cy="0"/>
          <a:chOff x="0" y="0"/>
          <a:chExt cx="0" cy="0"/>
        </a:xfrm>
      </p:grpSpPr>
      <p:sp>
        <p:nvSpPr>
          <p:cNvPr id="10" name="Elipse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14" name="Elipse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16" name="Elipse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3" name="Marcador de posición de imagen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7" name="Marcador de texto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rtlCol="0"/>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rtl="0"/>
            <a:r>
              <a:rPr lang="es-ES" noProof="0"/>
              <a:t>Haga clic para modificar los estilos de texto del patrón</a:t>
            </a:r>
          </a:p>
        </p:txBody>
      </p:sp>
      <p:sp>
        <p:nvSpPr>
          <p:cNvPr id="8" name="Título 1">
            <a:extLst>
              <a:ext uri="{FF2B5EF4-FFF2-40B4-BE49-F238E27FC236}">
                <a16:creationId xmlns:a16="http://schemas.microsoft.com/office/drawing/2014/main" id="{DEB8F0E5-B89F-48AD-87BD-534EA9463CD3}"/>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áfico y tabla">
    <p:spTree>
      <p:nvGrpSpPr>
        <p:cNvPr id="1" name=""/>
        <p:cNvGrpSpPr/>
        <p:nvPr/>
      </p:nvGrpSpPr>
      <p:grpSpPr>
        <a:xfrm>
          <a:off x="0" y="0"/>
          <a:ext cx="0" cy="0"/>
          <a:chOff x="0" y="0"/>
          <a:chExt cx="0" cy="0"/>
        </a:xfrm>
      </p:grpSpPr>
      <p:sp>
        <p:nvSpPr>
          <p:cNvPr id="6" name="Marcador de contenido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2" name="Título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rtlCol="0" anchor="ctr"/>
          <a:lstStyle>
            <a:lvl1pPr algn="ctr">
              <a:defRPr sz="4800" b="1">
                <a:solidFill>
                  <a:schemeClr val="tx1"/>
                </a:solidFill>
              </a:defRPr>
            </a:lvl1pPr>
          </a:lstStyle>
          <a:p>
            <a:pPr rtl="0"/>
            <a:r>
              <a:rPr lang="es-ES" noProof="0"/>
              <a:t>Haga clic para modificar el estilo de título del patrón</a:t>
            </a:r>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
    <p:spTree>
      <p:nvGrpSpPr>
        <p:cNvPr id="1" name=""/>
        <p:cNvGrpSpPr/>
        <p:nvPr/>
      </p:nvGrpSpPr>
      <p:grpSpPr>
        <a:xfrm>
          <a:off x="0" y="0"/>
          <a:ext cx="0" cy="0"/>
          <a:chOff x="0" y="0"/>
          <a:chExt cx="0" cy="0"/>
        </a:xfrm>
      </p:grpSpPr>
      <p:sp>
        <p:nvSpPr>
          <p:cNvPr id="11" name="Marcador de texto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rtlCol="0"/>
          <a:lstStyle>
            <a:lvl1pPr marL="0" indent="0">
              <a:buNone/>
              <a:defRPr sz="2000" b="1">
                <a:solidFill>
                  <a:schemeClr val="accent4"/>
                </a:solidFill>
                <a:latin typeface="+mj-lt"/>
              </a:defRPr>
            </a:lvl1pPr>
            <a:lvl2pPr>
              <a:buNone/>
              <a:defRPr sz="2000"/>
            </a:lvl2pPr>
          </a:lstStyle>
          <a:p>
            <a:pPr lvl="0" rtl="0"/>
            <a:r>
              <a:rPr lang="es-ES" noProof="0"/>
              <a:t>Haga clic para modificar los estilos de texto del patrón</a:t>
            </a:r>
          </a:p>
          <a:p>
            <a:pPr lvl="1" rtl="0"/>
            <a:r>
              <a:rPr lang="es-ES" noProof="0"/>
              <a:t>Segundo nivel</a:t>
            </a:r>
          </a:p>
        </p:txBody>
      </p:sp>
      <p:sp>
        <p:nvSpPr>
          <p:cNvPr id="15" name="Hexágono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Hexágono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Hexágono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Hexágono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9" name="Marcador de posición de imagen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rtlCol="0"/>
          <a:lstStyle>
            <a:lvl1pPr>
              <a:defRPr sz="2800">
                <a:solidFill>
                  <a:schemeClr val="tx1"/>
                </a:solidFill>
                <a:latin typeface="+mn-lt"/>
              </a:defRPr>
            </a:lvl1pPr>
          </a:lstStyle>
          <a:p>
            <a:pPr rtl="0"/>
            <a:r>
              <a:rPr lang="es-ES" noProof="0"/>
              <a:t>Haga clic para modificar el estilo de título del patrón</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quipo">
    <p:spTree>
      <p:nvGrpSpPr>
        <p:cNvPr id="1" name=""/>
        <p:cNvGrpSpPr/>
        <p:nvPr/>
      </p:nvGrpSpPr>
      <p:grpSpPr>
        <a:xfrm>
          <a:off x="0" y="0"/>
          <a:ext cx="0" cy="0"/>
          <a:chOff x="0" y="0"/>
          <a:chExt cx="0" cy="0"/>
        </a:xfrm>
      </p:grpSpPr>
      <p:sp>
        <p:nvSpPr>
          <p:cNvPr id="39" name="Marcador de posición de imagen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38" name="Marcador de posición de imagen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40" name="Marcador de posición de imagen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41" name="Marcador de posición de imagen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8" name="Título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rtlCol="0" anchor="ctr"/>
          <a:lstStyle/>
          <a:p>
            <a:pPr algn="ctr" rtl="0"/>
            <a:r>
              <a:rPr lang="es-ES" sz="4800" b="1" noProof="0">
                <a:solidFill>
                  <a:schemeClr val="tx1"/>
                </a:solidFill>
              </a:rPr>
              <a:t>Haga clic para modificar el estilo de título del patrón</a:t>
            </a:r>
          </a:p>
        </p:txBody>
      </p:sp>
      <p:sp>
        <p:nvSpPr>
          <p:cNvPr id="9" name="Hexágono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Hexágono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Hexágono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3" name="Marcador de texto 22">
            <a:extLst>
              <a:ext uri="{FF2B5EF4-FFF2-40B4-BE49-F238E27FC236}">
                <a16:creationId xmlns:a16="http://schemas.microsoft.com/office/drawing/2014/main" id="{591F943B-ED0D-49A1-844A-E23BA9A4871B}"/>
              </a:ext>
            </a:extLst>
          </p:cNvPr>
          <p:cNvSpPr>
            <a:spLocks noGrp="1"/>
          </p:cNvSpPr>
          <p:nvPr>
            <p:ph type="body" sz="quarter" idx="10" hasCustomPrompt="1"/>
          </p:nvPr>
        </p:nvSpPr>
        <p:spPr>
          <a:xfrm>
            <a:off x="546668"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24" name="Marcador de texto 22">
            <a:extLst>
              <a:ext uri="{FF2B5EF4-FFF2-40B4-BE49-F238E27FC236}">
                <a16:creationId xmlns:a16="http://schemas.microsoft.com/office/drawing/2014/main" id="{9AC6B9A8-053C-4828-B705-901C6018F30D}"/>
              </a:ext>
            </a:extLst>
          </p:cNvPr>
          <p:cNvSpPr>
            <a:spLocks noGrp="1"/>
          </p:cNvSpPr>
          <p:nvPr>
            <p:ph type="body" sz="quarter" idx="11" hasCustomPrompt="1"/>
          </p:nvPr>
        </p:nvSpPr>
        <p:spPr>
          <a:xfrm>
            <a:off x="556692"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27" name="Marcador de texto 22">
            <a:extLst>
              <a:ext uri="{FF2B5EF4-FFF2-40B4-BE49-F238E27FC236}">
                <a16:creationId xmlns:a16="http://schemas.microsoft.com/office/drawing/2014/main" id="{BBA6FD52-E179-41F8-AE78-9AF3D65F28B6}"/>
              </a:ext>
            </a:extLst>
          </p:cNvPr>
          <p:cNvSpPr>
            <a:spLocks noGrp="1"/>
          </p:cNvSpPr>
          <p:nvPr>
            <p:ph type="body" sz="quarter" idx="12" hasCustomPrompt="1"/>
          </p:nvPr>
        </p:nvSpPr>
        <p:spPr>
          <a:xfrm>
            <a:off x="2789482"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28" name="Marcador de texto 22">
            <a:extLst>
              <a:ext uri="{FF2B5EF4-FFF2-40B4-BE49-F238E27FC236}">
                <a16:creationId xmlns:a16="http://schemas.microsoft.com/office/drawing/2014/main" id="{C49A82AB-D328-4DB0-841B-186884119EBF}"/>
              </a:ext>
            </a:extLst>
          </p:cNvPr>
          <p:cNvSpPr>
            <a:spLocks noGrp="1"/>
          </p:cNvSpPr>
          <p:nvPr>
            <p:ph type="body" sz="quarter" idx="13" hasCustomPrompt="1"/>
          </p:nvPr>
        </p:nvSpPr>
        <p:spPr>
          <a:xfrm>
            <a:off x="2789483"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29" name="Marcador de texto 22">
            <a:extLst>
              <a:ext uri="{FF2B5EF4-FFF2-40B4-BE49-F238E27FC236}">
                <a16:creationId xmlns:a16="http://schemas.microsoft.com/office/drawing/2014/main" id="{84E23D5D-9866-48F9-8E08-DD2DBE4C4E32}"/>
              </a:ext>
            </a:extLst>
          </p:cNvPr>
          <p:cNvSpPr>
            <a:spLocks noGrp="1"/>
          </p:cNvSpPr>
          <p:nvPr>
            <p:ph type="body" sz="quarter" idx="14" hasCustomPrompt="1"/>
          </p:nvPr>
        </p:nvSpPr>
        <p:spPr>
          <a:xfrm>
            <a:off x="5032296"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0" name="Marcador de texto 22">
            <a:extLst>
              <a:ext uri="{FF2B5EF4-FFF2-40B4-BE49-F238E27FC236}">
                <a16:creationId xmlns:a16="http://schemas.microsoft.com/office/drawing/2014/main" id="{E671C9E6-A1A5-4EE5-8642-94AA7635DB05}"/>
              </a:ext>
            </a:extLst>
          </p:cNvPr>
          <p:cNvSpPr>
            <a:spLocks noGrp="1"/>
          </p:cNvSpPr>
          <p:nvPr>
            <p:ph type="body" sz="quarter" idx="15" hasCustomPrompt="1"/>
          </p:nvPr>
        </p:nvSpPr>
        <p:spPr>
          <a:xfrm>
            <a:off x="5029201"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1" name="Marcador de texto 22">
            <a:extLst>
              <a:ext uri="{FF2B5EF4-FFF2-40B4-BE49-F238E27FC236}">
                <a16:creationId xmlns:a16="http://schemas.microsoft.com/office/drawing/2014/main" id="{DF6BB5C9-B678-435A-830F-4C10EB1A957C}"/>
              </a:ext>
            </a:extLst>
          </p:cNvPr>
          <p:cNvSpPr>
            <a:spLocks noGrp="1"/>
          </p:cNvSpPr>
          <p:nvPr>
            <p:ph type="body" sz="quarter" idx="16" hasCustomPrompt="1"/>
          </p:nvPr>
        </p:nvSpPr>
        <p:spPr>
          <a:xfrm>
            <a:off x="7275110"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2" name="Marcador de texto 22">
            <a:extLst>
              <a:ext uri="{FF2B5EF4-FFF2-40B4-BE49-F238E27FC236}">
                <a16:creationId xmlns:a16="http://schemas.microsoft.com/office/drawing/2014/main" id="{1861EC87-A9E2-4FC3-B8BC-06C520B8A17F}"/>
              </a:ext>
            </a:extLst>
          </p:cNvPr>
          <p:cNvSpPr>
            <a:spLocks noGrp="1"/>
          </p:cNvSpPr>
          <p:nvPr>
            <p:ph type="body" sz="quarter" idx="17" hasCustomPrompt="1"/>
          </p:nvPr>
        </p:nvSpPr>
        <p:spPr>
          <a:xfrm>
            <a:off x="7275111"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3" name="Marcador de texto 22">
            <a:extLst>
              <a:ext uri="{FF2B5EF4-FFF2-40B4-BE49-F238E27FC236}">
                <a16:creationId xmlns:a16="http://schemas.microsoft.com/office/drawing/2014/main" id="{FC3EDE91-631F-4947-94DC-557685FD23E0}"/>
              </a:ext>
            </a:extLst>
          </p:cNvPr>
          <p:cNvSpPr>
            <a:spLocks noGrp="1"/>
          </p:cNvSpPr>
          <p:nvPr>
            <p:ph type="body" sz="quarter" idx="18" hasCustomPrompt="1"/>
          </p:nvPr>
        </p:nvSpPr>
        <p:spPr>
          <a:xfrm>
            <a:off x="9517923"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4" name="Marcador de texto 22">
            <a:extLst>
              <a:ext uri="{FF2B5EF4-FFF2-40B4-BE49-F238E27FC236}">
                <a16:creationId xmlns:a16="http://schemas.microsoft.com/office/drawing/2014/main" id="{8FDDBEF4-1329-49DF-B043-D51B34F5EE34}"/>
              </a:ext>
            </a:extLst>
          </p:cNvPr>
          <p:cNvSpPr>
            <a:spLocks noGrp="1"/>
          </p:cNvSpPr>
          <p:nvPr>
            <p:ph type="body" sz="quarter" idx="19" hasCustomPrompt="1"/>
          </p:nvPr>
        </p:nvSpPr>
        <p:spPr>
          <a:xfrm>
            <a:off x="9517923"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7" name="Marcador de posición de imagen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sumen">
    <p:spTree>
      <p:nvGrpSpPr>
        <p:cNvPr id="1" name=""/>
        <p:cNvGrpSpPr/>
        <p:nvPr/>
      </p:nvGrpSpPr>
      <p:grpSpPr>
        <a:xfrm>
          <a:off x="0" y="0"/>
          <a:ext cx="0" cy="0"/>
          <a:chOff x="0" y="0"/>
          <a:chExt cx="0" cy="0"/>
        </a:xfrm>
      </p:grpSpPr>
      <p:sp>
        <p:nvSpPr>
          <p:cNvPr id="40" name="Marcador de contenido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1" name="Marcador de contenido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2" name="Marcador de contenido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3" name="Marcador de contenido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4" name="Marcador de contenido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5" name="Marcador de contenido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10" name="Título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rtlCol="0"/>
          <a:lstStyle>
            <a:lvl1pPr>
              <a:defRPr sz="4800" b="1">
                <a:solidFill>
                  <a:schemeClr val="tx1"/>
                </a:solidFill>
              </a:defRPr>
            </a:lvl1pPr>
          </a:lstStyle>
          <a:p>
            <a:pPr rtl="0"/>
            <a:r>
              <a:rPr lang="es-ES" noProof="0"/>
              <a:t>Haga clic para modificar el estilo de título del patrón</a:t>
            </a:r>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Marcador de fecha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9CC8AACD-E2E5-4E77-87E6-D0C33E06F5CD}" type="datetime1">
              <a:rPr lang="es-ES" sz="1100" noProof="0" smtClean="0">
                <a:solidFill>
                  <a:schemeClr val="accent2"/>
                </a:solidFill>
              </a:rPr>
              <a:t>19/10/2024</a:t>
            </a:fld>
            <a:endParaRPr lang="es-ES" sz="1100" noProof="0" dirty="0">
              <a:solidFill>
                <a:schemeClr val="accent2"/>
              </a:solidFill>
            </a:endParaRPr>
          </a:p>
        </p:txBody>
      </p:sp>
      <p:sp>
        <p:nvSpPr>
          <p:cNvPr id="5" name="Marcador de pie de página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rtl="0"/>
            <a:r>
              <a:rPr lang="es-ES" sz="1100" b="1" noProof="0">
                <a:solidFill>
                  <a:schemeClr val="accent2"/>
                </a:solidFill>
              </a:rPr>
              <a:t>Revisión anual</a:t>
            </a:r>
          </a:p>
        </p:txBody>
      </p:sp>
      <p:sp>
        <p:nvSpPr>
          <p:cNvPr id="7" name="Marcador de número de diapositiva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rtl="0"/>
            <a:fld id="{2C18C1E5-FB55-42F5-BD6D-9CC153FCDBE6}" type="slidenum">
              <a:rPr lang="es-ES" sz="1100" noProof="0" smtClean="0">
                <a:solidFill>
                  <a:schemeClr val="accent4"/>
                </a:solidFill>
              </a:rPr>
              <a:pPr algn="r" rtl="0"/>
              <a:t>‹Nº›</a:t>
            </a:fld>
            <a:endParaRPr lang="es-ES" sz="1100" noProof="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5000"/>
            <a:lum/>
          </a:blip>
          <a:srcRect/>
          <a:stretch>
            <a:fillRect l="-1000" r="-1000"/>
          </a:stretch>
        </a:blipFill>
        <a:effectLst/>
      </p:bgPr>
    </p:bg>
    <p:spTree>
      <p:nvGrpSpPr>
        <p:cNvPr id="1" name=""/>
        <p:cNvGrpSpPr/>
        <p:nvPr/>
      </p:nvGrpSpPr>
      <p:grpSpPr>
        <a:xfrm>
          <a:off x="0" y="0"/>
          <a:ext cx="0" cy="0"/>
          <a:chOff x="0" y="0"/>
          <a:chExt cx="0" cy="0"/>
        </a:xfrm>
      </p:grpSpPr>
      <p:sp>
        <p:nvSpPr>
          <p:cNvPr id="6" name="Hexágono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903484"/>
            <a:ext cx="5859196" cy="5051033"/>
          </a:xfrm>
          <a:prstGeom prst="hexagon">
            <a:avLst/>
          </a:prstGeom>
          <a:solidFill>
            <a:schemeClr val="bg1">
              <a:alpha val="87000"/>
            </a:schemeClr>
          </a:solidFill>
          <a:ln w="63500">
            <a:solidFill>
              <a:schemeClr val="bg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7" name="Título 6">
            <a:extLst>
              <a:ext uri="{FF2B5EF4-FFF2-40B4-BE49-F238E27FC236}">
                <a16:creationId xmlns:a16="http://schemas.microsoft.com/office/drawing/2014/main" id="{BD837CEB-1A69-4F72-95D4-054D82F09696}"/>
              </a:ext>
            </a:extLst>
          </p:cNvPr>
          <p:cNvSpPr>
            <a:spLocks noGrp="1"/>
          </p:cNvSpPr>
          <p:nvPr>
            <p:ph type="title"/>
          </p:nvPr>
        </p:nvSpPr>
        <p:spPr>
          <a:xfrm>
            <a:off x="3825528" y="2276784"/>
            <a:ext cx="4540944" cy="1627235"/>
          </a:xfrm>
          <a:noFill/>
        </p:spPr>
        <p:txBody>
          <a:bodyPr rtlCol="0"/>
          <a:lstStyle/>
          <a:p>
            <a:pPr algn="ctr" rtl="0"/>
            <a:r>
              <a:rPr lang="es-ES" dirty="0">
                <a:solidFill>
                  <a:schemeClr val="accent5">
                    <a:lumMod val="90000"/>
                    <a:lumOff val="10000"/>
                  </a:schemeClr>
                </a:solidFill>
                <a:effectLst>
                  <a:outerShdw blurRad="38100" dist="38100" dir="2700000" algn="tl">
                    <a:srgbClr val="000000">
                      <a:alpha val="43137"/>
                    </a:srgbClr>
                  </a:outerShdw>
                </a:effectLst>
              </a:rPr>
              <a:t>RESULTADOS DESAFÍO 2</a:t>
            </a:r>
          </a:p>
        </p:txBody>
      </p:sp>
      <p:sp>
        <p:nvSpPr>
          <p:cNvPr id="11" name="Marcador de texto 10">
            <a:extLst>
              <a:ext uri="{FF2B5EF4-FFF2-40B4-BE49-F238E27FC236}">
                <a16:creationId xmlns:a16="http://schemas.microsoft.com/office/drawing/2014/main" id="{E6DF5064-7AAC-4887-9BD5-FB6BC40A6768}"/>
              </a:ext>
            </a:extLst>
          </p:cNvPr>
          <p:cNvSpPr>
            <a:spLocks noGrp="1"/>
          </p:cNvSpPr>
          <p:nvPr>
            <p:ph type="body" sz="quarter" idx="13"/>
          </p:nvPr>
        </p:nvSpPr>
        <p:spPr>
          <a:xfrm>
            <a:off x="4484582" y="4177004"/>
            <a:ext cx="3222836" cy="1029509"/>
          </a:xfrm>
        </p:spPr>
        <p:txBody>
          <a:bodyPr rtlCol="0"/>
          <a:lstStyle/>
          <a:p>
            <a:pPr algn="ctr" rtl="0"/>
            <a:r>
              <a:rPr lang="es-ES" sz="3200" b="1" dirty="0">
                <a:solidFill>
                  <a:schemeClr val="accent4">
                    <a:lumMod val="75000"/>
                  </a:schemeClr>
                </a:solidFill>
                <a:latin typeface="Calibri" panose="020F0502020204030204" pitchFamily="34" charset="0"/>
                <a:cs typeface="Calibri" panose="020F0502020204030204" pitchFamily="34" charset="0"/>
              </a:rPr>
              <a:t>Equipo B</a:t>
            </a:r>
          </a:p>
          <a:p>
            <a:pPr algn="ctr" rtl="0"/>
            <a:r>
              <a:rPr lang="es-ES" sz="2000" b="1" dirty="0">
                <a:solidFill>
                  <a:schemeClr val="accent4">
                    <a:lumMod val="50000"/>
                  </a:schemeClr>
                </a:solidFill>
              </a:rPr>
              <a:t>19 de octubre de 2024</a:t>
            </a:r>
          </a:p>
        </p:txBody>
      </p:sp>
      <p:sp>
        <p:nvSpPr>
          <p:cNvPr id="21" name="Hexágono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6" name="Hexágono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8" name="Hexágono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 name="Hexágono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Tree>
    <p:extLst>
      <p:ext uri="{BB962C8B-B14F-4D97-AF65-F5344CB8AC3E}">
        <p14:creationId xmlns:p14="http://schemas.microsoft.com/office/powerpoint/2010/main" val="366599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AFFAE-1245-19B5-3C60-58AC8A5EA54D}"/>
            </a:ext>
          </a:extLst>
        </p:cNvPr>
        <p:cNvGrpSpPr/>
        <p:nvPr/>
      </p:nvGrpSpPr>
      <p:grpSpPr>
        <a:xfrm>
          <a:off x="0" y="0"/>
          <a:ext cx="0" cy="0"/>
          <a:chOff x="0" y="0"/>
          <a:chExt cx="0" cy="0"/>
        </a:xfrm>
      </p:grpSpPr>
      <p:sp>
        <p:nvSpPr>
          <p:cNvPr id="6" name="Rectángulo 5">
            <a:extLst>
              <a:ext uri="{FF2B5EF4-FFF2-40B4-BE49-F238E27FC236}">
                <a16:creationId xmlns:a16="http://schemas.microsoft.com/office/drawing/2014/main" id="{82C12619-B1CF-D3F7-B28B-32652C0F05E3}"/>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esquinas redondeadas 3">
            <a:extLst>
              <a:ext uri="{FF2B5EF4-FFF2-40B4-BE49-F238E27FC236}">
                <a16:creationId xmlns:a16="http://schemas.microsoft.com/office/drawing/2014/main" id="{0EF04D99-B7F8-3573-2F18-E88215F913F3}"/>
              </a:ext>
            </a:extLst>
          </p:cNvPr>
          <p:cNvSpPr/>
          <p:nvPr/>
        </p:nvSpPr>
        <p:spPr>
          <a:xfrm>
            <a:off x="455833" y="1625256"/>
            <a:ext cx="5344932" cy="4803820"/>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 name="QuadreDeText 3">
            <a:extLst>
              <a:ext uri="{FF2B5EF4-FFF2-40B4-BE49-F238E27FC236}">
                <a16:creationId xmlns:a16="http://schemas.microsoft.com/office/drawing/2014/main" id="{8D4C57D9-90FA-1254-9EC5-207A0AEE2D7F}"/>
              </a:ext>
            </a:extLst>
          </p:cNvPr>
          <p:cNvSpPr txBox="1"/>
          <p:nvPr/>
        </p:nvSpPr>
        <p:spPr>
          <a:xfrm>
            <a:off x="505958" y="250347"/>
            <a:ext cx="11230211" cy="707886"/>
          </a:xfrm>
          <a:prstGeom prst="rect">
            <a:avLst/>
          </a:prstGeom>
          <a:noFill/>
        </p:spPr>
        <p:txBody>
          <a:bodyPr wrap="square">
            <a:spAutoFit/>
          </a:bodyPr>
          <a:lstStyle/>
          <a:p>
            <a:r>
              <a:rPr lang="es-ES" sz="2400" b="1" dirty="0">
                <a:solidFill>
                  <a:schemeClr val="accent3">
                    <a:lumMod val="50000"/>
                  </a:schemeClr>
                </a:solidFill>
                <a:effectLst/>
                <a:latin typeface="+mj-lt"/>
              </a:rPr>
              <a:t>PROPUESTAS DE AJUSTE DE LOS MÉTODOS DE CONTACTO</a:t>
            </a:r>
          </a:p>
          <a:p>
            <a:r>
              <a:rPr lang="es-ES" sz="1400" b="1" dirty="0"/>
              <a:t>¿</a:t>
            </a:r>
            <a:r>
              <a:rPr lang="es-ES" sz="1600" b="1" dirty="0"/>
              <a:t>Qué ajustes podríamos realizar a nuestros métodos de contacto para mejorar la tasa de respuesta?</a:t>
            </a:r>
          </a:p>
        </p:txBody>
      </p:sp>
      <p:sp>
        <p:nvSpPr>
          <p:cNvPr id="30" name="CuadroTexto 29">
            <a:extLst>
              <a:ext uri="{FF2B5EF4-FFF2-40B4-BE49-F238E27FC236}">
                <a16:creationId xmlns:a16="http://schemas.microsoft.com/office/drawing/2014/main" id="{6B0A3DF6-5B8C-C82E-4007-09D066866A92}"/>
              </a:ext>
            </a:extLst>
          </p:cNvPr>
          <p:cNvSpPr txBox="1"/>
          <p:nvPr/>
        </p:nvSpPr>
        <p:spPr>
          <a:xfrm>
            <a:off x="825135" y="2523781"/>
            <a:ext cx="4365989" cy="2272963"/>
          </a:xfrm>
          <a:prstGeom prst="roundRect">
            <a:avLst/>
          </a:prstGeom>
          <a:noFill/>
          <a:ln w="19050">
            <a:solidFill>
              <a:srgbClr val="92D050"/>
            </a:solidFill>
            <a:prstDash val="sysDash"/>
          </a:ln>
        </p:spPr>
        <p:txBody>
          <a:bodyPr wrap="square">
            <a:spAutoFit/>
          </a:bodyPr>
          <a:lstStyle/>
          <a:p>
            <a:pPr marL="171450" indent="-171450" algn="just">
              <a:spcBef>
                <a:spcPts val="300"/>
              </a:spcBef>
              <a:buFont typeface="Arial" panose="020B0604020202020204" pitchFamily="34" charset="0"/>
              <a:buChar char="•"/>
            </a:pPr>
            <a:r>
              <a:rPr lang="es-ES" sz="1200" dirty="0"/>
              <a:t>Si el cliente tiene más de 34 años y un balance superior a 230 (rango bajo).</a:t>
            </a:r>
          </a:p>
          <a:p>
            <a:pPr marL="171450" indent="-171450" algn="just">
              <a:spcBef>
                <a:spcPts val="300"/>
              </a:spcBef>
              <a:buFont typeface="Arial" panose="020B0604020202020204" pitchFamily="34" charset="0"/>
              <a:buChar char="•"/>
            </a:pPr>
            <a:r>
              <a:rPr lang="es-ES" sz="1200" dirty="0"/>
              <a:t>Se intentará que el teleoperador tenga una  edad superior a 34 años para fortalece la credibilidad.</a:t>
            </a:r>
          </a:p>
          <a:p>
            <a:pPr marL="171450" indent="-171450" algn="just">
              <a:spcBef>
                <a:spcPts val="300"/>
              </a:spcBef>
              <a:buFont typeface="Arial" panose="020B0604020202020204" pitchFamily="34" charset="0"/>
              <a:buChar char="•"/>
            </a:pPr>
            <a:r>
              <a:rPr lang="es-ES" sz="1200" dirty="0"/>
              <a:t>El guion de la llamada por fijo deberá ser distinto, con un lenguaje más formal, que el empleado cuando se llama por móvil.</a:t>
            </a:r>
          </a:p>
          <a:p>
            <a:pPr marL="171450" indent="-171450" algn="just">
              <a:spcBef>
                <a:spcPts val="300"/>
              </a:spcBef>
              <a:buFont typeface="Arial" panose="020B0604020202020204" pitchFamily="34" charset="0"/>
              <a:buChar char="•"/>
            </a:pPr>
            <a:r>
              <a:rPr lang="es-ES" sz="1200" dirty="0"/>
              <a:t>Si al cliente es la primera vez que se le llama, no se podrían aplicar todas las recomendaciones anteriores. Quedaría pendiente de estudio.</a:t>
            </a:r>
          </a:p>
        </p:txBody>
      </p:sp>
      <p:sp>
        <p:nvSpPr>
          <p:cNvPr id="31" name="Rectángulo: esquinas redondeadas 30">
            <a:extLst>
              <a:ext uri="{FF2B5EF4-FFF2-40B4-BE49-F238E27FC236}">
                <a16:creationId xmlns:a16="http://schemas.microsoft.com/office/drawing/2014/main" id="{2A86DF7C-2112-699E-12B5-9B66B3CC713C}"/>
              </a:ext>
            </a:extLst>
          </p:cNvPr>
          <p:cNvSpPr/>
          <p:nvPr/>
        </p:nvSpPr>
        <p:spPr>
          <a:xfrm>
            <a:off x="6371770" y="1625256"/>
            <a:ext cx="5344932" cy="4803820"/>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CuadroTexto 1">
            <a:extLst>
              <a:ext uri="{FF2B5EF4-FFF2-40B4-BE49-F238E27FC236}">
                <a16:creationId xmlns:a16="http://schemas.microsoft.com/office/drawing/2014/main" id="{FB4A5B90-D21B-B193-A37A-573840257D21}"/>
              </a:ext>
            </a:extLst>
          </p:cNvPr>
          <p:cNvSpPr txBox="1"/>
          <p:nvPr/>
        </p:nvSpPr>
        <p:spPr>
          <a:xfrm>
            <a:off x="531964" y="999357"/>
            <a:ext cx="9318320" cy="584775"/>
          </a:xfrm>
          <a:prstGeom prst="rect">
            <a:avLst/>
          </a:prstGeom>
          <a:noFill/>
        </p:spPr>
        <p:txBody>
          <a:bodyPr wrap="none" rtlCol="0">
            <a:spAutoFit/>
          </a:bodyPr>
          <a:lstStyle/>
          <a:p>
            <a:r>
              <a:rPr lang="es-ES" sz="1600" dirty="0"/>
              <a:t>Nos enfocaríamos al rango con más probabilidad de contratación, </a:t>
            </a:r>
            <a:r>
              <a:rPr lang="es-ES" sz="1600" b="1" dirty="0"/>
              <a:t>entre duraciones 7 a 17 min como el Sprint 1, </a:t>
            </a:r>
          </a:p>
          <a:p>
            <a:r>
              <a:rPr lang="es-ES" sz="1600" dirty="0"/>
              <a:t>y que le han llamado en campañas anteriores</a:t>
            </a:r>
            <a:r>
              <a:rPr lang="es-ES" sz="1600" b="1" dirty="0"/>
              <a:t>.</a:t>
            </a:r>
            <a:endParaRPr lang="es-ES" sz="1600" dirty="0"/>
          </a:p>
        </p:txBody>
      </p:sp>
      <p:sp>
        <p:nvSpPr>
          <p:cNvPr id="9" name="Rectángulo: esquinas redondeadas 8">
            <a:extLst>
              <a:ext uri="{FF2B5EF4-FFF2-40B4-BE49-F238E27FC236}">
                <a16:creationId xmlns:a16="http://schemas.microsoft.com/office/drawing/2014/main" id="{3FAEE228-6729-211B-2A46-8B3A02A83818}"/>
              </a:ext>
            </a:extLst>
          </p:cNvPr>
          <p:cNvSpPr/>
          <p:nvPr/>
        </p:nvSpPr>
        <p:spPr>
          <a:xfrm>
            <a:off x="825135" y="1954635"/>
            <a:ext cx="4042140" cy="327132"/>
          </a:xfrm>
          <a:prstGeom prst="roundRect">
            <a:avLst>
              <a:gd name="adj" fmla="val 27880"/>
            </a:avLst>
          </a:prstGeom>
          <a:solidFill>
            <a:srgbClr val="D2ECB6"/>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¿Cuándo deberíamos priorizar llamar a teléfono fijo?</a:t>
            </a:r>
          </a:p>
        </p:txBody>
      </p:sp>
      <p:sp>
        <p:nvSpPr>
          <p:cNvPr id="10" name="Rectángulo: esquinas redondeadas 9">
            <a:extLst>
              <a:ext uri="{FF2B5EF4-FFF2-40B4-BE49-F238E27FC236}">
                <a16:creationId xmlns:a16="http://schemas.microsoft.com/office/drawing/2014/main" id="{BEEFA64B-D29F-CD76-5F2E-B88DC42940CE}"/>
              </a:ext>
            </a:extLst>
          </p:cNvPr>
          <p:cNvSpPr/>
          <p:nvPr/>
        </p:nvSpPr>
        <p:spPr>
          <a:xfrm>
            <a:off x="6863985" y="1908876"/>
            <a:ext cx="3756390" cy="324423"/>
          </a:xfrm>
          <a:prstGeom prst="roundRect">
            <a:avLst>
              <a:gd name="adj" fmla="val 27880"/>
            </a:avLst>
          </a:prstGeom>
          <a:solidFill>
            <a:srgbClr val="D2ECB6"/>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¿Cuándo deberíamos priorizar a llamar a móvil?</a:t>
            </a:r>
          </a:p>
        </p:txBody>
      </p:sp>
      <p:sp>
        <p:nvSpPr>
          <p:cNvPr id="11" name="CuadroTexto 10">
            <a:extLst>
              <a:ext uri="{FF2B5EF4-FFF2-40B4-BE49-F238E27FC236}">
                <a16:creationId xmlns:a16="http://schemas.microsoft.com/office/drawing/2014/main" id="{B91B07CF-2C71-34AC-CFFC-EFE973B600AE}"/>
              </a:ext>
            </a:extLst>
          </p:cNvPr>
          <p:cNvSpPr txBox="1"/>
          <p:nvPr/>
        </p:nvSpPr>
        <p:spPr>
          <a:xfrm>
            <a:off x="6799175" y="2404599"/>
            <a:ext cx="4365989" cy="2562404"/>
          </a:xfrm>
          <a:prstGeom prst="roundRect">
            <a:avLst/>
          </a:prstGeom>
          <a:noFill/>
          <a:ln w="19050">
            <a:solidFill>
              <a:srgbClr val="92D050"/>
            </a:solidFill>
            <a:prstDash val="sysDash"/>
          </a:ln>
        </p:spPr>
        <p:txBody>
          <a:bodyPr wrap="square">
            <a:spAutoFit/>
          </a:bodyPr>
          <a:lstStyle/>
          <a:p>
            <a:pPr marL="171450" indent="-171450" algn="just">
              <a:spcBef>
                <a:spcPts val="300"/>
              </a:spcBef>
              <a:buFont typeface="Arial" panose="020B0604020202020204" pitchFamily="34" charset="0"/>
              <a:buChar char="•"/>
            </a:pPr>
            <a:r>
              <a:rPr lang="es-ES" sz="1200" dirty="0"/>
              <a:t>Si el cliente tiene menos de 34 años, independientemente del balance. </a:t>
            </a:r>
          </a:p>
          <a:p>
            <a:pPr marL="171450" indent="-171450" algn="just">
              <a:spcBef>
                <a:spcPts val="300"/>
              </a:spcBef>
              <a:buFont typeface="Arial" panose="020B0604020202020204" pitchFamily="34" charset="0"/>
              <a:buChar char="•"/>
            </a:pPr>
            <a:r>
              <a:rPr lang="es-ES" sz="1200" dirty="0"/>
              <a:t>Para clientes con balance inferior a 230 independientemente de la edad.</a:t>
            </a:r>
          </a:p>
          <a:p>
            <a:pPr marL="171450" indent="-171450" algn="just">
              <a:spcBef>
                <a:spcPts val="300"/>
              </a:spcBef>
              <a:buFont typeface="Arial" panose="020B0604020202020204" pitchFamily="34" charset="0"/>
              <a:buChar char="•"/>
            </a:pPr>
            <a:r>
              <a:rPr lang="es-ES" sz="1200" dirty="0"/>
              <a:t>Se intentará que el teleoperador tenga una edad inferior a 34 años para ganar sintonía con el cliente.</a:t>
            </a:r>
          </a:p>
          <a:p>
            <a:pPr marL="171450" indent="-171450" algn="just">
              <a:spcBef>
                <a:spcPts val="300"/>
              </a:spcBef>
              <a:buFont typeface="Arial" panose="020B0604020202020204" pitchFamily="34" charset="0"/>
              <a:buChar char="•"/>
            </a:pPr>
            <a:r>
              <a:rPr lang="es-ES" sz="1200" dirty="0"/>
              <a:t>Si al cliente es la primera vez que se le llama, no se podrían aplicar todas las recomendaciones anteriores. Quedaría pendiente de estudio.</a:t>
            </a:r>
          </a:p>
          <a:p>
            <a:pPr algn="just">
              <a:spcBef>
                <a:spcPts val="300"/>
              </a:spcBef>
            </a:pPr>
            <a:endParaRPr lang="es-ES" sz="1200" dirty="0"/>
          </a:p>
          <a:p>
            <a:pPr algn="just">
              <a:spcBef>
                <a:spcPts val="300"/>
              </a:spcBef>
            </a:pPr>
            <a:endParaRPr lang="es-ES" sz="1200" dirty="0"/>
          </a:p>
        </p:txBody>
      </p:sp>
    </p:spTree>
    <p:extLst>
      <p:ext uri="{BB962C8B-B14F-4D97-AF65-F5344CB8AC3E}">
        <p14:creationId xmlns:p14="http://schemas.microsoft.com/office/powerpoint/2010/main" val="4066954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AFFAE-1245-19B5-3C60-58AC8A5EA54D}"/>
            </a:ext>
          </a:extLst>
        </p:cNvPr>
        <p:cNvGrpSpPr/>
        <p:nvPr/>
      </p:nvGrpSpPr>
      <p:grpSpPr>
        <a:xfrm>
          <a:off x="0" y="0"/>
          <a:ext cx="0" cy="0"/>
          <a:chOff x="0" y="0"/>
          <a:chExt cx="0" cy="0"/>
        </a:xfrm>
      </p:grpSpPr>
      <p:sp>
        <p:nvSpPr>
          <p:cNvPr id="6" name="Rectángulo 5">
            <a:extLst>
              <a:ext uri="{FF2B5EF4-FFF2-40B4-BE49-F238E27FC236}">
                <a16:creationId xmlns:a16="http://schemas.microsoft.com/office/drawing/2014/main" id="{82C12619-B1CF-D3F7-B28B-32652C0F05E3}"/>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QuadreDeText 3">
            <a:extLst>
              <a:ext uri="{FF2B5EF4-FFF2-40B4-BE49-F238E27FC236}">
                <a16:creationId xmlns:a16="http://schemas.microsoft.com/office/drawing/2014/main" id="{8D4C57D9-90FA-1254-9EC5-207A0AEE2D7F}"/>
              </a:ext>
            </a:extLst>
          </p:cNvPr>
          <p:cNvSpPr txBox="1"/>
          <p:nvPr/>
        </p:nvSpPr>
        <p:spPr>
          <a:xfrm>
            <a:off x="505958" y="250347"/>
            <a:ext cx="11230211" cy="769441"/>
          </a:xfrm>
          <a:prstGeom prst="rect">
            <a:avLst/>
          </a:prstGeom>
          <a:noFill/>
        </p:spPr>
        <p:txBody>
          <a:bodyPr wrap="square">
            <a:spAutoFit/>
          </a:bodyPr>
          <a:lstStyle/>
          <a:p>
            <a:r>
              <a:rPr lang="es-ES" sz="2400" b="1" dirty="0">
                <a:solidFill>
                  <a:schemeClr val="accent3">
                    <a:lumMod val="50000"/>
                  </a:schemeClr>
                </a:solidFill>
                <a:effectLst/>
                <a:latin typeface="+mj-lt"/>
              </a:rPr>
              <a:t>PROPUESTAS DE AJUSTE DE LOS MÉTODOS DE CONTACTO</a:t>
            </a:r>
          </a:p>
          <a:p>
            <a:r>
              <a:rPr lang="es-ES" sz="1400" b="1" dirty="0"/>
              <a:t>¿</a:t>
            </a:r>
            <a:r>
              <a:rPr lang="es-ES" sz="2000" b="1" dirty="0"/>
              <a:t>Cómo podríamos mejorar nuestras estrategias de comunicación en función de los resultados?</a:t>
            </a:r>
          </a:p>
        </p:txBody>
      </p:sp>
      <p:sp>
        <p:nvSpPr>
          <p:cNvPr id="10" name="Rectangle 1">
            <a:extLst>
              <a:ext uri="{FF2B5EF4-FFF2-40B4-BE49-F238E27FC236}">
                <a16:creationId xmlns:a16="http://schemas.microsoft.com/office/drawing/2014/main" id="{984E2AF9-C17E-FC02-E0A0-4830EEEA11A3}"/>
              </a:ext>
            </a:extLst>
          </p:cNvPr>
          <p:cNvSpPr>
            <a:spLocks noChangeArrowheads="1"/>
          </p:cNvSpPr>
          <p:nvPr/>
        </p:nvSpPr>
        <p:spPr bwMode="auto">
          <a:xfrm>
            <a:off x="879938" y="3191333"/>
            <a:ext cx="1017915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800" b="1" i="0" u="none" strike="noStrike" cap="none" normalizeH="0" baseline="0" dirty="0">
                <a:ln>
                  <a:noFill/>
                </a:ln>
                <a:solidFill>
                  <a:schemeClr val="tx1"/>
                </a:solidFill>
                <a:effectLst/>
                <a:latin typeface="Arial" panose="020B0604020202020204" pitchFamily="34" charset="0"/>
              </a:rPr>
              <a:t>Ajustar la Asignación de Canales según la Eficiencia:</a:t>
            </a:r>
            <a:br>
              <a:rPr kumimoji="0" lang="es-ES" altLang="es-ES" sz="1800" b="0" i="0" u="none" strike="noStrike" cap="none" normalizeH="0" baseline="0" dirty="0">
                <a:ln>
                  <a:noFill/>
                </a:ln>
                <a:solidFill>
                  <a:schemeClr val="tx1"/>
                </a:solidFill>
                <a:effectLst/>
                <a:latin typeface="Arial" panose="020B0604020202020204" pitchFamily="34" charset="0"/>
              </a:rPr>
            </a:br>
            <a:r>
              <a:rPr kumimoji="0" lang="es-ES" altLang="es-ES" sz="1800" b="0" i="0" u="none" strike="noStrike" cap="none" normalizeH="0" baseline="0" dirty="0">
                <a:ln>
                  <a:noFill/>
                </a:ln>
                <a:solidFill>
                  <a:schemeClr val="tx1"/>
                </a:solidFill>
                <a:effectLst/>
                <a:highlight>
                  <a:srgbClr val="FFFF00"/>
                </a:highlight>
                <a:latin typeface="Arial" panose="020B0604020202020204" pitchFamily="34" charset="0"/>
              </a:rPr>
              <a:t>Priorizar teléfono fijo en segmentos que convierten mejor por este canal.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800" b="1" i="0" u="none" strike="noStrike" cap="none" normalizeH="0" baseline="0" dirty="0">
                <a:ln>
                  <a:noFill/>
                </a:ln>
                <a:solidFill>
                  <a:schemeClr val="tx1"/>
                </a:solidFill>
                <a:effectLst/>
                <a:latin typeface="Arial" panose="020B0604020202020204" pitchFamily="34" charset="0"/>
              </a:rPr>
              <a:t>Optimizar la Personalización del Canal de Comunicación:</a:t>
            </a:r>
            <a:br>
              <a:rPr kumimoji="0" lang="es-ES" altLang="es-ES" sz="1800" b="0" i="0" u="none" strike="noStrike" cap="none" normalizeH="0" baseline="0" dirty="0">
                <a:ln>
                  <a:noFill/>
                </a:ln>
                <a:solidFill>
                  <a:schemeClr val="tx1"/>
                </a:solidFill>
                <a:effectLst/>
                <a:latin typeface="Arial" panose="020B0604020202020204" pitchFamily="34" charset="0"/>
              </a:rPr>
            </a:br>
            <a:r>
              <a:rPr kumimoji="0" lang="es-ES" altLang="es-ES" sz="1800" b="0" i="0" u="none" strike="noStrike" cap="none" normalizeH="0" baseline="0" dirty="0">
                <a:ln>
                  <a:noFill/>
                </a:ln>
                <a:solidFill>
                  <a:schemeClr val="tx1"/>
                </a:solidFill>
                <a:effectLst/>
                <a:highlight>
                  <a:srgbClr val="FFFF00"/>
                </a:highlight>
                <a:latin typeface="Arial" panose="020B0604020202020204" pitchFamily="34" charset="0"/>
              </a:rPr>
              <a:t>Personalizar comunicación según el canal y preferencia del cliente.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800" b="1" i="0" u="none" strike="noStrike" cap="none" normalizeH="0" baseline="0" dirty="0">
                <a:ln>
                  <a:noFill/>
                </a:ln>
                <a:solidFill>
                  <a:schemeClr val="tx1"/>
                </a:solidFill>
                <a:effectLst/>
                <a:latin typeface="Arial" panose="020B0604020202020204" pitchFamily="34" charset="0"/>
              </a:rPr>
              <a:t>Fortalecer la Capacitación del Equipo en el Canal Más Eficiente:</a:t>
            </a:r>
            <a:br>
              <a:rPr kumimoji="0" lang="es-ES" altLang="es-ES" sz="1800" b="0" i="0" u="none" strike="noStrike" cap="none" normalizeH="0" baseline="0" dirty="0">
                <a:ln>
                  <a:noFill/>
                </a:ln>
                <a:solidFill>
                  <a:schemeClr val="tx1"/>
                </a:solidFill>
                <a:effectLst/>
                <a:latin typeface="Arial" panose="020B0604020202020204" pitchFamily="34" charset="0"/>
              </a:rPr>
            </a:br>
            <a:r>
              <a:rPr kumimoji="0" lang="es-ES" altLang="es-ES" sz="1800" b="0" i="0" u="none" strike="noStrike" cap="none" normalizeH="0" baseline="0" dirty="0">
                <a:ln>
                  <a:noFill/>
                </a:ln>
                <a:solidFill>
                  <a:schemeClr val="tx1"/>
                </a:solidFill>
                <a:effectLst/>
                <a:latin typeface="Arial" panose="020B0604020202020204" pitchFamily="34" charset="0"/>
              </a:rPr>
              <a:t>Mejorar habilidades del equipo en llamadas telefónicas con guiones efectivos.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800" b="1" i="0" u="none" strike="noStrike" cap="none" normalizeH="0" baseline="0" dirty="0">
                <a:ln>
                  <a:noFill/>
                </a:ln>
                <a:solidFill>
                  <a:schemeClr val="tx1"/>
                </a:solidFill>
                <a:effectLst/>
                <a:latin typeface="Arial" panose="020B0604020202020204" pitchFamily="34" charset="0"/>
              </a:rPr>
              <a:t>Revisar la Estrategia de Contacto por Móvil:</a:t>
            </a:r>
            <a:br>
              <a:rPr kumimoji="0" lang="es-ES" altLang="es-ES" sz="1800" b="0" i="0" u="none" strike="noStrike" cap="none" normalizeH="0" baseline="0" dirty="0">
                <a:ln>
                  <a:noFill/>
                </a:ln>
                <a:solidFill>
                  <a:schemeClr val="tx1"/>
                </a:solidFill>
                <a:effectLst/>
                <a:latin typeface="Arial" panose="020B0604020202020204" pitchFamily="34" charset="0"/>
              </a:rPr>
            </a:br>
            <a:r>
              <a:rPr kumimoji="0" lang="es-ES" altLang="es-ES" sz="1800" b="0" i="0" u="none" strike="noStrike" cap="none" normalizeH="0" baseline="0" dirty="0">
                <a:ln>
                  <a:noFill/>
                </a:ln>
                <a:solidFill>
                  <a:schemeClr val="tx1"/>
                </a:solidFill>
                <a:effectLst/>
                <a:latin typeface="Arial" panose="020B0604020202020204" pitchFamily="34" charset="0"/>
              </a:rPr>
              <a:t>Ajustar mensajes móviles para ser más directos y usar SMS complementarios.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800" b="1" i="0" u="none" strike="noStrike" cap="none" normalizeH="0" baseline="0" dirty="0">
                <a:ln>
                  <a:noFill/>
                </a:ln>
                <a:solidFill>
                  <a:schemeClr val="tx1"/>
                </a:solidFill>
                <a:effectLst/>
                <a:latin typeface="Arial" panose="020B0604020202020204" pitchFamily="34" charset="0"/>
              </a:rPr>
              <a:t>Explorar la Multicanalidad:</a:t>
            </a:r>
            <a:br>
              <a:rPr kumimoji="0" lang="es-ES" altLang="es-ES" sz="1800" b="0" i="0" u="none" strike="noStrike" cap="none" normalizeH="0" baseline="0" dirty="0">
                <a:ln>
                  <a:noFill/>
                </a:ln>
                <a:solidFill>
                  <a:schemeClr val="tx1"/>
                </a:solidFill>
                <a:effectLst/>
                <a:latin typeface="Arial" panose="020B0604020202020204" pitchFamily="34" charset="0"/>
              </a:rPr>
            </a:br>
            <a:r>
              <a:rPr kumimoji="0" lang="es-ES" altLang="es-ES" sz="1800" b="0" i="0" u="none" strike="noStrike" cap="none" normalizeH="0" baseline="0" dirty="0">
                <a:ln>
                  <a:noFill/>
                </a:ln>
                <a:solidFill>
                  <a:schemeClr val="tx1"/>
                </a:solidFill>
                <a:effectLst/>
                <a:latin typeface="Arial" panose="020B0604020202020204" pitchFamily="34" charset="0"/>
              </a:rPr>
              <a:t>Combinar teléfono fijo con otros canales para maximizar la exposición.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800" b="1" i="0" u="none" strike="noStrike" cap="none" normalizeH="0" baseline="0" dirty="0">
                <a:ln>
                  <a:noFill/>
                </a:ln>
                <a:solidFill>
                  <a:schemeClr val="tx1"/>
                </a:solidFill>
                <a:effectLst/>
                <a:latin typeface="Arial" panose="020B0604020202020204" pitchFamily="34" charset="0"/>
              </a:rPr>
              <a:t>Analizar las Causas de la Diferencia:</a:t>
            </a:r>
            <a:br>
              <a:rPr kumimoji="0" lang="es-ES" altLang="es-ES" sz="1800" b="0" i="0" u="none" strike="noStrike" cap="none" normalizeH="0" baseline="0" dirty="0">
                <a:ln>
                  <a:noFill/>
                </a:ln>
                <a:solidFill>
                  <a:schemeClr val="tx1"/>
                </a:solidFill>
                <a:effectLst/>
                <a:latin typeface="Arial" panose="020B0604020202020204" pitchFamily="34" charset="0"/>
              </a:rPr>
            </a:br>
            <a:r>
              <a:rPr kumimoji="0" lang="es-ES" altLang="es-ES" sz="1800" b="0" i="0" u="none" strike="noStrike" cap="none" normalizeH="0" baseline="0" dirty="0">
                <a:ln>
                  <a:noFill/>
                </a:ln>
                <a:solidFill>
                  <a:schemeClr val="tx1"/>
                </a:solidFill>
                <a:effectLst/>
                <a:highlight>
                  <a:srgbClr val="FFFF00"/>
                </a:highlight>
                <a:latin typeface="Arial" panose="020B0604020202020204" pitchFamily="34" charset="0"/>
              </a:rPr>
              <a:t>Investigar por qué el teléfono fijo tiene una mayor tasa de conversión</a:t>
            </a:r>
            <a:r>
              <a:rPr kumimoji="0" lang="es-ES" altLang="es-ES" sz="1800" b="0" i="0" u="none" strike="noStrike" cap="none" normalizeH="0" baseline="0" dirty="0">
                <a:ln>
                  <a:noFill/>
                </a:ln>
                <a:solidFill>
                  <a:schemeClr val="tx1"/>
                </a:solidFill>
                <a:effectLst/>
                <a:latin typeface="Arial" panose="020B0604020202020204" pitchFamily="34" charset="0"/>
              </a:rPr>
              <a:t>.</a:t>
            </a:r>
          </a:p>
        </p:txBody>
      </p:sp>
      <p:sp>
        <p:nvSpPr>
          <p:cNvPr id="11" name="CuadroTexto 10">
            <a:extLst>
              <a:ext uri="{FF2B5EF4-FFF2-40B4-BE49-F238E27FC236}">
                <a16:creationId xmlns:a16="http://schemas.microsoft.com/office/drawing/2014/main" id="{A0EDC6BB-7DBA-FD04-6FB8-BBBAD7ED0111}"/>
              </a:ext>
            </a:extLst>
          </p:cNvPr>
          <p:cNvSpPr txBox="1"/>
          <p:nvPr/>
        </p:nvSpPr>
        <p:spPr>
          <a:xfrm>
            <a:off x="769566" y="1242107"/>
            <a:ext cx="10306861" cy="1938992"/>
          </a:xfrm>
          <a:prstGeom prst="rect">
            <a:avLst/>
          </a:prstGeom>
          <a:noFill/>
        </p:spPr>
        <p:txBody>
          <a:bodyPr wrap="none" rtlCol="0">
            <a:spAutoFit/>
          </a:bodyPr>
          <a:lstStyle/>
          <a:p>
            <a:r>
              <a:rPr lang="es-ES" sz="4000" dirty="0">
                <a:solidFill>
                  <a:srgbClr val="FF0000"/>
                </a:solidFill>
              </a:rPr>
              <a:t>La dejo por si falta cumplimentar más ideas a la </a:t>
            </a:r>
          </a:p>
          <a:p>
            <a:r>
              <a:rPr lang="es-ES" sz="4000" dirty="0">
                <a:solidFill>
                  <a:srgbClr val="FF0000"/>
                </a:solidFill>
              </a:rPr>
              <a:t>Anterior. Carla, esta se </a:t>
            </a:r>
            <a:r>
              <a:rPr lang="es-ES" sz="4000" dirty="0" err="1">
                <a:solidFill>
                  <a:srgbClr val="FF0000"/>
                </a:solidFill>
              </a:rPr>
              <a:t>se</a:t>
            </a:r>
            <a:r>
              <a:rPr lang="es-ES" sz="4000" dirty="0">
                <a:solidFill>
                  <a:srgbClr val="FF0000"/>
                </a:solidFill>
              </a:rPr>
              <a:t> borrará para la </a:t>
            </a:r>
            <a:r>
              <a:rPr lang="es-ES" sz="4000" dirty="0" err="1">
                <a:solidFill>
                  <a:srgbClr val="FF0000"/>
                </a:solidFill>
              </a:rPr>
              <a:t>ppt</a:t>
            </a:r>
            <a:r>
              <a:rPr lang="es-ES" sz="4000" dirty="0">
                <a:solidFill>
                  <a:srgbClr val="FF0000"/>
                </a:solidFill>
              </a:rPr>
              <a:t> final</a:t>
            </a:r>
          </a:p>
          <a:p>
            <a:endParaRPr lang="es-ES" sz="4000" dirty="0">
              <a:solidFill>
                <a:srgbClr val="FF0000"/>
              </a:solidFill>
            </a:endParaRPr>
          </a:p>
        </p:txBody>
      </p:sp>
    </p:spTree>
    <p:extLst>
      <p:ext uri="{BB962C8B-B14F-4D97-AF65-F5344CB8AC3E}">
        <p14:creationId xmlns:p14="http://schemas.microsoft.com/office/powerpoint/2010/main" val="1135837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5000"/>
            <a:lum/>
          </a:blip>
          <a:srcRect/>
          <a:stretch>
            <a:fillRect l="-1000" r="-1000"/>
          </a:stretch>
        </a:blipFill>
        <a:effectLst/>
      </p:bgPr>
    </p:bg>
    <p:spTree>
      <p:nvGrpSpPr>
        <p:cNvPr id="1" name="">
          <a:extLst>
            <a:ext uri="{FF2B5EF4-FFF2-40B4-BE49-F238E27FC236}">
              <a16:creationId xmlns:a16="http://schemas.microsoft.com/office/drawing/2014/main" id="{6328BC4E-7759-9905-955A-26B25D46A5DA}"/>
            </a:ext>
          </a:extLst>
        </p:cNvPr>
        <p:cNvGrpSpPr/>
        <p:nvPr/>
      </p:nvGrpSpPr>
      <p:grpSpPr>
        <a:xfrm>
          <a:off x="0" y="0"/>
          <a:ext cx="0" cy="0"/>
          <a:chOff x="0" y="0"/>
          <a:chExt cx="0" cy="0"/>
        </a:xfrm>
      </p:grpSpPr>
      <p:sp>
        <p:nvSpPr>
          <p:cNvPr id="4" name="Elipse 3">
            <a:extLst>
              <a:ext uri="{FF2B5EF4-FFF2-40B4-BE49-F238E27FC236}">
                <a16:creationId xmlns:a16="http://schemas.microsoft.com/office/drawing/2014/main" id="{E3B3E10B-BE40-7FB4-64E3-01D4B99CC32F}"/>
              </a:ext>
              <a:ext uri="{C183D7F6-B498-43B3-948B-1728B52AA6E4}">
                <adec:decorative xmlns:adec="http://schemas.microsoft.com/office/drawing/2017/decorative" val="1"/>
              </a:ext>
            </a:extLst>
          </p:cNvPr>
          <p:cNvSpPr/>
          <p:nvPr/>
        </p:nvSpPr>
        <p:spPr>
          <a:xfrm>
            <a:off x="3338400" y="671564"/>
            <a:ext cx="5515200" cy="5514872"/>
          </a:xfrm>
          <a:prstGeom prst="ellipse">
            <a:avLst/>
          </a:prstGeom>
          <a:solidFill>
            <a:schemeClr val="bg1">
              <a:alpha val="87000"/>
            </a:schemeClr>
          </a:solidFill>
          <a:ln w="63500">
            <a:solidFill>
              <a:schemeClr val="bg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1" name="Marcador de texto 10">
            <a:extLst>
              <a:ext uri="{FF2B5EF4-FFF2-40B4-BE49-F238E27FC236}">
                <a16:creationId xmlns:a16="http://schemas.microsoft.com/office/drawing/2014/main" id="{46718A37-9DF7-2026-66B5-3556F420B5AB}"/>
              </a:ext>
            </a:extLst>
          </p:cNvPr>
          <p:cNvSpPr>
            <a:spLocks noGrp="1"/>
          </p:cNvSpPr>
          <p:nvPr>
            <p:ph type="body" sz="quarter" idx="11"/>
          </p:nvPr>
        </p:nvSpPr>
        <p:spPr>
          <a:xfrm>
            <a:off x="4503545" y="3433864"/>
            <a:ext cx="3184910" cy="2411431"/>
          </a:xfrm>
        </p:spPr>
        <p:txBody>
          <a:bodyPr rtlCol="0"/>
          <a:lstStyle/>
          <a:p>
            <a:pPr algn="ctr" rtl="0"/>
            <a:r>
              <a:rPr lang="es-ES" sz="2800" b="1" dirty="0">
                <a:solidFill>
                  <a:schemeClr val="accent4">
                    <a:lumMod val="75000"/>
                  </a:schemeClr>
                </a:solidFill>
                <a:latin typeface="Calibri" panose="020F0502020204030204" pitchFamily="34" charset="0"/>
                <a:cs typeface="Calibri" panose="020F0502020204030204" pitchFamily="34" charset="0"/>
              </a:rPr>
              <a:t>Equipo B</a:t>
            </a:r>
          </a:p>
          <a:p>
            <a:pPr algn="ctr" rtl="0"/>
            <a:r>
              <a:rPr lang="es-ES" sz="1800" b="1" dirty="0">
                <a:solidFill>
                  <a:schemeClr val="accent4">
                    <a:lumMod val="50000"/>
                  </a:schemeClr>
                </a:solidFill>
              </a:rPr>
              <a:t>Gorka </a:t>
            </a:r>
            <a:r>
              <a:rPr lang="es-ES" sz="1800" b="1" dirty="0" err="1">
                <a:solidFill>
                  <a:schemeClr val="accent4">
                    <a:lumMod val="50000"/>
                  </a:schemeClr>
                </a:solidFill>
              </a:rPr>
              <a:t>Bonals</a:t>
            </a:r>
            <a:r>
              <a:rPr lang="es-ES" sz="1800" b="1" dirty="0">
                <a:solidFill>
                  <a:schemeClr val="accent4">
                    <a:lumMod val="50000"/>
                  </a:schemeClr>
                </a:solidFill>
              </a:rPr>
              <a:t> Sastre</a:t>
            </a:r>
          </a:p>
          <a:p>
            <a:pPr algn="ctr" rtl="0"/>
            <a:r>
              <a:rPr lang="es-ES" sz="1800" b="1" dirty="0">
                <a:solidFill>
                  <a:schemeClr val="accent4">
                    <a:lumMod val="50000"/>
                  </a:schemeClr>
                </a:solidFill>
              </a:rPr>
              <a:t>Pau Fernández Ripollès</a:t>
            </a:r>
          </a:p>
          <a:p>
            <a:pPr algn="ctr" rtl="0"/>
            <a:r>
              <a:rPr lang="es-ES" sz="1800" b="1" dirty="0">
                <a:solidFill>
                  <a:schemeClr val="accent4">
                    <a:lumMod val="50000"/>
                  </a:schemeClr>
                </a:solidFill>
              </a:rPr>
              <a:t>German </a:t>
            </a:r>
            <a:r>
              <a:rPr lang="es-ES" sz="1800" b="1" dirty="0" err="1">
                <a:solidFill>
                  <a:schemeClr val="accent4">
                    <a:lumMod val="50000"/>
                  </a:schemeClr>
                </a:solidFill>
              </a:rPr>
              <a:t>Lizarraga</a:t>
            </a:r>
            <a:r>
              <a:rPr lang="es-ES" sz="1800" b="1" dirty="0">
                <a:solidFill>
                  <a:schemeClr val="accent4">
                    <a:lumMod val="50000"/>
                  </a:schemeClr>
                </a:solidFill>
              </a:rPr>
              <a:t> Pereira</a:t>
            </a:r>
          </a:p>
          <a:p>
            <a:pPr algn="ctr" rtl="0"/>
            <a:r>
              <a:rPr lang="es-ES" sz="1800" b="1" dirty="0">
                <a:solidFill>
                  <a:schemeClr val="accent4">
                    <a:lumMod val="50000"/>
                  </a:schemeClr>
                </a:solidFill>
              </a:rPr>
              <a:t>Carla </a:t>
            </a:r>
            <a:r>
              <a:rPr lang="es-ES" sz="1800" b="1" dirty="0" err="1">
                <a:solidFill>
                  <a:schemeClr val="accent4">
                    <a:lumMod val="50000"/>
                  </a:schemeClr>
                </a:solidFill>
              </a:rPr>
              <a:t>Lupión</a:t>
            </a:r>
            <a:r>
              <a:rPr lang="es-ES" sz="1800" b="1" dirty="0">
                <a:solidFill>
                  <a:schemeClr val="accent4">
                    <a:lumMod val="50000"/>
                  </a:schemeClr>
                </a:solidFill>
              </a:rPr>
              <a:t> </a:t>
            </a:r>
            <a:r>
              <a:rPr lang="es-ES" sz="1800" b="1" dirty="0" err="1">
                <a:solidFill>
                  <a:schemeClr val="accent4">
                    <a:lumMod val="50000"/>
                  </a:schemeClr>
                </a:solidFill>
              </a:rPr>
              <a:t>Saez</a:t>
            </a:r>
            <a:endParaRPr lang="es-ES" sz="1800" b="1" dirty="0">
              <a:solidFill>
                <a:schemeClr val="accent4">
                  <a:lumMod val="50000"/>
                </a:schemeClr>
              </a:solidFill>
            </a:endParaRPr>
          </a:p>
          <a:p>
            <a:pPr algn="ctr" rtl="0"/>
            <a:r>
              <a:rPr lang="es-ES" sz="1800" dirty="0">
                <a:solidFill>
                  <a:schemeClr val="accent4">
                    <a:lumMod val="50000"/>
                  </a:schemeClr>
                </a:solidFill>
              </a:rPr>
              <a:t>Natalya Martyn</a:t>
            </a:r>
            <a:endParaRPr lang="es-ES" sz="1800" b="1" dirty="0">
              <a:solidFill>
                <a:schemeClr val="accent4">
                  <a:lumMod val="50000"/>
                </a:schemeClr>
              </a:solidFill>
            </a:endParaRPr>
          </a:p>
        </p:txBody>
      </p:sp>
      <p:sp>
        <p:nvSpPr>
          <p:cNvPr id="21" name="Hexágono 20">
            <a:extLst>
              <a:ext uri="{FF2B5EF4-FFF2-40B4-BE49-F238E27FC236}">
                <a16:creationId xmlns:a16="http://schemas.microsoft.com/office/drawing/2014/main" id="{6F3DB436-FBEB-55AC-C5CC-9F7A17DC7191}"/>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6" name="Hexágono 15">
            <a:extLst>
              <a:ext uri="{FF2B5EF4-FFF2-40B4-BE49-F238E27FC236}">
                <a16:creationId xmlns:a16="http://schemas.microsoft.com/office/drawing/2014/main" id="{17C8D1FA-2883-6EC6-566A-01779AB826C5}"/>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8" name="Hexágono 17">
            <a:extLst>
              <a:ext uri="{FF2B5EF4-FFF2-40B4-BE49-F238E27FC236}">
                <a16:creationId xmlns:a16="http://schemas.microsoft.com/office/drawing/2014/main" id="{B185CD2A-E082-D884-4D39-49A4C37046A2}"/>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 name="Hexágono 1">
            <a:extLst>
              <a:ext uri="{FF2B5EF4-FFF2-40B4-BE49-F238E27FC236}">
                <a16:creationId xmlns:a16="http://schemas.microsoft.com/office/drawing/2014/main" id="{0E86CC62-03FB-901F-2CF9-338DFBD20986}"/>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5" name="Título 6">
            <a:extLst>
              <a:ext uri="{FF2B5EF4-FFF2-40B4-BE49-F238E27FC236}">
                <a16:creationId xmlns:a16="http://schemas.microsoft.com/office/drawing/2014/main" id="{CBB28900-0BB1-AA00-1977-8D9EF3376E65}"/>
              </a:ext>
            </a:extLst>
          </p:cNvPr>
          <p:cNvSpPr>
            <a:spLocks noGrp="1"/>
          </p:cNvSpPr>
          <p:nvPr>
            <p:ph type="title"/>
          </p:nvPr>
        </p:nvSpPr>
        <p:spPr>
          <a:xfrm>
            <a:off x="3825528" y="1705316"/>
            <a:ext cx="4540944" cy="1627235"/>
          </a:xfrm>
          <a:noFill/>
        </p:spPr>
        <p:txBody>
          <a:bodyPr rtlCol="0"/>
          <a:lstStyle/>
          <a:p>
            <a:pPr algn="ctr" rtl="0"/>
            <a:r>
              <a:rPr lang="es-ES" sz="5400" b="1" dirty="0">
                <a:solidFill>
                  <a:schemeClr val="accent5">
                    <a:lumMod val="90000"/>
                    <a:lumOff val="10000"/>
                  </a:schemeClr>
                </a:solidFill>
                <a:effectLst>
                  <a:outerShdw blurRad="38100" dist="38100" dir="2700000" algn="tl">
                    <a:srgbClr val="000000">
                      <a:alpha val="43137"/>
                    </a:srgbClr>
                  </a:outerShdw>
                </a:effectLst>
                <a:latin typeface="+mj-lt"/>
              </a:rPr>
              <a:t>¡MUCHAS GRACIAS!</a:t>
            </a:r>
          </a:p>
        </p:txBody>
      </p:sp>
    </p:spTree>
    <p:extLst>
      <p:ext uri="{BB962C8B-B14F-4D97-AF65-F5344CB8AC3E}">
        <p14:creationId xmlns:p14="http://schemas.microsoft.com/office/powerpoint/2010/main" val="2673088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852164-F10B-CC91-621B-2B7336455415}"/>
            </a:ext>
          </a:extLst>
        </p:cNvPr>
        <p:cNvGrpSpPr/>
        <p:nvPr/>
      </p:nvGrpSpPr>
      <p:grpSpPr>
        <a:xfrm>
          <a:off x="0" y="0"/>
          <a:ext cx="0" cy="0"/>
          <a:chOff x="0" y="0"/>
          <a:chExt cx="0" cy="0"/>
        </a:xfrm>
      </p:grpSpPr>
      <p:sp>
        <p:nvSpPr>
          <p:cNvPr id="9" name="Título 8">
            <a:extLst>
              <a:ext uri="{FF2B5EF4-FFF2-40B4-BE49-F238E27FC236}">
                <a16:creationId xmlns:a16="http://schemas.microsoft.com/office/drawing/2014/main" id="{8EB76A2E-EF62-7065-BBF3-C53C3CF56321}"/>
              </a:ext>
            </a:extLst>
          </p:cNvPr>
          <p:cNvSpPr>
            <a:spLocks noGrp="1"/>
          </p:cNvSpPr>
          <p:nvPr>
            <p:ph type="title"/>
          </p:nvPr>
        </p:nvSpPr>
        <p:spPr>
          <a:xfrm>
            <a:off x="660400" y="805213"/>
            <a:ext cx="5073016" cy="1907507"/>
          </a:xfrm>
        </p:spPr>
        <p:txBody>
          <a:bodyPr rtlCol="0">
            <a:normAutofit/>
          </a:bodyPr>
          <a:lstStyle/>
          <a:p>
            <a:pPr rtl="0"/>
            <a:r>
              <a:rPr lang="es-ES" sz="4300" dirty="0"/>
              <a:t>Análisis de Márketing y Comunicación</a:t>
            </a:r>
          </a:p>
        </p:txBody>
      </p:sp>
      <p:sp>
        <p:nvSpPr>
          <p:cNvPr id="8" name="Marcador de texto 7">
            <a:extLst>
              <a:ext uri="{FF2B5EF4-FFF2-40B4-BE49-F238E27FC236}">
                <a16:creationId xmlns:a16="http://schemas.microsoft.com/office/drawing/2014/main" id="{2BA8DE2C-B8B5-DBFB-2FC1-B49CB2E5A312}"/>
              </a:ext>
            </a:extLst>
          </p:cNvPr>
          <p:cNvSpPr>
            <a:spLocks noGrp="1"/>
          </p:cNvSpPr>
          <p:nvPr>
            <p:ph type="body" sz="quarter" idx="12"/>
          </p:nvPr>
        </p:nvSpPr>
        <p:spPr>
          <a:xfrm>
            <a:off x="660400" y="2712720"/>
            <a:ext cx="4275138" cy="3560763"/>
          </a:xfrm>
        </p:spPr>
        <p:txBody>
          <a:bodyPr/>
          <a:lstStyle/>
          <a:p>
            <a:r>
              <a:rPr lang="es-ES" dirty="0"/>
              <a:t>Quin </a:t>
            </a:r>
            <a:r>
              <a:rPr lang="es-ES" dirty="0" err="1"/>
              <a:t>és</a:t>
            </a:r>
            <a:r>
              <a:rPr lang="es-ES" dirty="0"/>
              <a:t> </a:t>
            </a:r>
            <a:r>
              <a:rPr lang="es-ES" dirty="0" err="1"/>
              <a:t>l'impacte</a:t>
            </a:r>
            <a:r>
              <a:rPr lang="es-ES" dirty="0"/>
              <a:t> del </a:t>
            </a:r>
            <a:r>
              <a:rPr lang="es-ES" dirty="0" err="1"/>
              <a:t>tipus</a:t>
            </a:r>
            <a:r>
              <a:rPr lang="es-ES" dirty="0"/>
              <a:t> de contacte, ja </a:t>
            </a:r>
            <a:r>
              <a:rPr lang="es-ES" dirty="0" err="1"/>
              <a:t>sigui</a:t>
            </a:r>
            <a:r>
              <a:rPr lang="es-ES" dirty="0"/>
              <a:t> </a:t>
            </a:r>
            <a:r>
              <a:rPr lang="es-ES" dirty="0" err="1"/>
              <a:t>mòbil</a:t>
            </a:r>
            <a:r>
              <a:rPr lang="es-ES" dirty="0"/>
              <a:t> o </a:t>
            </a:r>
            <a:r>
              <a:rPr lang="es-ES" dirty="0" err="1"/>
              <a:t>telefònic</a:t>
            </a:r>
            <a:r>
              <a:rPr lang="es-ES" dirty="0"/>
              <a:t>, a la </a:t>
            </a:r>
            <a:r>
              <a:rPr lang="es-ES" dirty="0" err="1"/>
              <a:t>taxa</a:t>
            </a:r>
            <a:r>
              <a:rPr lang="es-ES" dirty="0"/>
              <a:t> de </a:t>
            </a:r>
            <a:r>
              <a:rPr lang="es-ES" dirty="0" err="1"/>
              <a:t>conversió</a:t>
            </a:r>
            <a:r>
              <a:rPr lang="es-ES" dirty="0"/>
              <a:t> de les </a:t>
            </a:r>
            <a:r>
              <a:rPr lang="es-ES" dirty="0" err="1"/>
              <a:t>nostres</a:t>
            </a:r>
            <a:r>
              <a:rPr lang="es-ES" dirty="0"/>
              <a:t> </a:t>
            </a:r>
            <a:r>
              <a:rPr lang="es-ES" dirty="0" err="1"/>
              <a:t>campanyes</a:t>
            </a:r>
            <a:r>
              <a:rPr lang="es-ES" dirty="0"/>
              <a:t> de </a:t>
            </a:r>
            <a:r>
              <a:rPr lang="es-ES" dirty="0" err="1"/>
              <a:t>màrqueting</a:t>
            </a:r>
            <a:r>
              <a:rPr lang="es-ES" dirty="0"/>
              <a:t>, i</a:t>
            </a:r>
          </a:p>
          <a:p>
            <a:r>
              <a:rPr lang="es-ES" dirty="0"/>
              <a:t> </a:t>
            </a:r>
            <a:r>
              <a:rPr lang="es-ES" dirty="0" err="1"/>
              <a:t>Com</a:t>
            </a:r>
            <a:r>
              <a:rPr lang="es-ES" dirty="0"/>
              <a:t> </a:t>
            </a:r>
            <a:r>
              <a:rPr lang="es-ES" dirty="0" err="1"/>
              <a:t>podem</a:t>
            </a:r>
            <a:r>
              <a:rPr lang="es-ES" dirty="0"/>
              <a:t> ajustar les </a:t>
            </a:r>
            <a:r>
              <a:rPr lang="es-ES" dirty="0" err="1"/>
              <a:t>nostres</a:t>
            </a:r>
            <a:r>
              <a:rPr lang="es-ES" dirty="0"/>
              <a:t> </a:t>
            </a:r>
            <a:r>
              <a:rPr lang="es-ES" dirty="0" err="1"/>
              <a:t>estratègies</a:t>
            </a:r>
            <a:r>
              <a:rPr lang="es-ES" dirty="0"/>
              <a:t> de </a:t>
            </a:r>
            <a:r>
              <a:rPr lang="es-ES" dirty="0" err="1"/>
              <a:t>comunicació</a:t>
            </a:r>
            <a:r>
              <a:rPr lang="es-ES" dirty="0"/>
              <a:t> en </a:t>
            </a:r>
            <a:r>
              <a:rPr lang="es-ES" dirty="0" err="1"/>
              <a:t>funció</a:t>
            </a:r>
            <a:r>
              <a:rPr lang="es-ES" dirty="0"/>
              <a:t> </a:t>
            </a:r>
            <a:r>
              <a:rPr lang="es-ES" dirty="0" err="1"/>
              <a:t>d'aquests</a:t>
            </a:r>
            <a:r>
              <a:rPr lang="es-ES" dirty="0"/>
              <a:t> </a:t>
            </a:r>
            <a:r>
              <a:rPr lang="es-ES" dirty="0" err="1"/>
              <a:t>resultats</a:t>
            </a:r>
            <a:r>
              <a:rPr lang="es-ES" dirty="0"/>
              <a:t>?</a:t>
            </a:r>
          </a:p>
        </p:txBody>
      </p:sp>
      <p:sp>
        <p:nvSpPr>
          <p:cNvPr id="14" name="Rectángulo 13">
            <a:extLst>
              <a:ext uri="{FF2B5EF4-FFF2-40B4-BE49-F238E27FC236}">
                <a16:creationId xmlns:a16="http://schemas.microsoft.com/office/drawing/2014/main" id="{164334DF-601F-551D-64A8-3A2D6712848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1" name="Marcador de posición de imagen 4">
            <a:extLst>
              <a:ext uri="{FF2B5EF4-FFF2-40B4-BE49-F238E27FC236}">
                <a16:creationId xmlns:a16="http://schemas.microsoft.com/office/drawing/2014/main" id="{5D8DCF94-73ED-5E32-6743-B88F2B732844}"/>
              </a:ext>
            </a:extLst>
          </p:cNvPr>
          <p:cNvPicPr>
            <a:picLocks noGrp="1" noChangeAspect="1"/>
          </p:cNvPicPr>
          <p:nvPr>
            <p:ph type="pic" sz="quarter" idx="10"/>
          </p:nvPr>
        </p:nvPicPr>
        <p:blipFill>
          <a:blip r:embed="rId3"/>
          <a:srcRect l="10556" t="705" r="24457" b="-705"/>
          <a:stretch/>
        </p:blipFill>
        <p:spPr>
          <a:xfrm>
            <a:off x="5733416" y="624239"/>
            <a:ext cx="5855754" cy="5631571"/>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a:noFill/>
        </p:spPr>
      </p:pic>
    </p:spTree>
    <p:extLst>
      <p:ext uri="{BB962C8B-B14F-4D97-AF65-F5344CB8AC3E}">
        <p14:creationId xmlns:p14="http://schemas.microsoft.com/office/powerpoint/2010/main" val="3577812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ANÁLISIS EXPLORATORIO</a:t>
            </a:r>
            <a:endParaRPr lang="es-ES" sz="2400" b="1" i="1" dirty="0">
              <a:solidFill>
                <a:schemeClr val="accent3">
                  <a:lumMod val="50000"/>
                </a:schemeClr>
              </a:solidFill>
              <a:effectLst/>
              <a:latin typeface="+mj-lt"/>
            </a:endParaRPr>
          </a:p>
        </p:txBody>
      </p:sp>
      <p:sp>
        <p:nvSpPr>
          <p:cNvPr id="20" name="QuadreDeText 16">
            <a:extLst>
              <a:ext uri="{FF2B5EF4-FFF2-40B4-BE49-F238E27FC236}">
                <a16:creationId xmlns:a16="http://schemas.microsoft.com/office/drawing/2014/main" id="{AF6CF81A-B20E-F66C-D04A-A878CCFFBCE9}"/>
              </a:ext>
            </a:extLst>
          </p:cNvPr>
          <p:cNvSpPr txBox="1"/>
          <p:nvPr/>
        </p:nvSpPr>
        <p:spPr>
          <a:xfrm>
            <a:off x="6096000" y="5164674"/>
            <a:ext cx="5206017" cy="766167"/>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Hemos descompuesto estos 3.388 </a:t>
            </a:r>
            <a:r>
              <a:rPr lang="es-ES" sz="1300" dirty="0"/>
              <a:t>por el campo </a:t>
            </a:r>
            <a:r>
              <a:rPr lang="es-ES" sz="1300" i="1" dirty="0" err="1"/>
              <a:t>poutcome</a:t>
            </a:r>
            <a:r>
              <a:rPr lang="es-ES" sz="1300" dirty="0"/>
              <a:t>, éxito de la campaña anterior, y vemos claramente, </a:t>
            </a:r>
            <a:r>
              <a:rPr lang="es-ES" sz="1300" b="1" dirty="0"/>
              <a:t>que nunca se les llamó anteriormente</a:t>
            </a:r>
            <a:r>
              <a:rPr lang="es-ES" sz="1300" dirty="0"/>
              <a:t>.</a:t>
            </a:r>
          </a:p>
        </p:txBody>
      </p:sp>
      <p:pic>
        <p:nvPicPr>
          <p:cNvPr id="6" name="Imagen 5">
            <a:extLst>
              <a:ext uri="{FF2B5EF4-FFF2-40B4-BE49-F238E27FC236}">
                <a16:creationId xmlns:a16="http://schemas.microsoft.com/office/drawing/2014/main" id="{3A952524-6C81-363A-D52D-CB42DDAE2121}"/>
              </a:ext>
            </a:extLst>
          </p:cNvPr>
          <p:cNvPicPr>
            <a:picLocks noChangeAspect="1"/>
          </p:cNvPicPr>
          <p:nvPr/>
        </p:nvPicPr>
        <p:blipFill>
          <a:blip r:embed="rId2"/>
          <a:stretch>
            <a:fillRect/>
          </a:stretch>
        </p:blipFill>
        <p:spPr>
          <a:xfrm>
            <a:off x="618335" y="872608"/>
            <a:ext cx="4331369" cy="4080392"/>
          </a:xfrm>
          <a:prstGeom prst="rect">
            <a:avLst/>
          </a:prstGeom>
        </p:spPr>
      </p:pic>
      <p:pic>
        <p:nvPicPr>
          <p:cNvPr id="10" name="Imagen 9">
            <a:extLst>
              <a:ext uri="{FF2B5EF4-FFF2-40B4-BE49-F238E27FC236}">
                <a16:creationId xmlns:a16="http://schemas.microsoft.com/office/drawing/2014/main" id="{FB65792C-850F-0774-7FBB-13D63963E6A7}"/>
              </a:ext>
            </a:extLst>
          </p:cNvPr>
          <p:cNvPicPr>
            <a:picLocks noChangeAspect="1"/>
          </p:cNvPicPr>
          <p:nvPr/>
        </p:nvPicPr>
        <p:blipFill>
          <a:blip r:embed="rId3"/>
          <a:stretch>
            <a:fillRect/>
          </a:stretch>
        </p:blipFill>
        <p:spPr>
          <a:xfrm>
            <a:off x="5991225" y="872608"/>
            <a:ext cx="5206017" cy="4080392"/>
          </a:xfrm>
          <a:prstGeom prst="rect">
            <a:avLst/>
          </a:prstGeom>
        </p:spPr>
      </p:pic>
      <p:sp>
        <p:nvSpPr>
          <p:cNvPr id="12" name="QuadreDeText 16">
            <a:extLst>
              <a:ext uri="{FF2B5EF4-FFF2-40B4-BE49-F238E27FC236}">
                <a16:creationId xmlns:a16="http://schemas.microsoft.com/office/drawing/2014/main" id="{9074C1D8-F0A6-FB04-BA05-0E2F2A59CE40}"/>
              </a:ext>
            </a:extLst>
          </p:cNvPr>
          <p:cNvSpPr txBox="1"/>
          <p:nvPr/>
        </p:nvSpPr>
        <p:spPr>
          <a:xfrm>
            <a:off x="618335" y="5184300"/>
            <a:ext cx="4506115" cy="544830"/>
          </a:xfrm>
          <a:prstGeom prst="roundRect">
            <a:avLst/>
          </a:prstGeom>
          <a:solidFill>
            <a:schemeClr val="accent5">
              <a:lumMod val="25000"/>
              <a:lumOff val="75000"/>
            </a:schemeClr>
          </a:solidFill>
          <a:ln>
            <a:solidFill>
              <a:schemeClr val="bg1"/>
            </a:solidFill>
          </a:ln>
        </p:spPr>
        <p:txBody>
          <a:bodyPr wrap="square">
            <a:spAutoFit/>
          </a:bodyPr>
          <a:lstStyle/>
          <a:p>
            <a:r>
              <a:rPr lang="es-ES" sz="1300" dirty="0"/>
              <a:t>De la distribución de </a:t>
            </a:r>
            <a:r>
              <a:rPr lang="es-ES" sz="1300" dirty="0" err="1"/>
              <a:t>contact</a:t>
            </a:r>
            <a:r>
              <a:rPr lang="es-ES" sz="1300" dirty="0"/>
              <a:t>, hemos visto que </a:t>
            </a:r>
            <a:r>
              <a:rPr lang="es-ES" sz="1300" b="1" dirty="0"/>
              <a:t>3388 registros tenían la etiqueta ‘</a:t>
            </a:r>
            <a:r>
              <a:rPr lang="es-ES" sz="1300" b="1" dirty="0" err="1"/>
              <a:t>unknown</a:t>
            </a:r>
            <a:r>
              <a:rPr lang="es-ES" sz="1300" dirty="0"/>
              <a:t>’</a:t>
            </a:r>
          </a:p>
        </p:txBody>
      </p:sp>
      <p:sp>
        <p:nvSpPr>
          <p:cNvPr id="13" name="QuadreDeText 16">
            <a:extLst>
              <a:ext uri="{FF2B5EF4-FFF2-40B4-BE49-F238E27FC236}">
                <a16:creationId xmlns:a16="http://schemas.microsoft.com/office/drawing/2014/main" id="{EBCD642F-AFF0-D7E4-8199-687E297494F7}"/>
              </a:ext>
            </a:extLst>
          </p:cNvPr>
          <p:cNvSpPr txBox="1"/>
          <p:nvPr/>
        </p:nvSpPr>
        <p:spPr>
          <a:xfrm>
            <a:off x="6096000" y="6017716"/>
            <a:ext cx="5206017" cy="544830"/>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No </a:t>
            </a:r>
            <a:r>
              <a:rPr lang="es-ES" sz="1300" b="1" dirty="0" err="1"/>
              <a:t>reetiqueramos</a:t>
            </a:r>
            <a:r>
              <a:rPr lang="es-ES" sz="1300" b="1" dirty="0"/>
              <a:t> los </a:t>
            </a:r>
            <a:r>
              <a:rPr lang="es-ES" sz="1300" b="1" dirty="0" err="1"/>
              <a:t>unkown</a:t>
            </a:r>
            <a:r>
              <a:rPr lang="es-ES" sz="1300" dirty="0"/>
              <a:t>, por ser una población de clientes que solo se les ha llamado un vez.</a:t>
            </a:r>
          </a:p>
        </p:txBody>
      </p:sp>
    </p:spTree>
    <p:extLst>
      <p:ext uri="{BB962C8B-B14F-4D97-AF65-F5344CB8AC3E}">
        <p14:creationId xmlns:p14="http://schemas.microsoft.com/office/powerpoint/2010/main" val="290918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TASA DE CONVERSIÓN POR CONTACTO</a:t>
            </a:r>
            <a:endParaRPr lang="es-ES" sz="2400" b="1" i="1" dirty="0">
              <a:solidFill>
                <a:schemeClr val="accent3">
                  <a:lumMod val="50000"/>
                </a:schemeClr>
              </a:solidFill>
              <a:effectLst/>
              <a:latin typeface="+mj-lt"/>
            </a:endParaRPr>
          </a:p>
        </p:txBody>
      </p:sp>
      <p:sp>
        <p:nvSpPr>
          <p:cNvPr id="8" name="QuadreDeText 16">
            <a:extLst>
              <a:ext uri="{FF2B5EF4-FFF2-40B4-BE49-F238E27FC236}">
                <a16:creationId xmlns:a16="http://schemas.microsoft.com/office/drawing/2014/main" id="{A35D8D08-73A8-4B79-4525-ACDE3CACF457}"/>
              </a:ext>
            </a:extLst>
          </p:cNvPr>
          <p:cNvSpPr txBox="1"/>
          <p:nvPr/>
        </p:nvSpPr>
        <p:spPr>
          <a:xfrm>
            <a:off x="7192087" y="1064412"/>
            <a:ext cx="4505268" cy="766167"/>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Wingdings" panose="05000000000000000000" pitchFamily="2" charset="2"/>
              <a:buChar char="§"/>
            </a:pPr>
            <a:r>
              <a:rPr lang="es-ES" sz="1300" dirty="0"/>
              <a:t>Sin centrarnos en ningún rango, parece que llamar por móvil, tiene tasas de conversión superiores a llamar por teléfono.</a:t>
            </a:r>
          </a:p>
        </p:txBody>
      </p:sp>
      <p:sp>
        <p:nvSpPr>
          <p:cNvPr id="11" name="QuadreDeText 16">
            <a:extLst>
              <a:ext uri="{FF2B5EF4-FFF2-40B4-BE49-F238E27FC236}">
                <a16:creationId xmlns:a16="http://schemas.microsoft.com/office/drawing/2014/main" id="{5A904658-11A2-903C-C8F4-05F7A988430D}"/>
              </a:ext>
            </a:extLst>
          </p:cNvPr>
          <p:cNvSpPr txBox="1"/>
          <p:nvPr/>
        </p:nvSpPr>
        <p:spPr>
          <a:xfrm>
            <a:off x="7210426" y="2534841"/>
            <a:ext cx="4505268" cy="766167"/>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Wingdings" panose="05000000000000000000" pitchFamily="2" charset="2"/>
              <a:buChar char="§"/>
            </a:pPr>
            <a:r>
              <a:rPr lang="es-ES" sz="1300" dirty="0"/>
              <a:t>Con la prueba de </a:t>
            </a:r>
            <a:r>
              <a:rPr lang="es-ES" sz="1300" b="1" dirty="0"/>
              <a:t>proporciones (Z-test), </a:t>
            </a:r>
            <a:r>
              <a:rPr lang="es-ES" sz="1300" dirty="0"/>
              <a:t>queda verificado que llamar por móvil tiene tasas de conversión superiores a llamar por fijo.</a:t>
            </a:r>
          </a:p>
        </p:txBody>
      </p:sp>
      <p:sp>
        <p:nvSpPr>
          <p:cNvPr id="14" name="QuadreDeText 16">
            <a:extLst>
              <a:ext uri="{FF2B5EF4-FFF2-40B4-BE49-F238E27FC236}">
                <a16:creationId xmlns:a16="http://schemas.microsoft.com/office/drawing/2014/main" id="{65C05A16-0C5E-40E7-234D-8D6111594B31}"/>
              </a:ext>
            </a:extLst>
          </p:cNvPr>
          <p:cNvSpPr txBox="1"/>
          <p:nvPr/>
        </p:nvSpPr>
        <p:spPr>
          <a:xfrm>
            <a:off x="7210425" y="4070755"/>
            <a:ext cx="4486929" cy="987504"/>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Wingdings" panose="05000000000000000000" pitchFamily="2" charset="2"/>
              <a:buChar char="§"/>
            </a:pPr>
            <a:r>
              <a:rPr lang="es-ES" sz="1300" dirty="0"/>
              <a:t>Este resultado global puede ser engañoso, pues las tasas de conversión por distintos rangos de duración de llamadas, no implicaban más altas probabilidades de contratación.</a:t>
            </a:r>
          </a:p>
        </p:txBody>
      </p:sp>
      <p:pic>
        <p:nvPicPr>
          <p:cNvPr id="7" name="Imagen 6">
            <a:extLst>
              <a:ext uri="{FF2B5EF4-FFF2-40B4-BE49-F238E27FC236}">
                <a16:creationId xmlns:a16="http://schemas.microsoft.com/office/drawing/2014/main" id="{A633F606-7403-2CAA-14AB-924AD210B278}"/>
              </a:ext>
            </a:extLst>
          </p:cNvPr>
          <p:cNvPicPr>
            <a:picLocks noChangeAspect="1"/>
          </p:cNvPicPr>
          <p:nvPr/>
        </p:nvPicPr>
        <p:blipFill>
          <a:blip r:embed="rId2"/>
          <a:stretch>
            <a:fillRect/>
          </a:stretch>
        </p:blipFill>
        <p:spPr>
          <a:xfrm>
            <a:off x="720388" y="1064412"/>
            <a:ext cx="5400675" cy="4314825"/>
          </a:xfrm>
          <a:prstGeom prst="rect">
            <a:avLst/>
          </a:prstGeom>
        </p:spPr>
      </p:pic>
    </p:spTree>
    <p:extLst>
      <p:ext uri="{BB962C8B-B14F-4D97-AF65-F5344CB8AC3E}">
        <p14:creationId xmlns:p14="http://schemas.microsoft.com/office/powerpoint/2010/main" val="2338541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Tasa de Conversión por Cuartil de Edad y Tipo de Contacto</a:t>
            </a:r>
            <a:endParaRPr lang="es-ES" sz="2400" b="1" i="1" dirty="0">
              <a:solidFill>
                <a:schemeClr val="accent3">
                  <a:lumMod val="50000"/>
                </a:schemeClr>
              </a:solidFill>
              <a:effectLst/>
              <a:latin typeface="+mj-lt"/>
            </a:endParaRPr>
          </a:p>
        </p:txBody>
      </p:sp>
      <p:sp>
        <p:nvSpPr>
          <p:cNvPr id="8" name="QuadreDeText 16">
            <a:extLst>
              <a:ext uri="{FF2B5EF4-FFF2-40B4-BE49-F238E27FC236}">
                <a16:creationId xmlns:a16="http://schemas.microsoft.com/office/drawing/2014/main" id="{A35D8D08-73A8-4B79-4525-ACDE3CACF457}"/>
              </a:ext>
            </a:extLst>
          </p:cNvPr>
          <p:cNvSpPr txBox="1"/>
          <p:nvPr/>
        </p:nvSpPr>
        <p:spPr>
          <a:xfrm>
            <a:off x="9310293" y="948886"/>
            <a:ext cx="2506502" cy="1038582"/>
          </a:xfrm>
          <a:prstGeom prst="roundRect">
            <a:avLst/>
          </a:prstGeom>
          <a:solidFill>
            <a:schemeClr val="accent5">
              <a:lumMod val="25000"/>
              <a:lumOff val="75000"/>
            </a:schemeClr>
          </a:solidFill>
          <a:ln>
            <a:solidFill>
              <a:schemeClr val="bg1"/>
            </a:solidFill>
          </a:ln>
        </p:spPr>
        <p:txBody>
          <a:bodyPr wrap="square">
            <a:spAutoFit/>
          </a:bodyPr>
          <a:lstStyle/>
          <a:p>
            <a:pPr>
              <a:buFont typeface="Arial" panose="020B0604020202020204" pitchFamily="34" charset="0"/>
              <a:buChar char="•"/>
            </a:pPr>
            <a:r>
              <a:rPr lang="es-ES" sz="1400" dirty="0"/>
              <a:t>El contacto celular es más efectivo que el contacto telefónico o desconocido. </a:t>
            </a:r>
          </a:p>
          <a:p>
            <a:endParaRPr lang="es-ES" sz="1300" dirty="0"/>
          </a:p>
        </p:txBody>
      </p:sp>
      <p:sp>
        <p:nvSpPr>
          <p:cNvPr id="11" name="QuadreDeText 16">
            <a:extLst>
              <a:ext uri="{FF2B5EF4-FFF2-40B4-BE49-F238E27FC236}">
                <a16:creationId xmlns:a16="http://schemas.microsoft.com/office/drawing/2014/main" id="{5A904658-11A2-903C-C8F4-05F7A988430D}"/>
              </a:ext>
            </a:extLst>
          </p:cNvPr>
          <p:cNvSpPr txBox="1"/>
          <p:nvPr/>
        </p:nvSpPr>
        <p:spPr>
          <a:xfrm>
            <a:off x="9310291" y="2365878"/>
            <a:ext cx="2506503" cy="2162294"/>
          </a:xfrm>
          <a:prstGeom prst="roundRect">
            <a:avLst/>
          </a:prstGeom>
          <a:solidFill>
            <a:schemeClr val="accent5">
              <a:lumMod val="25000"/>
              <a:lumOff val="75000"/>
            </a:schemeClr>
          </a:solidFill>
          <a:ln>
            <a:solidFill>
              <a:schemeClr val="bg1"/>
            </a:solidFill>
          </a:ln>
        </p:spPr>
        <p:txBody>
          <a:bodyPr wrap="square">
            <a:spAutoFit/>
          </a:bodyPr>
          <a:lstStyle/>
          <a:p>
            <a:pPr marL="171450" indent="-171450">
              <a:buFont typeface="Arial" panose="020B0604020202020204" pitchFamily="34" charset="0"/>
              <a:buChar char="•"/>
            </a:pPr>
            <a:r>
              <a:rPr lang="es-ES" sz="1200" dirty="0"/>
              <a:t>Los clientes mayores (Q4) tienen una probabilidad significativamente mayor de contratar un depósito en comparación con los más jóvenes (Q1). Sin embargo, los clientes de mediana edad (Q3) tienen una menor probabilidad de conversión.</a:t>
            </a:r>
          </a:p>
          <a:p>
            <a:endParaRPr lang="es-ES" sz="1300" dirty="0"/>
          </a:p>
        </p:txBody>
      </p:sp>
      <p:sp>
        <p:nvSpPr>
          <p:cNvPr id="14" name="QuadreDeText 16">
            <a:extLst>
              <a:ext uri="{FF2B5EF4-FFF2-40B4-BE49-F238E27FC236}">
                <a16:creationId xmlns:a16="http://schemas.microsoft.com/office/drawing/2014/main" id="{65C05A16-0C5E-40E7-234D-8D6111594B31}"/>
              </a:ext>
            </a:extLst>
          </p:cNvPr>
          <p:cNvSpPr txBox="1"/>
          <p:nvPr/>
        </p:nvSpPr>
        <p:spPr>
          <a:xfrm>
            <a:off x="9437014" y="4925552"/>
            <a:ext cx="2253058" cy="323493"/>
          </a:xfrm>
          <a:prstGeom prst="roundRect">
            <a:avLst/>
          </a:prstGeom>
          <a:solidFill>
            <a:schemeClr val="accent5">
              <a:lumMod val="25000"/>
              <a:lumOff val="75000"/>
            </a:schemeClr>
          </a:solidFill>
          <a:ln>
            <a:solidFill>
              <a:schemeClr val="bg1"/>
            </a:solidFill>
          </a:ln>
        </p:spPr>
        <p:txBody>
          <a:bodyPr wrap="square">
            <a:spAutoFit/>
          </a:bodyPr>
          <a:lstStyle/>
          <a:p>
            <a:endParaRPr lang="es-ES" sz="1300" dirty="0"/>
          </a:p>
        </p:txBody>
      </p:sp>
      <p:pic>
        <p:nvPicPr>
          <p:cNvPr id="6" name="Picture 5">
            <a:extLst>
              <a:ext uri="{FF2B5EF4-FFF2-40B4-BE49-F238E27FC236}">
                <a16:creationId xmlns:a16="http://schemas.microsoft.com/office/drawing/2014/main" id="{A0634202-0B62-4993-B1A0-8B36EBDF8445}"/>
              </a:ext>
            </a:extLst>
          </p:cNvPr>
          <p:cNvPicPr>
            <a:picLocks noChangeAspect="1"/>
          </p:cNvPicPr>
          <p:nvPr/>
        </p:nvPicPr>
        <p:blipFill>
          <a:blip r:embed="rId2"/>
          <a:stretch>
            <a:fillRect/>
          </a:stretch>
        </p:blipFill>
        <p:spPr>
          <a:xfrm>
            <a:off x="828619" y="832298"/>
            <a:ext cx="7431461" cy="5775355"/>
          </a:xfrm>
          <a:prstGeom prst="rect">
            <a:avLst/>
          </a:prstGeom>
        </p:spPr>
      </p:pic>
    </p:spTree>
    <p:extLst>
      <p:ext uri="{BB962C8B-B14F-4D97-AF65-F5344CB8AC3E}">
        <p14:creationId xmlns:p14="http://schemas.microsoft.com/office/powerpoint/2010/main" val="748986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Duración Media de la Llamada por Cuartil de Edad y Tipo de Contacto</a:t>
            </a:r>
            <a:endParaRPr lang="es-ES" sz="2400" b="1" i="1" dirty="0">
              <a:solidFill>
                <a:schemeClr val="accent3">
                  <a:lumMod val="50000"/>
                </a:schemeClr>
              </a:solidFill>
              <a:effectLst/>
              <a:latin typeface="+mj-lt"/>
            </a:endParaRPr>
          </a:p>
        </p:txBody>
      </p:sp>
      <p:sp>
        <p:nvSpPr>
          <p:cNvPr id="8" name="QuadreDeText 16">
            <a:extLst>
              <a:ext uri="{FF2B5EF4-FFF2-40B4-BE49-F238E27FC236}">
                <a16:creationId xmlns:a16="http://schemas.microsoft.com/office/drawing/2014/main" id="{A35D8D08-73A8-4B79-4525-ACDE3CACF457}"/>
              </a:ext>
            </a:extLst>
          </p:cNvPr>
          <p:cNvSpPr txBox="1"/>
          <p:nvPr/>
        </p:nvSpPr>
        <p:spPr>
          <a:xfrm>
            <a:off x="9310292" y="948886"/>
            <a:ext cx="2648027" cy="1055608"/>
          </a:xfrm>
          <a:prstGeom prst="roundRect">
            <a:avLst/>
          </a:prstGeom>
          <a:solidFill>
            <a:schemeClr val="accent5">
              <a:lumMod val="25000"/>
              <a:lumOff val="75000"/>
            </a:schemeClr>
          </a:solidFill>
          <a:ln>
            <a:solidFill>
              <a:schemeClr val="bg1"/>
            </a:solidFill>
          </a:ln>
        </p:spPr>
        <p:txBody>
          <a:bodyPr wrap="square">
            <a:spAutoFit/>
          </a:bodyPr>
          <a:lstStyle/>
          <a:p>
            <a:pPr>
              <a:buFont typeface="Arial" panose="020B0604020202020204" pitchFamily="34" charset="0"/>
              <a:buChar char="•"/>
            </a:pPr>
            <a:r>
              <a:rPr lang="es-ES" sz="1400" b="1" dirty="0"/>
              <a:t>Clientes jóvenes (18-39 años):</a:t>
            </a:r>
            <a:r>
              <a:rPr lang="es-ES" sz="1400" dirty="0"/>
              <a:t> Priorizar el contacto móvil, ya que las llamadas son más largas y probablemente más efectivas.</a:t>
            </a:r>
            <a:endParaRPr lang="es-ES" sz="1300" dirty="0"/>
          </a:p>
        </p:txBody>
      </p:sp>
      <p:sp>
        <p:nvSpPr>
          <p:cNvPr id="11" name="QuadreDeText 16">
            <a:extLst>
              <a:ext uri="{FF2B5EF4-FFF2-40B4-BE49-F238E27FC236}">
                <a16:creationId xmlns:a16="http://schemas.microsoft.com/office/drawing/2014/main" id="{5A904658-11A2-903C-C8F4-05F7A988430D}"/>
              </a:ext>
            </a:extLst>
          </p:cNvPr>
          <p:cNvSpPr txBox="1"/>
          <p:nvPr/>
        </p:nvSpPr>
        <p:spPr>
          <a:xfrm>
            <a:off x="9310291" y="2365878"/>
            <a:ext cx="2506503" cy="1123712"/>
          </a:xfrm>
          <a:prstGeom prst="roundRect">
            <a:avLst/>
          </a:prstGeom>
          <a:solidFill>
            <a:schemeClr val="accent5">
              <a:lumMod val="25000"/>
              <a:lumOff val="75000"/>
            </a:schemeClr>
          </a:solidFill>
          <a:ln>
            <a:solidFill>
              <a:schemeClr val="bg1"/>
            </a:solidFill>
          </a:ln>
        </p:spPr>
        <p:txBody>
          <a:bodyPr wrap="square">
            <a:spAutoFit/>
          </a:bodyPr>
          <a:lstStyle/>
          <a:p>
            <a:pPr marL="171450" indent="-171450">
              <a:buFont typeface="Arial" panose="020B0604020202020204" pitchFamily="34" charset="0"/>
              <a:buChar char="•"/>
            </a:pPr>
            <a:r>
              <a:rPr lang="es-ES" sz="1200" b="1" dirty="0"/>
              <a:t>Clientes mayores (50+ años):</a:t>
            </a:r>
            <a:r>
              <a:rPr lang="es-ES" sz="1200" dirty="0"/>
              <a:t> Favorecer el contacto telefónico, donde las conversaciones tienden a ser más largas.</a:t>
            </a:r>
            <a:endParaRPr lang="es-ES" sz="1300" dirty="0"/>
          </a:p>
        </p:txBody>
      </p:sp>
      <p:sp>
        <p:nvSpPr>
          <p:cNvPr id="14" name="QuadreDeText 16">
            <a:extLst>
              <a:ext uri="{FF2B5EF4-FFF2-40B4-BE49-F238E27FC236}">
                <a16:creationId xmlns:a16="http://schemas.microsoft.com/office/drawing/2014/main" id="{65C05A16-0C5E-40E7-234D-8D6111594B31}"/>
              </a:ext>
            </a:extLst>
          </p:cNvPr>
          <p:cNvSpPr txBox="1"/>
          <p:nvPr/>
        </p:nvSpPr>
        <p:spPr>
          <a:xfrm>
            <a:off x="9310291" y="3658360"/>
            <a:ext cx="2253058" cy="1055608"/>
          </a:xfrm>
          <a:prstGeom prst="roundRect">
            <a:avLst/>
          </a:prstGeom>
          <a:solidFill>
            <a:schemeClr val="accent5">
              <a:lumMod val="25000"/>
              <a:lumOff val="75000"/>
            </a:schemeClr>
          </a:solidFill>
          <a:ln>
            <a:solidFill>
              <a:schemeClr val="bg1"/>
            </a:solidFill>
          </a:ln>
        </p:spPr>
        <p:txBody>
          <a:bodyPr wrap="square">
            <a:spAutoFit/>
          </a:bodyPr>
          <a:lstStyle/>
          <a:p>
            <a:r>
              <a:rPr lang="es-ES" sz="1400" b="1" dirty="0"/>
              <a:t>Evitar el contacto "</a:t>
            </a:r>
            <a:r>
              <a:rPr lang="es-ES" sz="1400" b="1" dirty="0" err="1"/>
              <a:t>unknown</a:t>
            </a:r>
            <a:r>
              <a:rPr lang="es-ES" sz="1400" b="1" dirty="0"/>
              <a:t>":</a:t>
            </a:r>
            <a:r>
              <a:rPr lang="es-ES" sz="1400" dirty="0"/>
              <a:t> Muestra una efectividad inconsistente en varios grupos de edad.</a:t>
            </a:r>
            <a:endParaRPr lang="es-ES" sz="1300" dirty="0"/>
          </a:p>
        </p:txBody>
      </p:sp>
      <p:pic>
        <p:nvPicPr>
          <p:cNvPr id="3" name="Picture 2">
            <a:extLst>
              <a:ext uri="{FF2B5EF4-FFF2-40B4-BE49-F238E27FC236}">
                <a16:creationId xmlns:a16="http://schemas.microsoft.com/office/drawing/2014/main" id="{5154F511-574B-4BCB-869B-32C1B260441A}"/>
              </a:ext>
            </a:extLst>
          </p:cNvPr>
          <p:cNvPicPr>
            <a:picLocks noChangeAspect="1"/>
          </p:cNvPicPr>
          <p:nvPr/>
        </p:nvPicPr>
        <p:blipFill>
          <a:blip r:embed="rId2"/>
          <a:stretch>
            <a:fillRect/>
          </a:stretch>
        </p:blipFill>
        <p:spPr>
          <a:xfrm>
            <a:off x="639365" y="712012"/>
            <a:ext cx="8005555" cy="5940156"/>
          </a:xfrm>
          <a:prstGeom prst="rect">
            <a:avLst/>
          </a:prstGeom>
        </p:spPr>
      </p:pic>
      <p:sp>
        <p:nvSpPr>
          <p:cNvPr id="12" name="QuadreDeText 16">
            <a:extLst>
              <a:ext uri="{FF2B5EF4-FFF2-40B4-BE49-F238E27FC236}">
                <a16:creationId xmlns:a16="http://schemas.microsoft.com/office/drawing/2014/main" id="{D9D14259-6AC5-4A23-8868-B9C97E794FCF}"/>
              </a:ext>
            </a:extLst>
          </p:cNvPr>
          <p:cNvSpPr txBox="1"/>
          <p:nvPr/>
        </p:nvSpPr>
        <p:spPr>
          <a:xfrm>
            <a:off x="9310291" y="4882738"/>
            <a:ext cx="2253058" cy="1770698"/>
          </a:xfrm>
          <a:prstGeom prst="roundRect">
            <a:avLst/>
          </a:prstGeom>
          <a:solidFill>
            <a:schemeClr val="accent5">
              <a:lumMod val="25000"/>
              <a:lumOff val="75000"/>
            </a:schemeClr>
          </a:solidFill>
          <a:ln>
            <a:solidFill>
              <a:schemeClr val="bg1"/>
            </a:solidFill>
          </a:ln>
        </p:spPr>
        <p:txBody>
          <a:bodyPr wrap="square">
            <a:spAutoFit/>
          </a:bodyPr>
          <a:lstStyle/>
          <a:p>
            <a:r>
              <a:rPr lang="es-ES" sz="1400" b="1" dirty="0"/>
              <a:t>Clientes de mediana edad (40-49 años):</a:t>
            </a:r>
            <a:r>
              <a:rPr lang="es-ES" sz="1400" dirty="0"/>
              <a:t> Las llamadas móviles son significativamente más largas que las telefónicas, lo que sugiere una mayor efectividad en este canal.</a:t>
            </a:r>
            <a:endParaRPr lang="es-ES" sz="1300" dirty="0"/>
          </a:p>
        </p:txBody>
      </p:sp>
    </p:spTree>
    <p:extLst>
      <p:ext uri="{BB962C8B-B14F-4D97-AF65-F5344CB8AC3E}">
        <p14:creationId xmlns:p14="http://schemas.microsoft.com/office/powerpoint/2010/main" val="837718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TASA DE CONVERSIÓN POR RANGOS DE DURACIÓN Y CONTACTO</a:t>
            </a:r>
            <a:endParaRPr lang="es-ES" sz="2400" b="1" i="1" dirty="0">
              <a:solidFill>
                <a:schemeClr val="accent3">
                  <a:lumMod val="50000"/>
                </a:schemeClr>
              </a:solidFill>
              <a:effectLst/>
              <a:latin typeface="+mj-lt"/>
            </a:endParaRPr>
          </a:p>
        </p:txBody>
      </p:sp>
      <p:pic>
        <p:nvPicPr>
          <p:cNvPr id="3" name="Imagen 2">
            <a:extLst>
              <a:ext uri="{FF2B5EF4-FFF2-40B4-BE49-F238E27FC236}">
                <a16:creationId xmlns:a16="http://schemas.microsoft.com/office/drawing/2014/main" id="{719CD09D-4720-F07E-5BDB-6A4F0D94B035}"/>
              </a:ext>
            </a:extLst>
          </p:cNvPr>
          <p:cNvPicPr>
            <a:picLocks noChangeAspect="1"/>
          </p:cNvPicPr>
          <p:nvPr/>
        </p:nvPicPr>
        <p:blipFill>
          <a:blip r:embed="rId2"/>
          <a:stretch>
            <a:fillRect/>
          </a:stretch>
        </p:blipFill>
        <p:spPr>
          <a:xfrm>
            <a:off x="614167" y="822100"/>
            <a:ext cx="8573433" cy="5021583"/>
          </a:xfrm>
          <a:prstGeom prst="rect">
            <a:avLst/>
          </a:prstGeom>
        </p:spPr>
      </p:pic>
      <p:sp>
        <p:nvSpPr>
          <p:cNvPr id="4" name="Rectángulo: esquinas redondeadas 3">
            <a:extLst>
              <a:ext uri="{FF2B5EF4-FFF2-40B4-BE49-F238E27FC236}">
                <a16:creationId xmlns:a16="http://schemas.microsoft.com/office/drawing/2014/main" id="{524DC190-5F0A-1B83-4C94-9DCD2619201D}"/>
              </a:ext>
            </a:extLst>
          </p:cNvPr>
          <p:cNvSpPr/>
          <p:nvPr/>
        </p:nvSpPr>
        <p:spPr>
          <a:xfrm>
            <a:off x="3695700" y="2157727"/>
            <a:ext cx="1201285" cy="3242947"/>
          </a:xfrm>
          <a:prstGeom prst="roundRect">
            <a:avLst/>
          </a:prstGeom>
          <a:noFill/>
          <a:ln w="19050">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highlight>
                <a:srgbClr val="FFFF00"/>
              </a:highlight>
            </a:endParaRPr>
          </a:p>
        </p:txBody>
      </p:sp>
      <p:sp>
        <p:nvSpPr>
          <p:cNvPr id="7" name="Rectángulo: esquinas redondeadas 6">
            <a:extLst>
              <a:ext uri="{FF2B5EF4-FFF2-40B4-BE49-F238E27FC236}">
                <a16:creationId xmlns:a16="http://schemas.microsoft.com/office/drawing/2014/main" id="{4223C842-DA95-D6B1-67D7-2B79D4760291}"/>
              </a:ext>
            </a:extLst>
          </p:cNvPr>
          <p:cNvSpPr/>
          <p:nvPr/>
        </p:nvSpPr>
        <p:spPr>
          <a:xfrm>
            <a:off x="5160805" y="1265109"/>
            <a:ext cx="1287620" cy="4135566"/>
          </a:xfrm>
          <a:prstGeom prst="roundRect">
            <a:avLst/>
          </a:prstGeom>
          <a:noFill/>
          <a:ln w="19050">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highlight>
                <a:srgbClr val="FFFF00"/>
              </a:highlight>
            </a:endParaRPr>
          </a:p>
        </p:txBody>
      </p:sp>
      <p:sp>
        <p:nvSpPr>
          <p:cNvPr id="8" name="QuadreDeText 16">
            <a:extLst>
              <a:ext uri="{FF2B5EF4-FFF2-40B4-BE49-F238E27FC236}">
                <a16:creationId xmlns:a16="http://schemas.microsoft.com/office/drawing/2014/main" id="{A35D8D08-73A8-4B79-4525-ACDE3CACF457}"/>
              </a:ext>
            </a:extLst>
          </p:cNvPr>
          <p:cNvSpPr txBox="1"/>
          <p:nvPr/>
        </p:nvSpPr>
        <p:spPr>
          <a:xfrm>
            <a:off x="9310293" y="948886"/>
            <a:ext cx="2506502" cy="1208842"/>
          </a:xfrm>
          <a:prstGeom prst="roundRect">
            <a:avLst/>
          </a:prstGeom>
          <a:solidFill>
            <a:schemeClr val="accent5">
              <a:lumMod val="25000"/>
              <a:lumOff val="75000"/>
            </a:schemeClr>
          </a:solidFill>
          <a:ln>
            <a:solidFill>
              <a:schemeClr val="bg1"/>
            </a:solidFill>
          </a:ln>
        </p:spPr>
        <p:txBody>
          <a:bodyPr wrap="square">
            <a:spAutoFit/>
          </a:bodyPr>
          <a:lstStyle/>
          <a:p>
            <a:r>
              <a:rPr lang="es-ES" sz="1300" dirty="0"/>
              <a:t>Los rangos marcados, </a:t>
            </a:r>
            <a:r>
              <a:rPr lang="es-ES" sz="1300" b="1" dirty="0"/>
              <a:t>son los de más alta probabilidad de contratación</a:t>
            </a:r>
            <a:r>
              <a:rPr lang="es-ES" sz="1300" dirty="0"/>
              <a:t>, coherentes con el Sprint 1 y verificado con el nuevo </a:t>
            </a:r>
            <a:r>
              <a:rPr lang="es-ES" sz="1300" dirty="0" err="1"/>
              <a:t>Dataset</a:t>
            </a:r>
            <a:r>
              <a:rPr lang="es-ES" sz="1300" dirty="0"/>
              <a:t>.</a:t>
            </a:r>
          </a:p>
        </p:txBody>
      </p:sp>
      <p:sp>
        <p:nvSpPr>
          <p:cNvPr id="11" name="QuadreDeText 16">
            <a:extLst>
              <a:ext uri="{FF2B5EF4-FFF2-40B4-BE49-F238E27FC236}">
                <a16:creationId xmlns:a16="http://schemas.microsoft.com/office/drawing/2014/main" id="{5A904658-11A2-903C-C8F4-05F7A988430D}"/>
              </a:ext>
            </a:extLst>
          </p:cNvPr>
          <p:cNvSpPr txBox="1"/>
          <p:nvPr/>
        </p:nvSpPr>
        <p:spPr>
          <a:xfrm>
            <a:off x="9303936" y="2464109"/>
            <a:ext cx="2506503" cy="1651516"/>
          </a:xfrm>
          <a:prstGeom prst="roundRect">
            <a:avLst/>
          </a:prstGeom>
          <a:solidFill>
            <a:schemeClr val="accent5">
              <a:lumMod val="25000"/>
              <a:lumOff val="75000"/>
            </a:schemeClr>
          </a:solidFill>
          <a:ln>
            <a:solidFill>
              <a:schemeClr val="bg1"/>
            </a:solidFill>
          </a:ln>
        </p:spPr>
        <p:txBody>
          <a:bodyPr wrap="square">
            <a:spAutoFit/>
          </a:bodyPr>
          <a:lstStyle/>
          <a:p>
            <a:r>
              <a:rPr lang="es-ES" sz="1300" dirty="0"/>
              <a:t>Con la prueba de </a:t>
            </a:r>
            <a:r>
              <a:rPr lang="es-ES" sz="1300" b="1" dirty="0"/>
              <a:t>proporciones (Z-test), </a:t>
            </a:r>
            <a:r>
              <a:rPr lang="es-ES" sz="1300" dirty="0"/>
              <a:t>queda verificado tanto para el </a:t>
            </a:r>
            <a:r>
              <a:rPr lang="es-ES" sz="1300" b="1" dirty="0"/>
              <a:t>rango medio-alto</a:t>
            </a:r>
            <a:r>
              <a:rPr lang="es-ES" sz="1300" dirty="0"/>
              <a:t>, como para </a:t>
            </a:r>
            <a:r>
              <a:rPr lang="es-ES" sz="1300" b="1" dirty="0"/>
              <a:t>el rango alto</a:t>
            </a:r>
            <a:r>
              <a:rPr lang="es-ES" sz="1300" dirty="0"/>
              <a:t>, que la tasa de conversión con llamadas telefónicas es ligeramente superior a llamar por móvil. </a:t>
            </a:r>
          </a:p>
        </p:txBody>
      </p:sp>
      <p:sp>
        <p:nvSpPr>
          <p:cNvPr id="14" name="QuadreDeText 16">
            <a:extLst>
              <a:ext uri="{FF2B5EF4-FFF2-40B4-BE49-F238E27FC236}">
                <a16:creationId xmlns:a16="http://schemas.microsoft.com/office/drawing/2014/main" id="{65C05A16-0C5E-40E7-234D-8D6111594B31}"/>
              </a:ext>
            </a:extLst>
          </p:cNvPr>
          <p:cNvSpPr txBox="1"/>
          <p:nvPr/>
        </p:nvSpPr>
        <p:spPr>
          <a:xfrm>
            <a:off x="9324775" y="4536306"/>
            <a:ext cx="2411394" cy="987504"/>
          </a:xfrm>
          <a:prstGeom prst="roundRect">
            <a:avLst/>
          </a:prstGeom>
          <a:solidFill>
            <a:schemeClr val="accent5">
              <a:lumMod val="25000"/>
              <a:lumOff val="75000"/>
            </a:schemeClr>
          </a:solidFill>
          <a:ln>
            <a:solidFill>
              <a:schemeClr val="bg1"/>
            </a:solidFill>
          </a:ln>
        </p:spPr>
        <p:txBody>
          <a:bodyPr wrap="square">
            <a:spAutoFit/>
          </a:bodyPr>
          <a:lstStyle/>
          <a:p>
            <a:r>
              <a:rPr lang="es-ES" sz="1300" dirty="0"/>
              <a:t>¿Tiene relación </a:t>
            </a:r>
            <a:r>
              <a:rPr lang="es-ES" sz="1300" b="1" dirty="0"/>
              <a:t>la edad del cliente y el balance con estas tasas de conversión</a:t>
            </a:r>
            <a:r>
              <a:rPr lang="es-ES" sz="1300" dirty="0"/>
              <a:t> más altas en teléfono que en móvil?</a:t>
            </a:r>
          </a:p>
        </p:txBody>
      </p:sp>
    </p:spTree>
    <p:extLst>
      <p:ext uri="{BB962C8B-B14F-4D97-AF65-F5344CB8AC3E}">
        <p14:creationId xmlns:p14="http://schemas.microsoft.com/office/powerpoint/2010/main" val="2168691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TASA DE CONVERSIÓN </a:t>
            </a:r>
            <a:r>
              <a:rPr lang="es-ES" sz="2400" b="1" dirty="0">
                <a:solidFill>
                  <a:schemeClr val="accent3">
                    <a:lumMod val="50000"/>
                  </a:schemeClr>
                </a:solidFill>
                <a:latin typeface="+mj-lt"/>
              </a:rPr>
              <a:t>POR RANGO DE INTERÉS Y TIPO CONTACTO</a:t>
            </a:r>
            <a:endParaRPr lang="es-ES" sz="2400" b="1" i="1" dirty="0">
              <a:solidFill>
                <a:schemeClr val="accent3">
                  <a:lumMod val="50000"/>
                </a:schemeClr>
              </a:solidFill>
              <a:effectLst/>
              <a:latin typeface="+mj-lt"/>
            </a:endParaRPr>
          </a:p>
        </p:txBody>
      </p:sp>
      <p:sp>
        <p:nvSpPr>
          <p:cNvPr id="8" name="QuadreDeText 16">
            <a:extLst>
              <a:ext uri="{FF2B5EF4-FFF2-40B4-BE49-F238E27FC236}">
                <a16:creationId xmlns:a16="http://schemas.microsoft.com/office/drawing/2014/main" id="{A35D8D08-73A8-4B79-4525-ACDE3CACF457}"/>
              </a:ext>
            </a:extLst>
          </p:cNvPr>
          <p:cNvSpPr txBox="1"/>
          <p:nvPr/>
        </p:nvSpPr>
        <p:spPr>
          <a:xfrm>
            <a:off x="7349969" y="1270891"/>
            <a:ext cx="4386200" cy="987504"/>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Wingdings" panose="05000000000000000000" pitchFamily="2" charset="2"/>
              <a:buChar char="§"/>
            </a:pPr>
            <a:r>
              <a:rPr lang="es-ES" sz="1300" dirty="0"/>
              <a:t>Los dos segmentos anteriores, los hemos unido, para estudiar por tipo de contacto, cuáles serían las </a:t>
            </a:r>
            <a:r>
              <a:rPr lang="es-ES" sz="1300" b="1" dirty="0"/>
              <a:t>causas de la mayor tasa de conversión de teléfono frente a la de móvil. </a:t>
            </a:r>
          </a:p>
        </p:txBody>
      </p:sp>
      <p:sp>
        <p:nvSpPr>
          <p:cNvPr id="2" name="QuadreDeText 16">
            <a:extLst>
              <a:ext uri="{FF2B5EF4-FFF2-40B4-BE49-F238E27FC236}">
                <a16:creationId xmlns:a16="http://schemas.microsoft.com/office/drawing/2014/main" id="{2C65B12D-49F2-E1C0-DF85-5F249F6BDBF6}"/>
              </a:ext>
            </a:extLst>
          </p:cNvPr>
          <p:cNvSpPr txBox="1"/>
          <p:nvPr/>
        </p:nvSpPr>
        <p:spPr>
          <a:xfrm>
            <a:off x="7349968" y="3111927"/>
            <a:ext cx="4386200" cy="544830"/>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Wingdings" panose="05000000000000000000" pitchFamily="2" charset="2"/>
              <a:buChar char="§"/>
            </a:pPr>
            <a:r>
              <a:rPr lang="es-ES" sz="1300" b="1" dirty="0"/>
              <a:t>El 69% de clientes llamados a fijo (</a:t>
            </a:r>
            <a:r>
              <a:rPr lang="es-ES" sz="1300" dirty="0"/>
              <a:t>335</a:t>
            </a:r>
            <a:r>
              <a:rPr lang="es-ES" sz="1300" b="1" dirty="0"/>
              <a:t>) tienen edades superiores a 45 años</a:t>
            </a:r>
            <a:r>
              <a:rPr lang="es-ES" sz="1300" dirty="0"/>
              <a:t>.</a:t>
            </a:r>
          </a:p>
        </p:txBody>
      </p:sp>
      <p:sp>
        <p:nvSpPr>
          <p:cNvPr id="3" name="QuadreDeText 16">
            <a:extLst>
              <a:ext uri="{FF2B5EF4-FFF2-40B4-BE49-F238E27FC236}">
                <a16:creationId xmlns:a16="http://schemas.microsoft.com/office/drawing/2014/main" id="{D6C951ED-E4F6-E4E0-9F26-0FC4EC94C995}"/>
              </a:ext>
            </a:extLst>
          </p:cNvPr>
          <p:cNvSpPr txBox="1"/>
          <p:nvPr/>
        </p:nvSpPr>
        <p:spPr>
          <a:xfrm>
            <a:off x="7349968" y="4820942"/>
            <a:ext cx="4386200" cy="766167"/>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Wingdings" panose="05000000000000000000" pitchFamily="2" charset="2"/>
              <a:buChar char="§"/>
            </a:pPr>
            <a:r>
              <a:rPr lang="es-ES" sz="1300" b="1" dirty="0"/>
              <a:t>El 67% de clientes (</a:t>
            </a:r>
            <a:r>
              <a:rPr lang="es-ES" sz="1300" dirty="0"/>
              <a:t>1794</a:t>
            </a:r>
            <a:r>
              <a:rPr lang="es-ES" sz="1300" b="1" dirty="0"/>
              <a:t>) tenían edades inferiores a 45 años</a:t>
            </a:r>
            <a:r>
              <a:rPr lang="es-ES" sz="1300" dirty="0"/>
              <a:t>, donde la tasa de conversión en promedio es más baja que en teléfono.</a:t>
            </a:r>
            <a:endParaRPr lang="es-ES" sz="1300" b="1" dirty="0"/>
          </a:p>
        </p:txBody>
      </p:sp>
      <p:sp>
        <p:nvSpPr>
          <p:cNvPr id="4" name="Rectángulo: esquinas redondeadas 3">
            <a:extLst>
              <a:ext uri="{FF2B5EF4-FFF2-40B4-BE49-F238E27FC236}">
                <a16:creationId xmlns:a16="http://schemas.microsoft.com/office/drawing/2014/main" id="{8D4C0DC5-E38C-8978-0825-60225E1CA4D7}"/>
              </a:ext>
            </a:extLst>
          </p:cNvPr>
          <p:cNvSpPr/>
          <p:nvPr/>
        </p:nvSpPr>
        <p:spPr>
          <a:xfrm>
            <a:off x="7349968" y="2887126"/>
            <a:ext cx="2523874" cy="214394"/>
          </a:xfrm>
          <a:prstGeom prst="roundRect">
            <a:avLst>
              <a:gd name="adj" fmla="val 27880"/>
            </a:avLst>
          </a:prstGeom>
          <a:solidFill>
            <a:srgbClr val="D2ECB6"/>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Edad alta importa en teléfono</a:t>
            </a:r>
          </a:p>
        </p:txBody>
      </p:sp>
      <p:sp>
        <p:nvSpPr>
          <p:cNvPr id="11" name="Rectángulo: esquinas redondeadas 10">
            <a:extLst>
              <a:ext uri="{FF2B5EF4-FFF2-40B4-BE49-F238E27FC236}">
                <a16:creationId xmlns:a16="http://schemas.microsoft.com/office/drawing/2014/main" id="{76D34A9C-4278-C4A6-ED12-5D9985A22A49}"/>
              </a:ext>
            </a:extLst>
          </p:cNvPr>
          <p:cNvSpPr/>
          <p:nvPr/>
        </p:nvSpPr>
        <p:spPr>
          <a:xfrm>
            <a:off x="7349968" y="4506825"/>
            <a:ext cx="2054091" cy="314117"/>
          </a:xfrm>
          <a:prstGeom prst="roundRect">
            <a:avLst>
              <a:gd name="adj" fmla="val 27880"/>
            </a:avLst>
          </a:prstGeom>
          <a:solidFill>
            <a:srgbClr val="FFB7B7"/>
          </a:solidFill>
          <a:ln>
            <a:solidFill>
              <a:srgbClr val="FF8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Edad más baja en móvil</a:t>
            </a:r>
          </a:p>
        </p:txBody>
      </p:sp>
      <p:pic>
        <p:nvPicPr>
          <p:cNvPr id="13" name="Imagen 12">
            <a:extLst>
              <a:ext uri="{FF2B5EF4-FFF2-40B4-BE49-F238E27FC236}">
                <a16:creationId xmlns:a16="http://schemas.microsoft.com/office/drawing/2014/main" id="{F01997C6-D932-F328-A9F6-46860D82F517}"/>
              </a:ext>
            </a:extLst>
          </p:cNvPr>
          <p:cNvPicPr>
            <a:picLocks noChangeAspect="1"/>
          </p:cNvPicPr>
          <p:nvPr/>
        </p:nvPicPr>
        <p:blipFill>
          <a:blip r:embed="rId2"/>
          <a:stretch>
            <a:fillRect/>
          </a:stretch>
        </p:blipFill>
        <p:spPr>
          <a:xfrm>
            <a:off x="455831" y="927506"/>
            <a:ext cx="6619875" cy="5257800"/>
          </a:xfrm>
          <a:prstGeom prst="rect">
            <a:avLst/>
          </a:prstGeom>
        </p:spPr>
      </p:pic>
    </p:spTree>
    <p:extLst>
      <p:ext uri="{BB962C8B-B14F-4D97-AF65-F5344CB8AC3E}">
        <p14:creationId xmlns:p14="http://schemas.microsoft.com/office/powerpoint/2010/main" val="2677121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TASA DE CONVERSIÓN [4 a 17 min] POR RANGO BALANCE Y EDAD</a:t>
            </a:r>
            <a:endParaRPr lang="es-ES" sz="2400" b="1" i="1" dirty="0">
              <a:solidFill>
                <a:schemeClr val="accent3">
                  <a:lumMod val="50000"/>
                </a:schemeClr>
              </a:solidFill>
              <a:effectLst/>
              <a:latin typeface="+mj-lt"/>
            </a:endParaRPr>
          </a:p>
        </p:txBody>
      </p:sp>
      <p:sp>
        <p:nvSpPr>
          <p:cNvPr id="14" name="QuadreDeText 16">
            <a:extLst>
              <a:ext uri="{FF2B5EF4-FFF2-40B4-BE49-F238E27FC236}">
                <a16:creationId xmlns:a16="http://schemas.microsoft.com/office/drawing/2014/main" id="{890DCFF3-69BD-F7AE-F395-6447B2C645C2}"/>
              </a:ext>
            </a:extLst>
          </p:cNvPr>
          <p:cNvSpPr txBox="1"/>
          <p:nvPr/>
        </p:nvSpPr>
        <p:spPr>
          <a:xfrm>
            <a:off x="239521" y="4753018"/>
            <a:ext cx="10782440" cy="323493"/>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Wingdings" panose="05000000000000000000" pitchFamily="2" charset="2"/>
              <a:buChar char="§"/>
            </a:pPr>
            <a:r>
              <a:rPr lang="es-ES" sz="1300" dirty="0"/>
              <a:t>Independientemente del tipo de llamada, </a:t>
            </a:r>
            <a:r>
              <a:rPr lang="es-ES" sz="1300" b="1" dirty="0"/>
              <a:t>a más balance por la misma franja de edad,  aumenta la tasa de conversión</a:t>
            </a:r>
          </a:p>
        </p:txBody>
      </p:sp>
      <p:sp>
        <p:nvSpPr>
          <p:cNvPr id="15" name="QuadreDeText 16">
            <a:extLst>
              <a:ext uri="{FF2B5EF4-FFF2-40B4-BE49-F238E27FC236}">
                <a16:creationId xmlns:a16="http://schemas.microsoft.com/office/drawing/2014/main" id="{E69D230B-B06C-CAB7-FBDF-D6D8CDC18059}"/>
              </a:ext>
            </a:extLst>
          </p:cNvPr>
          <p:cNvSpPr txBox="1"/>
          <p:nvPr/>
        </p:nvSpPr>
        <p:spPr>
          <a:xfrm>
            <a:off x="239521" y="5187290"/>
            <a:ext cx="10782440" cy="544830"/>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Wingdings" panose="05000000000000000000" pitchFamily="2" charset="2"/>
              <a:buChar char="§"/>
            </a:pPr>
            <a:r>
              <a:rPr lang="es-ES" sz="1300" b="1" dirty="0"/>
              <a:t>Para llamadas , con rango de edades inferiores a 34 años</a:t>
            </a:r>
            <a:r>
              <a:rPr lang="es-ES" sz="1300" dirty="0"/>
              <a:t>, la tasa de conversión  sería superior siempre llamando con móvil, independientemente del balance (primera fila de los mapas)</a:t>
            </a:r>
            <a:endParaRPr lang="es-ES" sz="1300" b="1" dirty="0"/>
          </a:p>
        </p:txBody>
      </p:sp>
      <p:sp>
        <p:nvSpPr>
          <p:cNvPr id="16" name="CuadroTexto 15">
            <a:extLst>
              <a:ext uri="{FF2B5EF4-FFF2-40B4-BE49-F238E27FC236}">
                <a16:creationId xmlns:a16="http://schemas.microsoft.com/office/drawing/2014/main" id="{D8985E13-0CB1-5C5D-3291-DCA3BEC50337}"/>
              </a:ext>
            </a:extLst>
          </p:cNvPr>
          <p:cNvSpPr txBox="1"/>
          <p:nvPr/>
        </p:nvSpPr>
        <p:spPr>
          <a:xfrm>
            <a:off x="161925" y="4452046"/>
            <a:ext cx="3023520" cy="292388"/>
          </a:xfrm>
          <a:prstGeom prst="rect">
            <a:avLst/>
          </a:prstGeom>
          <a:noFill/>
        </p:spPr>
        <p:txBody>
          <a:bodyPr wrap="none" rtlCol="0">
            <a:spAutoFit/>
          </a:bodyPr>
          <a:lstStyle/>
          <a:p>
            <a:r>
              <a:rPr lang="es-ES" sz="1300" dirty="0"/>
              <a:t>Comparando los dos </a:t>
            </a:r>
            <a:r>
              <a:rPr lang="es-ES" sz="1300" dirty="0" err="1"/>
              <a:t>heatmap</a:t>
            </a:r>
            <a:r>
              <a:rPr lang="es-ES" sz="1300" dirty="0"/>
              <a:t> </a:t>
            </a:r>
            <a:r>
              <a:rPr lang="es-ES" sz="1300" dirty="0" err="1"/>
              <a:t>concluïmos</a:t>
            </a:r>
            <a:r>
              <a:rPr lang="es-ES" sz="1300" dirty="0"/>
              <a:t>:</a:t>
            </a:r>
          </a:p>
        </p:txBody>
      </p:sp>
      <p:sp>
        <p:nvSpPr>
          <p:cNvPr id="17" name="QuadreDeText 16">
            <a:extLst>
              <a:ext uri="{FF2B5EF4-FFF2-40B4-BE49-F238E27FC236}">
                <a16:creationId xmlns:a16="http://schemas.microsoft.com/office/drawing/2014/main" id="{F4A62E18-8721-C408-FA91-043893ADFE95}"/>
              </a:ext>
            </a:extLst>
          </p:cNvPr>
          <p:cNvSpPr txBox="1"/>
          <p:nvPr/>
        </p:nvSpPr>
        <p:spPr>
          <a:xfrm>
            <a:off x="239521" y="5842899"/>
            <a:ext cx="10782440" cy="544830"/>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Wingdings" panose="05000000000000000000" pitchFamily="2" charset="2"/>
              <a:buChar char="§"/>
            </a:pPr>
            <a:r>
              <a:rPr lang="es-ES" sz="1300" b="1" dirty="0"/>
              <a:t>Para el rango de llamadas, de edades mayores a 34 años y rangos de balance superiores al nivel bajo</a:t>
            </a:r>
            <a:r>
              <a:rPr lang="es-ES" sz="1300" dirty="0"/>
              <a:t>, llamar con teléfono fijo siempre obtendremos mayor tasa de conversión (4 cuadrantes esquina derecha superior de los mapas mapas)</a:t>
            </a:r>
            <a:endParaRPr lang="es-ES" sz="1300" b="1" dirty="0"/>
          </a:p>
        </p:txBody>
      </p:sp>
      <p:pic>
        <p:nvPicPr>
          <p:cNvPr id="22" name="Imagen 21">
            <a:extLst>
              <a:ext uri="{FF2B5EF4-FFF2-40B4-BE49-F238E27FC236}">
                <a16:creationId xmlns:a16="http://schemas.microsoft.com/office/drawing/2014/main" id="{245EA297-A5CA-364C-8753-A22A2E71CD45}"/>
              </a:ext>
            </a:extLst>
          </p:cNvPr>
          <p:cNvPicPr>
            <a:picLocks noChangeAspect="1"/>
          </p:cNvPicPr>
          <p:nvPr/>
        </p:nvPicPr>
        <p:blipFill>
          <a:blip r:embed="rId2"/>
          <a:stretch>
            <a:fillRect/>
          </a:stretch>
        </p:blipFill>
        <p:spPr>
          <a:xfrm>
            <a:off x="239521" y="762338"/>
            <a:ext cx="6123590" cy="3654294"/>
          </a:xfrm>
          <a:prstGeom prst="rect">
            <a:avLst/>
          </a:prstGeom>
        </p:spPr>
      </p:pic>
      <p:pic>
        <p:nvPicPr>
          <p:cNvPr id="20" name="Imagen 19">
            <a:extLst>
              <a:ext uri="{FF2B5EF4-FFF2-40B4-BE49-F238E27FC236}">
                <a16:creationId xmlns:a16="http://schemas.microsoft.com/office/drawing/2014/main" id="{EEFD5E90-A326-214A-2B48-5E5FAC955200}"/>
              </a:ext>
            </a:extLst>
          </p:cNvPr>
          <p:cNvPicPr>
            <a:picLocks noChangeAspect="1"/>
          </p:cNvPicPr>
          <p:nvPr/>
        </p:nvPicPr>
        <p:blipFill>
          <a:blip r:embed="rId3"/>
          <a:stretch>
            <a:fillRect/>
          </a:stretch>
        </p:blipFill>
        <p:spPr>
          <a:xfrm>
            <a:off x="5554060" y="784691"/>
            <a:ext cx="6167438" cy="3631941"/>
          </a:xfrm>
          <a:prstGeom prst="rect">
            <a:avLst/>
          </a:prstGeom>
        </p:spPr>
      </p:pic>
    </p:spTree>
    <p:extLst>
      <p:ext uri="{BB962C8B-B14F-4D97-AF65-F5344CB8AC3E}">
        <p14:creationId xmlns:p14="http://schemas.microsoft.com/office/powerpoint/2010/main" val="164560905"/>
      </p:ext>
    </p:extLst>
  </p:cSld>
  <p:clrMapOvr>
    <a:masterClrMapping/>
  </p:clrMapOvr>
</p:sld>
</file>

<file path=ppt/theme/theme1.xml><?xml version="1.0" encoding="utf-8"?>
<a:theme xmlns:a="http://schemas.openxmlformats.org/drawingml/2006/main" name="Tema de Offic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49603285_TF16411253_Win32" id="{2C59E102-15E9-4D8B-B2F3-9BC4537C440C}" vid="{D57EAC22-0DAE-4CAE-BBA4-28BA0EB5CBD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1345</TotalTime>
  <Words>1101</Words>
  <Application>Microsoft Office PowerPoint</Application>
  <PresentationFormat>Panorámica</PresentationFormat>
  <Paragraphs>73</Paragraphs>
  <Slides>12</Slides>
  <Notes>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Calibri</vt:lpstr>
      <vt:lpstr>Calibri Light</vt:lpstr>
      <vt:lpstr>Wingdings</vt:lpstr>
      <vt:lpstr>Tema de Office</vt:lpstr>
      <vt:lpstr>RESULTADOS DESAFÍO 2</vt:lpstr>
      <vt:lpstr>Análisis de Márketing y Comunicación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RESULTADOS DESAFÍO 1</dc:title>
  <dc:creator>Natalya Martyn</dc:creator>
  <cp:lastModifiedBy>Gorka Bonals</cp:lastModifiedBy>
  <cp:revision>33</cp:revision>
  <dcterms:created xsi:type="dcterms:W3CDTF">2024-10-12T08:55:41Z</dcterms:created>
  <dcterms:modified xsi:type="dcterms:W3CDTF">2024-10-19T17:44:56Z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