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24" r:id="rId5"/>
    <p:sldId id="302" r:id="rId6"/>
    <p:sldId id="368" r:id="rId7"/>
    <p:sldId id="366" r:id="rId8"/>
    <p:sldId id="370" r:id="rId9"/>
    <p:sldId id="365" r:id="rId10"/>
    <p:sldId id="371" r:id="rId11"/>
    <p:sldId id="335"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D185"/>
    <a:srgbClr val="009900"/>
    <a:srgbClr val="FF7575"/>
    <a:srgbClr val="D9FFD9"/>
    <a:srgbClr val="CFAFE7"/>
    <a:srgbClr val="C39BE1"/>
    <a:srgbClr val="FFB7B7"/>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348" autoAdjust="0"/>
  </p:normalViewPr>
  <p:slideViewPr>
    <p:cSldViewPr snapToGrid="0">
      <p:cViewPr varScale="1">
        <p:scale>
          <a:sx n="108" d="100"/>
          <a:sy n="108" d="100"/>
        </p:scale>
        <p:origin x="618" y="10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24/10/2024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24/10/2024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8</a:t>
            </a:fld>
            <a:endParaRPr lang="es-ES"/>
          </a:p>
        </p:txBody>
      </p:sp>
    </p:spTree>
    <p:extLst>
      <p:ext uri="{BB962C8B-B14F-4D97-AF65-F5344CB8AC3E}">
        <p14:creationId xmlns:p14="http://schemas.microsoft.com/office/powerpoint/2010/main" val="784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24/10/2024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70000" lnSpcReduction="20000"/>
          </a:bodyPr>
          <a:lstStyle/>
          <a:p>
            <a:r>
              <a:rPr lang="es-ES" sz="2000" noProof="0" dirty="0"/>
              <a:t>¿Qué combinaciones de características demográficas (como edad, nivel educativo i ocupación) son más comunes entre los clientes que utilizan múltiples productos financieros del banco: loan, hipoteca, depósito</a:t>
            </a:r>
            <a:r>
              <a:rPr lang="es-ES" noProof="0" dirty="0"/>
              <a:t>?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pic>
        <p:nvPicPr>
          <p:cNvPr id="20" name="Imagen 19">
            <a:extLst>
              <a:ext uri="{FF2B5EF4-FFF2-40B4-BE49-F238E27FC236}">
                <a16:creationId xmlns:a16="http://schemas.microsoft.com/office/drawing/2014/main" id="{124605CD-C3CB-2B85-510F-5A90557A0E79}"/>
              </a:ext>
            </a:extLst>
          </p:cNvPr>
          <p:cNvPicPr>
            <a:picLocks noChangeAspect="1"/>
          </p:cNvPicPr>
          <p:nvPr/>
        </p:nvPicPr>
        <p:blipFill>
          <a:blip r:embed="rId2"/>
          <a:stretch>
            <a:fillRect/>
          </a:stretch>
        </p:blipFill>
        <p:spPr>
          <a:xfrm>
            <a:off x="505958" y="816964"/>
            <a:ext cx="4935984" cy="2883803"/>
          </a:xfrm>
          <a:prstGeom prst="rect">
            <a:avLst/>
          </a:prstGeom>
        </p:spPr>
      </p:pic>
      <p:pic>
        <p:nvPicPr>
          <p:cNvPr id="22" name="Imagen 21">
            <a:extLst>
              <a:ext uri="{FF2B5EF4-FFF2-40B4-BE49-F238E27FC236}">
                <a16:creationId xmlns:a16="http://schemas.microsoft.com/office/drawing/2014/main" id="{833634CD-CA2D-5955-2AE9-8D18396FD1F4}"/>
              </a:ext>
            </a:extLst>
          </p:cNvPr>
          <p:cNvPicPr>
            <a:picLocks noChangeAspect="1"/>
          </p:cNvPicPr>
          <p:nvPr/>
        </p:nvPicPr>
        <p:blipFill>
          <a:blip r:embed="rId3"/>
          <a:stretch>
            <a:fillRect/>
          </a:stretch>
        </p:blipFill>
        <p:spPr>
          <a:xfrm>
            <a:off x="6121063" y="816963"/>
            <a:ext cx="5011534" cy="2892769"/>
          </a:xfrm>
          <a:prstGeom prst="rect">
            <a:avLst/>
          </a:prstGeom>
        </p:spPr>
      </p:pic>
      <p:pic>
        <p:nvPicPr>
          <p:cNvPr id="24" name="Imagen 23">
            <a:extLst>
              <a:ext uri="{FF2B5EF4-FFF2-40B4-BE49-F238E27FC236}">
                <a16:creationId xmlns:a16="http://schemas.microsoft.com/office/drawing/2014/main" id="{0698B492-4C56-377C-E606-560AA0988C75}"/>
              </a:ext>
            </a:extLst>
          </p:cNvPr>
          <p:cNvPicPr>
            <a:picLocks noChangeAspect="1"/>
          </p:cNvPicPr>
          <p:nvPr/>
        </p:nvPicPr>
        <p:blipFill>
          <a:blip r:embed="rId4"/>
          <a:stretch>
            <a:fillRect/>
          </a:stretch>
        </p:blipFill>
        <p:spPr>
          <a:xfrm>
            <a:off x="505957" y="3834206"/>
            <a:ext cx="4935983" cy="2883803"/>
          </a:xfrm>
          <a:prstGeom prst="rect">
            <a:avLst/>
          </a:prstGeom>
        </p:spPr>
      </p:pic>
      <p:pic>
        <p:nvPicPr>
          <p:cNvPr id="26" name="Imagen 25">
            <a:extLst>
              <a:ext uri="{FF2B5EF4-FFF2-40B4-BE49-F238E27FC236}">
                <a16:creationId xmlns:a16="http://schemas.microsoft.com/office/drawing/2014/main" id="{2BEF0506-1621-F343-BE86-104AAC2318EA}"/>
              </a:ext>
            </a:extLst>
          </p:cNvPr>
          <p:cNvPicPr>
            <a:picLocks noChangeAspect="1"/>
          </p:cNvPicPr>
          <p:nvPr/>
        </p:nvPicPr>
        <p:blipFill>
          <a:blip r:embed="rId5"/>
          <a:stretch>
            <a:fillRect/>
          </a:stretch>
        </p:blipFill>
        <p:spPr>
          <a:xfrm>
            <a:off x="6121063" y="3834206"/>
            <a:ext cx="5011535" cy="2885067"/>
          </a:xfrm>
          <a:prstGeom prst="rect">
            <a:avLst/>
          </a:prstGeom>
        </p:spPr>
      </p:pic>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523220"/>
          </a:xfrm>
          <a:prstGeom prst="rect">
            <a:avLst/>
          </a:prstGeom>
          <a:noFill/>
        </p:spPr>
        <p:txBody>
          <a:bodyPr wrap="square">
            <a:spAutoFit/>
          </a:bodyPr>
          <a:lstStyle/>
          <a:p>
            <a:r>
              <a:rPr lang="es-ES" sz="2400" b="1" dirty="0">
                <a:solidFill>
                  <a:schemeClr val="accent3">
                    <a:lumMod val="50000"/>
                  </a:schemeClr>
                </a:solidFill>
                <a:effectLst/>
                <a:latin typeface="+mj-lt"/>
              </a:rPr>
              <a:t>Análisis por clústeres de </a:t>
            </a:r>
            <a:r>
              <a:rPr lang="es-ES" sz="2800" b="1" dirty="0">
                <a:solidFill>
                  <a:schemeClr val="accent3">
                    <a:lumMod val="50000"/>
                  </a:schemeClr>
                </a:solidFill>
                <a:effectLst/>
                <a:latin typeface="+mj-lt"/>
              </a:rPr>
              <a:t>todos los clientes</a:t>
            </a:r>
            <a:endParaRPr lang="es-ES" sz="2400" b="1" i="1" dirty="0">
              <a:solidFill>
                <a:schemeClr val="accent3">
                  <a:lumMod val="50000"/>
                </a:schemeClr>
              </a:solidFill>
              <a:effectLst/>
              <a:latin typeface="+mj-lt"/>
            </a:endParaRPr>
          </a:p>
        </p:txBody>
      </p:sp>
      <p:sp>
        <p:nvSpPr>
          <p:cNvPr id="4" name="QuadreDeText 16">
            <a:extLst>
              <a:ext uri="{FF2B5EF4-FFF2-40B4-BE49-F238E27FC236}">
                <a16:creationId xmlns:a16="http://schemas.microsoft.com/office/drawing/2014/main" id="{3A20FDBA-B790-7D54-AC3A-144E5EA1E955}"/>
              </a:ext>
            </a:extLst>
          </p:cNvPr>
          <p:cNvSpPr txBox="1"/>
          <p:nvPr/>
        </p:nvSpPr>
        <p:spPr>
          <a:xfrm>
            <a:off x="505958" y="712012"/>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60+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Jubilados</a:t>
            </a:r>
          </a:p>
        </p:txBody>
      </p:sp>
      <p:sp>
        <p:nvSpPr>
          <p:cNvPr id="7" name="QuadreDeText 16">
            <a:extLst>
              <a:ext uri="{FF2B5EF4-FFF2-40B4-BE49-F238E27FC236}">
                <a16:creationId xmlns:a16="http://schemas.microsoft.com/office/drawing/2014/main" id="{7506E3A6-1675-6BBD-3670-2CDE969E2A2E}"/>
              </a:ext>
            </a:extLst>
          </p:cNvPr>
          <p:cNvSpPr txBox="1"/>
          <p:nvPr/>
        </p:nvSpPr>
        <p:spPr>
          <a:xfrm>
            <a:off x="505958" y="1949851"/>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41-50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Técnicos</a:t>
            </a:r>
          </a:p>
        </p:txBody>
      </p:sp>
      <p:sp>
        <p:nvSpPr>
          <p:cNvPr id="11" name="QuadreDeText 16">
            <a:extLst>
              <a:ext uri="{FF2B5EF4-FFF2-40B4-BE49-F238E27FC236}">
                <a16:creationId xmlns:a16="http://schemas.microsoft.com/office/drawing/2014/main" id="{E6DEA151-7040-FB04-F7F2-F62CCF91A4B1}"/>
              </a:ext>
            </a:extLst>
          </p:cNvPr>
          <p:cNvSpPr txBox="1"/>
          <p:nvPr/>
        </p:nvSpPr>
        <p:spPr>
          <a:xfrm>
            <a:off x="505958" y="5663368"/>
            <a:ext cx="2482302" cy="987504"/>
          </a:xfrm>
          <a:prstGeom prst="roundRect">
            <a:avLst/>
          </a:prstGeom>
          <a:solidFill>
            <a:srgbClr val="81D185"/>
          </a:solidFill>
          <a:ln>
            <a:noFill/>
          </a:ln>
        </p:spPr>
        <p:txBody>
          <a:bodyPr wrap="square" anchor="ctr">
            <a:spAutoFit/>
          </a:bodyPr>
          <a:lstStyle/>
          <a:p>
            <a:pPr marL="285750" indent="-285750" algn="just">
              <a:buFont typeface="Arial" panose="020B0604020202020204" pitchFamily="34" charset="0"/>
              <a:buChar char="•"/>
            </a:pPr>
            <a:r>
              <a:rPr lang="es-ES" sz="1300" b="1" dirty="0"/>
              <a:t>31-40  años</a:t>
            </a:r>
          </a:p>
          <a:p>
            <a:pPr marL="285750" indent="-285750" algn="just">
              <a:buFont typeface="Arial" panose="020B0604020202020204" pitchFamily="34" charset="0"/>
              <a:buChar char="•"/>
            </a:pPr>
            <a:r>
              <a:rPr lang="es-ES" sz="1300" b="1" dirty="0"/>
              <a:t>Educación secundaria</a:t>
            </a:r>
          </a:p>
          <a:p>
            <a:pPr marL="285750" indent="-285750" algn="just">
              <a:buFont typeface="Arial" panose="020B0604020202020204" pitchFamily="34" charset="0"/>
              <a:buChar char="•"/>
            </a:pPr>
            <a:r>
              <a:rPr lang="es-ES" sz="1300" b="1" dirty="0"/>
              <a:t>Solteros</a:t>
            </a:r>
          </a:p>
          <a:p>
            <a:pPr marL="285750" indent="-285750" algn="just">
              <a:buFont typeface="Arial" panose="020B0604020202020204" pitchFamily="34" charset="0"/>
              <a:buChar char="•"/>
            </a:pPr>
            <a:r>
              <a:rPr lang="es-ES" sz="1300" b="1" dirty="0"/>
              <a:t>Técnicos</a:t>
            </a:r>
          </a:p>
        </p:txBody>
      </p:sp>
      <p:sp>
        <p:nvSpPr>
          <p:cNvPr id="12" name="QuadreDeText 16">
            <a:extLst>
              <a:ext uri="{FF2B5EF4-FFF2-40B4-BE49-F238E27FC236}">
                <a16:creationId xmlns:a16="http://schemas.microsoft.com/office/drawing/2014/main" id="{C6148036-5F60-C5E3-2B24-84D55FEF080F}"/>
              </a:ext>
            </a:extLst>
          </p:cNvPr>
          <p:cNvSpPr txBox="1"/>
          <p:nvPr/>
        </p:nvSpPr>
        <p:spPr>
          <a:xfrm>
            <a:off x="505958" y="4425529"/>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13" name="QuadreDeText 16">
            <a:extLst>
              <a:ext uri="{FF2B5EF4-FFF2-40B4-BE49-F238E27FC236}">
                <a16:creationId xmlns:a16="http://schemas.microsoft.com/office/drawing/2014/main" id="{5E8C01E0-A21A-80C2-D933-BF7D49E46F89}"/>
              </a:ext>
            </a:extLst>
          </p:cNvPr>
          <p:cNvSpPr txBox="1"/>
          <p:nvPr/>
        </p:nvSpPr>
        <p:spPr>
          <a:xfrm>
            <a:off x="505958" y="3187690"/>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universitaria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Gerentes</a:t>
            </a:r>
          </a:p>
        </p:txBody>
      </p:sp>
      <p:sp>
        <p:nvSpPr>
          <p:cNvPr id="15" name="QuadreDeText 16">
            <a:extLst>
              <a:ext uri="{FF2B5EF4-FFF2-40B4-BE49-F238E27FC236}">
                <a16:creationId xmlns:a16="http://schemas.microsoft.com/office/drawing/2014/main" id="{387E50C6-9FA6-B093-D0D6-20822639684B}"/>
              </a:ext>
            </a:extLst>
          </p:cNvPr>
          <p:cNvSpPr txBox="1"/>
          <p:nvPr/>
        </p:nvSpPr>
        <p:spPr>
          <a:xfrm>
            <a:off x="2769596" y="2343313"/>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1</a:t>
            </a:r>
          </a:p>
        </p:txBody>
      </p:sp>
      <p:sp>
        <p:nvSpPr>
          <p:cNvPr id="16" name="QuadreDeText 16">
            <a:extLst>
              <a:ext uri="{FF2B5EF4-FFF2-40B4-BE49-F238E27FC236}">
                <a16:creationId xmlns:a16="http://schemas.microsoft.com/office/drawing/2014/main" id="{D464473D-A3A6-CB77-9625-10E0DD4B6335}"/>
              </a:ext>
            </a:extLst>
          </p:cNvPr>
          <p:cNvSpPr txBox="1"/>
          <p:nvPr/>
        </p:nvSpPr>
        <p:spPr>
          <a:xfrm>
            <a:off x="2769596" y="1003978"/>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0</a:t>
            </a:r>
          </a:p>
        </p:txBody>
      </p:sp>
      <p:sp>
        <p:nvSpPr>
          <p:cNvPr id="18" name="QuadreDeText 16">
            <a:extLst>
              <a:ext uri="{FF2B5EF4-FFF2-40B4-BE49-F238E27FC236}">
                <a16:creationId xmlns:a16="http://schemas.microsoft.com/office/drawing/2014/main" id="{B24F6DDA-0971-F159-5910-FD86CC2D085D}"/>
              </a:ext>
            </a:extLst>
          </p:cNvPr>
          <p:cNvSpPr txBox="1"/>
          <p:nvPr/>
        </p:nvSpPr>
        <p:spPr>
          <a:xfrm>
            <a:off x="2750361" y="473199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3</a:t>
            </a:r>
          </a:p>
        </p:txBody>
      </p:sp>
      <p:sp>
        <p:nvSpPr>
          <p:cNvPr id="19" name="QuadreDeText 16">
            <a:extLst>
              <a:ext uri="{FF2B5EF4-FFF2-40B4-BE49-F238E27FC236}">
                <a16:creationId xmlns:a16="http://schemas.microsoft.com/office/drawing/2014/main" id="{52BD98CE-84E7-E4A1-1531-F940AF6CAEE9}"/>
              </a:ext>
            </a:extLst>
          </p:cNvPr>
          <p:cNvSpPr txBox="1"/>
          <p:nvPr/>
        </p:nvSpPr>
        <p:spPr>
          <a:xfrm>
            <a:off x="2750361" y="3445261"/>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2</a:t>
            </a:r>
          </a:p>
        </p:txBody>
      </p:sp>
      <p:sp>
        <p:nvSpPr>
          <p:cNvPr id="20" name="QuadreDeText 16">
            <a:extLst>
              <a:ext uri="{FF2B5EF4-FFF2-40B4-BE49-F238E27FC236}">
                <a16:creationId xmlns:a16="http://schemas.microsoft.com/office/drawing/2014/main" id="{61C0A79D-13AD-2B32-B30A-EF5B50DEF15E}"/>
              </a:ext>
            </a:extLst>
          </p:cNvPr>
          <p:cNvSpPr txBox="1"/>
          <p:nvPr/>
        </p:nvSpPr>
        <p:spPr>
          <a:xfrm>
            <a:off x="2750361" y="595062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4</a:t>
            </a:r>
          </a:p>
        </p:txBody>
      </p:sp>
      <p:pic>
        <p:nvPicPr>
          <p:cNvPr id="22" name="Imagen 21">
            <a:extLst>
              <a:ext uri="{FF2B5EF4-FFF2-40B4-BE49-F238E27FC236}">
                <a16:creationId xmlns:a16="http://schemas.microsoft.com/office/drawing/2014/main" id="{DE53D15A-1EDC-406B-938E-7AD81696D940}"/>
              </a:ext>
            </a:extLst>
          </p:cNvPr>
          <p:cNvPicPr>
            <a:picLocks noChangeAspect="1"/>
          </p:cNvPicPr>
          <p:nvPr/>
        </p:nvPicPr>
        <p:blipFill>
          <a:blip r:embed="rId2"/>
          <a:stretch>
            <a:fillRect/>
          </a:stretch>
        </p:blipFill>
        <p:spPr>
          <a:xfrm>
            <a:off x="5401199" y="711620"/>
            <a:ext cx="4207459" cy="2916497"/>
          </a:xfrm>
          <a:prstGeom prst="rect">
            <a:avLst/>
          </a:prstGeom>
        </p:spPr>
      </p:pic>
      <p:pic>
        <p:nvPicPr>
          <p:cNvPr id="26" name="Imagen 25">
            <a:extLst>
              <a:ext uri="{FF2B5EF4-FFF2-40B4-BE49-F238E27FC236}">
                <a16:creationId xmlns:a16="http://schemas.microsoft.com/office/drawing/2014/main" id="{2DFBF3AA-BA94-4B8A-C556-2E0FBE120842}"/>
              </a:ext>
            </a:extLst>
          </p:cNvPr>
          <p:cNvPicPr>
            <a:picLocks noChangeAspect="1"/>
          </p:cNvPicPr>
          <p:nvPr/>
        </p:nvPicPr>
        <p:blipFill>
          <a:blip r:embed="rId3"/>
          <a:stretch>
            <a:fillRect/>
          </a:stretch>
        </p:blipFill>
        <p:spPr>
          <a:xfrm>
            <a:off x="5401199" y="3628116"/>
            <a:ext cx="4207460" cy="3022755"/>
          </a:xfrm>
          <a:prstGeom prst="rect">
            <a:avLst/>
          </a:prstGeom>
        </p:spPr>
      </p:pic>
      <p:sp>
        <p:nvSpPr>
          <p:cNvPr id="2" name="QuadreDeText 16">
            <a:extLst>
              <a:ext uri="{FF2B5EF4-FFF2-40B4-BE49-F238E27FC236}">
                <a16:creationId xmlns:a16="http://schemas.microsoft.com/office/drawing/2014/main" id="{1D8F6C4E-90D3-FEB3-8E82-61DCCFA561FF}"/>
              </a:ext>
            </a:extLst>
          </p:cNvPr>
          <p:cNvSpPr txBox="1"/>
          <p:nvPr/>
        </p:nvSpPr>
        <p:spPr>
          <a:xfrm>
            <a:off x="9694415" y="4420532"/>
            <a:ext cx="242355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Podemos observar que el clúster 4 es el que tiene más representación con un total </a:t>
            </a:r>
            <a:r>
              <a:rPr lang="es-ES" sz="1300" b="1" dirty="0"/>
              <a:t>de 7084 clientes (27.07%)</a:t>
            </a:r>
            <a:r>
              <a:rPr lang="es-ES" sz="1300" dirty="0"/>
              <a:t>.</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523220"/>
          </a:xfrm>
          <a:prstGeom prst="rect">
            <a:avLst/>
          </a:prstGeom>
          <a:noFill/>
        </p:spPr>
        <p:txBody>
          <a:bodyPr wrap="square">
            <a:spAutoFit/>
          </a:bodyPr>
          <a:lstStyle/>
          <a:p>
            <a:r>
              <a:rPr lang="es-ES" sz="2400" b="1" dirty="0">
                <a:solidFill>
                  <a:schemeClr val="accent3">
                    <a:lumMod val="50000"/>
                  </a:schemeClr>
                </a:solidFill>
                <a:effectLst/>
                <a:latin typeface="+mj-lt"/>
              </a:rPr>
              <a:t>Análisis por clústeres de </a:t>
            </a:r>
            <a:r>
              <a:rPr lang="es-ES" sz="2800" b="1" dirty="0">
                <a:solidFill>
                  <a:schemeClr val="accent3">
                    <a:lumMod val="50000"/>
                  </a:schemeClr>
                </a:solidFill>
                <a:effectLst/>
                <a:latin typeface="+mj-lt"/>
              </a:rPr>
              <a:t>clientes con más de 1 producto financiero</a:t>
            </a:r>
            <a:endParaRPr lang="es-ES" sz="2400" b="1" i="1" dirty="0">
              <a:solidFill>
                <a:schemeClr val="accent3">
                  <a:lumMod val="50000"/>
                </a:schemeClr>
              </a:solidFill>
              <a:effectLst/>
              <a:latin typeface="+mj-lt"/>
            </a:endParaRPr>
          </a:p>
        </p:txBody>
      </p:sp>
      <p:sp>
        <p:nvSpPr>
          <p:cNvPr id="4" name="QuadreDeText 16">
            <a:extLst>
              <a:ext uri="{FF2B5EF4-FFF2-40B4-BE49-F238E27FC236}">
                <a16:creationId xmlns:a16="http://schemas.microsoft.com/office/drawing/2014/main" id="{3A20FDBA-B790-7D54-AC3A-144E5EA1E955}"/>
              </a:ext>
            </a:extLst>
          </p:cNvPr>
          <p:cNvSpPr txBox="1"/>
          <p:nvPr/>
        </p:nvSpPr>
        <p:spPr>
          <a:xfrm>
            <a:off x="505958" y="712012"/>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41-50 años</a:t>
            </a:r>
          </a:p>
          <a:p>
            <a:pPr marL="285750" indent="-285750" algn="just">
              <a:buFont typeface="Arial" panose="020B0604020202020204" pitchFamily="34" charset="0"/>
              <a:buChar char="•"/>
            </a:pPr>
            <a:r>
              <a:rPr lang="es-ES" sz="1300" dirty="0"/>
              <a:t>Primaria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7" name="QuadreDeText 16">
            <a:extLst>
              <a:ext uri="{FF2B5EF4-FFF2-40B4-BE49-F238E27FC236}">
                <a16:creationId xmlns:a16="http://schemas.microsoft.com/office/drawing/2014/main" id="{7506E3A6-1675-6BBD-3670-2CDE969E2A2E}"/>
              </a:ext>
            </a:extLst>
          </p:cNvPr>
          <p:cNvSpPr txBox="1"/>
          <p:nvPr/>
        </p:nvSpPr>
        <p:spPr>
          <a:xfrm>
            <a:off x="505958" y="1949851"/>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Soltero</a:t>
            </a:r>
          </a:p>
          <a:p>
            <a:pPr marL="285750" indent="-285750" algn="just">
              <a:buFont typeface="Arial" panose="020B0604020202020204" pitchFamily="34" charset="0"/>
              <a:buChar char="•"/>
            </a:pPr>
            <a:r>
              <a:rPr lang="es-ES" sz="1300" dirty="0"/>
              <a:t>Obrero</a:t>
            </a:r>
          </a:p>
        </p:txBody>
      </p:sp>
      <p:sp>
        <p:nvSpPr>
          <p:cNvPr id="11" name="QuadreDeText 16">
            <a:extLst>
              <a:ext uri="{FF2B5EF4-FFF2-40B4-BE49-F238E27FC236}">
                <a16:creationId xmlns:a16="http://schemas.microsoft.com/office/drawing/2014/main" id="{E6DEA151-7040-FB04-F7F2-F62CCF91A4B1}"/>
              </a:ext>
            </a:extLst>
          </p:cNvPr>
          <p:cNvSpPr txBox="1"/>
          <p:nvPr/>
        </p:nvSpPr>
        <p:spPr>
          <a:xfrm>
            <a:off x="505958" y="5663368"/>
            <a:ext cx="2482302" cy="987504"/>
          </a:xfrm>
          <a:prstGeom prst="roundRect">
            <a:avLst/>
          </a:prstGeom>
          <a:solidFill>
            <a:srgbClr val="81D185"/>
          </a:solidFill>
          <a:ln>
            <a:noFill/>
          </a:ln>
        </p:spPr>
        <p:txBody>
          <a:bodyPr wrap="square" anchor="ctr">
            <a:spAutoFit/>
          </a:bodyPr>
          <a:lstStyle/>
          <a:p>
            <a:pPr marL="285750" indent="-285750" algn="just">
              <a:buFont typeface="Arial" panose="020B0604020202020204" pitchFamily="34" charset="0"/>
              <a:buChar char="•"/>
            </a:pPr>
            <a:r>
              <a:rPr lang="es-ES" sz="1300" b="1" dirty="0"/>
              <a:t>31-40  años</a:t>
            </a:r>
          </a:p>
          <a:p>
            <a:pPr marL="285750" indent="-285750" algn="just">
              <a:buFont typeface="Arial" panose="020B0604020202020204" pitchFamily="34" charset="0"/>
              <a:buChar char="•"/>
            </a:pPr>
            <a:r>
              <a:rPr lang="es-ES" sz="1300" b="1" dirty="0"/>
              <a:t>Educación universitaria</a:t>
            </a:r>
          </a:p>
          <a:p>
            <a:pPr marL="285750" indent="-285750" algn="just">
              <a:buFont typeface="Arial" panose="020B0604020202020204" pitchFamily="34" charset="0"/>
              <a:buChar char="•"/>
            </a:pPr>
            <a:r>
              <a:rPr lang="es-ES" sz="1300" b="1" dirty="0"/>
              <a:t>Solteros</a:t>
            </a:r>
          </a:p>
          <a:p>
            <a:pPr marL="285750" indent="-285750" algn="just">
              <a:buFont typeface="Arial" panose="020B0604020202020204" pitchFamily="34" charset="0"/>
              <a:buChar char="•"/>
            </a:pPr>
            <a:r>
              <a:rPr lang="es-ES" sz="1300" b="1" dirty="0"/>
              <a:t>Gerentes</a:t>
            </a:r>
          </a:p>
        </p:txBody>
      </p:sp>
      <p:sp>
        <p:nvSpPr>
          <p:cNvPr id="12" name="QuadreDeText 16">
            <a:extLst>
              <a:ext uri="{FF2B5EF4-FFF2-40B4-BE49-F238E27FC236}">
                <a16:creationId xmlns:a16="http://schemas.microsoft.com/office/drawing/2014/main" id="{C6148036-5F60-C5E3-2B24-84D55FEF080F}"/>
              </a:ext>
            </a:extLst>
          </p:cNvPr>
          <p:cNvSpPr txBox="1"/>
          <p:nvPr/>
        </p:nvSpPr>
        <p:spPr>
          <a:xfrm>
            <a:off x="505958" y="4425529"/>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51-60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Gerentes</a:t>
            </a:r>
          </a:p>
        </p:txBody>
      </p:sp>
      <p:sp>
        <p:nvSpPr>
          <p:cNvPr id="13" name="QuadreDeText 16">
            <a:extLst>
              <a:ext uri="{FF2B5EF4-FFF2-40B4-BE49-F238E27FC236}">
                <a16:creationId xmlns:a16="http://schemas.microsoft.com/office/drawing/2014/main" id="{5E8C01E0-A21A-80C2-D933-BF7D49E46F89}"/>
              </a:ext>
            </a:extLst>
          </p:cNvPr>
          <p:cNvSpPr txBox="1"/>
          <p:nvPr/>
        </p:nvSpPr>
        <p:spPr>
          <a:xfrm>
            <a:off x="505958" y="3187690"/>
            <a:ext cx="2482302" cy="987504"/>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31-40 años</a:t>
            </a:r>
          </a:p>
          <a:p>
            <a:pPr marL="285750" indent="-285750" algn="just">
              <a:buFont typeface="Arial" panose="020B0604020202020204" pitchFamily="34" charset="0"/>
              <a:buChar char="•"/>
            </a:pPr>
            <a:r>
              <a:rPr lang="es-ES" sz="1300" dirty="0"/>
              <a:t>Educación secundaria</a:t>
            </a:r>
          </a:p>
          <a:p>
            <a:pPr marL="285750" indent="-285750" algn="just">
              <a:buFont typeface="Arial" panose="020B0604020202020204" pitchFamily="34" charset="0"/>
              <a:buChar char="•"/>
            </a:pPr>
            <a:r>
              <a:rPr lang="es-ES" sz="1300" dirty="0"/>
              <a:t>Casados</a:t>
            </a:r>
          </a:p>
          <a:p>
            <a:pPr marL="285750" indent="-285750" algn="just">
              <a:buFont typeface="Arial" panose="020B0604020202020204" pitchFamily="34" charset="0"/>
              <a:buChar char="•"/>
            </a:pPr>
            <a:r>
              <a:rPr lang="es-ES" sz="1300" dirty="0"/>
              <a:t>Obreros</a:t>
            </a:r>
          </a:p>
        </p:txBody>
      </p:sp>
      <p:sp>
        <p:nvSpPr>
          <p:cNvPr id="15" name="QuadreDeText 16">
            <a:extLst>
              <a:ext uri="{FF2B5EF4-FFF2-40B4-BE49-F238E27FC236}">
                <a16:creationId xmlns:a16="http://schemas.microsoft.com/office/drawing/2014/main" id="{387E50C6-9FA6-B093-D0D6-20822639684B}"/>
              </a:ext>
            </a:extLst>
          </p:cNvPr>
          <p:cNvSpPr txBox="1"/>
          <p:nvPr/>
        </p:nvSpPr>
        <p:spPr>
          <a:xfrm>
            <a:off x="2769596" y="2343313"/>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1</a:t>
            </a:r>
          </a:p>
        </p:txBody>
      </p:sp>
      <p:sp>
        <p:nvSpPr>
          <p:cNvPr id="16" name="QuadreDeText 16">
            <a:extLst>
              <a:ext uri="{FF2B5EF4-FFF2-40B4-BE49-F238E27FC236}">
                <a16:creationId xmlns:a16="http://schemas.microsoft.com/office/drawing/2014/main" id="{D464473D-A3A6-CB77-9625-10E0DD4B6335}"/>
              </a:ext>
            </a:extLst>
          </p:cNvPr>
          <p:cNvSpPr txBox="1"/>
          <p:nvPr/>
        </p:nvSpPr>
        <p:spPr>
          <a:xfrm>
            <a:off x="2769596" y="1003978"/>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0</a:t>
            </a:r>
          </a:p>
        </p:txBody>
      </p:sp>
      <p:sp>
        <p:nvSpPr>
          <p:cNvPr id="18" name="QuadreDeText 16">
            <a:extLst>
              <a:ext uri="{FF2B5EF4-FFF2-40B4-BE49-F238E27FC236}">
                <a16:creationId xmlns:a16="http://schemas.microsoft.com/office/drawing/2014/main" id="{B24F6DDA-0971-F159-5910-FD86CC2D085D}"/>
              </a:ext>
            </a:extLst>
          </p:cNvPr>
          <p:cNvSpPr txBox="1"/>
          <p:nvPr/>
        </p:nvSpPr>
        <p:spPr>
          <a:xfrm>
            <a:off x="2750361" y="473199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3</a:t>
            </a:r>
          </a:p>
        </p:txBody>
      </p:sp>
      <p:sp>
        <p:nvSpPr>
          <p:cNvPr id="19" name="QuadreDeText 16">
            <a:extLst>
              <a:ext uri="{FF2B5EF4-FFF2-40B4-BE49-F238E27FC236}">
                <a16:creationId xmlns:a16="http://schemas.microsoft.com/office/drawing/2014/main" id="{52BD98CE-84E7-E4A1-1531-F940AF6CAEE9}"/>
              </a:ext>
            </a:extLst>
          </p:cNvPr>
          <p:cNvSpPr txBox="1"/>
          <p:nvPr/>
        </p:nvSpPr>
        <p:spPr>
          <a:xfrm>
            <a:off x="2750361" y="3445261"/>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2</a:t>
            </a:r>
          </a:p>
        </p:txBody>
      </p:sp>
      <p:sp>
        <p:nvSpPr>
          <p:cNvPr id="20" name="QuadreDeText 16">
            <a:extLst>
              <a:ext uri="{FF2B5EF4-FFF2-40B4-BE49-F238E27FC236}">
                <a16:creationId xmlns:a16="http://schemas.microsoft.com/office/drawing/2014/main" id="{61C0A79D-13AD-2B32-B30A-EF5B50DEF15E}"/>
              </a:ext>
            </a:extLst>
          </p:cNvPr>
          <p:cNvSpPr txBox="1"/>
          <p:nvPr/>
        </p:nvSpPr>
        <p:spPr>
          <a:xfrm>
            <a:off x="2750361" y="5950625"/>
            <a:ext cx="1171982" cy="374571"/>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600" b="1" dirty="0"/>
              <a:t>Clúster 4</a:t>
            </a:r>
          </a:p>
        </p:txBody>
      </p:sp>
      <p:sp>
        <p:nvSpPr>
          <p:cNvPr id="2" name="QuadreDeText 16">
            <a:extLst>
              <a:ext uri="{FF2B5EF4-FFF2-40B4-BE49-F238E27FC236}">
                <a16:creationId xmlns:a16="http://schemas.microsoft.com/office/drawing/2014/main" id="{1D8F6C4E-90D3-FEB3-8E82-61DCCFA561FF}"/>
              </a:ext>
            </a:extLst>
          </p:cNvPr>
          <p:cNvSpPr txBox="1"/>
          <p:nvPr/>
        </p:nvSpPr>
        <p:spPr>
          <a:xfrm>
            <a:off x="9694415" y="4420532"/>
            <a:ext cx="242355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Podemos observar que el clúster 4 es el que tiene más representación con un total </a:t>
            </a:r>
            <a:r>
              <a:rPr lang="es-ES" sz="1300" b="1" dirty="0"/>
              <a:t>de 1846 clientes (28.69%)</a:t>
            </a:r>
            <a:r>
              <a:rPr lang="es-ES" sz="1300" dirty="0"/>
              <a:t>.</a:t>
            </a:r>
          </a:p>
        </p:txBody>
      </p:sp>
      <p:pic>
        <p:nvPicPr>
          <p:cNvPr id="6" name="Imagen 5">
            <a:extLst>
              <a:ext uri="{FF2B5EF4-FFF2-40B4-BE49-F238E27FC236}">
                <a16:creationId xmlns:a16="http://schemas.microsoft.com/office/drawing/2014/main" id="{40C0039F-F6BA-4D61-84E8-513451A957C4}"/>
              </a:ext>
            </a:extLst>
          </p:cNvPr>
          <p:cNvPicPr>
            <a:picLocks noChangeAspect="1"/>
          </p:cNvPicPr>
          <p:nvPr/>
        </p:nvPicPr>
        <p:blipFill>
          <a:blip r:embed="rId2"/>
          <a:stretch>
            <a:fillRect/>
          </a:stretch>
        </p:blipFill>
        <p:spPr>
          <a:xfrm>
            <a:off x="5401199" y="3639488"/>
            <a:ext cx="4207459" cy="2968165"/>
          </a:xfrm>
          <a:prstGeom prst="rect">
            <a:avLst/>
          </a:prstGeom>
        </p:spPr>
      </p:pic>
      <p:pic>
        <p:nvPicPr>
          <p:cNvPr id="10" name="Imagen 9">
            <a:extLst>
              <a:ext uri="{FF2B5EF4-FFF2-40B4-BE49-F238E27FC236}">
                <a16:creationId xmlns:a16="http://schemas.microsoft.com/office/drawing/2014/main" id="{50799A3C-6D7D-69EC-DE79-EFA0C02C46AC}"/>
              </a:ext>
            </a:extLst>
          </p:cNvPr>
          <p:cNvPicPr>
            <a:picLocks noChangeAspect="1"/>
          </p:cNvPicPr>
          <p:nvPr/>
        </p:nvPicPr>
        <p:blipFill>
          <a:blip r:embed="rId3"/>
          <a:stretch>
            <a:fillRect/>
          </a:stretch>
        </p:blipFill>
        <p:spPr>
          <a:xfrm>
            <a:off x="5401200" y="790113"/>
            <a:ext cx="4207458" cy="2842433"/>
          </a:xfrm>
          <a:prstGeom prst="rect">
            <a:avLst/>
          </a:prstGeom>
        </p:spPr>
      </p:pic>
    </p:spTree>
    <p:extLst>
      <p:ext uri="{BB962C8B-B14F-4D97-AF65-F5344CB8AC3E}">
        <p14:creationId xmlns:p14="http://schemas.microsoft.com/office/powerpoint/2010/main" val="254909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Número de productos por cliente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92D4225D-B345-A65F-67FB-4ED50F55B515}"/>
              </a:ext>
            </a:extLst>
          </p:cNvPr>
          <p:cNvPicPr>
            <a:picLocks noChangeAspect="1"/>
          </p:cNvPicPr>
          <p:nvPr/>
        </p:nvPicPr>
        <p:blipFill>
          <a:blip r:embed="rId2"/>
          <a:stretch>
            <a:fillRect/>
          </a:stretch>
        </p:blipFill>
        <p:spPr>
          <a:xfrm>
            <a:off x="654483" y="770600"/>
            <a:ext cx="4796405" cy="3890974"/>
          </a:xfrm>
          <a:prstGeom prst="rect">
            <a:avLst/>
          </a:prstGeom>
        </p:spPr>
      </p:pic>
      <p:pic>
        <p:nvPicPr>
          <p:cNvPr id="6" name="Imagen 5">
            <a:extLst>
              <a:ext uri="{FF2B5EF4-FFF2-40B4-BE49-F238E27FC236}">
                <a16:creationId xmlns:a16="http://schemas.microsoft.com/office/drawing/2014/main" id="{78F3D060-1120-1CDA-F6ED-DAE5DC395374}"/>
              </a:ext>
            </a:extLst>
          </p:cNvPr>
          <p:cNvPicPr>
            <a:picLocks noChangeAspect="1"/>
          </p:cNvPicPr>
          <p:nvPr/>
        </p:nvPicPr>
        <p:blipFill>
          <a:blip r:embed="rId3"/>
          <a:stretch>
            <a:fillRect/>
          </a:stretch>
        </p:blipFill>
        <p:spPr>
          <a:xfrm>
            <a:off x="5953957" y="770600"/>
            <a:ext cx="5441516" cy="3906219"/>
          </a:xfrm>
          <a:prstGeom prst="rect">
            <a:avLst/>
          </a:prstGeom>
        </p:spPr>
      </p:pic>
      <p:sp>
        <p:nvSpPr>
          <p:cNvPr id="8" name="QuadreDeText 16">
            <a:extLst>
              <a:ext uri="{FF2B5EF4-FFF2-40B4-BE49-F238E27FC236}">
                <a16:creationId xmlns:a16="http://schemas.microsoft.com/office/drawing/2014/main" id="{F8780D6A-4C9C-A8F8-A9E4-7B5F7A78362A}"/>
              </a:ext>
            </a:extLst>
          </p:cNvPr>
          <p:cNvSpPr txBox="1"/>
          <p:nvPr/>
        </p:nvSpPr>
        <p:spPr>
          <a:xfrm>
            <a:off x="835937" y="4813017"/>
            <a:ext cx="4433495" cy="1208842"/>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Hemos observado que, al analizar todos los clientes, el número medio de productos financieros contratados es de aproximadamente 1. Sin embargo, para aquellos clientes que poseen al menos un producto financiero, la media asciende a alrededor de 2 productos</a:t>
            </a:r>
            <a:r>
              <a:rPr lang="es-ES" sz="1200" dirty="0"/>
              <a:t>. </a:t>
            </a:r>
          </a:p>
        </p:txBody>
      </p:sp>
      <p:sp>
        <p:nvSpPr>
          <p:cNvPr id="10" name="QuadreDeText 16">
            <a:extLst>
              <a:ext uri="{FF2B5EF4-FFF2-40B4-BE49-F238E27FC236}">
                <a16:creationId xmlns:a16="http://schemas.microsoft.com/office/drawing/2014/main" id="{FFC9F955-0E11-FB18-5771-3B0A36F4AFBA}"/>
              </a:ext>
            </a:extLst>
          </p:cNvPr>
          <p:cNvSpPr txBox="1"/>
          <p:nvPr/>
        </p:nvSpPr>
        <p:spPr>
          <a:xfrm>
            <a:off x="7196582" y="4923686"/>
            <a:ext cx="3438866" cy="987504"/>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Esta diferencia es coherente al examinar la distribución de productos financieros entre todos los clientes, ya que solo el </a:t>
            </a:r>
            <a:r>
              <a:rPr lang="es-ES" sz="1300" b="1" dirty="0"/>
              <a:t>2.33% de ellos tiene contratados 3 productos</a:t>
            </a:r>
            <a:r>
              <a:rPr lang="es-ES" sz="1300" dirty="0"/>
              <a:t>.</a:t>
            </a:r>
          </a:p>
        </p:txBody>
      </p:sp>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480894" y="241470"/>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Estrategia</a:t>
            </a:r>
          </a:p>
        </p:txBody>
      </p:sp>
      <p:sp>
        <p:nvSpPr>
          <p:cNvPr id="2" name="QuadreDeText 16">
            <a:extLst>
              <a:ext uri="{FF2B5EF4-FFF2-40B4-BE49-F238E27FC236}">
                <a16:creationId xmlns:a16="http://schemas.microsoft.com/office/drawing/2014/main" id="{C38DF9F2-1C99-9C03-C0FF-4DBBA030A063}"/>
              </a:ext>
            </a:extLst>
          </p:cNvPr>
          <p:cNvSpPr txBox="1"/>
          <p:nvPr/>
        </p:nvSpPr>
        <p:spPr>
          <a:xfrm>
            <a:off x="480893" y="1247117"/>
            <a:ext cx="4490601" cy="2094190"/>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Productos financieros adaptados específicamente a </a:t>
            </a:r>
            <a:r>
              <a:rPr lang="es-ES" sz="1300" b="1" dirty="0"/>
              <a:t>jóvenes profesionales </a:t>
            </a:r>
            <a:r>
              <a:rPr lang="es-ES" sz="1300" dirty="0"/>
              <a:t>en roles de gerencia, como </a:t>
            </a:r>
            <a:r>
              <a:rPr lang="es-ES" sz="1300" b="1" dirty="0"/>
              <a:t>préstamos personales, hipotecas flexibles o productos de inversión </a:t>
            </a:r>
            <a:r>
              <a:rPr lang="es-ES" sz="1300" dirty="0"/>
              <a:t>diseñados para personas con ingresos estables y planes a largo plazo.</a:t>
            </a:r>
          </a:p>
          <a:p>
            <a:pPr marL="285750" indent="-285750" algn="just">
              <a:buFont typeface="Arial" panose="020B0604020202020204" pitchFamily="34" charset="0"/>
              <a:buChar char="•"/>
            </a:pPr>
            <a:r>
              <a:rPr lang="es-ES" sz="1300" b="1" dirty="0"/>
              <a:t>Planes de ahorro o inversión </a:t>
            </a:r>
            <a:r>
              <a:rPr lang="es-ES" sz="1300" dirty="0"/>
              <a:t>dirigidos a la compra de vivienda u otros grandes objetivos financieros, dado que este grupo probablemente está en una etapa de construcción de patrimonio.</a:t>
            </a:r>
          </a:p>
        </p:txBody>
      </p:sp>
      <p:sp>
        <p:nvSpPr>
          <p:cNvPr id="4" name="QuadreDeText 16">
            <a:extLst>
              <a:ext uri="{FF2B5EF4-FFF2-40B4-BE49-F238E27FC236}">
                <a16:creationId xmlns:a16="http://schemas.microsoft.com/office/drawing/2014/main" id="{47A1EC8C-EED0-656B-B831-7AD6D739D097}"/>
              </a:ext>
            </a:extLst>
          </p:cNvPr>
          <p:cNvSpPr txBox="1"/>
          <p:nvPr/>
        </p:nvSpPr>
        <p:spPr>
          <a:xfrm>
            <a:off x="862571" y="1004496"/>
            <a:ext cx="1925018"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Productos personalizados</a:t>
            </a:r>
            <a:endParaRPr lang="es-ES" sz="1200" b="1" dirty="0"/>
          </a:p>
        </p:txBody>
      </p:sp>
      <p:sp>
        <p:nvSpPr>
          <p:cNvPr id="7" name="QuadreDeText 16">
            <a:extLst>
              <a:ext uri="{FF2B5EF4-FFF2-40B4-BE49-F238E27FC236}">
                <a16:creationId xmlns:a16="http://schemas.microsoft.com/office/drawing/2014/main" id="{9D1F703A-2D4C-E472-81CD-FD810D4AAAC2}"/>
              </a:ext>
            </a:extLst>
          </p:cNvPr>
          <p:cNvSpPr txBox="1"/>
          <p:nvPr/>
        </p:nvSpPr>
        <p:spPr>
          <a:xfrm>
            <a:off x="6477736" y="1247117"/>
            <a:ext cx="4637105" cy="2009061"/>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400" b="1" dirty="0"/>
              <a:t>Programa de lealtad exclusivo</a:t>
            </a:r>
            <a:r>
              <a:rPr lang="es-ES" sz="1400" dirty="0"/>
              <a:t> para clientes con múltiples productos financieros. Recompensas que incluyan descuentos en tarifas de préstamos, ofertas personalizadas en productos de inversión y acceso a asesores financieros personalizados.</a:t>
            </a:r>
          </a:p>
          <a:p>
            <a:pPr marL="285750" indent="-285750" algn="just">
              <a:buFont typeface="Arial" panose="020B0604020202020204" pitchFamily="34" charset="0"/>
              <a:buChar char="•"/>
            </a:pPr>
            <a:r>
              <a:rPr lang="es-ES" sz="1400" b="1" dirty="0"/>
              <a:t>Incentivos</a:t>
            </a:r>
            <a:r>
              <a:rPr lang="es-ES" sz="1400" dirty="0"/>
              <a:t> para la adquisición de más productos financieros, como la vinculación de cuentas de ahorro, tarjetas de crédito premium o planes de jubilación.</a:t>
            </a:r>
            <a:endParaRPr lang="es-ES" sz="1300" dirty="0"/>
          </a:p>
        </p:txBody>
      </p:sp>
      <p:sp>
        <p:nvSpPr>
          <p:cNvPr id="11" name="QuadreDeText 16">
            <a:extLst>
              <a:ext uri="{FF2B5EF4-FFF2-40B4-BE49-F238E27FC236}">
                <a16:creationId xmlns:a16="http://schemas.microsoft.com/office/drawing/2014/main" id="{132E057C-3584-0F52-710F-B8EEA01AD90D}"/>
              </a:ext>
            </a:extLst>
          </p:cNvPr>
          <p:cNvSpPr txBox="1"/>
          <p:nvPr/>
        </p:nvSpPr>
        <p:spPr>
          <a:xfrm>
            <a:off x="7042908" y="1005815"/>
            <a:ext cx="1925018"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Programas de fidelización</a:t>
            </a:r>
            <a:endParaRPr lang="es-ES" sz="1200" b="1" dirty="0"/>
          </a:p>
        </p:txBody>
      </p:sp>
      <p:sp>
        <p:nvSpPr>
          <p:cNvPr id="12" name="QuadreDeText 16">
            <a:extLst>
              <a:ext uri="{FF2B5EF4-FFF2-40B4-BE49-F238E27FC236}">
                <a16:creationId xmlns:a16="http://schemas.microsoft.com/office/drawing/2014/main" id="{E8483D74-4EEB-03E9-0E26-9198427B5CA6}"/>
              </a:ext>
            </a:extLst>
          </p:cNvPr>
          <p:cNvSpPr txBox="1"/>
          <p:nvPr/>
        </p:nvSpPr>
        <p:spPr>
          <a:xfrm>
            <a:off x="480894" y="4420165"/>
            <a:ext cx="4490600" cy="1872853"/>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Campañas de marketing dirigidas específicamente a clientes de 31-40 años con </a:t>
            </a:r>
            <a:r>
              <a:rPr lang="es-ES" sz="1300" b="1" dirty="0"/>
              <a:t>anuncios personalizados</a:t>
            </a:r>
            <a:r>
              <a:rPr lang="es-ES" sz="1300" dirty="0"/>
              <a:t> centrados en </a:t>
            </a:r>
            <a:r>
              <a:rPr lang="es-ES" sz="1300" b="1" dirty="0"/>
              <a:t>mejoras de carrera</a:t>
            </a:r>
            <a:r>
              <a:rPr lang="es-ES" sz="1300" dirty="0"/>
              <a:t>, </a:t>
            </a:r>
            <a:r>
              <a:rPr lang="es-ES" sz="1300" b="1" dirty="0"/>
              <a:t>crecimiento financiero</a:t>
            </a:r>
            <a:r>
              <a:rPr lang="es-ES" sz="1300" dirty="0"/>
              <a:t> y </a:t>
            </a:r>
            <a:r>
              <a:rPr lang="es-ES" sz="1300" b="1" dirty="0"/>
              <a:t>estabilidad económica</a:t>
            </a:r>
            <a:r>
              <a:rPr lang="es-ES" sz="1300" dirty="0"/>
              <a:t>.</a:t>
            </a:r>
          </a:p>
          <a:p>
            <a:pPr marL="285750" indent="-285750" algn="just">
              <a:buFont typeface="Arial" panose="020B0604020202020204" pitchFamily="34" charset="0"/>
              <a:buChar char="•"/>
            </a:pPr>
            <a:r>
              <a:rPr lang="es-ES" sz="1300" dirty="0"/>
              <a:t>Utilizar plataformas como </a:t>
            </a:r>
            <a:r>
              <a:rPr lang="es-ES" sz="1300" b="1" dirty="0"/>
              <a:t>LinkedIn</a:t>
            </a:r>
            <a:r>
              <a:rPr lang="es-ES" sz="1300" dirty="0"/>
              <a:t>, donde este grupo demográfico probablemente esté activo, y promover contenido educativo relacionado con la gestión financiera y las inversiones a largo plazo.</a:t>
            </a:r>
          </a:p>
        </p:txBody>
      </p:sp>
      <p:sp>
        <p:nvSpPr>
          <p:cNvPr id="13" name="QuadreDeText 16">
            <a:extLst>
              <a:ext uri="{FF2B5EF4-FFF2-40B4-BE49-F238E27FC236}">
                <a16:creationId xmlns:a16="http://schemas.microsoft.com/office/drawing/2014/main" id="{BEA93759-6B0D-71D4-02F7-90A58A0449E5}"/>
              </a:ext>
            </a:extLst>
          </p:cNvPr>
          <p:cNvSpPr txBox="1"/>
          <p:nvPr/>
        </p:nvSpPr>
        <p:spPr>
          <a:xfrm>
            <a:off x="844816" y="4147750"/>
            <a:ext cx="2223900"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Segmentación de Marketing</a:t>
            </a:r>
            <a:endParaRPr lang="es-ES" sz="1200" b="1" dirty="0"/>
          </a:p>
        </p:txBody>
      </p:sp>
      <p:sp>
        <p:nvSpPr>
          <p:cNvPr id="14" name="QuadreDeText 16">
            <a:extLst>
              <a:ext uri="{FF2B5EF4-FFF2-40B4-BE49-F238E27FC236}">
                <a16:creationId xmlns:a16="http://schemas.microsoft.com/office/drawing/2014/main" id="{D0FB34CD-56D9-E57F-A0F7-381D7E036BB9}"/>
              </a:ext>
            </a:extLst>
          </p:cNvPr>
          <p:cNvSpPr txBox="1"/>
          <p:nvPr/>
        </p:nvSpPr>
        <p:spPr>
          <a:xfrm>
            <a:off x="6477735" y="4420165"/>
            <a:ext cx="4637105" cy="1430179"/>
          </a:xfrm>
          <a:prstGeom prst="roundRect">
            <a:avLst/>
          </a:prstGeom>
          <a:solidFill>
            <a:schemeClr val="bg1"/>
          </a:solidFill>
          <a:ln>
            <a:noFill/>
          </a:ln>
        </p:spPr>
        <p:txBody>
          <a:bodyPr wrap="square" anchor="ctr">
            <a:spAutoFit/>
          </a:bodyPr>
          <a:lstStyle/>
          <a:p>
            <a:pPr marL="285750" indent="-285750" algn="just">
              <a:buFont typeface="Arial" panose="020B0604020202020204" pitchFamily="34" charset="0"/>
              <a:buChar char="•"/>
            </a:pPr>
            <a:r>
              <a:rPr lang="es-ES" sz="1300" dirty="0"/>
              <a:t>Mejorar las capacidades y servicios de </a:t>
            </a:r>
            <a:r>
              <a:rPr lang="es-ES" sz="1300" b="1" dirty="0"/>
              <a:t>banca digital</a:t>
            </a:r>
            <a:r>
              <a:rPr lang="es-ES" sz="1300" dirty="0"/>
              <a:t> dirigidos a gerentes y profesionales jóvenes, como herramientas avanzadas de planificación financiera, monitoreo de inversiones, y fácil acceso a préstamos o créditos..</a:t>
            </a:r>
          </a:p>
          <a:p>
            <a:pPr marL="285750" indent="-285750" algn="just">
              <a:buFont typeface="Arial" panose="020B0604020202020204" pitchFamily="34" charset="0"/>
              <a:buChar char="•"/>
            </a:pPr>
            <a:r>
              <a:rPr lang="es-ES" sz="1300" b="1" dirty="0"/>
              <a:t>Optimizar la experiencia móvil</a:t>
            </a:r>
            <a:r>
              <a:rPr lang="es-ES" sz="1300" dirty="0"/>
              <a:t> para este grupo, que es más probable que utilice servicios de banca en línea.</a:t>
            </a:r>
          </a:p>
        </p:txBody>
      </p:sp>
      <p:sp>
        <p:nvSpPr>
          <p:cNvPr id="15" name="QuadreDeText 16">
            <a:extLst>
              <a:ext uri="{FF2B5EF4-FFF2-40B4-BE49-F238E27FC236}">
                <a16:creationId xmlns:a16="http://schemas.microsoft.com/office/drawing/2014/main" id="{A8F9383C-6E54-BCF3-A728-163F857B3F23}"/>
              </a:ext>
            </a:extLst>
          </p:cNvPr>
          <p:cNvSpPr txBox="1"/>
          <p:nvPr/>
        </p:nvSpPr>
        <p:spPr>
          <a:xfrm>
            <a:off x="7042908" y="4147750"/>
            <a:ext cx="2223900" cy="323493"/>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b="1" dirty="0"/>
              <a:t>Facilidades Digitales</a:t>
            </a:r>
            <a:endParaRPr lang="es-ES" sz="1200" b="1" dirty="0"/>
          </a:p>
        </p:txBody>
      </p:sp>
    </p:spTree>
    <p:extLst>
      <p:ext uri="{BB962C8B-B14F-4D97-AF65-F5344CB8AC3E}">
        <p14:creationId xmlns:p14="http://schemas.microsoft.com/office/powerpoint/2010/main" val="143843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2364</TotalTime>
  <Words>537</Words>
  <Application>Microsoft Office PowerPoint</Application>
  <PresentationFormat>Panorámica</PresentationFormat>
  <Paragraphs>86</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Wingdings</vt:lpstr>
      <vt:lpstr>Tema de Office</vt:lpstr>
      <vt:lpstr>RESULTADOS DESAFÍO 2</vt:lpstr>
      <vt:lpstr>Análisis del Perfil de Cliente</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39</cp:revision>
  <dcterms:created xsi:type="dcterms:W3CDTF">2024-10-12T08:55:41Z</dcterms:created>
  <dcterms:modified xsi:type="dcterms:W3CDTF">2024-10-24T13:14:35Z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