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4" r:id="rId5"/>
    <p:sldId id="328" r:id="rId6"/>
    <p:sldId id="330" r:id="rId7"/>
    <p:sldId id="329" r:id="rId8"/>
    <p:sldId id="338" r:id="rId9"/>
    <p:sldId id="336" r:id="rId10"/>
    <p:sldId id="332" r:id="rId11"/>
    <p:sldId id="333" r:id="rId12"/>
    <p:sldId id="335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009900"/>
    <a:srgbClr val="D9FFD9"/>
    <a:srgbClr val="CFAFE7"/>
    <a:srgbClr val="C39BE1"/>
    <a:srgbClr val="FFB7B7"/>
    <a:srgbClr val="81D185"/>
    <a:srgbClr val="45BB4B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348" autoAdjust="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24/10/2024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24/10/2024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0017-33F2-412C-1854-7A09F665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F3EA81-C122-FBE8-1C8D-279D57A51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EA864-363F-25FE-C2EE-1714F76C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3647A-B7CE-5539-7577-C001475F3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7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40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305B4-C231-D39A-202B-17A25AB96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52D6FF-0768-7DCB-5D95-44771B30E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0893B6C-ECE4-AB5F-851D-796B8E1A2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F864CC-86BA-5795-54BB-582097021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100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9210-6D20-19EF-DA13-72C56BAE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5DFB2B-4DC6-A4AC-C311-C2F9EBABF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9BC6DC-3D61-C40D-308A-D98F4E4B9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9D8CD-035A-94D5-0CA5-4DEC8D69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7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2E04-9098-256E-0AEF-45FD09FA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5803E53-BAE5-92A8-23C3-9060C5D6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9468F9-3F2C-E6B1-EFE6-C2AC2BF0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FBE25-B251-38E9-FDEE-80F929DCD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636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24/10/2024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3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25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99B9-448C-0FD7-25BC-9ABD3788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86CC458-3511-DCEB-4984-A03B630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0" y="513074"/>
            <a:ext cx="4826000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Finanzas y </a:t>
            </a:r>
            <a:br>
              <a:rPr lang="es-ES" sz="4300" dirty="0"/>
            </a:br>
            <a:r>
              <a:rPr lang="es-ES" sz="4300" dirty="0"/>
              <a:t>Riesgo Crediticio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8C296D5-76A8-C6EB-F4D2-7C19CBF6EA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830" y="3292084"/>
            <a:ext cx="4275138" cy="1145336"/>
          </a:xfrm>
        </p:spPr>
        <p:txBody>
          <a:bodyPr/>
          <a:lstStyle/>
          <a:p>
            <a:r>
              <a:rPr lang="es-ES" altLang="es-ES" dirty="0"/>
              <a:t>¿Qué umbrales de saldo podrían indicar mayor riesgo de morosidad? 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172CB6-CCD5-281B-B6E2-7C07D0E6D90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posición de imagen 4">
            <a:extLst>
              <a:ext uri="{FF2B5EF4-FFF2-40B4-BE49-F238E27FC236}">
                <a16:creationId xmlns:a16="http://schemas.microsoft.com/office/drawing/2014/main" id="{18F28745-A367-4CFD-1BE9-E20282CF20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033" t="196" r="42379" b="-196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93691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cantonades arrodonides 40">
            <a:extLst>
              <a:ext uri="{FF2B5EF4-FFF2-40B4-BE49-F238E27FC236}">
                <a16:creationId xmlns:a16="http://schemas.microsoft.com/office/drawing/2014/main" id="{235A4C7E-E694-5590-5D1B-1D6599E4D8E4}"/>
              </a:ext>
            </a:extLst>
          </p:cNvPr>
          <p:cNvSpPr/>
          <p:nvPr/>
        </p:nvSpPr>
        <p:spPr>
          <a:xfrm>
            <a:off x="5317086" y="1129703"/>
            <a:ext cx="6532930" cy="28625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B13196-BB04-8449-0B65-1E92E6A6F4DB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angle: cantonades arrodonides 41">
            <a:extLst>
              <a:ext uri="{FF2B5EF4-FFF2-40B4-BE49-F238E27FC236}">
                <a16:creationId xmlns:a16="http://schemas.microsoft.com/office/drawing/2014/main" id="{1EE36EEB-42C5-EA25-7888-14FF0663B3A0}"/>
              </a:ext>
            </a:extLst>
          </p:cNvPr>
          <p:cNvSpPr/>
          <p:nvPr/>
        </p:nvSpPr>
        <p:spPr>
          <a:xfrm>
            <a:off x="1554996" y="4149998"/>
            <a:ext cx="8270928" cy="2457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1FC58542-1498-8858-9E1F-C81C7BA387FC}"/>
              </a:ext>
            </a:extLst>
          </p:cNvPr>
          <p:cNvSpPr/>
          <p:nvPr/>
        </p:nvSpPr>
        <p:spPr>
          <a:xfrm>
            <a:off x="278926" y="1129703"/>
            <a:ext cx="4728573" cy="2860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CA77EBFC-AF66-46F0-A052-741393D2923C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Examinamos las variables “</a:t>
            </a:r>
            <a:r>
              <a:rPr lang="es-ES" sz="1400" b="1" i="1" dirty="0"/>
              <a:t>default”</a:t>
            </a:r>
            <a:r>
              <a:rPr lang="es-ES" sz="1400" b="1" dirty="0"/>
              <a:t> y “</a:t>
            </a:r>
            <a:r>
              <a:rPr lang="es-ES" sz="1400" b="1" i="1" dirty="0"/>
              <a:t>balance”</a:t>
            </a:r>
            <a:endParaRPr lang="es-ES" sz="1400" b="1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D4156451-8F48-F910-D608-AEB30B47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847" y="1269130"/>
            <a:ext cx="5561939" cy="2638843"/>
          </a:xfrm>
          <a:prstGeom prst="rect">
            <a:avLst/>
          </a:prstGeom>
        </p:spPr>
      </p:pic>
      <p:sp>
        <p:nvSpPr>
          <p:cNvPr id="32" name="QuadreDeText 16">
            <a:extLst>
              <a:ext uri="{FF2B5EF4-FFF2-40B4-BE49-F238E27FC236}">
                <a16:creationId xmlns:a16="http://schemas.microsoft.com/office/drawing/2014/main" id="{1B834422-9FE5-8140-9C4E-E5E5CF16B4C3}"/>
              </a:ext>
            </a:extLst>
          </p:cNvPr>
          <p:cNvSpPr txBox="1"/>
          <p:nvPr/>
        </p:nvSpPr>
        <p:spPr>
          <a:xfrm>
            <a:off x="8955443" y="1856144"/>
            <a:ext cx="186228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asimétrica</a:t>
            </a:r>
            <a:r>
              <a:rPr lang="es-ES" sz="1300" dirty="0"/>
              <a:t> con cola a la derecha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Con un gran </a:t>
            </a:r>
            <a:r>
              <a:rPr lang="es-ES" sz="1300" b="1" dirty="0"/>
              <a:t>pico</a:t>
            </a:r>
            <a:r>
              <a:rPr lang="es-ES" sz="1300" dirty="0"/>
              <a:t> entre </a:t>
            </a:r>
            <a:r>
              <a:rPr lang="es-ES" sz="1300" b="1" dirty="0"/>
              <a:t>0</a:t>
            </a:r>
            <a:r>
              <a:rPr lang="es-ES" sz="1300" dirty="0"/>
              <a:t> y </a:t>
            </a:r>
            <a:r>
              <a:rPr lang="es-ES" sz="1300" b="1" dirty="0"/>
              <a:t>1000</a:t>
            </a:r>
          </a:p>
        </p:txBody>
      </p:sp>
      <p:sp>
        <p:nvSpPr>
          <p:cNvPr id="22" name="QuadreDeText 16">
            <a:extLst>
              <a:ext uri="{FF2B5EF4-FFF2-40B4-BE49-F238E27FC236}">
                <a16:creationId xmlns:a16="http://schemas.microsoft.com/office/drawing/2014/main" id="{FEEEFDAB-1983-DF47-545A-7C120A15950F}"/>
              </a:ext>
            </a:extLst>
          </p:cNvPr>
          <p:cNvSpPr txBox="1"/>
          <p:nvPr/>
        </p:nvSpPr>
        <p:spPr>
          <a:xfrm>
            <a:off x="3360680" y="1811203"/>
            <a:ext cx="1471635" cy="162264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muy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</a:t>
            </a:r>
            <a:r>
              <a:rPr lang="es-ES" sz="1300" b="1" dirty="0"/>
              <a:t>1,5%</a:t>
            </a:r>
            <a:r>
              <a:rPr lang="es-ES" sz="1300" dirty="0"/>
              <a:t> de los clientes en estado de </a:t>
            </a:r>
            <a:r>
              <a:rPr lang="es-ES" sz="1300" b="1" dirty="0"/>
              <a:t>morosidad</a:t>
            </a:r>
            <a:endParaRPr lang="es-ES" sz="1300" dirty="0"/>
          </a:p>
        </p:txBody>
      </p:sp>
      <p:pic>
        <p:nvPicPr>
          <p:cNvPr id="10" name="Imatge 9">
            <a:extLst>
              <a:ext uri="{FF2B5EF4-FFF2-40B4-BE49-F238E27FC236}">
                <a16:creationId xmlns:a16="http://schemas.microsoft.com/office/drawing/2014/main" id="{3443CA3C-5886-B045-96BB-8C961A23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3" y="4371333"/>
            <a:ext cx="5001271" cy="2206910"/>
          </a:xfrm>
          <a:prstGeom prst="rect">
            <a:avLst/>
          </a:prstGeom>
        </p:spPr>
      </p:pic>
      <p:sp>
        <p:nvSpPr>
          <p:cNvPr id="11" name="QuadreDeText 16">
            <a:extLst>
              <a:ext uri="{FF2B5EF4-FFF2-40B4-BE49-F238E27FC236}">
                <a16:creationId xmlns:a16="http://schemas.microsoft.com/office/drawing/2014/main" id="{14118B62-8D9A-6FC4-0A23-1E59E1CA9D11}"/>
              </a:ext>
            </a:extLst>
          </p:cNvPr>
          <p:cNvSpPr txBox="1"/>
          <p:nvPr/>
        </p:nvSpPr>
        <p:spPr>
          <a:xfrm>
            <a:off x="7600802" y="4548543"/>
            <a:ext cx="186228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asimétrica</a:t>
            </a:r>
            <a:r>
              <a:rPr lang="es-ES" sz="1300" dirty="0"/>
              <a:t> con cola a la derecha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Con un gran </a:t>
            </a:r>
            <a:r>
              <a:rPr lang="es-ES" sz="1300" b="1" dirty="0"/>
              <a:t>pico</a:t>
            </a:r>
            <a:r>
              <a:rPr lang="es-ES" sz="1300" dirty="0"/>
              <a:t> entre </a:t>
            </a:r>
            <a:r>
              <a:rPr lang="es-ES" sz="1300" b="1" dirty="0"/>
              <a:t>0</a:t>
            </a:r>
            <a:r>
              <a:rPr lang="es-ES" sz="1300" dirty="0"/>
              <a:t> y </a:t>
            </a:r>
            <a:r>
              <a:rPr lang="es-ES" sz="1300" b="1" dirty="0"/>
              <a:t>1000</a:t>
            </a:r>
          </a:p>
        </p:txBody>
      </p:sp>
      <p:pic>
        <p:nvPicPr>
          <p:cNvPr id="13" name="Imatge 12">
            <a:extLst>
              <a:ext uri="{FF2B5EF4-FFF2-40B4-BE49-F238E27FC236}">
                <a16:creationId xmlns:a16="http://schemas.microsoft.com/office/drawing/2014/main" id="{96A93D5D-51D2-533C-9E86-271514B1D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4" y="1439108"/>
            <a:ext cx="2845705" cy="22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8B9AF7B-C57C-9801-9EB9-A0412495DF2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78D010E2-8BBA-ADEF-B461-AD829F6EB078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Categorizamos por Saldo para ver como varia la tasa de morosidad en cada una.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07E84A5-E1E6-9576-DB73-1FC26C588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91379"/>
              </p:ext>
            </p:extLst>
          </p:nvPr>
        </p:nvGraphicFramePr>
        <p:xfrm>
          <a:off x="1596302" y="1796619"/>
          <a:ext cx="2929204" cy="3087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03406">
                  <a:extLst>
                    <a:ext uri="{9D8B030D-6E8A-4147-A177-3AD203B41FA5}">
                      <a16:colId xmlns:a16="http://schemas.microsoft.com/office/drawing/2014/main" val="1156508243"/>
                    </a:ext>
                  </a:extLst>
                </a:gridCol>
                <a:gridCol w="1012899">
                  <a:extLst>
                    <a:ext uri="{9D8B030D-6E8A-4147-A177-3AD203B41FA5}">
                      <a16:colId xmlns:a16="http://schemas.microsoft.com/office/drawing/2014/main" val="3152485650"/>
                    </a:ext>
                  </a:extLst>
                </a:gridCol>
                <a:gridCol w="1012899">
                  <a:extLst>
                    <a:ext uri="{9D8B030D-6E8A-4147-A177-3AD203B41FA5}">
                      <a16:colId xmlns:a16="http://schemas.microsoft.com/office/drawing/2014/main" val="588162770"/>
                    </a:ext>
                  </a:extLst>
                </a:gridCol>
              </a:tblGrid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Categoría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Saldo mínimo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Cantidad de Clientes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08817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Muy Bajo</a:t>
                      </a:r>
                    </a:p>
                  </a:txBody>
                  <a:tcPr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7590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654919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Bajo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6427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199619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Medio Bajo</a:t>
                      </a:r>
                    </a:p>
                  </a:txBody>
                  <a:tcPr anchor="ctr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1217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64006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Medio Alto</a:t>
                      </a:r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929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54443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Alto</a:t>
                      </a:r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593083"/>
                  </a:ext>
                </a:extLst>
              </a:tr>
              <a:tr h="38319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Muy Alto</a:t>
                      </a:r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914143"/>
                  </a:ext>
                </a:extLst>
              </a:tr>
            </a:tbl>
          </a:graphicData>
        </a:graphic>
      </p:graphicFrame>
      <p:sp>
        <p:nvSpPr>
          <p:cNvPr id="3" name="QuadreDeText 16">
            <a:extLst>
              <a:ext uri="{FF2B5EF4-FFF2-40B4-BE49-F238E27FC236}">
                <a16:creationId xmlns:a16="http://schemas.microsoft.com/office/drawing/2014/main" id="{16FE336F-AFDD-12BF-59D2-CAAF5C872532}"/>
              </a:ext>
            </a:extLst>
          </p:cNvPr>
          <p:cNvSpPr txBox="1"/>
          <p:nvPr/>
        </p:nvSpPr>
        <p:spPr>
          <a:xfrm>
            <a:off x="1348141" y="5713422"/>
            <a:ext cx="3439348" cy="32349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b="1" dirty="0"/>
              <a:t>La mayoría de los clientes</a:t>
            </a:r>
            <a:r>
              <a:rPr lang="es-ES" sz="1300" dirty="0"/>
              <a:t>, mientras</a:t>
            </a: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E8A72664-8AF5-2435-7508-5A91E746B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31" y="1174890"/>
            <a:ext cx="5145922" cy="3576670"/>
          </a:xfrm>
          <a:prstGeom prst="rect">
            <a:avLst/>
          </a:prstGeom>
        </p:spPr>
      </p:pic>
      <p:pic>
        <p:nvPicPr>
          <p:cNvPr id="10" name="Imatge 9">
            <a:extLst>
              <a:ext uri="{FF2B5EF4-FFF2-40B4-BE49-F238E27FC236}">
                <a16:creationId xmlns:a16="http://schemas.microsoft.com/office/drawing/2014/main" id="{193D7860-3CCA-1D3D-E48B-65FE453AE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971" y="5074628"/>
            <a:ext cx="5692767" cy="147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1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29820-2065-0316-C218-4C7274E65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17ADD46-A016-FFE0-10D7-4EDAD5F2BB7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BEC25430-F701-0B72-7996-8AF5F4833448}"/>
              </a:ext>
            </a:extLst>
          </p:cNvPr>
          <p:cNvSpPr txBox="1"/>
          <p:nvPr/>
        </p:nvSpPr>
        <p:spPr>
          <a:xfrm>
            <a:off x="505958" y="250347"/>
            <a:ext cx="11230211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ÁRBOL DE DECISIONES</a:t>
            </a:r>
          </a:p>
          <a:p>
            <a:r>
              <a:rPr lang="es-ES" sz="1400" b="1" dirty="0"/>
              <a:t>XXXXX</a:t>
            </a:r>
          </a:p>
        </p:txBody>
      </p:sp>
      <p:sp>
        <p:nvSpPr>
          <p:cNvPr id="3" name="QuadreDeText 16">
            <a:extLst>
              <a:ext uri="{FF2B5EF4-FFF2-40B4-BE49-F238E27FC236}">
                <a16:creationId xmlns:a16="http://schemas.microsoft.com/office/drawing/2014/main" id="{70F1B2F1-3B26-0F02-9068-8E0689E2DA88}"/>
              </a:ext>
            </a:extLst>
          </p:cNvPr>
          <p:cNvSpPr txBox="1"/>
          <p:nvPr/>
        </p:nvSpPr>
        <p:spPr>
          <a:xfrm>
            <a:off x="8074406" y="1637368"/>
            <a:ext cx="3439348" cy="32349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b="1" dirty="0"/>
              <a:t>La mayoría de los clientes</a:t>
            </a:r>
            <a:r>
              <a:rPr lang="es-ES" sz="1300" dirty="0"/>
              <a:t>, mientras</a:t>
            </a: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25600A4F-BCA2-6B76-8E3D-B551CA795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58" y="1361176"/>
            <a:ext cx="6879887" cy="460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7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QuadreDeText 5">
            <a:extLst>
              <a:ext uri="{FF2B5EF4-FFF2-40B4-BE49-F238E27FC236}">
                <a16:creationId xmlns:a16="http://schemas.microsoft.com/office/drawing/2014/main" id="{1FAA1BBE-1ED7-BC58-0BB0-077EE24BA683}"/>
              </a:ext>
            </a:extLst>
          </p:cNvPr>
          <p:cNvSpPr txBox="1"/>
          <p:nvPr/>
        </p:nvSpPr>
        <p:spPr>
          <a:xfrm>
            <a:off x="3049292" y="2417212"/>
            <a:ext cx="60985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Decidimos hacer tratamiento de </a:t>
            </a:r>
            <a:r>
              <a:rPr lang="es-E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Outliers</a:t>
            </a:r>
            <a:r>
              <a:rPr lang="es-E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y centrar-nos en la </a:t>
            </a:r>
            <a:r>
              <a:rPr lang="es-E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prte</a:t>
            </a:r>
            <a:r>
              <a:rPr lang="es-E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del </a:t>
            </a:r>
            <a:r>
              <a:rPr lang="es-E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s-E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donde </a:t>
            </a:r>
            <a:r>
              <a:rPr lang="es-E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estan</a:t>
            </a:r>
            <a:r>
              <a:rPr lang="es-E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la inmensa </a:t>
            </a:r>
            <a:r>
              <a:rPr lang="es-E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mayoria</a:t>
            </a:r>
            <a:r>
              <a:rPr lang="es-E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de clientes y donde tiene lugar el cambio del </a:t>
            </a:r>
            <a:r>
              <a:rPr lang="es-E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queal</a:t>
            </a:r>
            <a:r>
              <a:rPr lang="es-E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tenemos que buscar el umbral. Así hacemos zoom en el análisis visual y ayudamos a los modelos de </a:t>
            </a:r>
            <a:r>
              <a:rPr lang="es-E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classificación</a:t>
            </a:r>
            <a:r>
              <a:rPr lang="es-E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a ser más precisos y relevantes.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QuadreDeText 3">
            <a:extLst>
              <a:ext uri="{FF2B5EF4-FFF2-40B4-BE49-F238E27FC236}">
                <a16:creationId xmlns:a16="http://schemas.microsoft.com/office/drawing/2014/main" id="{DC7D52EA-F4BB-8EEB-25D3-8854084829EA}"/>
              </a:ext>
            </a:extLst>
          </p:cNvPr>
          <p:cNvSpPr txBox="1"/>
          <p:nvPr/>
        </p:nvSpPr>
        <p:spPr>
          <a:xfrm>
            <a:off x="505958" y="250347"/>
            <a:ext cx="11230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ÁRBOL DE DECISIONES</a:t>
            </a:r>
          </a:p>
        </p:txBody>
      </p:sp>
    </p:spTree>
    <p:extLst>
      <p:ext uri="{BB962C8B-B14F-4D97-AF65-F5344CB8AC3E}">
        <p14:creationId xmlns:p14="http://schemas.microsoft.com/office/powerpoint/2010/main" val="77247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EBEF4-5A07-3988-9B63-7F937FF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18A3694-FB59-3C0D-1F38-5ECD7FBFF4C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B93BA9-C903-7348-8FD3-6F21A3741BDB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66399F4B-15E9-BE41-EAE5-3BE6E2DD57B6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SALDO A PARTIR DEL CUAL AUMENTA EL RIESGO </a:t>
            </a:r>
          </a:p>
          <a:p>
            <a:r>
              <a:rPr lang="es-ES" sz="1400" b="1" dirty="0"/>
              <a:t>XXXXXXX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AFF1D886-C0A0-985D-72DD-0BF94964D965}"/>
              </a:ext>
            </a:extLst>
          </p:cNvPr>
          <p:cNvSpPr txBox="1"/>
          <p:nvPr/>
        </p:nvSpPr>
        <p:spPr>
          <a:xfrm>
            <a:off x="804832" y="5229771"/>
            <a:ext cx="6231460" cy="32349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292673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9A732-23A2-928F-1707-5BE14763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7EC3F3D-8106-CC52-2EA3-50800AC4383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0993D80F-3972-6FB3-DF7A-E234A6A536B0}"/>
              </a:ext>
            </a:extLst>
          </p:cNvPr>
          <p:cNvSpPr txBox="1"/>
          <p:nvPr/>
        </p:nvSpPr>
        <p:spPr>
          <a:xfrm>
            <a:off x="505958" y="250347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CUANTIFICACIÓN DE LA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RELACIONES ENTRE VARIABLES</a:t>
            </a:r>
          </a:p>
          <a:p>
            <a:r>
              <a:rPr lang="es-ES" altLang="es-ES" sz="1600" b="1" dirty="0"/>
              <a:t>¿Los clientes con préstamos e hipotecas tienden a tener un saldo medio más bajo o más riesgo de incumplimiento?</a:t>
            </a:r>
            <a:r>
              <a:rPr lang="es-ES" altLang="es-ES" sz="1600" dirty="0"/>
              <a:t> </a:t>
            </a:r>
          </a:p>
        </p:txBody>
      </p:sp>
      <p:graphicFrame>
        <p:nvGraphicFramePr>
          <p:cNvPr id="7" name="Taula 6">
            <a:extLst>
              <a:ext uri="{FF2B5EF4-FFF2-40B4-BE49-F238E27FC236}">
                <a16:creationId xmlns:a16="http://schemas.microsoft.com/office/drawing/2014/main" id="{6CC86CBB-F038-1700-F2FA-81797C03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19558"/>
              </p:ext>
            </p:extLst>
          </p:nvPr>
        </p:nvGraphicFramePr>
        <p:xfrm>
          <a:off x="505958" y="1334673"/>
          <a:ext cx="3420582" cy="1984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676837">
                <a:tc>
                  <a:txBody>
                    <a:bodyPr/>
                    <a:lstStyle/>
                    <a:p>
                      <a:pPr algn="ctr"/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Saldo </a:t>
                      </a:r>
                      <a:r>
                        <a:rPr lang="ca-ES" sz="1100" dirty="0" err="1">
                          <a:solidFill>
                            <a:schemeClr val="tx1"/>
                          </a:solidFill>
                        </a:rPr>
                        <a:t>Medio</a:t>
                      </a:r>
                      <a:endParaRPr lang="ca-ES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vs.</a:t>
                      </a:r>
                    </a:p>
                    <a:p>
                      <a:pPr algn="ctr"/>
                      <a:r>
                        <a:rPr lang="ca-ES" sz="1100" dirty="0" err="1">
                          <a:solidFill>
                            <a:schemeClr val="tx1"/>
                          </a:solidFill>
                        </a:rPr>
                        <a:t>Préstamo</a:t>
                      </a:r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 e Hipoteca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/>
                        <a:t>SIN </a:t>
                      </a:r>
                      <a:r>
                        <a:rPr lang="es-ES" sz="1200" noProof="0" dirty="0"/>
                        <a:t>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/>
                        <a:t>CON </a:t>
                      </a:r>
                      <a:r>
                        <a:rPr lang="ca-ES" sz="1200" dirty="0" err="1"/>
                        <a:t>Préstamo</a:t>
                      </a:r>
                      <a:endParaRPr lang="ca-E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1868,09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877,98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1359,35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-27,2%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783,29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-58,1%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graphicFrame>
        <p:nvGraphicFramePr>
          <p:cNvPr id="9" name="Taula 8">
            <a:extLst>
              <a:ext uri="{FF2B5EF4-FFF2-40B4-BE49-F238E27FC236}">
                <a16:creationId xmlns:a16="http://schemas.microsoft.com/office/drawing/2014/main" id="{532A9336-A071-DC83-5B2A-2DC9E0C1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78084"/>
              </p:ext>
            </p:extLst>
          </p:nvPr>
        </p:nvGraphicFramePr>
        <p:xfrm>
          <a:off x="505958" y="3990359"/>
          <a:ext cx="3420582" cy="219374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770326">
                <a:tc>
                  <a:txBody>
                    <a:bodyPr/>
                    <a:lstStyle/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Incumplimiento</a:t>
                      </a:r>
                    </a:p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vs.</a:t>
                      </a:r>
                    </a:p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Préstamo e Hipoteca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noProof="0" dirty="0"/>
                        <a:t>SIN 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noProof="0" dirty="0"/>
                        <a:t>CON 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0,92%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5,27%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+472,8%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1,37%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+48,9%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2,79%</a:t>
                      </a:r>
                    </a:p>
                    <a:p>
                      <a:pPr algn="ctr"/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+203,3%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sp>
        <p:nvSpPr>
          <p:cNvPr id="16" name="QuadreDeText 16">
            <a:extLst>
              <a:ext uri="{FF2B5EF4-FFF2-40B4-BE49-F238E27FC236}">
                <a16:creationId xmlns:a16="http://schemas.microsoft.com/office/drawing/2014/main" id="{E527841E-EE94-3483-E33C-22B1D43C59A9}"/>
              </a:ext>
            </a:extLst>
          </p:cNvPr>
          <p:cNvSpPr txBox="1"/>
          <p:nvPr/>
        </p:nvSpPr>
        <p:spPr>
          <a:xfrm>
            <a:off x="4194778" y="1249378"/>
            <a:ext cx="2482302" cy="20941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mayor saldo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-27,2% los que tienen hipoteca,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Cierran, con menos de la mitad de saldo, las categorías con préstamo</a:t>
            </a:r>
          </a:p>
        </p:txBody>
      </p:sp>
      <p:sp>
        <p:nvSpPr>
          <p:cNvPr id="19" name="QuadreDeText 16">
            <a:extLst>
              <a:ext uri="{FF2B5EF4-FFF2-40B4-BE49-F238E27FC236}">
                <a16:creationId xmlns:a16="http://schemas.microsoft.com/office/drawing/2014/main" id="{8357148E-8755-3F47-94F0-1A7F261AD548}"/>
              </a:ext>
            </a:extLst>
          </p:cNvPr>
          <p:cNvSpPr txBox="1"/>
          <p:nvPr/>
        </p:nvSpPr>
        <p:spPr>
          <a:xfrm>
            <a:off x="4194779" y="3732240"/>
            <a:ext cx="2482302" cy="27340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menor incumplimiento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+48,9% los que tienen hipoteca,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Las categorías con préstamo incumplen 2 veces más (con hipoteca) y casi 5 veces más (sin hipoteca)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EF99FA2A-F60F-BE70-6E49-2ACDF671DFA1}"/>
              </a:ext>
            </a:extLst>
          </p:cNvPr>
          <p:cNvSpPr txBox="1"/>
          <p:nvPr/>
        </p:nvSpPr>
        <p:spPr>
          <a:xfrm>
            <a:off x="7844824" y="1692052"/>
            <a:ext cx="3891346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A mayor número de productos contratados, menor saldo medio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sin préstamo </a:t>
            </a:r>
            <a:r>
              <a:rPr lang="es-ES" sz="1300" dirty="0"/>
              <a:t>tienen el </a:t>
            </a:r>
            <a:r>
              <a:rPr lang="es-ES" sz="1300" b="1" dirty="0"/>
              <a:t>doble de saldo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que tienen </a:t>
            </a:r>
            <a:r>
              <a:rPr lang="es-ES" sz="1300" b="1" dirty="0"/>
              <a:t>hipoteca</a:t>
            </a:r>
            <a:r>
              <a:rPr lang="es-ES" sz="1300" dirty="0"/>
              <a:t> también tienen </a:t>
            </a:r>
            <a:r>
              <a:rPr lang="es-ES" sz="1300" b="1" dirty="0"/>
              <a:t>menor saldo, </a:t>
            </a:r>
            <a:r>
              <a:rPr lang="es-ES" sz="1300" dirty="0"/>
              <a:t>pero en menor medida (-10,8% y -27,2%)</a:t>
            </a: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D713CB26-A822-A73F-B004-5F330F89EDD0}"/>
              </a:ext>
            </a:extLst>
          </p:cNvPr>
          <p:cNvSpPr txBox="1"/>
          <p:nvPr/>
        </p:nvSpPr>
        <p:spPr>
          <a:xfrm>
            <a:off x="7844824" y="4482810"/>
            <a:ext cx="3907902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con préstamo incumplen</a:t>
            </a:r>
            <a:r>
              <a:rPr lang="es-ES" sz="1300" dirty="0"/>
              <a:t> entre un 50,9% y 472,8% </a:t>
            </a:r>
            <a:r>
              <a:rPr lang="es-ES" sz="1300" b="1" dirty="0"/>
              <a:t>más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factor </a:t>
            </a:r>
            <a:r>
              <a:rPr lang="es-ES" sz="1300" b="1" dirty="0"/>
              <a:t>hipoteca aumenta </a:t>
            </a:r>
            <a:r>
              <a:rPr lang="es-ES" sz="1300" dirty="0"/>
              <a:t>el </a:t>
            </a:r>
            <a:r>
              <a:rPr lang="es-ES" sz="1300" b="1" dirty="0"/>
              <a:t>riesgo </a:t>
            </a:r>
            <a:r>
              <a:rPr lang="es-ES" sz="1300" dirty="0"/>
              <a:t>en un 48,9% en los </a:t>
            </a:r>
            <a:r>
              <a:rPr lang="es-ES" sz="1300" b="1" dirty="0"/>
              <a:t>sin préstamos,</a:t>
            </a:r>
            <a:r>
              <a:rPr lang="es-ES" sz="1300" dirty="0"/>
              <a:t>  pero </a:t>
            </a:r>
            <a:r>
              <a:rPr lang="es-ES" sz="1300" b="1" dirty="0"/>
              <a:t>lo decrece </a:t>
            </a:r>
            <a:r>
              <a:rPr lang="es-ES" sz="1300" dirty="0"/>
              <a:t>-47,1% </a:t>
            </a:r>
            <a:r>
              <a:rPr lang="es-ES" sz="1300" b="1" dirty="0"/>
              <a:t>en</a:t>
            </a:r>
            <a:r>
              <a:rPr lang="es-ES" sz="1300" dirty="0"/>
              <a:t> los que tienen </a:t>
            </a:r>
            <a:r>
              <a:rPr lang="es-ES" sz="1300" b="1" dirty="0"/>
              <a:t>préstamo</a:t>
            </a:r>
          </a:p>
        </p:txBody>
      </p:sp>
      <p:sp>
        <p:nvSpPr>
          <p:cNvPr id="2" name="Clau de tancament 1">
            <a:extLst>
              <a:ext uri="{FF2B5EF4-FFF2-40B4-BE49-F238E27FC236}">
                <a16:creationId xmlns:a16="http://schemas.microsoft.com/office/drawing/2014/main" id="{4E1D170D-4DA2-A2AE-48B7-FB8D00E60211}"/>
              </a:ext>
            </a:extLst>
          </p:cNvPr>
          <p:cNvSpPr/>
          <p:nvPr/>
        </p:nvSpPr>
        <p:spPr>
          <a:xfrm>
            <a:off x="6945318" y="1249378"/>
            <a:ext cx="638629" cy="2094190"/>
          </a:xfrm>
          <a:prstGeom prst="rightBrace">
            <a:avLst>
              <a:gd name="adj1" fmla="val 2655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lau de tancament 1">
            <a:extLst>
              <a:ext uri="{FF2B5EF4-FFF2-40B4-BE49-F238E27FC236}">
                <a16:creationId xmlns:a16="http://schemas.microsoft.com/office/drawing/2014/main" id="{2EF53453-D9B5-EB57-21E2-3C1D6A58085E}"/>
              </a:ext>
            </a:extLst>
          </p:cNvPr>
          <p:cNvSpPr/>
          <p:nvPr/>
        </p:nvSpPr>
        <p:spPr>
          <a:xfrm>
            <a:off x="6945318" y="3732240"/>
            <a:ext cx="638629" cy="2709982"/>
          </a:xfrm>
          <a:prstGeom prst="rightBrace">
            <a:avLst>
              <a:gd name="adj1" fmla="val 2655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0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</TotalTime>
  <Words>499</Words>
  <Application>Microsoft Office PowerPoint</Application>
  <PresentationFormat>Pantalla panoràmica</PresentationFormat>
  <Paragraphs>94</Paragraphs>
  <Slides>9</Slides>
  <Notes>7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5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Tema de Office</vt:lpstr>
      <vt:lpstr>RESULTADOS DESAFÍO 3</vt:lpstr>
      <vt:lpstr>Análisis de Finanzas y  Riesgo Crediticio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37</cp:revision>
  <dcterms:created xsi:type="dcterms:W3CDTF">2024-10-12T08:55:41Z</dcterms:created>
  <dcterms:modified xsi:type="dcterms:W3CDTF">2024-10-24T16:14:06Z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