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324" r:id="rId5"/>
    <p:sldId id="302" r:id="rId6"/>
    <p:sldId id="327" r:id="rId7"/>
    <p:sldId id="349" r:id="rId8"/>
    <p:sldId id="328" r:id="rId9"/>
    <p:sldId id="330" r:id="rId10"/>
    <p:sldId id="329" r:id="rId11"/>
    <p:sldId id="332" r:id="rId12"/>
    <p:sldId id="350" r:id="rId13"/>
    <p:sldId id="333" r:id="rId14"/>
    <p:sldId id="334" r:id="rId15"/>
    <p:sldId id="335" r:id="rId16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68" userDrawn="1">
          <p15:clr>
            <a:srgbClr val="A4A3A4"/>
          </p15:clr>
        </p15:guide>
        <p15:guide id="2" pos="408" userDrawn="1">
          <p15:clr>
            <a:srgbClr val="A4A3A4"/>
          </p15:clr>
        </p15:guide>
        <p15:guide id="3" orient="horz" pos="3912" userDrawn="1">
          <p15:clr>
            <a:srgbClr val="A4A3A4"/>
          </p15:clr>
        </p15:guide>
        <p15:guide id="4" pos="7272" userDrawn="1">
          <p15:clr>
            <a:srgbClr val="A4A3A4"/>
          </p15:clr>
        </p15:guide>
        <p15:guide id="5" orient="horz" pos="16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ECB6"/>
    <a:srgbClr val="FF8181"/>
    <a:srgbClr val="FFB7B7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E25E649-3F16-4E02-A733-19D2CDBF48F0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76" autoAdjust="0"/>
    <p:restoredTop sz="87170" autoAdjust="0"/>
  </p:normalViewPr>
  <p:slideViewPr>
    <p:cSldViewPr snapToGrid="0">
      <p:cViewPr varScale="1">
        <p:scale>
          <a:sx n="54" d="100"/>
          <a:sy n="54" d="100"/>
        </p:scale>
        <p:origin x="1038" y="72"/>
      </p:cViewPr>
      <p:guideLst>
        <p:guide orient="horz" pos="1968"/>
        <p:guide pos="408"/>
        <p:guide orient="horz" pos="3912"/>
        <p:guide pos="7272"/>
        <p:guide orient="horz" pos="1656"/>
      </p:guideLst>
    </p:cSldViewPr>
  </p:slideViewPr>
  <p:outlineViewPr>
    <p:cViewPr>
      <p:scale>
        <a:sx n="33" d="100"/>
        <a:sy n="33" d="100"/>
      </p:scale>
      <p:origin x="0" y="-488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notesViewPr>
    <p:cSldViewPr snapToGrid="0">
      <p:cViewPr varScale="1">
        <p:scale>
          <a:sx n="96" d="100"/>
          <a:sy n="96" d="100"/>
        </p:scale>
        <p:origin x="289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5725A15-8D86-497D-8EAD-2EB1176C54F6}" type="datetime1">
              <a:rPr lang="es-ES" smtClean="0"/>
              <a:t>16/10/2024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58D509-07EE-4A09-900B-403023880868}" type="datetime1">
              <a:rPr lang="es-ES" smtClean="0"/>
              <a:pPr/>
              <a:t>16/10/2024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530193B-564F-4854-8A52-728F3FB19C85}" type="slidenum">
              <a:rPr lang="es-ES" noProof="0" smtClean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44206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530193B-564F-4854-8A52-728F3FB19C85}" type="slidenum">
              <a:rPr lang="es-ES" noProof="0" smtClean="0"/>
              <a:t>11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065671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09C85F-EC1B-CFD1-A657-E7902541FA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1AFF142F-1FC3-8081-0C22-8E98D74940C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546EE938-C74C-25D5-628C-C9B03E8698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A613478-0ACE-0074-01E5-8217CC3C0D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84720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79122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1C1542-2F6F-8339-5B04-09EBEB6F89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BCE4BF95-B6D9-70EA-5FB7-3ACAE190637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8ECBC7F2-46C7-0BCC-8135-DDA803EDA3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59C90F5-F2E3-1426-624D-69C3024A32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360133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DB5F8B-C47F-E364-FF4F-0710957ADB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B43889D0-0E6B-1C3E-A08A-481B08938A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F62FB440-6DD3-AE5B-8243-49CB15AF87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5581750-F2D6-8825-E734-274E3CA238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530193B-564F-4854-8A52-728F3FB19C85}" type="slidenum">
              <a:rPr lang="es-ES" noProof="0" smtClean="0"/>
              <a:t>4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7462716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F00017-33F2-412C-1854-7A09F665AC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92F3EA81-C122-FBE8-1C8D-279D57A5116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6B0EA864-363F-25FE-C2EE-1714F76C14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3F3647A-B7CE-5539-7577-C001475F3E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702797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530193B-564F-4854-8A52-728F3FB19C85}" type="slidenum">
              <a:rPr lang="es-ES" noProof="0" smtClean="0"/>
              <a:t>7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7704059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6F9210-6D20-19EF-DA13-72C56BAE23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185DFB2B-4DC6-A4AC-C311-C2F9EBABF1B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749BC6DC-3D61-C40D-308A-D98F4E4B9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309D8CD-035A-94D5-0CA5-4DEC8D69E4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530193B-564F-4854-8A52-728F3FB19C85}" type="slidenum">
              <a:rPr lang="es-ES" noProof="0" smtClean="0"/>
              <a:t>8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5226727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09EA46-9462-B071-AED3-25764CFA7F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2F08F31E-D37D-8C72-E287-CBB35A6384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3957BCDF-9FC8-D962-8DCF-A4D70FD1F2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ADDC00D-2B44-6888-881B-99EC9317C6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530193B-564F-4854-8A52-728F3FB19C85}" type="slidenum">
              <a:rPr lang="es-ES" noProof="0" smtClean="0"/>
              <a:t>9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9930634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6A2E04-9098-256E-0AEF-45FD09FAF8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75803E53-BAE5-92A8-23C3-9060C5D6D1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B09468F9-3F2C-E6B1-EFE6-C2AC2BF0C1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61FBE25-B251-38E9-FDEE-80F929DCD0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530193B-564F-4854-8A52-728F3FB19C85}" type="slidenum">
              <a:rPr lang="es-ES" noProof="0" smtClean="0"/>
              <a:t>10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86366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seño personalizad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Marcador de posición de imagen 21">
            <a:extLst>
              <a:ext uri="{FF2B5EF4-FFF2-40B4-BE49-F238E27FC236}">
                <a16:creationId xmlns:a16="http://schemas.microsoft.com/office/drawing/2014/main" id="{DFA57703-9E4A-48E0-A123-3A5EDC7647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6" name="Hexágono 5">
            <a:extLst>
              <a:ext uri="{FF2B5EF4-FFF2-40B4-BE49-F238E27FC236}">
                <a16:creationId xmlns:a16="http://schemas.microsoft.com/office/drawing/2014/main" id="{ED61BFD1-C421-442F-ACC0-868D35B02015}"/>
              </a:ext>
            </a:extLst>
          </p:cNvPr>
          <p:cNvSpPr/>
          <p:nvPr userDrawn="1"/>
        </p:nvSpPr>
        <p:spPr>
          <a:xfrm>
            <a:off x="3166402" y="903484"/>
            <a:ext cx="5859196" cy="5051033"/>
          </a:xfrm>
          <a:prstGeom prst="hexagon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4" name="Hexágono 13">
            <a:extLst>
              <a:ext uri="{FF2B5EF4-FFF2-40B4-BE49-F238E27FC236}">
                <a16:creationId xmlns:a16="http://schemas.microsoft.com/office/drawing/2014/main" id="{89B16BC3-CBF9-4BF0-A37A-9F2BB89BED54}"/>
              </a:ext>
            </a:extLst>
          </p:cNvPr>
          <p:cNvSpPr/>
          <p:nvPr userDrawn="1"/>
        </p:nvSpPr>
        <p:spPr>
          <a:xfrm>
            <a:off x="7974278" y="5753530"/>
            <a:ext cx="651613" cy="561736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6" name="Hexágono 15">
            <a:extLst>
              <a:ext uri="{FF2B5EF4-FFF2-40B4-BE49-F238E27FC236}">
                <a16:creationId xmlns:a16="http://schemas.microsoft.com/office/drawing/2014/main" id="{80EA9ECE-F57C-4B25-AD19-4F78933A61EC}"/>
              </a:ext>
            </a:extLst>
          </p:cNvPr>
          <p:cNvSpPr/>
          <p:nvPr userDrawn="1"/>
        </p:nvSpPr>
        <p:spPr>
          <a:xfrm>
            <a:off x="2255521" y="2751804"/>
            <a:ext cx="785546" cy="677196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8" name="Hexágono 17">
            <a:extLst>
              <a:ext uri="{FF2B5EF4-FFF2-40B4-BE49-F238E27FC236}">
                <a16:creationId xmlns:a16="http://schemas.microsoft.com/office/drawing/2014/main" id="{DCBDF4EA-BFFB-460D-B9A8-45C097E920DA}"/>
              </a:ext>
            </a:extLst>
          </p:cNvPr>
          <p:cNvSpPr/>
          <p:nvPr userDrawn="1"/>
        </p:nvSpPr>
        <p:spPr>
          <a:xfrm>
            <a:off x="8021783" y="671564"/>
            <a:ext cx="392774" cy="33859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0" name="Hexágono 19">
            <a:extLst>
              <a:ext uri="{FF2B5EF4-FFF2-40B4-BE49-F238E27FC236}">
                <a16:creationId xmlns:a16="http://schemas.microsoft.com/office/drawing/2014/main" id="{AB15A15E-528E-4041-8E63-65C0D0398F3A}"/>
              </a:ext>
            </a:extLst>
          </p:cNvPr>
          <p:cNvSpPr/>
          <p:nvPr userDrawn="1"/>
        </p:nvSpPr>
        <p:spPr>
          <a:xfrm>
            <a:off x="2035398" y="3344350"/>
            <a:ext cx="196388" cy="169300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A7A620BD-CFAD-4100-8C9F-494D15A0A9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96846" y="2576760"/>
            <a:ext cx="3924935" cy="1695637"/>
          </a:xfrm>
          <a:prstGeom prst="rect">
            <a:avLst/>
          </a:prstGeom>
        </p:spPr>
        <p:txBody>
          <a:bodyPr rtlCol="0"/>
          <a:lstStyle>
            <a:lvl1pPr>
              <a:spcBef>
                <a:spcPts val="100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editar el patrón</a:t>
            </a:r>
          </a:p>
        </p:txBody>
      </p:sp>
      <p:sp>
        <p:nvSpPr>
          <p:cNvPr id="24" name="Marcador de texto 23">
            <a:extLst>
              <a:ext uri="{FF2B5EF4-FFF2-40B4-BE49-F238E27FC236}">
                <a16:creationId xmlns:a16="http://schemas.microsoft.com/office/drawing/2014/main" id="{340C15AA-E296-48AE-857F-0589EEA69D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96848" y="1899514"/>
            <a:ext cx="3924934" cy="490538"/>
          </a:xfrm>
          <a:prstGeom prst="rect">
            <a:avLst/>
          </a:prstGeom>
        </p:spPr>
        <p:txBody>
          <a:bodyPr rtlCol="0"/>
          <a:lstStyle>
            <a:lvl1pPr>
              <a:buNone/>
              <a:defRPr lang="en-US" sz="24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 rtl="0"/>
            <a:r>
              <a:rPr lang="es-ES" noProof="0"/>
              <a:t>Haga clic para editar el texto</a:t>
            </a:r>
          </a:p>
        </p:txBody>
      </p:sp>
      <p:sp>
        <p:nvSpPr>
          <p:cNvPr id="28" name="Marcador de texto 27">
            <a:extLst>
              <a:ext uri="{FF2B5EF4-FFF2-40B4-BE49-F238E27FC236}">
                <a16:creationId xmlns:a16="http://schemas.microsoft.com/office/drawing/2014/main" id="{E0A61465-6ECA-46DC-97DD-7BCFDB69EB8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84582" y="4459105"/>
            <a:ext cx="3222836" cy="1168530"/>
          </a:xfrm>
          <a:prstGeom prst="rect">
            <a:avLst/>
          </a:prstGeom>
        </p:spPr>
        <p:txBody>
          <a:bodyPr rtlCol="0" anchor="b"/>
          <a:lstStyle>
            <a:lvl1pPr algn="r">
              <a:buNone/>
              <a:defRPr lang="en-US" sz="16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781487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cala de tiem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69FE87B7-32A4-4C7F-9AAF-37688E64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647700"/>
            <a:ext cx="11340000" cy="700114"/>
          </a:xfrm>
          <a:prstGeom prst="rect">
            <a:avLst/>
          </a:prstGeom>
        </p:spPr>
        <p:txBody>
          <a:bodyPr rtlCol="0" anchor="ctr"/>
          <a:lstStyle/>
          <a:p>
            <a:pPr algn="ctr" rtl="0"/>
            <a:r>
              <a:rPr lang="es-ES" sz="4800" b="1" noProof="0">
                <a:solidFill>
                  <a:schemeClr val="tx1"/>
                </a:solidFill>
              </a:rPr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2800613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de dos colum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Marcador de texto 27">
            <a:extLst>
              <a:ext uri="{FF2B5EF4-FFF2-40B4-BE49-F238E27FC236}">
                <a16:creationId xmlns:a16="http://schemas.microsoft.com/office/drawing/2014/main" id="{D1E0F77B-E8C6-4A86-B521-8368A308A9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7700" y="2057818"/>
            <a:ext cx="5080000" cy="438150"/>
          </a:xfrm>
          <a:prstGeom prst="rect">
            <a:avLst/>
          </a:prstGeom>
        </p:spPr>
        <p:txBody>
          <a:bodyPr rtlCol="0"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CAACFBE9-8475-4CC0-8189-87BFC4059A86}"/>
              </a:ext>
            </a:extLst>
          </p:cNvPr>
          <p:cNvSpPr/>
          <p:nvPr userDrawn="1"/>
        </p:nvSpPr>
        <p:spPr>
          <a:xfrm>
            <a:off x="10385897" y="1443145"/>
            <a:ext cx="471170" cy="47117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accent5"/>
              </a:solidFill>
            </a:endParaRP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5F8C6FC8-D350-4A01-A7E0-5AEDAC96F358}"/>
              </a:ext>
            </a:extLst>
          </p:cNvPr>
          <p:cNvSpPr/>
          <p:nvPr userDrawn="1"/>
        </p:nvSpPr>
        <p:spPr>
          <a:xfrm>
            <a:off x="8910011" y="328773"/>
            <a:ext cx="317813" cy="31781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accent5"/>
              </a:solidFill>
            </a:endParaRPr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88F1038A-897D-4C38-B499-73FC76C716FA}"/>
              </a:ext>
            </a:extLst>
          </p:cNvPr>
          <p:cNvSpPr/>
          <p:nvPr userDrawn="1"/>
        </p:nvSpPr>
        <p:spPr>
          <a:xfrm flipH="1">
            <a:off x="8634932" y="623939"/>
            <a:ext cx="170406" cy="17040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accent5"/>
              </a:solidFill>
            </a:endParaRPr>
          </a:p>
        </p:txBody>
      </p:sp>
      <p:sp>
        <p:nvSpPr>
          <p:cNvPr id="26" name="Marcador de texto 25">
            <a:extLst>
              <a:ext uri="{FF2B5EF4-FFF2-40B4-BE49-F238E27FC236}">
                <a16:creationId xmlns:a16="http://schemas.microsoft.com/office/drawing/2014/main" id="{4A6E2374-7B5B-4947-8461-F294B56E70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0400" y="2673522"/>
            <a:ext cx="5067300" cy="2935288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9" name="Marcador de texto 27">
            <a:extLst>
              <a:ext uri="{FF2B5EF4-FFF2-40B4-BE49-F238E27FC236}">
                <a16:creationId xmlns:a16="http://schemas.microsoft.com/office/drawing/2014/main" id="{FB9159BE-CEED-461B-AF31-03BC124E274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51600" y="2061363"/>
            <a:ext cx="5080000" cy="438150"/>
          </a:xfrm>
          <a:prstGeom prst="rect">
            <a:avLst/>
          </a:prstGeom>
        </p:spPr>
        <p:txBody>
          <a:bodyPr rtlCol="0"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0" name="Marcador de texto 25">
            <a:extLst>
              <a:ext uri="{FF2B5EF4-FFF2-40B4-BE49-F238E27FC236}">
                <a16:creationId xmlns:a16="http://schemas.microsoft.com/office/drawing/2014/main" id="{2C15BD20-69D8-4EC1-8A33-A0C6EAFD30A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464300" y="2677067"/>
            <a:ext cx="5067300" cy="2935288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3" name="Marcador de posición de imagen 12">
            <a:extLst>
              <a:ext uri="{FF2B5EF4-FFF2-40B4-BE49-F238E27FC236}">
                <a16:creationId xmlns:a16="http://schemas.microsoft.com/office/drawing/2014/main" id="{357B52D4-8D50-4E16-B60E-688B084764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261647" y="0"/>
            <a:ext cx="2930353" cy="1559882"/>
          </a:xfrm>
          <a:custGeom>
            <a:avLst/>
            <a:gdLst>
              <a:gd name="connsiteX0" fmla="*/ 562125 w 2930353"/>
              <a:gd name="connsiteY0" fmla="*/ 435632 h 1559882"/>
              <a:gd name="connsiteX1" fmla="*/ 1124250 w 2930353"/>
              <a:gd name="connsiteY1" fmla="*/ 997757 h 1559882"/>
              <a:gd name="connsiteX2" fmla="*/ 562125 w 2930353"/>
              <a:gd name="connsiteY2" fmla="*/ 1559882 h 1559882"/>
              <a:gd name="connsiteX3" fmla="*/ 0 w 2930353"/>
              <a:gd name="connsiteY3" fmla="*/ 997757 h 1559882"/>
              <a:gd name="connsiteX4" fmla="*/ 562125 w 2930353"/>
              <a:gd name="connsiteY4" fmla="*/ 435632 h 1559882"/>
              <a:gd name="connsiteX5" fmla="*/ 1475035 w 2930353"/>
              <a:gd name="connsiteY5" fmla="*/ 0 h 1559882"/>
              <a:gd name="connsiteX6" fmla="*/ 2930353 w 2930353"/>
              <a:gd name="connsiteY6" fmla="*/ 0 h 1559882"/>
              <a:gd name="connsiteX7" fmla="*/ 2930353 w 2930353"/>
              <a:gd name="connsiteY7" fmla="*/ 1239091 h 1559882"/>
              <a:gd name="connsiteX8" fmla="*/ 2822571 w 2930353"/>
              <a:gd name="connsiteY8" fmla="*/ 1328020 h 1559882"/>
              <a:gd name="connsiteX9" fmla="*/ 2282653 w 2930353"/>
              <a:gd name="connsiteY9" fmla="*/ 1492942 h 1559882"/>
              <a:gd name="connsiteX10" fmla="*/ 1316979 w 2930353"/>
              <a:gd name="connsiteY10" fmla="*/ 527268 h 1559882"/>
              <a:gd name="connsiteX11" fmla="*/ 1392867 w 2930353"/>
              <a:gd name="connsiteY11" fmla="*/ 151384 h 1559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930353" h="1559882">
                <a:moveTo>
                  <a:pt x="562125" y="435632"/>
                </a:moveTo>
                <a:cubicBezTo>
                  <a:pt x="872578" y="435632"/>
                  <a:pt x="1124250" y="687304"/>
                  <a:pt x="1124250" y="997757"/>
                </a:cubicBezTo>
                <a:cubicBezTo>
                  <a:pt x="1124250" y="1308210"/>
                  <a:pt x="872578" y="1559882"/>
                  <a:pt x="562125" y="1559882"/>
                </a:cubicBezTo>
                <a:cubicBezTo>
                  <a:pt x="251672" y="1559882"/>
                  <a:pt x="0" y="1308210"/>
                  <a:pt x="0" y="997757"/>
                </a:cubicBezTo>
                <a:cubicBezTo>
                  <a:pt x="0" y="687304"/>
                  <a:pt x="251672" y="435632"/>
                  <a:pt x="562125" y="435632"/>
                </a:cubicBezTo>
                <a:close/>
                <a:moveTo>
                  <a:pt x="1475035" y="0"/>
                </a:moveTo>
                <a:lnTo>
                  <a:pt x="2930353" y="0"/>
                </a:lnTo>
                <a:lnTo>
                  <a:pt x="2930353" y="1239091"/>
                </a:lnTo>
                <a:lnTo>
                  <a:pt x="2822571" y="1328020"/>
                </a:lnTo>
                <a:cubicBezTo>
                  <a:pt x="2668448" y="1432143"/>
                  <a:pt x="2482651" y="1492942"/>
                  <a:pt x="2282653" y="1492942"/>
                </a:cubicBezTo>
                <a:cubicBezTo>
                  <a:pt x="1749326" y="1492942"/>
                  <a:pt x="1316979" y="1060595"/>
                  <a:pt x="1316979" y="527268"/>
                </a:cubicBezTo>
                <a:cubicBezTo>
                  <a:pt x="1316979" y="393936"/>
                  <a:pt x="1344001" y="266916"/>
                  <a:pt x="1392867" y="151384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92F03355-C197-48C4-A4DF-B4133848335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 rtlCol="0"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editar el patrón</a:t>
            </a:r>
          </a:p>
        </p:txBody>
      </p:sp>
    </p:spTree>
    <p:extLst>
      <p:ext uri="{BB962C8B-B14F-4D97-AF65-F5344CB8AC3E}">
        <p14:creationId xmlns:p14="http://schemas.microsoft.com/office/powerpoint/2010/main" val="5659019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de tres colum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Marcador de texto 27">
            <a:extLst>
              <a:ext uri="{FF2B5EF4-FFF2-40B4-BE49-F238E27FC236}">
                <a16:creationId xmlns:a16="http://schemas.microsoft.com/office/drawing/2014/main" id="{D1E0F77B-E8C6-4A86-B521-8368A308A9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60400" y="2037656"/>
            <a:ext cx="3474720" cy="438150"/>
          </a:xfrm>
          <a:prstGeom prst="rect">
            <a:avLst/>
          </a:prstGeom>
        </p:spPr>
        <p:txBody>
          <a:bodyPr rtlCol="0"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6" name="Marcador de texto 25">
            <a:extLst>
              <a:ext uri="{FF2B5EF4-FFF2-40B4-BE49-F238E27FC236}">
                <a16:creationId xmlns:a16="http://schemas.microsoft.com/office/drawing/2014/main" id="{4A6E2374-7B5B-4947-8461-F294B56E70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0400" y="2664637"/>
            <a:ext cx="3474720" cy="2935288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9" name="Marcador de texto 27">
            <a:extLst>
              <a:ext uri="{FF2B5EF4-FFF2-40B4-BE49-F238E27FC236}">
                <a16:creationId xmlns:a16="http://schemas.microsoft.com/office/drawing/2014/main" id="{FB9159BE-CEED-461B-AF31-03BC124E274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044180" y="2052478"/>
            <a:ext cx="3474720" cy="438150"/>
          </a:xfrm>
          <a:prstGeom prst="rect">
            <a:avLst/>
          </a:prstGeom>
        </p:spPr>
        <p:txBody>
          <a:bodyPr rtlCol="0"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0" name="Marcador de texto 25">
            <a:extLst>
              <a:ext uri="{FF2B5EF4-FFF2-40B4-BE49-F238E27FC236}">
                <a16:creationId xmlns:a16="http://schemas.microsoft.com/office/drawing/2014/main" id="{2C15BD20-69D8-4EC1-8A33-A0C6EAFD30A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56880" y="2668182"/>
            <a:ext cx="3474720" cy="2935288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1" name="Marcador de texto 27">
            <a:extLst>
              <a:ext uri="{FF2B5EF4-FFF2-40B4-BE49-F238E27FC236}">
                <a16:creationId xmlns:a16="http://schemas.microsoft.com/office/drawing/2014/main" id="{4FDB27CA-009D-4863-B119-0EC36837148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52290" y="2048933"/>
            <a:ext cx="3474720" cy="438150"/>
          </a:xfrm>
          <a:prstGeom prst="rect">
            <a:avLst/>
          </a:prstGeom>
        </p:spPr>
        <p:txBody>
          <a:bodyPr rtlCol="0"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2" name="Marcador de texto 25">
            <a:extLst>
              <a:ext uri="{FF2B5EF4-FFF2-40B4-BE49-F238E27FC236}">
                <a16:creationId xmlns:a16="http://schemas.microsoft.com/office/drawing/2014/main" id="{FD03E3EF-D812-4B98-959B-6800BBE59D1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364990" y="2664637"/>
            <a:ext cx="3474720" cy="2935288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" name="Hexágono 2">
            <a:extLst>
              <a:ext uri="{FF2B5EF4-FFF2-40B4-BE49-F238E27FC236}">
                <a16:creationId xmlns:a16="http://schemas.microsoft.com/office/drawing/2014/main" id="{303FFB35-43AC-4A56-92D0-91038C098B3C}"/>
              </a:ext>
            </a:extLst>
          </p:cNvPr>
          <p:cNvSpPr/>
          <p:nvPr userDrawn="1"/>
        </p:nvSpPr>
        <p:spPr>
          <a:xfrm>
            <a:off x="10700126" y="788523"/>
            <a:ext cx="1155906" cy="996471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4" name="Hexágono 3">
            <a:extLst>
              <a:ext uri="{FF2B5EF4-FFF2-40B4-BE49-F238E27FC236}">
                <a16:creationId xmlns:a16="http://schemas.microsoft.com/office/drawing/2014/main" id="{AAF31DA0-707D-4A5D-BB7A-A5C90DB11A55}"/>
              </a:ext>
            </a:extLst>
          </p:cNvPr>
          <p:cNvSpPr/>
          <p:nvPr userDrawn="1"/>
        </p:nvSpPr>
        <p:spPr>
          <a:xfrm>
            <a:off x="11388427" y="1859136"/>
            <a:ext cx="315205" cy="271728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accent1"/>
              </a:solidFill>
            </a:endParaRPr>
          </a:p>
        </p:txBody>
      </p:sp>
      <p:sp>
        <p:nvSpPr>
          <p:cNvPr id="5" name="Hexágono 4">
            <a:extLst>
              <a:ext uri="{FF2B5EF4-FFF2-40B4-BE49-F238E27FC236}">
                <a16:creationId xmlns:a16="http://schemas.microsoft.com/office/drawing/2014/main" id="{539F452B-F55F-4D85-834B-A7EAF742647C}"/>
              </a:ext>
            </a:extLst>
          </p:cNvPr>
          <p:cNvSpPr/>
          <p:nvPr userDrawn="1"/>
        </p:nvSpPr>
        <p:spPr>
          <a:xfrm>
            <a:off x="9014155" y="740289"/>
            <a:ext cx="379060" cy="326776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accent1"/>
              </a:solidFill>
            </a:endParaRPr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91D9F6BE-FB0B-42EE-8F02-95F5CC039B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 rtlCol="0"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editar el patrón</a:t>
            </a:r>
          </a:p>
        </p:txBody>
      </p:sp>
      <p:sp>
        <p:nvSpPr>
          <p:cNvPr id="16" name="Forma libre: Forma 15">
            <a:extLst>
              <a:ext uri="{FF2B5EF4-FFF2-40B4-BE49-F238E27FC236}">
                <a16:creationId xmlns:a16="http://schemas.microsoft.com/office/drawing/2014/main" id="{C67FFA0E-8AAA-4DEB-B97E-31969F57927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393238" y="2"/>
            <a:ext cx="2798762" cy="1354861"/>
          </a:xfrm>
          <a:custGeom>
            <a:avLst/>
            <a:gdLst>
              <a:gd name="connsiteX0" fmla="*/ 316595 w 2798762"/>
              <a:gd name="connsiteY0" fmla="*/ 88390 h 1354861"/>
              <a:gd name="connsiteX1" fmla="*/ 1152465 w 2798762"/>
              <a:gd name="connsiteY1" fmla="*/ 88390 h 1354861"/>
              <a:gd name="connsiteX2" fmla="*/ 1469083 w 2798762"/>
              <a:gd name="connsiteY2" fmla="*/ 721626 h 1354861"/>
              <a:gd name="connsiteX3" fmla="*/ 1152465 w 2798762"/>
              <a:gd name="connsiteY3" fmla="*/ 1354861 h 1354861"/>
              <a:gd name="connsiteX4" fmla="*/ 316595 w 2798762"/>
              <a:gd name="connsiteY4" fmla="*/ 1354861 h 1354861"/>
              <a:gd name="connsiteX5" fmla="*/ 0 w 2798762"/>
              <a:gd name="connsiteY5" fmla="*/ 721672 h 1354861"/>
              <a:gd name="connsiteX6" fmla="*/ 0 w 2798762"/>
              <a:gd name="connsiteY6" fmla="*/ 721580 h 1354861"/>
              <a:gd name="connsiteX7" fmla="*/ 1250372 w 2798762"/>
              <a:gd name="connsiteY7" fmla="*/ 0 h 1354861"/>
              <a:gd name="connsiteX8" fmla="*/ 2798762 w 2798762"/>
              <a:gd name="connsiteY8" fmla="*/ 0 h 1354861"/>
              <a:gd name="connsiteX9" fmla="*/ 2798762 w 2798762"/>
              <a:gd name="connsiteY9" fmla="*/ 505978 h 1354861"/>
              <a:gd name="connsiteX10" fmla="*/ 2719777 w 2798762"/>
              <a:gd name="connsiteY10" fmla="*/ 663948 h 1354861"/>
              <a:gd name="connsiteX11" fmla="*/ 1582346 w 2798762"/>
              <a:gd name="connsiteY11" fmla="*/ 663948 h 1354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798762" h="1354861">
                <a:moveTo>
                  <a:pt x="316595" y="88390"/>
                </a:moveTo>
                <a:lnTo>
                  <a:pt x="1152465" y="88390"/>
                </a:lnTo>
                <a:lnTo>
                  <a:pt x="1469083" y="721626"/>
                </a:lnTo>
                <a:lnTo>
                  <a:pt x="1152465" y="1354861"/>
                </a:lnTo>
                <a:lnTo>
                  <a:pt x="316595" y="1354861"/>
                </a:lnTo>
                <a:lnTo>
                  <a:pt x="0" y="721672"/>
                </a:lnTo>
                <a:lnTo>
                  <a:pt x="0" y="721580"/>
                </a:lnTo>
                <a:close/>
                <a:moveTo>
                  <a:pt x="1250372" y="0"/>
                </a:moveTo>
                <a:lnTo>
                  <a:pt x="2798762" y="0"/>
                </a:lnTo>
                <a:lnTo>
                  <a:pt x="2798762" y="505978"/>
                </a:lnTo>
                <a:lnTo>
                  <a:pt x="2719777" y="663948"/>
                </a:lnTo>
                <a:lnTo>
                  <a:pt x="1582346" y="663948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</p:spTree>
    <p:extLst>
      <p:ext uri="{BB962C8B-B14F-4D97-AF65-F5344CB8AC3E}">
        <p14:creationId xmlns:p14="http://schemas.microsoft.com/office/powerpoint/2010/main" val="40965590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er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ipse 6">
            <a:extLst>
              <a:ext uri="{FF2B5EF4-FFF2-40B4-BE49-F238E27FC236}">
                <a16:creationId xmlns:a16="http://schemas.microsoft.com/office/drawing/2014/main" id="{5E74AFC3-1C60-42DE-ABAC-F53CA85AC6F1}"/>
              </a:ext>
            </a:extLst>
          </p:cNvPr>
          <p:cNvSpPr/>
          <p:nvPr userDrawn="1"/>
        </p:nvSpPr>
        <p:spPr>
          <a:xfrm>
            <a:off x="5897272" y="1457542"/>
            <a:ext cx="617218" cy="61721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5F133261-FFEB-4B3D-B085-14AEAE741F82}"/>
              </a:ext>
            </a:extLst>
          </p:cNvPr>
          <p:cNvSpPr/>
          <p:nvPr userDrawn="1"/>
        </p:nvSpPr>
        <p:spPr>
          <a:xfrm>
            <a:off x="9810348" y="5955461"/>
            <a:ext cx="394539" cy="39453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653FE105-1D8E-48B0-AD9A-95AC9A165651}"/>
              </a:ext>
            </a:extLst>
          </p:cNvPr>
          <p:cNvSpPr/>
          <p:nvPr userDrawn="1"/>
        </p:nvSpPr>
        <p:spPr>
          <a:xfrm>
            <a:off x="6514490" y="946887"/>
            <a:ext cx="335852" cy="335852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6" name="Marcador de texto 15">
            <a:extLst>
              <a:ext uri="{FF2B5EF4-FFF2-40B4-BE49-F238E27FC236}">
                <a16:creationId xmlns:a16="http://schemas.microsoft.com/office/drawing/2014/main" id="{AC4388F5-0DCA-4A09-A6E1-AE07F40309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7701" y="2042790"/>
            <a:ext cx="4143374" cy="2654301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</p:txBody>
      </p:sp>
      <p:sp>
        <p:nvSpPr>
          <p:cNvPr id="17" name="Marcador de texto 15">
            <a:extLst>
              <a:ext uri="{FF2B5EF4-FFF2-40B4-BE49-F238E27FC236}">
                <a16:creationId xmlns:a16="http://schemas.microsoft.com/office/drawing/2014/main" id="{02C12FDC-BC11-43E8-B22A-3EC48E0344D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7699" y="4953919"/>
            <a:ext cx="4143375" cy="75947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b="1">
                <a:solidFill>
                  <a:schemeClr val="accent4"/>
                </a:solidFill>
              </a:defRPr>
            </a:lvl1pPr>
            <a:lvl2pPr>
              <a:buNone/>
              <a:defRPr sz="2000"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</p:txBody>
      </p:sp>
      <p:sp>
        <p:nvSpPr>
          <p:cNvPr id="12" name="Marcador de posición de imagen 11">
            <a:extLst>
              <a:ext uri="{FF2B5EF4-FFF2-40B4-BE49-F238E27FC236}">
                <a16:creationId xmlns:a16="http://schemas.microsoft.com/office/drawing/2014/main" id="{3D43F412-F2C7-4D38-BDD0-966302908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7402" y="533063"/>
            <a:ext cx="5542598" cy="5611666"/>
          </a:xfrm>
          <a:custGeom>
            <a:avLst/>
            <a:gdLst>
              <a:gd name="connsiteX0" fmla="*/ 3354105 w 5542598"/>
              <a:gd name="connsiteY0" fmla="*/ 4359376 h 5611666"/>
              <a:gd name="connsiteX1" fmla="*/ 3980250 w 5542598"/>
              <a:gd name="connsiteY1" fmla="*/ 4985521 h 5611666"/>
              <a:gd name="connsiteX2" fmla="*/ 3354105 w 5542598"/>
              <a:gd name="connsiteY2" fmla="*/ 5611666 h 5611666"/>
              <a:gd name="connsiteX3" fmla="*/ 2727960 w 5542598"/>
              <a:gd name="connsiteY3" fmla="*/ 4985521 h 5611666"/>
              <a:gd name="connsiteX4" fmla="*/ 3354105 w 5542598"/>
              <a:gd name="connsiteY4" fmla="*/ 4359376 h 5611666"/>
              <a:gd name="connsiteX5" fmla="*/ 1592580 w 5542598"/>
              <a:gd name="connsiteY5" fmla="*/ 1430357 h 5611666"/>
              <a:gd name="connsiteX6" fmla="*/ 3185160 w 5542598"/>
              <a:gd name="connsiteY6" fmla="*/ 3022937 h 5611666"/>
              <a:gd name="connsiteX7" fmla="*/ 1592580 w 5542598"/>
              <a:gd name="connsiteY7" fmla="*/ 4615517 h 5611666"/>
              <a:gd name="connsiteX8" fmla="*/ 0 w 5542598"/>
              <a:gd name="connsiteY8" fmla="*/ 3022937 h 5611666"/>
              <a:gd name="connsiteX9" fmla="*/ 1592580 w 5542598"/>
              <a:gd name="connsiteY9" fmla="*/ 1430357 h 5611666"/>
              <a:gd name="connsiteX10" fmla="*/ 4230267 w 5542598"/>
              <a:gd name="connsiteY10" fmla="*/ 0 h 5611666"/>
              <a:gd name="connsiteX11" fmla="*/ 5542598 w 5542598"/>
              <a:gd name="connsiteY11" fmla="*/ 1312331 h 5611666"/>
              <a:gd name="connsiteX12" fmla="*/ 4230267 w 5542598"/>
              <a:gd name="connsiteY12" fmla="*/ 2624662 h 5611666"/>
              <a:gd name="connsiteX13" fmla="*/ 2917936 w 5542598"/>
              <a:gd name="connsiteY13" fmla="*/ 1312331 h 5611666"/>
              <a:gd name="connsiteX14" fmla="*/ 4230267 w 5542598"/>
              <a:gd name="connsiteY14" fmla="*/ 0 h 5611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542598" h="5611666">
                <a:moveTo>
                  <a:pt x="3354105" y="4359376"/>
                </a:moveTo>
                <a:cubicBezTo>
                  <a:pt x="3699915" y="4359376"/>
                  <a:pt x="3980250" y="4639711"/>
                  <a:pt x="3980250" y="4985521"/>
                </a:cubicBezTo>
                <a:cubicBezTo>
                  <a:pt x="3980250" y="5331331"/>
                  <a:pt x="3699915" y="5611666"/>
                  <a:pt x="3354105" y="5611666"/>
                </a:cubicBezTo>
                <a:cubicBezTo>
                  <a:pt x="3008295" y="5611666"/>
                  <a:pt x="2727960" y="5331331"/>
                  <a:pt x="2727960" y="4985521"/>
                </a:cubicBezTo>
                <a:cubicBezTo>
                  <a:pt x="2727960" y="4639711"/>
                  <a:pt x="3008295" y="4359376"/>
                  <a:pt x="3354105" y="4359376"/>
                </a:cubicBezTo>
                <a:close/>
                <a:moveTo>
                  <a:pt x="1592580" y="1430357"/>
                </a:moveTo>
                <a:cubicBezTo>
                  <a:pt x="2472138" y="1430357"/>
                  <a:pt x="3185160" y="2143379"/>
                  <a:pt x="3185160" y="3022937"/>
                </a:cubicBezTo>
                <a:cubicBezTo>
                  <a:pt x="3185160" y="3902495"/>
                  <a:pt x="2472138" y="4615517"/>
                  <a:pt x="1592580" y="4615517"/>
                </a:cubicBezTo>
                <a:cubicBezTo>
                  <a:pt x="713022" y="4615517"/>
                  <a:pt x="0" y="3902495"/>
                  <a:pt x="0" y="3022937"/>
                </a:cubicBezTo>
                <a:cubicBezTo>
                  <a:pt x="0" y="2143379"/>
                  <a:pt x="713022" y="1430357"/>
                  <a:pt x="1592580" y="1430357"/>
                </a:cubicBezTo>
                <a:close/>
                <a:moveTo>
                  <a:pt x="4230267" y="0"/>
                </a:moveTo>
                <a:cubicBezTo>
                  <a:pt x="4955047" y="0"/>
                  <a:pt x="5542598" y="587551"/>
                  <a:pt x="5542598" y="1312331"/>
                </a:cubicBezTo>
                <a:cubicBezTo>
                  <a:pt x="5542598" y="2037111"/>
                  <a:pt x="4955047" y="2624662"/>
                  <a:pt x="4230267" y="2624662"/>
                </a:cubicBezTo>
                <a:cubicBezTo>
                  <a:pt x="3505487" y="2624662"/>
                  <a:pt x="2917936" y="2037111"/>
                  <a:pt x="2917936" y="1312331"/>
                </a:cubicBezTo>
                <a:cubicBezTo>
                  <a:pt x="2917936" y="587551"/>
                  <a:pt x="3505487" y="0"/>
                  <a:pt x="4230267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11176083-2CE5-4707-A564-46805454A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 rtlCol="0"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editar el patrón</a:t>
            </a:r>
          </a:p>
        </p:txBody>
      </p:sp>
    </p:spTree>
    <p:extLst>
      <p:ext uri="{BB962C8B-B14F-4D97-AF65-F5344CB8AC3E}">
        <p14:creationId xmlns:p14="http://schemas.microsoft.com/office/powerpoint/2010/main" val="13161869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seño personalizad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Marcador de posición de imagen 21">
            <a:extLst>
              <a:ext uri="{FF2B5EF4-FFF2-40B4-BE49-F238E27FC236}">
                <a16:creationId xmlns:a16="http://schemas.microsoft.com/office/drawing/2014/main" id="{DFA57703-9E4A-48E0-A123-3A5EDC7647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" name="Rectángulo 1" descr="Rascacielos de oficinas con vista hacia arriba">
            <a:extLst>
              <a:ext uri="{FF2B5EF4-FFF2-40B4-BE49-F238E27FC236}">
                <a16:creationId xmlns:a16="http://schemas.microsoft.com/office/drawing/2014/main" id="{AF7FA146-2A75-4EA7-A9AD-EBCE6F17FB42}"/>
              </a:ext>
            </a:extLst>
          </p:cNvPr>
          <p:cNvSpPr/>
          <p:nvPr userDrawn="1"/>
        </p:nvSpPr>
        <p:spPr>
          <a:xfrm>
            <a:off x="3718560" y="1181123"/>
            <a:ext cx="4754880" cy="4495754"/>
          </a:xfrm>
          <a:prstGeom prst="rect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4" name="Marcador de texto 23">
            <a:extLst>
              <a:ext uri="{FF2B5EF4-FFF2-40B4-BE49-F238E27FC236}">
                <a16:creationId xmlns:a16="http://schemas.microsoft.com/office/drawing/2014/main" id="{340C15AA-E296-48AE-857F-0589EEA69D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49139" y="4859469"/>
            <a:ext cx="3924934" cy="490538"/>
          </a:xfrm>
          <a:prstGeom prst="rect">
            <a:avLst/>
          </a:prstGeom>
        </p:spPr>
        <p:txBody>
          <a:bodyPr rtlCol="0"/>
          <a:lstStyle>
            <a:lvl1pPr algn="r">
              <a:buNone/>
              <a:defRPr lang="en-US" sz="24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 rtl="0"/>
            <a:r>
              <a:rPr lang="es-ES" noProof="0"/>
              <a:t>Haga clic para editar el texto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162BE5D7-9E35-49F8-A8E4-2093183A64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49139" y="1529685"/>
            <a:ext cx="3924934" cy="1695637"/>
          </a:xfrm>
          <a:prstGeom prst="rect">
            <a:avLst/>
          </a:prstGeom>
        </p:spPr>
        <p:txBody>
          <a:bodyPr rtlCol="0"/>
          <a:lstStyle>
            <a:lvl1pPr>
              <a:spcBef>
                <a:spcPts val="100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editar el patrón</a:t>
            </a:r>
          </a:p>
        </p:txBody>
      </p:sp>
    </p:spTree>
    <p:extLst>
      <p:ext uri="{BB962C8B-B14F-4D97-AF65-F5344CB8AC3E}">
        <p14:creationId xmlns:p14="http://schemas.microsoft.com/office/powerpoint/2010/main" val="3143995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Diseño personalizad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Marcador de posición de imagen 21">
            <a:extLst>
              <a:ext uri="{FF2B5EF4-FFF2-40B4-BE49-F238E27FC236}">
                <a16:creationId xmlns:a16="http://schemas.microsoft.com/office/drawing/2014/main" id="{75D96571-69F8-475F-A910-ECC18342506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3" name="Elipse 2" descr="Rascacielos de oficinas con vista hacia arriba">
            <a:extLst>
              <a:ext uri="{FF2B5EF4-FFF2-40B4-BE49-F238E27FC236}">
                <a16:creationId xmlns:a16="http://schemas.microsoft.com/office/drawing/2014/main" id="{CD4C2457-AECB-4015-9FE4-CCBC516AA9EE}"/>
              </a:ext>
            </a:extLst>
          </p:cNvPr>
          <p:cNvSpPr/>
          <p:nvPr userDrawn="1"/>
        </p:nvSpPr>
        <p:spPr>
          <a:xfrm>
            <a:off x="3352800" y="685800"/>
            <a:ext cx="5486400" cy="5486400"/>
          </a:xfrm>
          <a:prstGeom prst="ellipse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289A018F-D11C-4B07-9830-8336B27A18AD}"/>
              </a:ext>
            </a:extLst>
          </p:cNvPr>
          <p:cNvSpPr/>
          <p:nvPr userDrawn="1"/>
        </p:nvSpPr>
        <p:spPr>
          <a:xfrm>
            <a:off x="8138160" y="5669280"/>
            <a:ext cx="502920" cy="5029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E0209A32-FE17-4457-B02B-0A1DB9B8ADB1}"/>
              </a:ext>
            </a:extLst>
          </p:cNvPr>
          <p:cNvSpPr/>
          <p:nvPr userDrawn="1"/>
        </p:nvSpPr>
        <p:spPr>
          <a:xfrm>
            <a:off x="2915463" y="1295169"/>
            <a:ext cx="692878" cy="69287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D585A541-0EDE-4213-AE62-4D909E8EB7F5}"/>
              </a:ext>
            </a:extLst>
          </p:cNvPr>
          <p:cNvSpPr/>
          <p:nvPr userDrawn="1"/>
        </p:nvSpPr>
        <p:spPr>
          <a:xfrm>
            <a:off x="3398520" y="904895"/>
            <a:ext cx="251460" cy="2514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5" name="Marcador de texto 23">
            <a:extLst>
              <a:ext uri="{FF2B5EF4-FFF2-40B4-BE49-F238E27FC236}">
                <a16:creationId xmlns:a16="http://schemas.microsoft.com/office/drawing/2014/main" id="{CBFD020D-881A-48D8-BDA8-55C7B95C59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27927" y="4609453"/>
            <a:ext cx="3924934" cy="490538"/>
          </a:xfrm>
          <a:prstGeom prst="rect">
            <a:avLst/>
          </a:prstGeom>
        </p:spPr>
        <p:txBody>
          <a:bodyPr rtlCol="0" anchor="b"/>
          <a:lstStyle>
            <a:lvl1pPr algn="ctr">
              <a:buNone/>
              <a:defRPr lang="en-US" sz="20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 rtl="0"/>
            <a:r>
              <a:rPr lang="es-ES" noProof="0"/>
              <a:t>Haga clic para editar el texto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F9687A5-0BDD-45B2-A892-542449E31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678" y="1988047"/>
            <a:ext cx="4007183" cy="2374194"/>
          </a:xfrm>
          <a:prstGeom prst="rect">
            <a:avLst/>
          </a:prstGeom>
        </p:spPr>
        <p:txBody>
          <a:bodyPr rtlCol="0"/>
          <a:lstStyle>
            <a:lvl1pPr algn="ctr">
              <a:spcBef>
                <a:spcPts val="1000"/>
              </a:spcBef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3686324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texto 26">
            <a:extLst>
              <a:ext uri="{FF2B5EF4-FFF2-40B4-BE49-F238E27FC236}">
                <a16:creationId xmlns:a16="http://schemas.microsoft.com/office/drawing/2014/main" id="{4AA38E8C-A334-4183-8ABC-112B8517F48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B80624A4-5116-4AAF-8C31-C25D1DB16FEC}"/>
              </a:ext>
            </a:extLst>
          </p:cNvPr>
          <p:cNvSpPr/>
          <p:nvPr userDrawn="1"/>
        </p:nvSpPr>
        <p:spPr>
          <a:xfrm>
            <a:off x="9354457" y="5363987"/>
            <a:ext cx="457200" cy="457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1D07EC8A-6024-4DEA-9C4D-AE4228E17854}"/>
              </a:ext>
            </a:extLst>
          </p:cNvPr>
          <p:cNvSpPr/>
          <p:nvPr userDrawn="1"/>
        </p:nvSpPr>
        <p:spPr>
          <a:xfrm>
            <a:off x="6692791" y="1699889"/>
            <a:ext cx="319749" cy="3197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D1C8FAEF-DF78-48CC-AEEF-F9B802055C05}"/>
              </a:ext>
            </a:extLst>
          </p:cNvPr>
          <p:cNvSpPr/>
          <p:nvPr userDrawn="1"/>
        </p:nvSpPr>
        <p:spPr>
          <a:xfrm>
            <a:off x="9354457" y="5897738"/>
            <a:ext cx="179977" cy="1799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1" name="Marcador de posición de imagen 10">
            <a:extLst>
              <a:ext uri="{FF2B5EF4-FFF2-40B4-BE49-F238E27FC236}">
                <a16:creationId xmlns:a16="http://schemas.microsoft.com/office/drawing/2014/main" id="{566F72D6-AEEE-4CF3-8136-F6782F1E489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90227" y="786181"/>
            <a:ext cx="4441372" cy="5393036"/>
          </a:xfrm>
          <a:custGeom>
            <a:avLst/>
            <a:gdLst>
              <a:gd name="connsiteX0" fmla="*/ 0 w 4441372"/>
              <a:gd name="connsiteY0" fmla="*/ 3188969 h 5393036"/>
              <a:gd name="connsiteX1" fmla="*/ 2173516 w 4441372"/>
              <a:gd name="connsiteY1" fmla="*/ 3188969 h 5393036"/>
              <a:gd name="connsiteX2" fmla="*/ 2173516 w 4441372"/>
              <a:gd name="connsiteY2" fmla="*/ 5393036 h 5393036"/>
              <a:gd name="connsiteX3" fmla="*/ 0 w 4441372"/>
              <a:gd name="connsiteY3" fmla="*/ 5393036 h 5393036"/>
              <a:gd name="connsiteX4" fmla="*/ 2267856 w 4441372"/>
              <a:gd name="connsiteY4" fmla="*/ 2293018 h 5393036"/>
              <a:gd name="connsiteX5" fmla="*/ 4441372 w 4441372"/>
              <a:gd name="connsiteY5" fmla="*/ 2293018 h 5393036"/>
              <a:gd name="connsiteX6" fmla="*/ 4441372 w 4441372"/>
              <a:gd name="connsiteY6" fmla="*/ 4497085 h 5393036"/>
              <a:gd name="connsiteX7" fmla="*/ 2267856 w 4441372"/>
              <a:gd name="connsiteY7" fmla="*/ 4497085 h 5393036"/>
              <a:gd name="connsiteX8" fmla="*/ 0 w 4441372"/>
              <a:gd name="connsiteY8" fmla="*/ 906837 h 5393036"/>
              <a:gd name="connsiteX9" fmla="*/ 2173516 w 4441372"/>
              <a:gd name="connsiteY9" fmla="*/ 906837 h 5393036"/>
              <a:gd name="connsiteX10" fmla="*/ 2173516 w 4441372"/>
              <a:gd name="connsiteY10" fmla="*/ 3110904 h 5393036"/>
              <a:gd name="connsiteX11" fmla="*/ 0 w 4441372"/>
              <a:gd name="connsiteY11" fmla="*/ 3110904 h 5393036"/>
              <a:gd name="connsiteX12" fmla="*/ 2267856 w 4441372"/>
              <a:gd name="connsiteY12" fmla="*/ 0 h 5393036"/>
              <a:gd name="connsiteX13" fmla="*/ 4441372 w 4441372"/>
              <a:gd name="connsiteY13" fmla="*/ 0 h 5393036"/>
              <a:gd name="connsiteX14" fmla="*/ 4441372 w 4441372"/>
              <a:gd name="connsiteY14" fmla="*/ 2204067 h 5393036"/>
              <a:gd name="connsiteX15" fmla="*/ 2267856 w 4441372"/>
              <a:gd name="connsiteY15" fmla="*/ 2204067 h 5393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441372" h="5393036">
                <a:moveTo>
                  <a:pt x="0" y="3188969"/>
                </a:moveTo>
                <a:lnTo>
                  <a:pt x="2173516" y="3188969"/>
                </a:lnTo>
                <a:lnTo>
                  <a:pt x="2173516" y="5393036"/>
                </a:lnTo>
                <a:lnTo>
                  <a:pt x="0" y="5393036"/>
                </a:lnTo>
                <a:close/>
                <a:moveTo>
                  <a:pt x="2267856" y="2293018"/>
                </a:moveTo>
                <a:lnTo>
                  <a:pt x="4441372" y="2293018"/>
                </a:lnTo>
                <a:lnTo>
                  <a:pt x="4441372" y="4497085"/>
                </a:lnTo>
                <a:lnTo>
                  <a:pt x="2267856" y="4497085"/>
                </a:lnTo>
                <a:close/>
                <a:moveTo>
                  <a:pt x="0" y="906837"/>
                </a:moveTo>
                <a:lnTo>
                  <a:pt x="2173516" y="906837"/>
                </a:lnTo>
                <a:lnTo>
                  <a:pt x="2173516" y="3110904"/>
                </a:lnTo>
                <a:lnTo>
                  <a:pt x="0" y="3110904"/>
                </a:lnTo>
                <a:close/>
                <a:moveTo>
                  <a:pt x="2267856" y="0"/>
                </a:moveTo>
                <a:lnTo>
                  <a:pt x="4441372" y="0"/>
                </a:lnTo>
                <a:lnTo>
                  <a:pt x="4441372" y="2204067"/>
                </a:lnTo>
                <a:lnTo>
                  <a:pt x="2267856" y="2204067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59DADC7-BE21-4434-A6E4-BAF8090053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 rtlCol="0"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editar el patrón</a:t>
            </a:r>
          </a:p>
        </p:txBody>
      </p:sp>
    </p:spTree>
    <p:extLst>
      <p:ext uri="{BB962C8B-B14F-4D97-AF65-F5344CB8AC3E}">
        <p14:creationId xmlns:p14="http://schemas.microsoft.com/office/powerpoint/2010/main" val="6943700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1416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lipse 9">
            <a:extLst>
              <a:ext uri="{FF2B5EF4-FFF2-40B4-BE49-F238E27FC236}">
                <a16:creationId xmlns:a16="http://schemas.microsoft.com/office/drawing/2014/main" id="{24FAA9D0-7C9C-4043-9931-A15819ABB9B5}"/>
              </a:ext>
            </a:extLst>
          </p:cNvPr>
          <p:cNvSpPr/>
          <p:nvPr userDrawn="1"/>
        </p:nvSpPr>
        <p:spPr>
          <a:xfrm>
            <a:off x="7362825" y="443263"/>
            <a:ext cx="361950" cy="36195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accent5"/>
              </a:solidFill>
            </a:endParaRP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E232AB2D-843E-4B5F-8793-6A263DA356BB}"/>
              </a:ext>
            </a:extLst>
          </p:cNvPr>
          <p:cNvSpPr/>
          <p:nvPr userDrawn="1"/>
        </p:nvSpPr>
        <p:spPr>
          <a:xfrm>
            <a:off x="11007246" y="5605994"/>
            <a:ext cx="654227" cy="6542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accent5"/>
              </a:solidFill>
            </a:endParaRP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FA75A12B-C399-4072-BD69-D872D2C2AD1F}"/>
              </a:ext>
            </a:extLst>
          </p:cNvPr>
          <p:cNvSpPr/>
          <p:nvPr userDrawn="1"/>
        </p:nvSpPr>
        <p:spPr>
          <a:xfrm>
            <a:off x="10683791" y="6132439"/>
            <a:ext cx="251152" cy="251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accent5"/>
              </a:solidFill>
            </a:endParaRPr>
          </a:p>
        </p:txBody>
      </p:sp>
      <p:sp>
        <p:nvSpPr>
          <p:cNvPr id="23" name="Marcador de posición de imagen 22">
            <a:extLst>
              <a:ext uri="{FF2B5EF4-FFF2-40B4-BE49-F238E27FC236}">
                <a16:creationId xmlns:a16="http://schemas.microsoft.com/office/drawing/2014/main" id="{423AE48B-50E9-4BEA-B66A-B2D2B9CCFE9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33416" y="624239"/>
            <a:ext cx="5855754" cy="5631571"/>
          </a:xfrm>
          <a:custGeom>
            <a:avLst/>
            <a:gdLst>
              <a:gd name="connsiteX0" fmla="*/ 3433020 w 5855754"/>
              <a:gd name="connsiteY0" fmla="*/ 786103 h 5631571"/>
              <a:gd name="connsiteX1" fmla="*/ 5855754 w 5855754"/>
              <a:gd name="connsiteY1" fmla="*/ 3208837 h 5631571"/>
              <a:gd name="connsiteX2" fmla="*/ 3433020 w 5855754"/>
              <a:gd name="connsiteY2" fmla="*/ 5631571 h 5631571"/>
              <a:gd name="connsiteX3" fmla="*/ 1010286 w 5855754"/>
              <a:gd name="connsiteY3" fmla="*/ 3208837 h 5631571"/>
              <a:gd name="connsiteX4" fmla="*/ 3433020 w 5855754"/>
              <a:gd name="connsiteY4" fmla="*/ 786103 h 5631571"/>
              <a:gd name="connsiteX5" fmla="*/ 828675 w 5855754"/>
              <a:gd name="connsiteY5" fmla="*/ 0 h 5631571"/>
              <a:gd name="connsiteX6" fmla="*/ 1657350 w 5855754"/>
              <a:gd name="connsiteY6" fmla="*/ 828675 h 5631571"/>
              <a:gd name="connsiteX7" fmla="*/ 828675 w 5855754"/>
              <a:gd name="connsiteY7" fmla="*/ 1657350 h 5631571"/>
              <a:gd name="connsiteX8" fmla="*/ 0 w 5855754"/>
              <a:gd name="connsiteY8" fmla="*/ 828675 h 5631571"/>
              <a:gd name="connsiteX9" fmla="*/ 828675 w 5855754"/>
              <a:gd name="connsiteY9" fmla="*/ 0 h 5631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55754" h="5631571">
                <a:moveTo>
                  <a:pt x="3433020" y="786103"/>
                </a:moveTo>
                <a:cubicBezTo>
                  <a:pt x="4771059" y="786103"/>
                  <a:pt x="5855754" y="1870798"/>
                  <a:pt x="5855754" y="3208837"/>
                </a:cubicBezTo>
                <a:cubicBezTo>
                  <a:pt x="5855754" y="4546876"/>
                  <a:pt x="4771059" y="5631571"/>
                  <a:pt x="3433020" y="5631571"/>
                </a:cubicBezTo>
                <a:cubicBezTo>
                  <a:pt x="2094981" y="5631571"/>
                  <a:pt x="1010286" y="4546876"/>
                  <a:pt x="1010286" y="3208837"/>
                </a:cubicBezTo>
                <a:cubicBezTo>
                  <a:pt x="1010286" y="1870798"/>
                  <a:pt x="2094981" y="786103"/>
                  <a:pt x="3433020" y="786103"/>
                </a:cubicBezTo>
                <a:close/>
                <a:moveTo>
                  <a:pt x="828675" y="0"/>
                </a:moveTo>
                <a:cubicBezTo>
                  <a:pt x="1286340" y="0"/>
                  <a:pt x="1657350" y="371010"/>
                  <a:pt x="1657350" y="828675"/>
                </a:cubicBezTo>
                <a:cubicBezTo>
                  <a:pt x="1657350" y="1286340"/>
                  <a:pt x="1286340" y="1657350"/>
                  <a:pt x="828675" y="1657350"/>
                </a:cubicBezTo>
                <a:cubicBezTo>
                  <a:pt x="371010" y="1657350"/>
                  <a:pt x="0" y="1286340"/>
                  <a:pt x="0" y="828675"/>
                </a:cubicBezTo>
                <a:cubicBezTo>
                  <a:pt x="0" y="371010"/>
                  <a:pt x="371010" y="0"/>
                  <a:pt x="828675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7" name="Marcador de texto 26">
            <a:extLst>
              <a:ext uri="{FF2B5EF4-FFF2-40B4-BE49-F238E27FC236}">
                <a16:creationId xmlns:a16="http://schemas.microsoft.com/office/drawing/2014/main" id="{282D3E62-6D1A-4E9D-BE54-2EED9BF429A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 rtlCol="0"/>
          <a:lstStyle>
            <a:lvl1pPr>
              <a:lnSpc>
                <a:spcPct val="150000"/>
              </a:lnSpc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DEB8F0E5-B89F-48AD-87BD-534EA9463C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 rtlCol="0"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editar el patrón</a:t>
            </a:r>
          </a:p>
        </p:txBody>
      </p:sp>
    </p:spTree>
    <p:extLst>
      <p:ext uri="{BB962C8B-B14F-4D97-AF65-F5344CB8AC3E}">
        <p14:creationId xmlns:p14="http://schemas.microsoft.com/office/powerpoint/2010/main" val="844970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 y 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23CD802-D0A0-4EAC-8222-78FFDDD76A7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2039392"/>
            <a:ext cx="10515600" cy="4114800"/>
          </a:xfrm>
          <a:prstGeom prst="rect">
            <a:avLst/>
          </a:prstGeo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7BCB8BF-DA17-4856-91E9-77C601F2B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5000"/>
            <a:ext cx="10515600" cy="700115"/>
          </a:xfrm>
          <a:prstGeom prst="rect">
            <a:avLst/>
          </a:prstGeom>
        </p:spPr>
        <p:txBody>
          <a:bodyPr rtlCol="0" anchor="ctr"/>
          <a:lstStyle>
            <a:lvl1pPr algn="ctr">
              <a:defRPr sz="48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6519891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6FDA3C6F-5F6A-4D64-8BFE-AFFF58B1A0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12871" y="4141999"/>
            <a:ext cx="4220845" cy="861497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>
              <a:buNone/>
              <a:defRPr sz="2000"/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</p:txBody>
      </p:sp>
      <p:sp>
        <p:nvSpPr>
          <p:cNvPr id="15" name="Hexágono 14">
            <a:extLst>
              <a:ext uri="{FF2B5EF4-FFF2-40B4-BE49-F238E27FC236}">
                <a16:creationId xmlns:a16="http://schemas.microsoft.com/office/drawing/2014/main" id="{AC159667-7690-4645-986D-BE501438455F}"/>
              </a:ext>
            </a:extLst>
          </p:cNvPr>
          <p:cNvSpPr/>
          <p:nvPr userDrawn="1"/>
        </p:nvSpPr>
        <p:spPr>
          <a:xfrm>
            <a:off x="740309" y="1382809"/>
            <a:ext cx="1229566" cy="1059971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6" name="Hexágono 15">
            <a:extLst>
              <a:ext uri="{FF2B5EF4-FFF2-40B4-BE49-F238E27FC236}">
                <a16:creationId xmlns:a16="http://schemas.microsoft.com/office/drawing/2014/main" id="{54667EE4-E77F-453B-BF8B-B1EE2AE80715}"/>
              </a:ext>
            </a:extLst>
          </p:cNvPr>
          <p:cNvSpPr/>
          <p:nvPr userDrawn="1"/>
        </p:nvSpPr>
        <p:spPr>
          <a:xfrm>
            <a:off x="3755031" y="1194620"/>
            <a:ext cx="1666162" cy="1436347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7" name="Hexágono 16">
            <a:extLst>
              <a:ext uri="{FF2B5EF4-FFF2-40B4-BE49-F238E27FC236}">
                <a16:creationId xmlns:a16="http://schemas.microsoft.com/office/drawing/2014/main" id="{FC050232-A229-425F-BFC8-D50374F2D171}"/>
              </a:ext>
            </a:extLst>
          </p:cNvPr>
          <p:cNvSpPr/>
          <p:nvPr userDrawn="1"/>
        </p:nvSpPr>
        <p:spPr>
          <a:xfrm>
            <a:off x="3804994" y="5233183"/>
            <a:ext cx="718261" cy="619191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8" name="Hexágono 17">
            <a:extLst>
              <a:ext uri="{FF2B5EF4-FFF2-40B4-BE49-F238E27FC236}">
                <a16:creationId xmlns:a16="http://schemas.microsoft.com/office/drawing/2014/main" id="{53E4EBC7-340A-43A5-9E23-4B73A6F700B6}"/>
              </a:ext>
            </a:extLst>
          </p:cNvPr>
          <p:cNvSpPr/>
          <p:nvPr userDrawn="1"/>
        </p:nvSpPr>
        <p:spPr>
          <a:xfrm>
            <a:off x="1837838" y="1101306"/>
            <a:ext cx="651613" cy="561736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9" name="Marcador de posición de imagen 18">
            <a:extLst>
              <a:ext uri="{FF2B5EF4-FFF2-40B4-BE49-F238E27FC236}">
                <a16:creationId xmlns:a16="http://schemas.microsoft.com/office/drawing/2014/main" id="{1ED0E31A-F0A3-481D-8D9C-E3C4531FD21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71515" y="1914044"/>
            <a:ext cx="3993624" cy="3617848"/>
          </a:xfrm>
          <a:custGeom>
            <a:avLst/>
            <a:gdLst>
              <a:gd name="connsiteX0" fmla="*/ 1223161 w 3993624"/>
              <a:gd name="connsiteY0" fmla="*/ 2354088 h 3617848"/>
              <a:gd name="connsiteX1" fmla="*/ 2057242 w 3993624"/>
              <a:gd name="connsiteY1" fmla="*/ 2354088 h 3617848"/>
              <a:gd name="connsiteX2" fmla="*/ 2373182 w 3993624"/>
              <a:gd name="connsiteY2" fmla="*/ 2985968 h 3617848"/>
              <a:gd name="connsiteX3" fmla="*/ 2057242 w 3993624"/>
              <a:gd name="connsiteY3" fmla="*/ 3617848 h 3617848"/>
              <a:gd name="connsiteX4" fmla="*/ 1223161 w 3993624"/>
              <a:gd name="connsiteY4" fmla="*/ 3617848 h 3617848"/>
              <a:gd name="connsiteX5" fmla="*/ 907221 w 3993624"/>
              <a:gd name="connsiteY5" fmla="*/ 2985968 h 3617848"/>
              <a:gd name="connsiteX6" fmla="*/ 2569631 w 3993624"/>
              <a:gd name="connsiteY6" fmla="*/ 1425984 h 3617848"/>
              <a:gd name="connsiteX7" fmla="*/ 3602417 w 3993624"/>
              <a:gd name="connsiteY7" fmla="*/ 1425984 h 3617848"/>
              <a:gd name="connsiteX8" fmla="*/ 3993624 w 3993624"/>
              <a:gd name="connsiteY8" fmla="*/ 2208398 h 3617848"/>
              <a:gd name="connsiteX9" fmla="*/ 3602417 w 3993624"/>
              <a:gd name="connsiteY9" fmla="*/ 2990812 h 3617848"/>
              <a:gd name="connsiteX10" fmla="*/ 2569631 w 3993624"/>
              <a:gd name="connsiteY10" fmla="*/ 2990812 h 3617848"/>
              <a:gd name="connsiteX11" fmla="*/ 2178424 w 3993624"/>
              <a:gd name="connsiteY11" fmla="*/ 2208398 h 3617848"/>
              <a:gd name="connsiteX12" fmla="*/ 551406 w 3993624"/>
              <a:gd name="connsiteY12" fmla="*/ 0 h 3617848"/>
              <a:gd name="connsiteX13" fmla="*/ 2007117 w 3993624"/>
              <a:gd name="connsiteY13" fmla="*/ 0 h 3617848"/>
              <a:gd name="connsiteX14" fmla="*/ 2558523 w 3993624"/>
              <a:gd name="connsiteY14" fmla="*/ 1102811 h 3617848"/>
              <a:gd name="connsiteX15" fmla="*/ 2007117 w 3993624"/>
              <a:gd name="connsiteY15" fmla="*/ 2205622 h 3617848"/>
              <a:gd name="connsiteX16" fmla="*/ 551406 w 3993624"/>
              <a:gd name="connsiteY16" fmla="*/ 2205622 h 3617848"/>
              <a:gd name="connsiteX17" fmla="*/ 0 w 3993624"/>
              <a:gd name="connsiteY17" fmla="*/ 1102811 h 361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993624" h="3617848">
                <a:moveTo>
                  <a:pt x="1223161" y="2354088"/>
                </a:moveTo>
                <a:lnTo>
                  <a:pt x="2057242" y="2354088"/>
                </a:lnTo>
                <a:lnTo>
                  <a:pt x="2373182" y="2985968"/>
                </a:lnTo>
                <a:lnTo>
                  <a:pt x="2057242" y="3617848"/>
                </a:lnTo>
                <a:lnTo>
                  <a:pt x="1223161" y="3617848"/>
                </a:lnTo>
                <a:lnTo>
                  <a:pt x="907221" y="2985968"/>
                </a:lnTo>
                <a:close/>
                <a:moveTo>
                  <a:pt x="2569631" y="1425984"/>
                </a:moveTo>
                <a:lnTo>
                  <a:pt x="3602417" y="1425984"/>
                </a:lnTo>
                <a:lnTo>
                  <a:pt x="3993624" y="2208398"/>
                </a:lnTo>
                <a:lnTo>
                  <a:pt x="3602417" y="2990812"/>
                </a:lnTo>
                <a:lnTo>
                  <a:pt x="2569631" y="2990812"/>
                </a:lnTo>
                <a:lnTo>
                  <a:pt x="2178424" y="2208398"/>
                </a:lnTo>
                <a:close/>
                <a:moveTo>
                  <a:pt x="551406" y="0"/>
                </a:moveTo>
                <a:lnTo>
                  <a:pt x="2007117" y="0"/>
                </a:lnTo>
                <a:lnTo>
                  <a:pt x="2558523" y="1102811"/>
                </a:lnTo>
                <a:lnTo>
                  <a:pt x="2007117" y="2205622"/>
                </a:lnTo>
                <a:lnTo>
                  <a:pt x="551406" y="2205622"/>
                </a:lnTo>
                <a:lnTo>
                  <a:pt x="0" y="1102811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3E68100-C56F-4515-A4FD-3F301797E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2871" y="2050552"/>
            <a:ext cx="4998720" cy="1748983"/>
          </a:xfrm>
          <a:prstGeom prst="rect">
            <a:avLst/>
          </a:prstGeom>
        </p:spPr>
        <p:txBody>
          <a:bodyPr rtlCol="0"/>
          <a:lstStyle>
            <a:lvl1pPr>
              <a:defRPr sz="28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36030565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qui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Marcador de posición de imagen 38">
            <a:extLst>
              <a:ext uri="{FF2B5EF4-FFF2-40B4-BE49-F238E27FC236}">
                <a16:creationId xmlns:a16="http://schemas.microsoft.com/office/drawing/2014/main" id="{CF421413-161E-4B36-B693-FB38DF14EDA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353508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38" name="Marcador de posición de imagen 37">
            <a:extLst>
              <a:ext uri="{FF2B5EF4-FFF2-40B4-BE49-F238E27FC236}">
                <a16:creationId xmlns:a16="http://schemas.microsoft.com/office/drawing/2014/main" id="{B5D207AE-9C9C-410A-9F31-2402BAD6DDF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11592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0" name="Marcador de posición de imagen 39">
            <a:extLst>
              <a:ext uri="{FF2B5EF4-FFF2-40B4-BE49-F238E27FC236}">
                <a16:creationId xmlns:a16="http://schemas.microsoft.com/office/drawing/2014/main" id="{DE3344FC-C4DE-481F-9C31-667EDD563C4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602465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1" name="Marcador de posición de imagen 40">
            <a:extLst>
              <a:ext uri="{FF2B5EF4-FFF2-40B4-BE49-F238E27FC236}">
                <a16:creationId xmlns:a16="http://schemas.microsoft.com/office/drawing/2014/main" id="{59094D7D-3613-49C1-BB58-A65B41A9738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84005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69FE87B7-32A4-4C7F-9AAF-37688E64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647700"/>
            <a:ext cx="11340000" cy="700114"/>
          </a:xfrm>
          <a:prstGeom prst="rect">
            <a:avLst/>
          </a:prstGeom>
        </p:spPr>
        <p:txBody>
          <a:bodyPr rtlCol="0" anchor="ctr"/>
          <a:lstStyle/>
          <a:p>
            <a:pPr algn="ctr" rtl="0"/>
            <a:r>
              <a:rPr lang="es-ES" sz="4800" b="1" noProof="0">
                <a:solidFill>
                  <a:schemeClr val="tx1"/>
                </a:solidFill>
              </a:rPr>
              <a:t>Haga clic para modificar el estilo de título del patrón</a:t>
            </a:r>
          </a:p>
        </p:txBody>
      </p:sp>
      <p:sp>
        <p:nvSpPr>
          <p:cNvPr id="9" name="Hexágono 8">
            <a:extLst>
              <a:ext uri="{FF2B5EF4-FFF2-40B4-BE49-F238E27FC236}">
                <a16:creationId xmlns:a16="http://schemas.microsoft.com/office/drawing/2014/main" id="{476CA45F-A66A-4AD8-A004-10DB55A5D7B2}"/>
              </a:ext>
            </a:extLst>
          </p:cNvPr>
          <p:cNvSpPr/>
          <p:nvPr userDrawn="1"/>
        </p:nvSpPr>
        <p:spPr>
          <a:xfrm>
            <a:off x="546669" y="3467555"/>
            <a:ext cx="458268" cy="395059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0" name="Hexágono 9">
            <a:extLst>
              <a:ext uri="{FF2B5EF4-FFF2-40B4-BE49-F238E27FC236}">
                <a16:creationId xmlns:a16="http://schemas.microsoft.com/office/drawing/2014/main" id="{27A66A3D-2437-4015-9F5F-380C4D23D83C}"/>
              </a:ext>
            </a:extLst>
          </p:cNvPr>
          <p:cNvSpPr/>
          <p:nvPr userDrawn="1"/>
        </p:nvSpPr>
        <p:spPr>
          <a:xfrm>
            <a:off x="11113337" y="2394722"/>
            <a:ext cx="358391" cy="308958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1" name="Hexágono 10">
            <a:extLst>
              <a:ext uri="{FF2B5EF4-FFF2-40B4-BE49-F238E27FC236}">
                <a16:creationId xmlns:a16="http://schemas.microsoft.com/office/drawing/2014/main" id="{FFB14F3B-E7EF-4546-8D74-71FFB45C77C0}"/>
              </a:ext>
            </a:extLst>
          </p:cNvPr>
          <p:cNvSpPr/>
          <p:nvPr userDrawn="1"/>
        </p:nvSpPr>
        <p:spPr>
          <a:xfrm>
            <a:off x="10882649" y="2202202"/>
            <a:ext cx="230688" cy="19886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3" name="Marcador de texto 22">
            <a:extLst>
              <a:ext uri="{FF2B5EF4-FFF2-40B4-BE49-F238E27FC236}">
                <a16:creationId xmlns:a16="http://schemas.microsoft.com/office/drawing/2014/main" id="{591F943B-ED0D-49A1-844A-E23BA9A4871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6668" y="4172761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 rtl="0"/>
            <a:r>
              <a:rPr lang="es-ES" noProof="0"/>
              <a:t>Haga clic para editar </a:t>
            </a:r>
          </a:p>
        </p:txBody>
      </p:sp>
      <p:sp>
        <p:nvSpPr>
          <p:cNvPr id="24" name="Marcador de texto 22">
            <a:extLst>
              <a:ext uri="{FF2B5EF4-FFF2-40B4-BE49-F238E27FC236}">
                <a16:creationId xmlns:a16="http://schemas.microsoft.com/office/drawing/2014/main" id="{9AC6B9A8-053C-4828-B705-901C6018F30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56692" y="4588259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es-ES" noProof="0"/>
              <a:t>Haga clic para editar </a:t>
            </a:r>
          </a:p>
        </p:txBody>
      </p:sp>
      <p:sp>
        <p:nvSpPr>
          <p:cNvPr id="27" name="Marcador de texto 22">
            <a:extLst>
              <a:ext uri="{FF2B5EF4-FFF2-40B4-BE49-F238E27FC236}">
                <a16:creationId xmlns:a16="http://schemas.microsoft.com/office/drawing/2014/main" id="{BBA6FD52-E179-41F8-AE78-9AF3D65F28B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89482" y="4172761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 rtl="0"/>
            <a:r>
              <a:rPr lang="es-ES" noProof="0"/>
              <a:t>Haga clic para editar </a:t>
            </a:r>
          </a:p>
        </p:txBody>
      </p:sp>
      <p:sp>
        <p:nvSpPr>
          <p:cNvPr id="28" name="Marcador de texto 22">
            <a:extLst>
              <a:ext uri="{FF2B5EF4-FFF2-40B4-BE49-F238E27FC236}">
                <a16:creationId xmlns:a16="http://schemas.microsoft.com/office/drawing/2014/main" id="{C49A82AB-D328-4DB0-841B-186884119EB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89483" y="4588259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es-ES" noProof="0"/>
              <a:t>Haga clic para editar </a:t>
            </a:r>
          </a:p>
        </p:txBody>
      </p:sp>
      <p:sp>
        <p:nvSpPr>
          <p:cNvPr id="29" name="Marcador de texto 22">
            <a:extLst>
              <a:ext uri="{FF2B5EF4-FFF2-40B4-BE49-F238E27FC236}">
                <a16:creationId xmlns:a16="http://schemas.microsoft.com/office/drawing/2014/main" id="{84E23D5D-9866-48F9-8E08-DD2DBE4C4E3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32296" y="4172761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 rtl="0"/>
            <a:r>
              <a:rPr lang="es-ES" noProof="0"/>
              <a:t>Haga clic para editar </a:t>
            </a:r>
          </a:p>
        </p:txBody>
      </p:sp>
      <p:sp>
        <p:nvSpPr>
          <p:cNvPr id="30" name="Marcador de texto 22">
            <a:extLst>
              <a:ext uri="{FF2B5EF4-FFF2-40B4-BE49-F238E27FC236}">
                <a16:creationId xmlns:a16="http://schemas.microsoft.com/office/drawing/2014/main" id="{E671C9E6-A1A5-4EE5-8642-94AA7635DB0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29201" y="4588259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es-ES" noProof="0"/>
              <a:t>Haga clic para editar </a:t>
            </a:r>
          </a:p>
        </p:txBody>
      </p:sp>
      <p:sp>
        <p:nvSpPr>
          <p:cNvPr id="31" name="Marcador de texto 22">
            <a:extLst>
              <a:ext uri="{FF2B5EF4-FFF2-40B4-BE49-F238E27FC236}">
                <a16:creationId xmlns:a16="http://schemas.microsoft.com/office/drawing/2014/main" id="{DF6BB5C9-B678-435A-830F-4C10EB1A957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275110" y="4172761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 rtl="0"/>
            <a:r>
              <a:rPr lang="es-ES" noProof="0"/>
              <a:t>Haga clic para editar </a:t>
            </a:r>
          </a:p>
        </p:txBody>
      </p:sp>
      <p:sp>
        <p:nvSpPr>
          <p:cNvPr id="32" name="Marcador de texto 22">
            <a:extLst>
              <a:ext uri="{FF2B5EF4-FFF2-40B4-BE49-F238E27FC236}">
                <a16:creationId xmlns:a16="http://schemas.microsoft.com/office/drawing/2014/main" id="{1861EC87-A9E2-4FC3-B8BC-06C520B8A17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275111" y="4588259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es-ES" noProof="0"/>
              <a:t>Haga clic para editar </a:t>
            </a:r>
          </a:p>
        </p:txBody>
      </p:sp>
      <p:sp>
        <p:nvSpPr>
          <p:cNvPr id="33" name="Marcador de texto 22">
            <a:extLst>
              <a:ext uri="{FF2B5EF4-FFF2-40B4-BE49-F238E27FC236}">
                <a16:creationId xmlns:a16="http://schemas.microsoft.com/office/drawing/2014/main" id="{FC3EDE91-631F-4947-94DC-557685FD23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517923" y="4172761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 rtl="0"/>
            <a:r>
              <a:rPr lang="es-ES" noProof="0"/>
              <a:t>Haga clic para editar </a:t>
            </a:r>
          </a:p>
        </p:txBody>
      </p:sp>
      <p:sp>
        <p:nvSpPr>
          <p:cNvPr id="34" name="Marcador de texto 22">
            <a:extLst>
              <a:ext uri="{FF2B5EF4-FFF2-40B4-BE49-F238E27FC236}">
                <a16:creationId xmlns:a16="http://schemas.microsoft.com/office/drawing/2014/main" id="{8FDDBEF4-1329-49DF-B043-D51B34F5EE3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517923" y="4588259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es-ES" noProof="0"/>
              <a:t>Haga clic para editar </a:t>
            </a:r>
          </a:p>
        </p:txBody>
      </p:sp>
      <p:sp>
        <p:nvSpPr>
          <p:cNvPr id="37" name="Marcador de posición de imagen 36">
            <a:extLst>
              <a:ext uri="{FF2B5EF4-FFF2-40B4-BE49-F238E27FC236}">
                <a16:creationId xmlns:a16="http://schemas.microsoft.com/office/drawing/2014/main" id="{FBDB3FD3-4F52-4E28-B639-5F73070E47D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78337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Marcador de contenido 39">
            <a:extLst>
              <a:ext uri="{FF2B5EF4-FFF2-40B4-BE49-F238E27FC236}">
                <a16:creationId xmlns:a16="http://schemas.microsoft.com/office/drawing/2014/main" id="{6BB16225-AC51-4525-A1E8-438B8B0B736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739655" y="2117897"/>
            <a:ext cx="4208386" cy="912812"/>
          </a:xfrm>
          <a:prstGeom prst="rect">
            <a:avLst/>
          </a:prstGeom>
        </p:spPr>
        <p:txBody>
          <a:bodyPr rtlCol="0"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</p:txBody>
      </p:sp>
      <p:sp>
        <p:nvSpPr>
          <p:cNvPr id="41" name="Marcador de contenido 39">
            <a:extLst>
              <a:ext uri="{FF2B5EF4-FFF2-40B4-BE49-F238E27FC236}">
                <a16:creationId xmlns:a16="http://schemas.microsoft.com/office/drawing/2014/main" id="{6EC38F38-5935-49D5-AA85-4182E82D6FF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739655" y="4724146"/>
            <a:ext cx="4208386" cy="912812"/>
          </a:xfrm>
          <a:prstGeom prst="rect">
            <a:avLst/>
          </a:prstGeom>
        </p:spPr>
        <p:txBody>
          <a:bodyPr rtlCol="0"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</p:txBody>
      </p:sp>
      <p:sp>
        <p:nvSpPr>
          <p:cNvPr id="42" name="Marcador de contenido 39">
            <a:extLst>
              <a:ext uri="{FF2B5EF4-FFF2-40B4-BE49-F238E27FC236}">
                <a16:creationId xmlns:a16="http://schemas.microsoft.com/office/drawing/2014/main" id="{51C9D5ED-A19A-42A1-9200-C77E39E6F5C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739655" y="3420892"/>
            <a:ext cx="4208386" cy="912812"/>
          </a:xfrm>
          <a:prstGeom prst="rect">
            <a:avLst/>
          </a:prstGeom>
        </p:spPr>
        <p:txBody>
          <a:bodyPr rtlCol="0"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</p:txBody>
      </p:sp>
      <p:sp>
        <p:nvSpPr>
          <p:cNvPr id="43" name="Marcador de contenido 39">
            <a:extLst>
              <a:ext uri="{FF2B5EF4-FFF2-40B4-BE49-F238E27FC236}">
                <a16:creationId xmlns:a16="http://schemas.microsoft.com/office/drawing/2014/main" id="{47A95437-77F3-4E2C-8470-57587793A10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493865" y="2117897"/>
            <a:ext cx="4208386" cy="912812"/>
          </a:xfrm>
          <a:prstGeom prst="rect">
            <a:avLst/>
          </a:prstGeom>
        </p:spPr>
        <p:txBody>
          <a:bodyPr rtlCol="0"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</p:txBody>
      </p:sp>
      <p:sp>
        <p:nvSpPr>
          <p:cNvPr id="44" name="Marcador de contenido 39">
            <a:extLst>
              <a:ext uri="{FF2B5EF4-FFF2-40B4-BE49-F238E27FC236}">
                <a16:creationId xmlns:a16="http://schemas.microsoft.com/office/drawing/2014/main" id="{CB1EA2BE-D294-486E-88F0-2AA9518A6E6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493865" y="4724146"/>
            <a:ext cx="4208386" cy="912812"/>
          </a:xfrm>
          <a:prstGeom prst="rect">
            <a:avLst/>
          </a:prstGeom>
        </p:spPr>
        <p:txBody>
          <a:bodyPr rtlCol="0"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</p:txBody>
      </p:sp>
      <p:sp>
        <p:nvSpPr>
          <p:cNvPr id="45" name="Marcador de contenido 39">
            <a:extLst>
              <a:ext uri="{FF2B5EF4-FFF2-40B4-BE49-F238E27FC236}">
                <a16:creationId xmlns:a16="http://schemas.microsoft.com/office/drawing/2014/main" id="{108734A0-880E-44E2-858F-7AA6C6B0A5A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493865" y="3420892"/>
            <a:ext cx="4208386" cy="912812"/>
          </a:xfrm>
          <a:prstGeom prst="rect">
            <a:avLst/>
          </a:prstGeom>
        </p:spPr>
        <p:txBody>
          <a:bodyPr rtlCol="0"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63CED4CD-5348-488E-A883-0486DD574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10693400" cy="830997"/>
          </a:xfrm>
          <a:prstGeom prst="rect">
            <a:avLst/>
          </a:prstGeom>
        </p:spPr>
        <p:txBody>
          <a:bodyPr rtlCol="0"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78270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3">
            <a:extLst>
              <a:ext uri="{FF2B5EF4-FFF2-40B4-BE49-F238E27FC236}">
                <a16:creationId xmlns:a16="http://schemas.microsoft.com/office/drawing/2014/main" id="{A1AD702D-965C-40E9-8D23-D82E2CFA9E61}"/>
              </a:ext>
            </a:extLst>
          </p:cNvPr>
          <p:cNvSpPr txBox="1">
            <a:spLocks/>
          </p:cNvSpPr>
          <p:nvPr userDrawn="1"/>
        </p:nvSpPr>
        <p:spPr>
          <a:xfrm>
            <a:off x="660396" y="6378906"/>
            <a:ext cx="2743200" cy="365125"/>
          </a:xfrm>
          <a:prstGeom prst="rect">
            <a:avLst/>
          </a:prstGeom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9CC8AACD-E2E5-4E77-87E6-D0C33E06F5CD}" type="datetime1">
              <a:rPr lang="es-ES" sz="1100" noProof="0" smtClean="0">
                <a:solidFill>
                  <a:schemeClr val="accent2"/>
                </a:solidFill>
              </a:rPr>
              <a:t>16/10/2024</a:t>
            </a:fld>
            <a:endParaRPr lang="es-ES" sz="1100" noProof="0" dirty="0">
              <a:solidFill>
                <a:schemeClr val="accent2"/>
              </a:solidFill>
            </a:endParaRP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93E0959-6855-4447-BAEC-D32B47712F07}"/>
              </a:ext>
            </a:extLst>
          </p:cNvPr>
          <p:cNvSpPr txBox="1">
            <a:spLocks/>
          </p:cNvSpPr>
          <p:nvPr userDrawn="1"/>
        </p:nvSpPr>
        <p:spPr>
          <a:xfrm>
            <a:off x="1445526" y="6378906"/>
            <a:ext cx="4114800" cy="365125"/>
          </a:xfrm>
          <a:prstGeom prst="rect">
            <a:avLst/>
          </a:prstGeom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s-ES" sz="1100" b="1" noProof="0">
                <a:solidFill>
                  <a:schemeClr val="accent2"/>
                </a:solidFill>
              </a:rPr>
              <a:t>Revisión anual</a:t>
            </a:r>
          </a:p>
        </p:txBody>
      </p:sp>
      <p:sp>
        <p:nvSpPr>
          <p:cNvPr id="7" name="Marcador de número de diapositiva 5">
            <a:extLst>
              <a:ext uri="{FF2B5EF4-FFF2-40B4-BE49-F238E27FC236}">
                <a16:creationId xmlns:a16="http://schemas.microsoft.com/office/drawing/2014/main" id="{13A05B6A-9124-4DBB-843A-84818A8F79FC}"/>
              </a:ext>
            </a:extLst>
          </p:cNvPr>
          <p:cNvSpPr txBox="1">
            <a:spLocks/>
          </p:cNvSpPr>
          <p:nvPr userDrawn="1"/>
        </p:nvSpPr>
        <p:spPr>
          <a:xfrm>
            <a:off x="8805338" y="6378906"/>
            <a:ext cx="2743200" cy="365125"/>
          </a:xfrm>
          <a:prstGeom prst="rect">
            <a:avLst/>
          </a:prstGeom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0"/>
            <a:fld id="{2C18C1E5-FB55-42F5-BD6D-9CC153FCDBE6}" type="slidenum">
              <a:rPr lang="es-ES" sz="1100" noProof="0" smtClean="0">
                <a:solidFill>
                  <a:schemeClr val="accent4"/>
                </a:solidFill>
              </a:rPr>
              <a:pPr algn="r" rtl="0"/>
              <a:t>‹#›</a:t>
            </a:fld>
            <a:endParaRPr lang="es-ES" sz="1100" noProof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88" r:id="rId3"/>
    <p:sldLayoutId id="2147483681" r:id="rId4"/>
    <p:sldLayoutId id="2147483680" r:id="rId5"/>
    <p:sldLayoutId id="2147483682" r:id="rId6"/>
    <p:sldLayoutId id="2147483677" r:id="rId7"/>
    <p:sldLayoutId id="2147483654" r:id="rId8"/>
    <p:sldLayoutId id="2147483685" r:id="rId9"/>
    <p:sldLayoutId id="2147483684" r:id="rId10"/>
    <p:sldLayoutId id="2147483686" r:id="rId11"/>
    <p:sldLayoutId id="2147483687" r:id="rId12"/>
    <p:sldLayoutId id="214748367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27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5000"/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xágono 5">
            <a:extLst>
              <a:ext uri="{FF2B5EF4-FFF2-40B4-BE49-F238E27FC236}">
                <a16:creationId xmlns:a16="http://schemas.microsoft.com/office/drawing/2014/main" id="{38AF5374-EA50-4722-BB45-6C182E5A1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166402" y="903484"/>
            <a:ext cx="5859196" cy="5051033"/>
          </a:xfrm>
          <a:prstGeom prst="hexagon">
            <a:avLst/>
          </a:prstGeom>
          <a:solidFill>
            <a:schemeClr val="bg1">
              <a:alpha val="87000"/>
            </a:schemeClr>
          </a:solidFill>
          <a:ln w="63500">
            <a:solidFill>
              <a:schemeClr val="bg1"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BD837CEB-1A69-4F72-95D4-054D82F09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5528" y="2276784"/>
            <a:ext cx="4540944" cy="1627235"/>
          </a:xfrm>
          <a:noFill/>
        </p:spPr>
        <p:txBody>
          <a:bodyPr rtlCol="0"/>
          <a:lstStyle/>
          <a:p>
            <a:pPr algn="ctr" rtl="0"/>
            <a:r>
              <a:rPr lang="es-ES" dirty="0">
                <a:solidFill>
                  <a:schemeClr val="accent5">
                    <a:lumMod val="90000"/>
                    <a:lumOff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RESULTADOS DESAFÍO 2</a:t>
            </a:r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E6DF5064-7AAC-4887-9BD5-FB6BC40A67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84582" y="4177004"/>
            <a:ext cx="3222836" cy="1029509"/>
          </a:xfrm>
        </p:spPr>
        <p:txBody>
          <a:bodyPr rtlCol="0"/>
          <a:lstStyle/>
          <a:p>
            <a:pPr algn="ctr" rtl="0"/>
            <a:r>
              <a:rPr lang="es-ES" sz="3200" b="1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Equipo B</a:t>
            </a:r>
          </a:p>
          <a:p>
            <a:pPr algn="ctr" rtl="0"/>
            <a:r>
              <a:rPr lang="es-ES" sz="2000" b="1" dirty="0">
                <a:solidFill>
                  <a:schemeClr val="accent4">
                    <a:lumMod val="50000"/>
                  </a:schemeClr>
                </a:solidFill>
              </a:rPr>
              <a:t>21 de octubre de 2024</a:t>
            </a:r>
          </a:p>
        </p:txBody>
      </p:sp>
      <p:sp>
        <p:nvSpPr>
          <p:cNvPr id="21" name="Hexágono 20">
            <a:extLst>
              <a:ext uri="{FF2B5EF4-FFF2-40B4-BE49-F238E27FC236}">
                <a16:creationId xmlns:a16="http://schemas.microsoft.com/office/drawing/2014/main" id="{35FAA64B-9D7A-4109-97E0-B0BAA29C4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974278" y="5753530"/>
            <a:ext cx="651613" cy="561736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16" name="Hexágono 15">
            <a:extLst>
              <a:ext uri="{FF2B5EF4-FFF2-40B4-BE49-F238E27FC236}">
                <a16:creationId xmlns:a16="http://schemas.microsoft.com/office/drawing/2014/main" id="{00A0E61B-8139-47E5-862B-C6D87AFF35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255521" y="2751804"/>
            <a:ext cx="785546" cy="677196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18" name="Hexágono 17">
            <a:extLst>
              <a:ext uri="{FF2B5EF4-FFF2-40B4-BE49-F238E27FC236}">
                <a16:creationId xmlns:a16="http://schemas.microsoft.com/office/drawing/2014/main" id="{B06F39E4-24A5-44F2-BD9A-7E8C8AF27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21783" y="671564"/>
            <a:ext cx="392774" cy="33859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2" name="Hexágono 1">
            <a:extLst>
              <a:ext uri="{FF2B5EF4-FFF2-40B4-BE49-F238E27FC236}">
                <a16:creationId xmlns:a16="http://schemas.microsoft.com/office/drawing/2014/main" id="{62F7433A-0BB9-4B38-A96F-AB1B77772B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035398" y="3344350"/>
            <a:ext cx="196388" cy="169300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65993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19A732-23A2-928F-1707-5BE147632C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QuadreDeText 3">
            <a:extLst>
              <a:ext uri="{FF2B5EF4-FFF2-40B4-BE49-F238E27FC236}">
                <a16:creationId xmlns:a16="http://schemas.microsoft.com/office/drawing/2014/main" id="{0993D80F-3972-6FB3-DF7A-E234A6A536B0}"/>
              </a:ext>
            </a:extLst>
          </p:cNvPr>
          <p:cNvSpPr txBox="1"/>
          <p:nvPr/>
        </p:nvSpPr>
        <p:spPr>
          <a:xfrm>
            <a:off x="505958" y="250347"/>
            <a:ext cx="11230211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b="1" dirty="0">
                <a:solidFill>
                  <a:schemeClr val="accent3">
                    <a:lumMod val="50000"/>
                  </a:schemeClr>
                </a:solidFill>
                <a:effectLst/>
                <a:latin typeface="+mj-lt"/>
              </a:rPr>
              <a:t>CUANTIFICACIÓN DE LA RELACIÓN ENTRE VARIABLES</a:t>
            </a:r>
          </a:p>
          <a:p>
            <a:r>
              <a:rPr lang="es-ES" sz="1400" b="1" dirty="0" err="1"/>
              <a:t>xxxx</a:t>
            </a:r>
            <a:endParaRPr lang="es-ES" sz="1400" b="1" dirty="0"/>
          </a:p>
        </p:txBody>
      </p:sp>
      <p:graphicFrame>
        <p:nvGraphicFramePr>
          <p:cNvPr id="7" name="Taula 6">
            <a:extLst>
              <a:ext uri="{FF2B5EF4-FFF2-40B4-BE49-F238E27FC236}">
                <a16:creationId xmlns:a16="http://schemas.microsoft.com/office/drawing/2014/main" id="{6CC86CBB-F038-1700-F2FA-81797C03E4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2134172"/>
              </p:ext>
            </p:extLst>
          </p:nvPr>
        </p:nvGraphicFramePr>
        <p:xfrm>
          <a:off x="505958" y="1349187"/>
          <a:ext cx="3420582" cy="2079814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140194">
                  <a:extLst>
                    <a:ext uri="{9D8B030D-6E8A-4147-A177-3AD203B41FA5}">
                      <a16:colId xmlns:a16="http://schemas.microsoft.com/office/drawing/2014/main" val="1184834251"/>
                    </a:ext>
                  </a:extLst>
                </a:gridCol>
                <a:gridCol w="1140194">
                  <a:extLst>
                    <a:ext uri="{9D8B030D-6E8A-4147-A177-3AD203B41FA5}">
                      <a16:colId xmlns:a16="http://schemas.microsoft.com/office/drawing/2014/main" val="192274667"/>
                    </a:ext>
                  </a:extLst>
                </a:gridCol>
                <a:gridCol w="1140194">
                  <a:extLst>
                    <a:ext uri="{9D8B030D-6E8A-4147-A177-3AD203B41FA5}">
                      <a16:colId xmlns:a16="http://schemas.microsoft.com/office/drawing/2014/main" val="3922078841"/>
                    </a:ext>
                  </a:extLst>
                </a:gridCol>
              </a:tblGrid>
              <a:tr h="857254">
                <a:tc>
                  <a:txBody>
                    <a:bodyPr/>
                    <a:lstStyle/>
                    <a:p>
                      <a:pPr algn="ctr"/>
                      <a:r>
                        <a:rPr lang="ca-ES" sz="1000" dirty="0">
                          <a:solidFill>
                            <a:schemeClr val="tx1"/>
                          </a:solidFill>
                        </a:rPr>
                        <a:t>SALDO MEDIO</a:t>
                      </a:r>
                    </a:p>
                    <a:p>
                      <a:pPr algn="ctr"/>
                      <a:r>
                        <a:rPr lang="ca-ES" sz="1000" dirty="0" err="1">
                          <a:solidFill>
                            <a:schemeClr val="tx1"/>
                          </a:solidFill>
                        </a:rPr>
                        <a:t>Vs</a:t>
                      </a:r>
                      <a:endParaRPr lang="ca-ES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ca-ES" sz="1000" dirty="0">
                          <a:solidFill>
                            <a:schemeClr val="tx1"/>
                          </a:solidFill>
                        </a:rPr>
                        <a:t>PRESTAMO E HIPOTECA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sz="1000" dirty="0"/>
                        <a:t>CON PRESTAMO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sz="1000" dirty="0"/>
                        <a:t>SIN PRESTAMO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3259582"/>
                  </a:ext>
                </a:extLst>
              </a:tr>
              <a:tr h="61128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ca-ES" sz="1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CON HIPOTECA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sz="1400" b="1" dirty="0">
                          <a:solidFill>
                            <a:schemeClr val="tx1"/>
                          </a:solidFill>
                        </a:rPr>
                        <a:t>113,25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sz="1400" b="1" dirty="0">
                          <a:solidFill>
                            <a:schemeClr val="tx1"/>
                          </a:solidFill>
                        </a:rPr>
                        <a:t>5555,25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4799246"/>
                  </a:ext>
                </a:extLst>
              </a:tr>
              <a:tr h="61128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ca-ES" sz="1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SIN HIPOTECA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sz="1400" b="1" dirty="0">
                          <a:solidFill>
                            <a:schemeClr val="tx1"/>
                          </a:solidFill>
                        </a:rPr>
                        <a:t>223,55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sz="1400" b="1" dirty="0">
                          <a:solidFill>
                            <a:schemeClr val="tx1"/>
                          </a:solidFill>
                        </a:rPr>
                        <a:t>13000,26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657590"/>
                  </a:ext>
                </a:extLst>
              </a:tr>
            </a:tbl>
          </a:graphicData>
        </a:graphic>
      </p:graphicFrame>
      <p:graphicFrame>
        <p:nvGraphicFramePr>
          <p:cNvPr id="9" name="Taula 8">
            <a:extLst>
              <a:ext uri="{FF2B5EF4-FFF2-40B4-BE49-F238E27FC236}">
                <a16:creationId xmlns:a16="http://schemas.microsoft.com/office/drawing/2014/main" id="{532A9336-A071-DC83-5B2A-2DC9E0C1BE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3675821"/>
              </p:ext>
            </p:extLst>
          </p:nvPr>
        </p:nvGraphicFramePr>
        <p:xfrm>
          <a:off x="505959" y="3975846"/>
          <a:ext cx="3420582" cy="2048436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140194">
                  <a:extLst>
                    <a:ext uri="{9D8B030D-6E8A-4147-A177-3AD203B41FA5}">
                      <a16:colId xmlns:a16="http://schemas.microsoft.com/office/drawing/2014/main" val="1184834251"/>
                    </a:ext>
                  </a:extLst>
                </a:gridCol>
                <a:gridCol w="1140194">
                  <a:extLst>
                    <a:ext uri="{9D8B030D-6E8A-4147-A177-3AD203B41FA5}">
                      <a16:colId xmlns:a16="http://schemas.microsoft.com/office/drawing/2014/main" val="192274667"/>
                    </a:ext>
                  </a:extLst>
                </a:gridCol>
                <a:gridCol w="1140194">
                  <a:extLst>
                    <a:ext uri="{9D8B030D-6E8A-4147-A177-3AD203B41FA5}">
                      <a16:colId xmlns:a16="http://schemas.microsoft.com/office/drawing/2014/main" val="3922078841"/>
                    </a:ext>
                  </a:extLst>
                </a:gridCol>
              </a:tblGrid>
              <a:tr h="1012110">
                <a:tc>
                  <a:txBody>
                    <a:bodyPr/>
                    <a:lstStyle/>
                    <a:p>
                      <a:pPr algn="ctr"/>
                      <a:r>
                        <a:rPr lang="ca-ES" sz="1000" dirty="0">
                          <a:solidFill>
                            <a:schemeClr val="tx1"/>
                          </a:solidFill>
                        </a:rPr>
                        <a:t>% INCUMPLIMIENTO</a:t>
                      </a:r>
                    </a:p>
                    <a:p>
                      <a:pPr algn="ctr"/>
                      <a:r>
                        <a:rPr lang="ca-ES" sz="1000" dirty="0" err="1">
                          <a:solidFill>
                            <a:schemeClr val="tx1"/>
                          </a:solidFill>
                        </a:rPr>
                        <a:t>Vs</a:t>
                      </a:r>
                      <a:endParaRPr lang="ca-ES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ca-ES" sz="1000" dirty="0">
                          <a:solidFill>
                            <a:schemeClr val="tx1"/>
                          </a:solidFill>
                        </a:rPr>
                        <a:t>PRESTAMO E HIPOTECA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sz="1000" dirty="0"/>
                        <a:t>CON PRESTAMO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sz="1000" dirty="0"/>
                        <a:t>SIN PRESTAMO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3259582"/>
                  </a:ext>
                </a:extLst>
              </a:tr>
              <a:tr h="51816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ca-ES" sz="1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CON HIPOTECA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sz="1400" b="1" dirty="0">
                          <a:solidFill>
                            <a:schemeClr val="tx1"/>
                          </a:solidFill>
                        </a:rPr>
                        <a:t>113,25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sz="1400" b="1" dirty="0">
                          <a:solidFill>
                            <a:schemeClr val="tx1"/>
                          </a:solidFill>
                        </a:rPr>
                        <a:t>5555,25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4799246"/>
                  </a:ext>
                </a:extLst>
              </a:tr>
              <a:tr h="51816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ca-ES" sz="1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SIN HIPOTECA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sz="1400" b="1" dirty="0">
                          <a:solidFill>
                            <a:schemeClr val="tx1"/>
                          </a:solidFill>
                        </a:rPr>
                        <a:t>223,55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sz="1400" b="1" dirty="0">
                          <a:solidFill>
                            <a:schemeClr val="tx1"/>
                          </a:solidFill>
                        </a:rPr>
                        <a:t>13000,26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657590"/>
                  </a:ext>
                </a:extLst>
              </a:tr>
            </a:tbl>
          </a:graphicData>
        </a:graphic>
      </p:graphicFrame>
      <p:pic>
        <p:nvPicPr>
          <p:cNvPr id="11" name="Imatge 10">
            <a:extLst>
              <a:ext uri="{FF2B5EF4-FFF2-40B4-BE49-F238E27FC236}">
                <a16:creationId xmlns:a16="http://schemas.microsoft.com/office/drawing/2014/main" id="{43E4E525-49B1-9BDF-05FB-D260227C99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8804" y="3973997"/>
            <a:ext cx="1702222" cy="2048436"/>
          </a:xfrm>
          <a:prstGeom prst="rect">
            <a:avLst/>
          </a:prstGeom>
        </p:spPr>
      </p:pic>
      <p:pic>
        <p:nvPicPr>
          <p:cNvPr id="13" name="Imatge 12">
            <a:extLst>
              <a:ext uri="{FF2B5EF4-FFF2-40B4-BE49-F238E27FC236}">
                <a16:creationId xmlns:a16="http://schemas.microsoft.com/office/drawing/2014/main" id="{5722C7E0-813C-75DA-2442-CB4A462438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4096" y="1294528"/>
            <a:ext cx="1676930" cy="2189132"/>
          </a:xfrm>
          <a:prstGeom prst="rect">
            <a:avLst/>
          </a:prstGeom>
        </p:spPr>
      </p:pic>
      <p:sp>
        <p:nvSpPr>
          <p:cNvPr id="16" name="QuadreDeText 16">
            <a:extLst>
              <a:ext uri="{FF2B5EF4-FFF2-40B4-BE49-F238E27FC236}">
                <a16:creationId xmlns:a16="http://schemas.microsoft.com/office/drawing/2014/main" id="{E527841E-EE94-3483-E33C-22B1D43C59A9}"/>
              </a:ext>
            </a:extLst>
          </p:cNvPr>
          <p:cNvSpPr txBox="1"/>
          <p:nvPr/>
        </p:nvSpPr>
        <p:spPr>
          <a:xfrm>
            <a:off x="4823514" y="1357084"/>
            <a:ext cx="2186885" cy="1208842"/>
          </a:xfrm>
          <a:prstGeom prst="roundRect">
            <a:avLst/>
          </a:prstGeom>
          <a:solidFill>
            <a:schemeClr val="accent5">
              <a:lumMod val="25000"/>
              <a:lumOff val="75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s-ES" sz="1300" dirty="0"/>
              <a:t>xxxxxxxxxxxxxxxxxxxxxxxxxxxxxxxxxxxxxxxxxxxxxxxxxxxxxxxxxxxxxxxxxxxxxxxxxxxxxxxxxxxxxxxxxxxxxxxxxxxxxxxxxxxxxxxx.</a:t>
            </a:r>
          </a:p>
        </p:txBody>
      </p:sp>
      <p:sp>
        <p:nvSpPr>
          <p:cNvPr id="19" name="QuadreDeText 16">
            <a:extLst>
              <a:ext uri="{FF2B5EF4-FFF2-40B4-BE49-F238E27FC236}">
                <a16:creationId xmlns:a16="http://schemas.microsoft.com/office/drawing/2014/main" id="{8357148E-8755-3F47-94F0-1A7F261AD548}"/>
              </a:ext>
            </a:extLst>
          </p:cNvPr>
          <p:cNvSpPr txBox="1"/>
          <p:nvPr/>
        </p:nvSpPr>
        <p:spPr>
          <a:xfrm>
            <a:off x="4823514" y="3975846"/>
            <a:ext cx="2186885" cy="1208842"/>
          </a:xfrm>
          <a:prstGeom prst="roundRect">
            <a:avLst/>
          </a:prstGeom>
          <a:solidFill>
            <a:schemeClr val="accent5">
              <a:lumMod val="25000"/>
              <a:lumOff val="75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s-ES" sz="1300" dirty="0"/>
              <a:t>xxxxxxxxxxxxxxxxxxxxxxxxxxxxxxxxxxxxxxxxxxxxxxxxxxxxxxxxxxxxxxxxxxxxxxxxxxxxxxxxxxxxxxxxxxxxxxxxxxxxxxxxxxxxxxxx.</a:t>
            </a:r>
          </a:p>
        </p:txBody>
      </p:sp>
    </p:spTree>
    <p:extLst>
      <p:ext uri="{BB962C8B-B14F-4D97-AF65-F5344CB8AC3E}">
        <p14:creationId xmlns:p14="http://schemas.microsoft.com/office/powerpoint/2010/main" val="36134010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QuadreDeText 3">
            <a:extLst>
              <a:ext uri="{FF2B5EF4-FFF2-40B4-BE49-F238E27FC236}">
                <a16:creationId xmlns:a16="http://schemas.microsoft.com/office/drawing/2014/main" id="{DB2F1EA4-1C0B-78BF-E2EA-8AB81F4C9702}"/>
              </a:ext>
            </a:extLst>
          </p:cNvPr>
          <p:cNvSpPr txBox="1"/>
          <p:nvPr/>
        </p:nvSpPr>
        <p:spPr>
          <a:xfrm>
            <a:off x="505958" y="250347"/>
            <a:ext cx="11230211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b="1" dirty="0">
                <a:solidFill>
                  <a:schemeClr val="accent3">
                    <a:lumMod val="50000"/>
                  </a:schemeClr>
                </a:solidFill>
                <a:effectLst/>
                <a:latin typeface="+mj-lt"/>
              </a:rPr>
              <a:t>PROPUESTAS 2º parte pregunta</a:t>
            </a:r>
          </a:p>
          <a:p>
            <a:r>
              <a:rPr lang="es-ES" sz="1400" b="1" dirty="0"/>
              <a:t>¿Cómo debemos ajustar nuestras políticas de crédito para mitigar este riesgo?</a:t>
            </a:r>
          </a:p>
        </p:txBody>
      </p:sp>
    </p:spTree>
    <p:extLst>
      <p:ext uri="{BB962C8B-B14F-4D97-AF65-F5344CB8AC3E}">
        <p14:creationId xmlns:p14="http://schemas.microsoft.com/office/powerpoint/2010/main" val="25827637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5000"/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328BC4E-7759-9905-955A-26B25D46A5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E3B3E10B-BE40-7FB4-64E3-01D4B99CC3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338400" y="671564"/>
            <a:ext cx="5515200" cy="5514872"/>
          </a:xfrm>
          <a:prstGeom prst="ellipse">
            <a:avLst/>
          </a:prstGeom>
          <a:solidFill>
            <a:schemeClr val="bg1">
              <a:alpha val="87000"/>
            </a:schemeClr>
          </a:solidFill>
          <a:ln w="63500">
            <a:solidFill>
              <a:schemeClr val="bg1"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46718A37-9DF7-2026-66B5-3556F420B5A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03545" y="3433864"/>
            <a:ext cx="3184910" cy="2411431"/>
          </a:xfrm>
        </p:spPr>
        <p:txBody>
          <a:bodyPr rtlCol="0"/>
          <a:lstStyle/>
          <a:p>
            <a:pPr algn="ctr" rtl="0"/>
            <a:r>
              <a:rPr lang="es-ES" sz="2800" b="1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Equipo B</a:t>
            </a:r>
          </a:p>
          <a:p>
            <a:pPr algn="ctr" rtl="0"/>
            <a:r>
              <a:rPr lang="es-ES" sz="1800" b="1" dirty="0">
                <a:solidFill>
                  <a:schemeClr val="accent4">
                    <a:lumMod val="50000"/>
                  </a:schemeClr>
                </a:solidFill>
              </a:rPr>
              <a:t>Gorka </a:t>
            </a:r>
            <a:r>
              <a:rPr lang="es-ES" sz="1800" b="1" dirty="0" err="1">
                <a:solidFill>
                  <a:schemeClr val="accent4">
                    <a:lumMod val="50000"/>
                  </a:schemeClr>
                </a:solidFill>
              </a:rPr>
              <a:t>Bonals</a:t>
            </a:r>
            <a:r>
              <a:rPr lang="es-ES" sz="1800" b="1" dirty="0">
                <a:solidFill>
                  <a:schemeClr val="accent4">
                    <a:lumMod val="50000"/>
                  </a:schemeClr>
                </a:solidFill>
              </a:rPr>
              <a:t> Sastre</a:t>
            </a:r>
          </a:p>
          <a:p>
            <a:pPr algn="ctr" rtl="0"/>
            <a:r>
              <a:rPr lang="es-ES" sz="1800" b="1" dirty="0">
                <a:solidFill>
                  <a:schemeClr val="accent4">
                    <a:lumMod val="50000"/>
                  </a:schemeClr>
                </a:solidFill>
              </a:rPr>
              <a:t>Pau Fernández Ripollès</a:t>
            </a:r>
          </a:p>
          <a:p>
            <a:pPr algn="ctr" rtl="0"/>
            <a:r>
              <a:rPr lang="es-ES" sz="1800" b="1" dirty="0">
                <a:solidFill>
                  <a:schemeClr val="accent4">
                    <a:lumMod val="50000"/>
                  </a:schemeClr>
                </a:solidFill>
              </a:rPr>
              <a:t>German </a:t>
            </a:r>
            <a:r>
              <a:rPr lang="es-ES" sz="1800" b="1" dirty="0" err="1">
                <a:solidFill>
                  <a:schemeClr val="accent4">
                    <a:lumMod val="50000"/>
                  </a:schemeClr>
                </a:solidFill>
              </a:rPr>
              <a:t>Lizarraga</a:t>
            </a:r>
            <a:r>
              <a:rPr lang="es-ES" sz="1800" b="1" dirty="0">
                <a:solidFill>
                  <a:schemeClr val="accent4">
                    <a:lumMod val="50000"/>
                  </a:schemeClr>
                </a:solidFill>
              </a:rPr>
              <a:t> Pereira</a:t>
            </a:r>
          </a:p>
          <a:p>
            <a:pPr algn="ctr" rtl="0"/>
            <a:r>
              <a:rPr lang="es-ES" sz="1800" b="1" dirty="0">
                <a:solidFill>
                  <a:schemeClr val="accent4">
                    <a:lumMod val="50000"/>
                  </a:schemeClr>
                </a:solidFill>
              </a:rPr>
              <a:t>Carla </a:t>
            </a:r>
            <a:r>
              <a:rPr lang="es-ES" sz="1800" b="1" dirty="0" err="1">
                <a:solidFill>
                  <a:schemeClr val="accent4">
                    <a:lumMod val="50000"/>
                  </a:schemeClr>
                </a:solidFill>
              </a:rPr>
              <a:t>Lupión</a:t>
            </a:r>
            <a:r>
              <a:rPr lang="es-ES" sz="1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s-ES" sz="1800" b="1" dirty="0" err="1">
                <a:solidFill>
                  <a:schemeClr val="accent4">
                    <a:lumMod val="50000"/>
                  </a:schemeClr>
                </a:solidFill>
              </a:rPr>
              <a:t>Saez</a:t>
            </a:r>
            <a:endParaRPr lang="es-ES" sz="1800" b="1" dirty="0">
              <a:solidFill>
                <a:schemeClr val="accent4">
                  <a:lumMod val="50000"/>
                </a:schemeClr>
              </a:solidFill>
            </a:endParaRPr>
          </a:p>
          <a:p>
            <a:pPr algn="ctr" rtl="0"/>
            <a:r>
              <a:rPr lang="es-ES" sz="1800" dirty="0">
                <a:solidFill>
                  <a:schemeClr val="accent4">
                    <a:lumMod val="50000"/>
                  </a:schemeClr>
                </a:solidFill>
              </a:rPr>
              <a:t>Natalya Martyn</a:t>
            </a:r>
            <a:endParaRPr lang="es-ES" sz="18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1" name="Hexágono 20">
            <a:extLst>
              <a:ext uri="{FF2B5EF4-FFF2-40B4-BE49-F238E27FC236}">
                <a16:creationId xmlns:a16="http://schemas.microsoft.com/office/drawing/2014/main" id="{6F3DB436-FBEB-55AC-C5CC-9F7A17DC7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974278" y="5753530"/>
            <a:ext cx="651613" cy="561736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16" name="Hexágono 15">
            <a:extLst>
              <a:ext uri="{FF2B5EF4-FFF2-40B4-BE49-F238E27FC236}">
                <a16:creationId xmlns:a16="http://schemas.microsoft.com/office/drawing/2014/main" id="{17C8D1FA-2883-6EC6-566A-01779AB826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255521" y="2751804"/>
            <a:ext cx="785546" cy="677196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18" name="Hexágono 17">
            <a:extLst>
              <a:ext uri="{FF2B5EF4-FFF2-40B4-BE49-F238E27FC236}">
                <a16:creationId xmlns:a16="http://schemas.microsoft.com/office/drawing/2014/main" id="{B185CD2A-E082-D884-4D39-49A4C3704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21783" y="671564"/>
            <a:ext cx="392774" cy="33859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2" name="Hexágono 1">
            <a:extLst>
              <a:ext uri="{FF2B5EF4-FFF2-40B4-BE49-F238E27FC236}">
                <a16:creationId xmlns:a16="http://schemas.microsoft.com/office/drawing/2014/main" id="{0E86CC62-03FB-901F-2CF9-338DFBD209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035398" y="3344350"/>
            <a:ext cx="196388" cy="169300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5" name="Título 6">
            <a:extLst>
              <a:ext uri="{FF2B5EF4-FFF2-40B4-BE49-F238E27FC236}">
                <a16:creationId xmlns:a16="http://schemas.microsoft.com/office/drawing/2014/main" id="{CBB28900-0BB1-AA00-1977-8D9EF3376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5528" y="1705316"/>
            <a:ext cx="4540944" cy="1627235"/>
          </a:xfrm>
          <a:noFill/>
        </p:spPr>
        <p:txBody>
          <a:bodyPr rtlCol="0"/>
          <a:lstStyle/>
          <a:p>
            <a:pPr algn="ctr" rtl="0"/>
            <a:r>
              <a:rPr lang="es-ES" sz="5400" b="1" dirty="0">
                <a:solidFill>
                  <a:schemeClr val="accent5">
                    <a:lumMod val="90000"/>
                    <a:lumOff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¡MUCHAS GRACIAS!</a:t>
            </a:r>
          </a:p>
        </p:txBody>
      </p:sp>
    </p:spTree>
    <p:extLst>
      <p:ext uri="{BB962C8B-B14F-4D97-AF65-F5344CB8AC3E}">
        <p14:creationId xmlns:p14="http://schemas.microsoft.com/office/powerpoint/2010/main" val="2673088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posición de imagen 4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E07E29FC-6D83-1A79-1C5C-645031368BD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17672" r="12921"/>
          <a:stretch/>
        </p:blipFill>
        <p:spPr>
          <a:xfrm>
            <a:off x="5733416" y="624239"/>
            <a:ext cx="5855754" cy="5631571"/>
          </a:xfrm>
          <a:custGeom>
            <a:avLst/>
            <a:gdLst>
              <a:gd name="connsiteX0" fmla="*/ 0 w 4441372"/>
              <a:gd name="connsiteY0" fmla="*/ 3188969 h 5393036"/>
              <a:gd name="connsiteX1" fmla="*/ 2173516 w 4441372"/>
              <a:gd name="connsiteY1" fmla="*/ 3188969 h 5393036"/>
              <a:gd name="connsiteX2" fmla="*/ 2173516 w 4441372"/>
              <a:gd name="connsiteY2" fmla="*/ 5393036 h 5393036"/>
              <a:gd name="connsiteX3" fmla="*/ 0 w 4441372"/>
              <a:gd name="connsiteY3" fmla="*/ 5393036 h 5393036"/>
              <a:gd name="connsiteX4" fmla="*/ 2267856 w 4441372"/>
              <a:gd name="connsiteY4" fmla="*/ 2293018 h 5393036"/>
              <a:gd name="connsiteX5" fmla="*/ 4441372 w 4441372"/>
              <a:gd name="connsiteY5" fmla="*/ 2293018 h 5393036"/>
              <a:gd name="connsiteX6" fmla="*/ 4441372 w 4441372"/>
              <a:gd name="connsiteY6" fmla="*/ 4497085 h 5393036"/>
              <a:gd name="connsiteX7" fmla="*/ 2267856 w 4441372"/>
              <a:gd name="connsiteY7" fmla="*/ 4497085 h 5393036"/>
              <a:gd name="connsiteX8" fmla="*/ 0 w 4441372"/>
              <a:gd name="connsiteY8" fmla="*/ 906837 h 5393036"/>
              <a:gd name="connsiteX9" fmla="*/ 2173516 w 4441372"/>
              <a:gd name="connsiteY9" fmla="*/ 906837 h 5393036"/>
              <a:gd name="connsiteX10" fmla="*/ 2173516 w 4441372"/>
              <a:gd name="connsiteY10" fmla="*/ 3110904 h 5393036"/>
              <a:gd name="connsiteX11" fmla="*/ 0 w 4441372"/>
              <a:gd name="connsiteY11" fmla="*/ 3110904 h 5393036"/>
              <a:gd name="connsiteX12" fmla="*/ 2267856 w 4441372"/>
              <a:gd name="connsiteY12" fmla="*/ 0 h 5393036"/>
              <a:gd name="connsiteX13" fmla="*/ 4441372 w 4441372"/>
              <a:gd name="connsiteY13" fmla="*/ 0 h 5393036"/>
              <a:gd name="connsiteX14" fmla="*/ 4441372 w 4441372"/>
              <a:gd name="connsiteY14" fmla="*/ 2204067 h 5393036"/>
              <a:gd name="connsiteX15" fmla="*/ 2267856 w 4441372"/>
              <a:gd name="connsiteY15" fmla="*/ 2204067 h 5393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441372" h="5393036">
                <a:moveTo>
                  <a:pt x="0" y="3188969"/>
                </a:moveTo>
                <a:lnTo>
                  <a:pt x="2173516" y="3188969"/>
                </a:lnTo>
                <a:lnTo>
                  <a:pt x="2173516" y="5393036"/>
                </a:lnTo>
                <a:lnTo>
                  <a:pt x="0" y="5393036"/>
                </a:lnTo>
                <a:close/>
                <a:moveTo>
                  <a:pt x="2267856" y="2293018"/>
                </a:moveTo>
                <a:lnTo>
                  <a:pt x="4441372" y="2293018"/>
                </a:lnTo>
                <a:lnTo>
                  <a:pt x="4441372" y="4497085"/>
                </a:lnTo>
                <a:lnTo>
                  <a:pt x="2267856" y="4497085"/>
                </a:lnTo>
                <a:close/>
                <a:moveTo>
                  <a:pt x="0" y="906837"/>
                </a:moveTo>
                <a:lnTo>
                  <a:pt x="2173516" y="906837"/>
                </a:lnTo>
                <a:lnTo>
                  <a:pt x="2173516" y="3110904"/>
                </a:lnTo>
                <a:lnTo>
                  <a:pt x="0" y="3110904"/>
                </a:lnTo>
                <a:close/>
                <a:moveTo>
                  <a:pt x="2267856" y="0"/>
                </a:moveTo>
                <a:lnTo>
                  <a:pt x="4441372" y="0"/>
                </a:lnTo>
                <a:lnTo>
                  <a:pt x="4441372" y="2204067"/>
                </a:lnTo>
                <a:lnTo>
                  <a:pt x="2267856" y="2204067"/>
                </a:lnTo>
                <a:close/>
              </a:path>
            </a:pathLst>
          </a:custGeom>
          <a:noFill/>
        </p:spPr>
      </p:pic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B21C28F5-3CA3-4B78-B5C9-550C00BB317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3460025"/>
            <a:ext cx="4275138" cy="1525450"/>
          </a:xfrm>
        </p:spPr>
        <p:txBody>
          <a:bodyPr rtlCol="0">
            <a:normAutofit/>
          </a:bodyPr>
          <a:lstStyle/>
          <a:p>
            <a:pPr rtl="0"/>
            <a:endParaRPr lang="es-ES" sz="2400" dirty="0"/>
          </a:p>
        </p:txBody>
      </p:sp>
      <p:sp>
        <p:nvSpPr>
          <p:cNvPr id="9" name="Título 8">
            <a:extLst>
              <a:ext uri="{FF2B5EF4-FFF2-40B4-BE49-F238E27FC236}">
                <a16:creationId xmlns:a16="http://schemas.microsoft.com/office/drawing/2014/main" id="{FEF304F5-32C5-4869-B185-859B56785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3340100" cy="1239487"/>
          </a:xfrm>
        </p:spPr>
        <p:txBody>
          <a:bodyPr rtlCol="0">
            <a:normAutofit fontScale="90000"/>
          </a:bodyPr>
          <a:lstStyle/>
          <a:p>
            <a:pPr rtl="0"/>
            <a:r>
              <a:rPr lang="es-ES" dirty="0"/>
              <a:t>Análisis del Perfil de Cliente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8510AAA5-B1F0-C3F6-303F-BF6AE2BB66B9}"/>
              </a:ext>
            </a:extLst>
          </p:cNvPr>
          <p:cNvSpPr/>
          <p:nvPr/>
        </p:nvSpPr>
        <p:spPr>
          <a:xfrm>
            <a:off x="0" y="6400800"/>
            <a:ext cx="255767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1901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852164-F10B-CC91-621B-2B73364554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8EB76A2E-EF62-7065-BBF3-C53C3CF56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5073016" cy="1907507"/>
          </a:xfrm>
        </p:spPr>
        <p:txBody>
          <a:bodyPr rtlCol="0">
            <a:normAutofit/>
          </a:bodyPr>
          <a:lstStyle/>
          <a:p>
            <a:pPr rtl="0"/>
            <a:r>
              <a:rPr lang="es-ES" sz="4300" dirty="0"/>
              <a:t>Análisis de Márketing y Comunicación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2BA8DE2C-B8B5-DBFB-2FC1-B49CB2E5A31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712720"/>
            <a:ext cx="4275138" cy="3560763"/>
          </a:xfrm>
        </p:spPr>
        <p:txBody>
          <a:bodyPr/>
          <a:lstStyle/>
          <a:p>
            <a:r>
              <a:rPr lang="es-ES" dirty="0"/>
              <a:t>¿Cómo afecta la duración de las llamadas de contacto a la probabilidad de que un cliente se suscriba a un depósito a plazo?</a:t>
            </a:r>
          </a:p>
          <a:p>
            <a:r>
              <a:rPr lang="es-ES" dirty="0"/>
              <a:t>¿Qué ajustes podríamos realizar a nuestros métodos de contacto para mejorar la tasa de respuesta?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164334DF-601F-551D-64A8-3A2D67128484}"/>
              </a:ext>
            </a:extLst>
          </p:cNvPr>
          <p:cNvSpPr/>
          <p:nvPr/>
        </p:nvSpPr>
        <p:spPr>
          <a:xfrm>
            <a:off x="0" y="6400800"/>
            <a:ext cx="255767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1" name="Marcador de posición de imagen 4">
            <a:extLst>
              <a:ext uri="{FF2B5EF4-FFF2-40B4-BE49-F238E27FC236}">
                <a16:creationId xmlns:a16="http://schemas.microsoft.com/office/drawing/2014/main" id="{5D8DCF94-73ED-5E32-6743-B88F2B73284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10556" t="705" r="24457" b="-705"/>
          <a:stretch/>
        </p:blipFill>
        <p:spPr>
          <a:xfrm>
            <a:off x="5733416" y="624239"/>
            <a:ext cx="5855754" cy="5631571"/>
          </a:xfrm>
          <a:custGeom>
            <a:avLst/>
            <a:gdLst>
              <a:gd name="connsiteX0" fmla="*/ 0 w 4441372"/>
              <a:gd name="connsiteY0" fmla="*/ 3188969 h 5393036"/>
              <a:gd name="connsiteX1" fmla="*/ 2173516 w 4441372"/>
              <a:gd name="connsiteY1" fmla="*/ 3188969 h 5393036"/>
              <a:gd name="connsiteX2" fmla="*/ 2173516 w 4441372"/>
              <a:gd name="connsiteY2" fmla="*/ 5393036 h 5393036"/>
              <a:gd name="connsiteX3" fmla="*/ 0 w 4441372"/>
              <a:gd name="connsiteY3" fmla="*/ 5393036 h 5393036"/>
              <a:gd name="connsiteX4" fmla="*/ 2267856 w 4441372"/>
              <a:gd name="connsiteY4" fmla="*/ 2293018 h 5393036"/>
              <a:gd name="connsiteX5" fmla="*/ 4441372 w 4441372"/>
              <a:gd name="connsiteY5" fmla="*/ 2293018 h 5393036"/>
              <a:gd name="connsiteX6" fmla="*/ 4441372 w 4441372"/>
              <a:gd name="connsiteY6" fmla="*/ 4497085 h 5393036"/>
              <a:gd name="connsiteX7" fmla="*/ 2267856 w 4441372"/>
              <a:gd name="connsiteY7" fmla="*/ 4497085 h 5393036"/>
              <a:gd name="connsiteX8" fmla="*/ 0 w 4441372"/>
              <a:gd name="connsiteY8" fmla="*/ 906837 h 5393036"/>
              <a:gd name="connsiteX9" fmla="*/ 2173516 w 4441372"/>
              <a:gd name="connsiteY9" fmla="*/ 906837 h 5393036"/>
              <a:gd name="connsiteX10" fmla="*/ 2173516 w 4441372"/>
              <a:gd name="connsiteY10" fmla="*/ 3110904 h 5393036"/>
              <a:gd name="connsiteX11" fmla="*/ 0 w 4441372"/>
              <a:gd name="connsiteY11" fmla="*/ 3110904 h 5393036"/>
              <a:gd name="connsiteX12" fmla="*/ 2267856 w 4441372"/>
              <a:gd name="connsiteY12" fmla="*/ 0 h 5393036"/>
              <a:gd name="connsiteX13" fmla="*/ 4441372 w 4441372"/>
              <a:gd name="connsiteY13" fmla="*/ 0 h 5393036"/>
              <a:gd name="connsiteX14" fmla="*/ 4441372 w 4441372"/>
              <a:gd name="connsiteY14" fmla="*/ 2204067 h 5393036"/>
              <a:gd name="connsiteX15" fmla="*/ 2267856 w 4441372"/>
              <a:gd name="connsiteY15" fmla="*/ 2204067 h 5393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441372" h="5393036">
                <a:moveTo>
                  <a:pt x="0" y="3188969"/>
                </a:moveTo>
                <a:lnTo>
                  <a:pt x="2173516" y="3188969"/>
                </a:lnTo>
                <a:lnTo>
                  <a:pt x="2173516" y="5393036"/>
                </a:lnTo>
                <a:lnTo>
                  <a:pt x="0" y="5393036"/>
                </a:lnTo>
                <a:close/>
                <a:moveTo>
                  <a:pt x="2267856" y="2293018"/>
                </a:moveTo>
                <a:lnTo>
                  <a:pt x="4441372" y="2293018"/>
                </a:lnTo>
                <a:lnTo>
                  <a:pt x="4441372" y="4497085"/>
                </a:lnTo>
                <a:lnTo>
                  <a:pt x="2267856" y="4497085"/>
                </a:lnTo>
                <a:close/>
                <a:moveTo>
                  <a:pt x="0" y="906837"/>
                </a:moveTo>
                <a:lnTo>
                  <a:pt x="2173516" y="906837"/>
                </a:lnTo>
                <a:lnTo>
                  <a:pt x="2173516" y="3110904"/>
                </a:lnTo>
                <a:lnTo>
                  <a:pt x="0" y="3110904"/>
                </a:lnTo>
                <a:close/>
                <a:moveTo>
                  <a:pt x="2267856" y="0"/>
                </a:moveTo>
                <a:lnTo>
                  <a:pt x="4441372" y="0"/>
                </a:lnTo>
                <a:lnTo>
                  <a:pt x="4441372" y="2204067"/>
                </a:lnTo>
                <a:lnTo>
                  <a:pt x="2267856" y="2204067"/>
                </a:lnTo>
                <a:close/>
              </a:path>
            </a:pathLst>
          </a:custGeom>
          <a:noFill/>
        </p:spPr>
      </p:pic>
    </p:spTree>
    <p:extLst>
      <p:ext uri="{BB962C8B-B14F-4D97-AF65-F5344CB8AC3E}">
        <p14:creationId xmlns:p14="http://schemas.microsoft.com/office/powerpoint/2010/main" val="3577812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8AFFAE-1245-19B5-3C60-58AC8A5EA5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82C12619-B1CF-D3F7-B28B-32652C0F05E3}"/>
              </a:ext>
            </a:extLst>
          </p:cNvPr>
          <p:cNvSpPr/>
          <p:nvPr/>
        </p:nvSpPr>
        <p:spPr>
          <a:xfrm>
            <a:off x="0" y="6400800"/>
            <a:ext cx="255767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0EF04D99-B7F8-3573-2F18-E88215F913F3}"/>
              </a:ext>
            </a:extLst>
          </p:cNvPr>
          <p:cNvSpPr/>
          <p:nvPr/>
        </p:nvSpPr>
        <p:spPr>
          <a:xfrm>
            <a:off x="505958" y="1104371"/>
            <a:ext cx="5508000" cy="5324706"/>
          </a:xfrm>
          <a:prstGeom prst="roundRect">
            <a:avLst>
              <a:gd name="adj" fmla="val 78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QuadreDeText 3">
            <a:extLst>
              <a:ext uri="{FF2B5EF4-FFF2-40B4-BE49-F238E27FC236}">
                <a16:creationId xmlns:a16="http://schemas.microsoft.com/office/drawing/2014/main" id="{8D4C57D9-90FA-1254-9EC5-207A0AEE2D7F}"/>
              </a:ext>
            </a:extLst>
          </p:cNvPr>
          <p:cNvSpPr txBox="1"/>
          <p:nvPr/>
        </p:nvSpPr>
        <p:spPr>
          <a:xfrm>
            <a:off x="505958" y="250347"/>
            <a:ext cx="11230211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b="1" dirty="0">
                <a:solidFill>
                  <a:schemeClr val="accent3">
                    <a:lumMod val="50000"/>
                  </a:schemeClr>
                </a:solidFill>
                <a:effectLst/>
                <a:latin typeface="+mj-lt"/>
              </a:rPr>
              <a:t>PROPUESTAS DE AJUSTE DE LOS MÉTODOS DE CONTACTO</a:t>
            </a:r>
          </a:p>
          <a:p>
            <a:r>
              <a:rPr lang="es-ES" sz="1400" b="1" dirty="0"/>
              <a:t>¿Qué ajustes podríamos realizar a nuestros métodos de contacto para mejorar la tasa de respuesta?</a:t>
            </a:r>
          </a:p>
        </p:txBody>
      </p:sp>
      <p:sp>
        <p:nvSpPr>
          <p:cNvPr id="12" name="QuadreDeText 4">
            <a:extLst>
              <a:ext uri="{FF2B5EF4-FFF2-40B4-BE49-F238E27FC236}">
                <a16:creationId xmlns:a16="http://schemas.microsoft.com/office/drawing/2014/main" id="{F8DAB84A-1803-6DAD-0E57-B92FF80BE70E}"/>
              </a:ext>
            </a:extLst>
          </p:cNvPr>
          <p:cNvSpPr txBox="1"/>
          <p:nvPr/>
        </p:nvSpPr>
        <p:spPr>
          <a:xfrm>
            <a:off x="642280" y="1237507"/>
            <a:ext cx="50414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/>
              <a:t>1</a:t>
            </a:r>
            <a:r>
              <a:rPr lang="es-ES" sz="1200" dirty="0"/>
              <a:t>. Llamadas muy cortas (0 - 138s)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896210D7-3C0F-3AC0-DC70-37297C05C01C}"/>
              </a:ext>
            </a:extLst>
          </p:cNvPr>
          <p:cNvSpPr txBox="1"/>
          <p:nvPr/>
        </p:nvSpPr>
        <p:spPr>
          <a:xfrm>
            <a:off x="1939560" y="1783848"/>
            <a:ext cx="3874361" cy="2281476"/>
          </a:xfrm>
          <a:prstGeom prst="roundRect">
            <a:avLst/>
          </a:prstGeom>
          <a:noFill/>
          <a:ln w="19050">
            <a:solidFill>
              <a:srgbClr val="FF8181"/>
            </a:solidFill>
            <a:prstDash val="sysDash"/>
          </a:ln>
        </p:spPr>
        <p:txBody>
          <a:bodyPr wrap="square">
            <a:spAutoFit/>
          </a:bodyPr>
          <a:lstStyle/>
          <a:p>
            <a:pPr marL="171450" indent="-171450" algn="just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ES" sz="1200" dirty="0"/>
              <a:t>Llamadas en días festivos o fines de semana</a:t>
            </a:r>
          </a:p>
          <a:p>
            <a:pPr marL="171450" indent="-171450" algn="just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ES" sz="1200" dirty="0"/>
              <a:t>Llamadas en horarios inadecuados</a:t>
            </a:r>
          </a:p>
          <a:p>
            <a:pPr marL="171450" indent="-171450" algn="just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ES" sz="1200" dirty="0"/>
              <a:t>Interrupción durante el trabajo</a:t>
            </a:r>
          </a:p>
          <a:p>
            <a:pPr marL="171450" indent="-171450" algn="just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ES" sz="1200" dirty="0"/>
              <a:t>Llamadas en momentos inapropiados</a:t>
            </a:r>
          </a:p>
          <a:p>
            <a:pPr marL="171450" indent="-171450" algn="just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ES" sz="1200" dirty="0"/>
              <a:t>Ofertas o mensajes genéricos</a:t>
            </a:r>
          </a:p>
          <a:p>
            <a:pPr marL="171450" indent="-171450" algn="just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ES" sz="1200" dirty="0"/>
              <a:t>Falta de confianza o desconfianza inicial</a:t>
            </a:r>
          </a:p>
          <a:p>
            <a:pPr marL="171450" indent="-171450" algn="just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ES" sz="1200" dirty="0"/>
              <a:t>Demasiado enfoque en la venta rápida</a:t>
            </a:r>
          </a:p>
          <a:p>
            <a:pPr marL="171450" indent="-171450" algn="just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ES" sz="1200" dirty="0"/>
              <a:t>Problemas técnicos o de audio</a:t>
            </a:r>
          </a:p>
          <a:p>
            <a:pPr marL="171450" indent="-171450" algn="just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ES" sz="1200" dirty="0"/>
              <a:t>Falta de preparación del agente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6B0A3DF6-5B8C-C82E-4007-09D066866A92}"/>
              </a:ext>
            </a:extLst>
          </p:cNvPr>
          <p:cNvSpPr txBox="1"/>
          <p:nvPr/>
        </p:nvSpPr>
        <p:spPr>
          <a:xfrm>
            <a:off x="1939561" y="4529914"/>
            <a:ext cx="3874360" cy="1540847"/>
          </a:xfrm>
          <a:prstGeom prst="roundRect">
            <a:avLst/>
          </a:prstGeom>
          <a:noFill/>
          <a:ln w="19050">
            <a:solidFill>
              <a:srgbClr val="92D050"/>
            </a:solidFill>
            <a:prstDash val="sysDash"/>
          </a:ln>
        </p:spPr>
        <p:txBody>
          <a:bodyPr wrap="square">
            <a:spAutoFit/>
          </a:bodyPr>
          <a:lstStyle/>
          <a:p>
            <a:pPr marL="171450" indent="-171450" algn="just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ES" sz="1200" dirty="0"/>
              <a:t>Segmentar a los clientes por horarios y días</a:t>
            </a:r>
          </a:p>
          <a:p>
            <a:pPr marL="171450" indent="-171450" algn="just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ES" sz="1200" dirty="0"/>
              <a:t>Optimizar el mensaje inicial</a:t>
            </a:r>
          </a:p>
          <a:p>
            <a:pPr marL="171450" indent="-171450" algn="just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ES" sz="1200" dirty="0"/>
              <a:t>Verificar la disponibilidad del cliente</a:t>
            </a:r>
          </a:p>
          <a:p>
            <a:pPr marL="171450" indent="-171450" algn="just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ES" sz="1200" dirty="0"/>
              <a:t>Personalización de la oferta</a:t>
            </a:r>
          </a:p>
          <a:p>
            <a:pPr marL="171450" indent="-171450" algn="just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ES" sz="1200" dirty="0"/>
              <a:t>Capacitar a los agentes en manejo de objeciones</a:t>
            </a:r>
          </a:p>
          <a:p>
            <a:pPr marL="171450" indent="-171450" algn="just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ES" sz="1200" dirty="0"/>
              <a:t>Reducir la presión en la venta</a:t>
            </a:r>
          </a:p>
        </p:txBody>
      </p:sp>
      <p:sp>
        <p:nvSpPr>
          <p:cNvPr id="31" name="Rectángulo: esquinas redondeadas 30">
            <a:extLst>
              <a:ext uri="{FF2B5EF4-FFF2-40B4-BE49-F238E27FC236}">
                <a16:creationId xmlns:a16="http://schemas.microsoft.com/office/drawing/2014/main" id="{2A86DF7C-2112-699E-12B5-9B66B3CC713C}"/>
              </a:ext>
            </a:extLst>
          </p:cNvPr>
          <p:cNvSpPr/>
          <p:nvPr/>
        </p:nvSpPr>
        <p:spPr>
          <a:xfrm>
            <a:off x="6228170" y="1104371"/>
            <a:ext cx="5508000" cy="5324706"/>
          </a:xfrm>
          <a:prstGeom prst="roundRect">
            <a:avLst>
              <a:gd name="adj" fmla="val 78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QuadreDeText 4">
            <a:extLst>
              <a:ext uri="{FF2B5EF4-FFF2-40B4-BE49-F238E27FC236}">
                <a16:creationId xmlns:a16="http://schemas.microsoft.com/office/drawing/2014/main" id="{9874C9EE-0936-735C-C6CA-805DA41B69D7}"/>
              </a:ext>
            </a:extLst>
          </p:cNvPr>
          <p:cNvSpPr txBox="1"/>
          <p:nvPr/>
        </p:nvSpPr>
        <p:spPr>
          <a:xfrm>
            <a:off x="6539829" y="1237507"/>
            <a:ext cx="50414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/>
              <a:t>2</a:t>
            </a:r>
            <a:r>
              <a:rPr lang="es-ES" sz="1200" dirty="0"/>
              <a:t>. Llamadas muy largas y extremadamente larga (&gt;1034s)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33B35FA5-2039-2EB9-8968-020B51A4D1FB}"/>
              </a:ext>
            </a:extLst>
          </p:cNvPr>
          <p:cNvSpPr txBox="1"/>
          <p:nvPr/>
        </p:nvSpPr>
        <p:spPr>
          <a:xfrm>
            <a:off x="7688970" y="1647642"/>
            <a:ext cx="3873600" cy="2553891"/>
          </a:xfrm>
          <a:prstGeom prst="roundRect">
            <a:avLst/>
          </a:prstGeom>
          <a:noFill/>
          <a:ln w="19050">
            <a:solidFill>
              <a:srgbClr val="FF8181"/>
            </a:solidFill>
            <a:prstDash val="sysDash"/>
          </a:ln>
        </p:spPr>
        <p:txBody>
          <a:bodyPr wrap="square">
            <a:spAutoFit/>
          </a:bodyPr>
          <a:lstStyle>
            <a:defPPr rtl="0">
              <a:defRPr lang="es-es"/>
            </a:defPPr>
            <a:lvl1pPr algn="just">
              <a:spcBef>
                <a:spcPts val="300"/>
              </a:spcBef>
              <a:defRPr sz="1200" b="1"/>
            </a:lvl1pPr>
          </a:lstStyle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ES" b="0" dirty="0"/>
              <a:t>Problemas técnicos durante la llamada</a:t>
            </a: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ES" b="0" dirty="0"/>
              <a:t>Audio deficiente Fallo en la conexión</a:t>
            </a: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ES" b="0" dirty="0"/>
              <a:t>Problemas con las herramientas del agente</a:t>
            </a: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ES" b="0" dirty="0"/>
              <a:t>Lentitud en las plataformas</a:t>
            </a: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ES" b="0" dirty="0"/>
              <a:t>Errores al cambiar de pantallas</a:t>
            </a: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ES" b="0" dirty="0"/>
              <a:t>Problemas de comunicación del cliente</a:t>
            </a: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ES" b="0" dirty="0"/>
              <a:t>Demoras por parte del agente</a:t>
            </a: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ES" b="0" dirty="0"/>
              <a:t>Falta de formación del agente</a:t>
            </a: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ES" b="0" dirty="0"/>
              <a:t>Desconocimiento de productos o procesos</a:t>
            </a: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ES" b="0" dirty="0"/>
              <a:t>Cliente indeciso</a:t>
            </a: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ES" b="0" dirty="0"/>
              <a:t>Demasiada información innecesaria</a:t>
            </a: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ES" b="0" dirty="0"/>
              <a:t>Falta de preparación del cliente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51C5112F-8DED-1D76-83A1-4C093E8C564D}"/>
              </a:ext>
            </a:extLst>
          </p:cNvPr>
          <p:cNvSpPr txBox="1"/>
          <p:nvPr/>
        </p:nvSpPr>
        <p:spPr>
          <a:xfrm>
            <a:off x="7688970" y="4453401"/>
            <a:ext cx="3873600" cy="1736646"/>
          </a:xfrm>
          <a:prstGeom prst="roundRect">
            <a:avLst/>
          </a:prstGeom>
          <a:noFill/>
          <a:ln w="19050">
            <a:solidFill>
              <a:srgbClr val="92D050"/>
            </a:solidFill>
            <a:prstDash val="sysDash"/>
          </a:ln>
        </p:spPr>
        <p:txBody>
          <a:bodyPr wrap="square">
            <a:spAutoFit/>
          </a:bodyPr>
          <a:lstStyle>
            <a:defPPr rtl="0">
              <a:defRPr lang="es-es"/>
            </a:defPPr>
            <a:lvl1pPr algn="just">
              <a:spcBef>
                <a:spcPts val="300"/>
              </a:spcBef>
              <a:defRPr sz="1200" b="1"/>
            </a:lvl1pPr>
          </a:lstStyle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ES" b="0" dirty="0"/>
              <a:t>Mejora de las herramientas tecnológicas</a:t>
            </a: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ES" b="0" dirty="0"/>
              <a:t>Capacitación adicional para los agentes</a:t>
            </a: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ES" b="0" dirty="0"/>
              <a:t>Optimización de la infraestructura técnica</a:t>
            </a: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ES" b="0" dirty="0"/>
              <a:t>Uso de guiones de llamada bien estructurados</a:t>
            </a: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ES" b="0" dirty="0"/>
              <a:t>Gestión del tiempo de la llamada</a:t>
            </a: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ES" b="0" dirty="0"/>
              <a:t>Preparación previa del cliente</a:t>
            </a: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ES" b="0" dirty="0"/>
              <a:t>Desarrollar habilidades de escucha activa</a:t>
            </a: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ES" b="0" dirty="0"/>
              <a:t>Optimización del flujo de trabajo</a:t>
            </a:r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EBE1CA10-386B-7E6C-C1AF-CBC1915E84EE}"/>
              </a:ext>
            </a:extLst>
          </p:cNvPr>
          <p:cNvSpPr/>
          <p:nvPr/>
        </p:nvSpPr>
        <p:spPr>
          <a:xfrm>
            <a:off x="6371770" y="2338721"/>
            <a:ext cx="1173600" cy="1171731"/>
          </a:xfrm>
          <a:prstGeom prst="ellipse">
            <a:avLst/>
          </a:prstGeom>
          <a:solidFill>
            <a:srgbClr val="FFB7B7"/>
          </a:solidFill>
          <a:ln>
            <a:solidFill>
              <a:srgbClr val="FF81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Posibles </a:t>
            </a:r>
            <a:r>
              <a:rPr lang="es-ES" sz="1400" b="1" dirty="0">
                <a:solidFill>
                  <a:schemeClr val="tx1"/>
                </a:solidFill>
              </a:rPr>
              <a:t>CAUSAS</a:t>
            </a:r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807290C0-F38E-C165-76F9-7D9A5C71E072}"/>
              </a:ext>
            </a:extLst>
          </p:cNvPr>
          <p:cNvSpPr/>
          <p:nvPr/>
        </p:nvSpPr>
        <p:spPr>
          <a:xfrm>
            <a:off x="6371770" y="4735858"/>
            <a:ext cx="1173600" cy="1171731"/>
          </a:xfrm>
          <a:prstGeom prst="ellipse">
            <a:avLst/>
          </a:prstGeom>
          <a:solidFill>
            <a:srgbClr val="D2ECB6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b="1" dirty="0">
                <a:solidFill>
                  <a:schemeClr val="tx1"/>
                </a:solidFill>
              </a:rPr>
              <a:t>RECO-MENDA-CIONES</a:t>
            </a:r>
          </a:p>
        </p:txBody>
      </p:sp>
      <p:sp>
        <p:nvSpPr>
          <p:cNvPr id="43" name="Elipse 42">
            <a:extLst>
              <a:ext uri="{FF2B5EF4-FFF2-40B4-BE49-F238E27FC236}">
                <a16:creationId xmlns:a16="http://schemas.microsoft.com/office/drawing/2014/main" id="{CEE29C46-E71A-57CD-0B9E-5BD8FA295929}"/>
              </a:ext>
            </a:extLst>
          </p:cNvPr>
          <p:cNvSpPr/>
          <p:nvPr/>
        </p:nvSpPr>
        <p:spPr>
          <a:xfrm>
            <a:off x="622361" y="4735856"/>
            <a:ext cx="1173600" cy="1171731"/>
          </a:xfrm>
          <a:prstGeom prst="ellipse">
            <a:avLst/>
          </a:prstGeom>
          <a:solidFill>
            <a:srgbClr val="D2ECB6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b="1" dirty="0">
                <a:solidFill>
                  <a:schemeClr val="tx1"/>
                </a:solidFill>
              </a:rPr>
              <a:t>RECO-MENDA-CIONES</a:t>
            </a:r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ECC5AFA2-2A78-BE0F-028B-542C5F713CFD}"/>
              </a:ext>
            </a:extLst>
          </p:cNvPr>
          <p:cNvSpPr/>
          <p:nvPr/>
        </p:nvSpPr>
        <p:spPr>
          <a:xfrm>
            <a:off x="622361" y="2338721"/>
            <a:ext cx="1173600" cy="1171731"/>
          </a:xfrm>
          <a:prstGeom prst="ellipse">
            <a:avLst/>
          </a:prstGeom>
          <a:solidFill>
            <a:srgbClr val="FFB7B7"/>
          </a:solidFill>
          <a:ln>
            <a:solidFill>
              <a:srgbClr val="FF81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Posibles </a:t>
            </a:r>
            <a:r>
              <a:rPr lang="es-ES" sz="1400" b="1" dirty="0">
                <a:solidFill>
                  <a:schemeClr val="tx1"/>
                </a:solidFill>
              </a:rPr>
              <a:t>CAUSAS</a:t>
            </a:r>
          </a:p>
        </p:txBody>
      </p:sp>
    </p:spTree>
    <p:extLst>
      <p:ext uri="{BB962C8B-B14F-4D97-AF65-F5344CB8AC3E}">
        <p14:creationId xmlns:p14="http://schemas.microsoft.com/office/powerpoint/2010/main" val="1135837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B799B9-448C-0FD7-25BC-9ABD37883F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B86CC458-3511-DCEB-4984-A03B63009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826000" cy="1907507"/>
          </a:xfrm>
        </p:spPr>
        <p:txBody>
          <a:bodyPr rtlCol="0">
            <a:normAutofit/>
          </a:bodyPr>
          <a:lstStyle/>
          <a:p>
            <a:pPr rtl="0"/>
            <a:r>
              <a:rPr lang="es-ES" sz="4300" dirty="0"/>
              <a:t>Análisis de Finanzas y </a:t>
            </a:r>
            <a:br>
              <a:rPr lang="es-ES" sz="4300" dirty="0"/>
            </a:br>
            <a:r>
              <a:rPr lang="es-ES" sz="4300" dirty="0"/>
              <a:t>Riesgo Crediticio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E8C296D5-76A8-C6EB-F4D2-7C19CBF6EA3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712720"/>
            <a:ext cx="4275138" cy="3560763"/>
          </a:xfrm>
        </p:spPr>
        <p:txBody>
          <a:bodyPr/>
          <a:lstStyle/>
          <a:p>
            <a:r>
              <a:rPr lang="es-ES" dirty="0"/>
              <a:t>¿En qué medida los clientes con saldos más bajos están en más riesgo de incumplimiento de crédito?</a:t>
            </a:r>
          </a:p>
          <a:p>
            <a:r>
              <a:rPr lang="es-ES" dirty="0"/>
              <a:t>¿Cómo debemos ajustar nuestras políticas de crédito para mitigar este riesgo?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17172CB6-CCD5-281B-B6E2-7C07D0E6D909}"/>
              </a:ext>
            </a:extLst>
          </p:cNvPr>
          <p:cNvSpPr/>
          <p:nvPr/>
        </p:nvSpPr>
        <p:spPr>
          <a:xfrm>
            <a:off x="0" y="6400800"/>
            <a:ext cx="255767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6" name="Marcador de posición de imagen 4">
            <a:extLst>
              <a:ext uri="{FF2B5EF4-FFF2-40B4-BE49-F238E27FC236}">
                <a16:creationId xmlns:a16="http://schemas.microsoft.com/office/drawing/2014/main" id="{18F28745-A367-4CFD-1BE9-E20282CF20D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5033" t="196" r="42379" b="-196"/>
          <a:stretch/>
        </p:blipFill>
        <p:spPr>
          <a:xfrm>
            <a:off x="5733416" y="624239"/>
            <a:ext cx="5855754" cy="5631571"/>
          </a:xfrm>
          <a:custGeom>
            <a:avLst/>
            <a:gdLst>
              <a:gd name="connsiteX0" fmla="*/ 0 w 4441372"/>
              <a:gd name="connsiteY0" fmla="*/ 3188969 h 5393036"/>
              <a:gd name="connsiteX1" fmla="*/ 2173516 w 4441372"/>
              <a:gd name="connsiteY1" fmla="*/ 3188969 h 5393036"/>
              <a:gd name="connsiteX2" fmla="*/ 2173516 w 4441372"/>
              <a:gd name="connsiteY2" fmla="*/ 5393036 h 5393036"/>
              <a:gd name="connsiteX3" fmla="*/ 0 w 4441372"/>
              <a:gd name="connsiteY3" fmla="*/ 5393036 h 5393036"/>
              <a:gd name="connsiteX4" fmla="*/ 2267856 w 4441372"/>
              <a:gd name="connsiteY4" fmla="*/ 2293018 h 5393036"/>
              <a:gd name="connsiteX5" fmla="*/ 4441372 w 4441372"/>
              <a:gd name="connsiteY5" fmla="*/ 2293018 h 5393036"/>
              <a:gd name="connsiteX6" fmla="*/ 4441372 w 4441372"/>
              <a:gd name="connsiteY6" fmla="*/ 4497085 h 5393036"/>
              <a:gd name="connsiteX7" fmla="*/ 2267856 w 4441372"/>
              <a:gd name="connsiteY7" fmla="*/ 4497085 h 5393036"/>
              <a:gd name="connsiteX8" fmla="*/ 0 w 4441372"/>
              <a:gd name="connsiteY8" fmla="*/ 906837 h 5393036"/>
              <a:gd name="connsiteX9" fmla="*/ 2173516 w 4441372"/>
              <a:gd name="connsiteY9" fmla="*/ 906837 h 5393036"/>
              <a:gd name="connsiteX10" fmla="*/ 2173516 w 4441372"/>
              <a:gd name="connsiteY10" fmla="*/ 3110904 h 5393036"/>
              <a:gd name="connsiteX11" fmla="*/ 0 w 4441372"/>
              <a:gd name="connsiteY11" fmla="*/ 3110904 h 5393036"/>
              <a:gd name="connsiteX12" fmla="*/ 2267856 w 4441372"/>
              <a:gd name="connsiteY12" fmla="*/ 0 h 5393036"/>
              <a:gd name="connsiteX13" fmla="*/ 4441372 w 4441372"/>
              <a:gd name="connsiteY13" fmla="*/ 0 h 5393036"/>
              <a:gd name="connsiteX14" fmla="*/ 4441372 w 4441372"/>
              <a:gd name="connsiteY14" fmla="*/ 2204067 h 5393036"/>
              <a:gd name="connsiteX15" fmla="*/ 2267856 w 4441372"/>
              <a:gd name="connsiteY15" fmla="*/ 2204067 h 5393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441372" h="5393036">
                <a:moveTo>
                  <a:pt x="0" y="3188969"/>
                </a:moveTo>
                <a:lnTo>
                  <a:pt x="2173516" y="3188969"/>
                </a:lnTo>
                <a:lnTo>
                  <a:pt x="2173516" y="5393036"/>
                </a:lnTo>
                <a:lnTo>
                  <a:pt x="0" y="5393036"/>
                </a:lnTo>
                <a:close/>
                <a:moveTo>
                  <a:pt x="2267856" y="2293018"/>
                </a:moveTo>
                <a:lnTo>
                  <a:pt x="4441372" y="2293018"/>
                </a:lnTo>
                <a:lnTo>
                  <a:pt x="4441372" y="4497085"/>
                </a:lnTo>
                <a:lnTo>
                  <a:pt x="2267856" y="4497085"/>
                </a:lnTo>
                <a:close/>
                <a:moveTo>
                  <a:pt x="0" y="906837"/>
                </a:moveTo>
                <a:lnTo>
                  <a:pt x="2173516" y="906837"/>
                </a:lnTo>
                <a:lnTo>
                  <a:pt x="2173516" y="3110904"/>
                </a:lnTo>
                <a:lnTo>
                  <a:pt x="0" y="3110904"/>
                </a:lnTo>
                <a:close/>
                <a:moveTo>
                  <a:pt x="2267856" y="0"/>
                </a:moveTo>
                <a:lnTo>
                  <a:pt x="4441372" y="0"/>
                </a:lnTo>
                <a:lnTo>
                  <a:pt x="4441372" y="2204067"/>
                </a:lnTo>
                <a:lnTo>
                  <a:pt x="2267856" y="2204067"/>
                </a:lnTo>
                <a:close/>
              </a:path>
            </a:pathLst>
          </a:custGeom>
          <a:noFill/>
        </p:spPr>
      </p:pic>
    </p:spTree>
    <p:extLst>
      <p:ext uri="{BB962C8B-B14F-4D97-AF65-F5344CB8AC3E}">
        <p14:creationId xmlns:p14="http://schemas.microsoft.com/office/powerpoint/2010/main" val="2936915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895C9FE2-B074-D064-504E-A89066AF19B7}"/>
              </a:ext>
            </a:extLst>
          </p:cNvPr>
          <p:cNvSpPr/>
          <p:nvPr/>
        </p:nvSpPr>
        <p:spPr>
          <a:xfrm>
            <a:off x="0" y="6400800"/>
            <a:ext cx="255767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QuadreDeText 3">
            <a:extLst>
              <a:ext uri="{FF2B5EF4-FFF2-40B4-BE49-F238E27FC236}">
                <a16:creationId xmlns:a16="http://schemas.microsoft.com/office/drawing/2014/main" id="{CA77EBFC-AF66-46F0-A052-741393D2923C}"/>
              </a:ext>
            </a:extLst>
          </p:cNvPr>
          <p:cNvSpPr txBox="1"/>
          <p:nvPr/>
        </p:nvSpPr>
        <p:spPr>
          <a:xfrm>
            <a:off x="505958" y="250347"/>
            <a:ext cx="11230211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b="1" dirty="0">
                <a:solidFill>
                  <a:schemeClr val="accent3">
                    <a:lumMod val="50000"/>
                  </a:schemeClr>
                </a:solidFill>
                <a:effectLst/>
                <a:latin typeface="+mj-lt"/>
              </a:rPr>
              <a:t>ANÁLISIS EXPLORATORI</a:t>
            </a:r>
            <a:r>
              <a:rPr lang="es-ES" sz="2400" b="1" dirty="0">
                <a:solidFill>
                  <a:schemeClr val="accent3">
                    <a:lumMod val="50000"/>
                  </a:schemeClr>
                </a:solidFill>
                <a:latin typeface="+mj-lt"/>
              </a:rPr>
              <a:t>O</a:t>
            </a:r>
            <a:endParaRPr lang="es-ES" sz="2400" b="1" i="1" dirty="0">
              <a:solidFill>
                <a:schemeClr val="accent3">
                  <a:lumMod val="50000"/>
                </a:schemeClr>
              </a:solidFill>
              <a:effectLst/>
              <a:latin typeface="+mj-lt"/>
            </a:endParaRPr>
          </a:p>
          <a:p>
            <a:r>
              <a:rPr lang="es-ES" sz="1400" b="1" dirty="0"/>
              <a:t>Examinamos las variables “</a:t>
            </a:r>
            <a:r>
              <a:rPr lang="es-ES" sz="1400" b="1" i="1" dirty="0"/>
              <a:t>default”</a:t>
            </a:r>
            <a:r>
              <a:rPr lang="es-ES" sz="1400" b="1" dirty="0"/>
              <a:t> , “</a:t>
            </a:r>
            <a:r>
              <a:rPr lang="es-ES" sz="1400" b="1" i="1" dirty="0"/>
              <a:t>balance”, ”loan” y “</a:t>
            </a:r>
            <a:r>
              <a:rPr lang="es-ES" sz="1400" b="1" i="1" dirty="0" err="1"/>
              <a:t>housing</a:t>
            </a:r>
            <a:r>
              <a:rPr lang="es-ES" sz="1400" b="1" i="1" dirty="0"/>
              <a:t>”</a:t>
            </a:r>
            <a:endParaRPr lang="es-ES" sz="1400" b="1" dirty="0"/>
          </a:p>
        </p:txBody>
      </p:sp>
      <p:pic>
        <p:nvPicPr>
          <p:cNvPr id="15" name="Imatge 14">
            <a:extLst>
              <a:ext uri="{FF2B5EF4-FFF2-40B4-BE49-F238E27FC236}">
                <a16:creationId xmlns:a16="http://schemas.microsoft.com/office/drawing/2014/main" id="{28742E00-0B0A-FFC4-17B6-109CB7A9F6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606" y="4277955"/>
            <a:ext cx="6544235" cy="2177438"/>
          </a:xfrm>
          <a:prstGeom prst="rect">
            <a:avLst/>
          </a:prstGeom>
        </p:spPr>
      </p:pic>
      <p:sp>
        <p:nvSpPr>
          <p:cNvPr id="22" name="QuadreDeText 16">
            <a:extLst>
              <a:ext uri="{FF2B5EF4-FFF2-40B4-BE49-F238E27FC236}">
                <a16:creationId xmlns:a16="http://schemas.microsoft.com/office/drawing/2014/main" id="{FEEEFDAB-1983-DF47-545A-7C120A15950F}"/>
              </a:ext>
            </a:extLst>
          </p:cNvPr>
          <p:cNvSpPr txBox="1"/>
          <p:nvPr/>
        </p:nvSpPr>
        <p:spPr>
          <a:xfrm>
            <a:off x="2790359" y="1232543"/>
            <a:ext cx="1297548" cy="2214324"/>
          </a:xfrm>
          <a:prstGeom prst="roundRect">
            <a:avLst/>
          </a:prstGeom>
          <a:solidFill>
            <a:schemeClr val="accent5">
              <a:lumMod val="25000"/>
              <a:lumOff val="75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s-ES" sz="1300" dirty="0"/>
              <a:t>Distribución asimétrica entre los dos estados. </a:t>
            </a:r>
          </a:p>
          <a:p>
            <a:pPr algn="ctr"/>
            <a:r>
              <a:rPr lang="es-ES" sz="1300" dirty="0"/>
              <a:t>El </a:t>
            </a:r>
            <a:r>
              <a:rPr lang="es-ES" sz="1300" b="1" dirty="0"/>
              <a:t>1,5%</a:t>
            </a:r>
            <a:r>
              <a:rPr lang="es-ES" sz="1300" dirty="0"/>
              <a:t> de los clientes se encuentran </a:t>
            </a:r>
            <a:r>
              <a:rPr lang="es-ES" sz="1300" b="1" dirty="0"/>
              <a:t>en estado de morosidad</a:t>
            </a:r>
            <a:r>
              <a:rPr lang="es-ES" sz="1300" dirty="0"/>
              <a:t> con el banco.</a:t>
            </a:r>
          </a:p>
        </p:txBody>
      </p:sp>
      <p:pic>
        <p:nvPicPr>
          <p:cNvPr id="25" name="Imatge 24">
            <a:extLst>
              <a:ext uri="{FF2B5EF4-FFF2-40B4-BE49-F238E27FC236}">
                <a16:creationId xmlns:a16="http://schemas.microsoft.com/office/drawing/2014/main" id="{39E2D32D-3D58-8845-0C35-67F559BD10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606" y="1263219"/>
            <a:ext cx="2092753" cy="2214324"/>
          </a:xfrm>
          <a:prstGeom prst="rect">
            <a:avLst/>
          </a:prstGeom>
        </p:spPr>
      </p:pic>
      <p:pic>
        <p:nvPicPr>
          <p:cNvPr id="28" name="Imatge 27">
            <a:extLst>
              <a:ext uri="{FF2B5EF4-FFF2-40B4-BE49-F238E27FC236}">
                <a16:creationId xmlns:a16="http://schemas.microsoft.com/office/drawing/2014/main" id="{7EC74F6E-D518-9000-7686-D600982DC0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3201" y="1215597"/>
            <a:ext cx="5506983" cy="2448530"/>
          </a:xfrm>
          <a:prstGeom prst="rect">
            <a:avLst/>
          </a:prstGeom>
        </p:spPr>
      </p:pic>
      <p:sp>
        <p:nvSpPr>
          <p:cNvPr id="29" name="QuadreDeText 16">
            <a:extLst>
              <a:ext uri="{FF2B5EF4-FFF2-40B4-BE49-F238E27FC236}">
                <a16:creationId xmlns:a16="http://schemas.microsoft.com/office/drawing/2014/main" id="{2A4AE940-CAEA-F640-4537-42F9EEC610C9}"/>
              </a:ext>
            </a:extLst>
          </p:cNvPr>
          <p:cNvSpPr txBox="1"/>
          <p:nvPr/>
        </p:nvSpPr>
        <p:spPr>
          <a:xfrm>
            <a:off x="8524456" y="1378507"/>
            <a:ext cx="1297548" cy="323493"/>
          </a:xfrm>
          <a:prstGeom prst="roundRect">
            <a:avLst/>
          </a:prstGeom>
          <a:solidFill>
            <a:schemeClr val="accent5">
              <a:lumMod val="25000"/>
              <a:lumOff val="75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s-ES" sz="1300" dirty="0"/>
              <a:t>Distribución</a:t>
            </a:r>
          </a:p>
        </p:txBody>
      </p:sp>
      <p:pic>
        <p:nvPicPr>
          <p:cNvPr id="38" name="Imatge 37">
            <a:extLst>
              <a:ext uri="{FF2B5EF4-FFF2-40B4-BE49-F238E27FC236}">
                <a16:creationId xmlns:a16="http://schemas.microsoft.com/office/drawing/2014/main" id="{0629B78E-28D3-A2F6-5AB5-968273B61C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6128" y="1232543"/>
            <a:ext cx="2092753" cy="2214576"/>
          </a:xfrm>
          <a:prstGeom prst="rect">
            <a:avLst/>
          </a:prstGeom>
        </p:spPr>
      </p:pic>
      <p:pic>
        <p:nvPicPr>
          <p:cNvPr id="3" name="Imatge 2">
            <a:extLst>
              <a:ext uri="{FF2B5EF4-FFF2-40B4-BE49-F238E27FC236}">
                <a16:creationId xmlns:a16="http://schemas.microsoft.com/office/drawing/2014/main" id="{49D93354-FF93-8AEA-0553-6618F5BAC7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82255" y="4277955"/>
            <a:ext cx="4714438" cy="215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531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QuadreDeText 3">
            <a:extLst>
              <a:ext uri="{FF2B5EF4-FFF2-40B4-BE49-F238E27FC236}">
                <a16:creationId xmlns:a16="http://schemas.microsoft.com/office/drawing/2014/main" id="{78D010E2-8BBA-ADEF-B461-AD829F6EB078}"/>
              </a:ext>
            </a:extLst>
          </p:cNvPr>
          <p:cNvSpPr txBox="1"/>
          <p:nvPr/>
        </p:nvSpPr>
        <p:spPr>
          <a:xfrm>
            <a:off x="505958" y="250347"/>
            <a:ext cx="11230211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b="1" i="1" dirty="0">
                <a:solidFill>
                  <a:schemeClr val="accent3">
                    <a:lumMod val="50000"/>
                  </a:schemeClr>
                </a:solidFill>
                <a:latin typeface="+mj-lt"/>
              </a:rPr>
              <a:t>CATEGORIZACIÓN DE LAS VARIABLES</a:t>
            </a:r>
            <a:endParaRPr lang="es-ES" sz="2400" b="1" i="1" dirty="0">
              <a:solidFill>
                <a:schemeClr val="accent3">
                  <a:lumMod val="50000"/>
                </a:schemeClr>
              </a:solidFill>
              <a:effectLst/>
              <a:latin typeface="+mj-lt"/>
            </a:endParaRPr>
          </a:p>
          <a:p>
            <a:r>
              <a:rPr lang="es-ES" sz="1400" b="1" dirty="0"/>
              <a:t>Definimos 4 categorías para clasificar los clientes</a:t>
            </a:r>
          </a:p>
        </p:txBody>
      </p:sp>
      <p:pic>
        <p:nvPicPr>
          <p:cNvPr id="3" name="Imatge 2">
            <a:extLst>
              <a:ext uri="{FF2B5EF4-FFF2-40B4-BE49-F238E27FC236}">
                <a16:creationId xmlns:a16="http://schemas.microsoft.com/office/drawing/2014/main" id="{FB3103D1-E2AF-3B36-C9CC-E6E3D33C9C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8899" y="1706928"/>
            <a:ext cx="6947090" cy="2990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714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4EBEF4-5A07-3988-9B63-7F937FF02C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QuadreDeText 3">
            <a:extLst>
              <a:ext uri="{FF2B5EF4-FFF2-40B4-BE49-F238E27FC236}">
                <a16:creationId xmlns:a16="http://schemas.microsoft.com/office/drawing/2014/main" id="{66399F4B-15E9-BE41-EAE5-3BE6E2DD57B6}"/>
              </a:ext>
            </a:extLst>
          </p:cNvPr>
          <p:cNvSpPr txBox="1"/>
          <p:nvPr/>
        </p:nvSpPr>
        <p:spPr>
          <a:xfrm>
            <a:off x="466166" y="250347"/>
            <a:ext cx="11270004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b="1" dirty="0">
                <a:solidFill>
                  <a:schemeClr val="accent3">
                    <a:lumMod val="50000"/>
                  </a:schemeClr>
                </a:solidFill>
                <a:effectLst/>
                <a:latin typeface="+mj-lt"/>
              </a:rPr>
              <a:t>RELACIÓN ENTRE VARIABLES:  </a:t>
            </a:r>
          </a:p>
          <a:p>
            <a:r>
              <a:rPr lang="es-ES" sz="2400" b="1" dirty="0">
                <a:solidFill>
                  <a:schemeClr val="accent3">
                    <a:lumMod val="50000"/>
                  </a:schemeClr>
                </a:solidFill>
                <a:effectLst/>
                <a:latin typeface="+mj-lt"/>
              </a:rPr>
              <a:t>SALDO vs CATEGORIAS DE PRÉSTAMOS/HIPOTECA</a:t>
            </a:r>
          </a:p>
          <a:p>
            <a:r>
              <a:rPr lang="es-ES" sz="1400" b="1" dirty="0"/>
              <a:t>Tras categorizar </a:t>
            </a:r>
            <a:r>
              <a:rPr lang="es-ES" sz="1400" b="1" dirty="0" err="1"/>
              <a:t>x,x,x,x</a:t>
            </a:r>
            <a:r>
              <a:rPr lang="es-ES" sz="1400" b="1" dirty="0"/>
              <a:t> relacionamos las dos variables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C18A3694-FB59-3C0D-1F38-5ECD7FBFF4CD}"/>
              </a:ext>
            </a:extLst>
          </p:cNvPr>
          <p:cNvSpPr/>
          <p:nvPr/>
        </p:nvSpPr>
        <p:spPr>
          <a:xfrm>
            <a:off x="0" y="6400800"/>
            <a:ext cx="255767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" name="Imatge 3">
            <a:extLst>
              <a:ext uri="{FF2B5EF4-FFF2-40B4-BE49-F238E27FC236}">
                <a16:creationId xmlns:a16="http://schemas.microsoft.com/office/drawing/2014/main" id="{BBC6EBBB-7BA2-EEC7-3704-9636D56FFE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4400" y="4776407"/>
            <a:ext cx="8946776" cy="1852993"/>
          </a:xfrm>
          <a:prstGeom prst="rect">
            <a:avLst/>
          </a:prstGeom>
        </p:spPr>
      </p:pic>
      <p:pic>
        <p:nvPicPr>
          <p:cNvPr id="6" name="Imatge 5">
            <a:extLst>
              <a:ext uri="{FF2B5EF4-FFF2-40B4-BE49-F238E27FC236}">
                <a16:creationId xmlns:a16="http://schemas.microsoft.com/office/drawing/2014/main" id="{3BDEC8E5-7303-128A-4A27-00C37B5DBA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4400" y="2136121"/>
            <a:ext cx="4234423" cy="2321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737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2FEC47-BBC4-E00E-94A8-A030AC2D1A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QuadreDeText 3">
            <a:extLst>
              <a:ext uri="{FF2B5EF4-FFF2-40B4-BE49-F238E27FC236}">
                <a16:creationId xmlns:a16="http://schemas.microsoft.com/office/drawing/2014/main" id="{0B9963A2-303C-C0E0-3B8A-E49DF8308095}"/>
              </a:ext>
            </a:extLst>
          </p:cNvPr>
          <p:cNvSpPr txBox="1"/>
          <p:nvPr/>
        </p:nvSpPr>
        <p:spPr>
          <a:xfrm>
            <a:off x="466166" y="250347"/>
            <a:ext cx="11270004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b="1" dirty="0">
                <a:solidFill>
                  <a:schemeClr val="accent3">
                    <a:lumMod val="50000"/>
                  </a:schemeClr>
                </a:solidFill>
                <a:effectLst/>
                <a:latin typeface="+mj-lt"/>
              </a:rPr>
              <a:t>RELACIÓN ENTRE VARIABLES:  </a:t>
            </a:r>
          </a:p>
          <a:p>
            <a:r>
              <a:rPr lang="es-ES" sz="2400" b="1" dirty="0">
                <a:solidFill>
                  <a:schemeClr val="accent3">
                    <a:lumMod val="50000"/>
                  </a:schemeClr>
                </a:solidFill>
                <a:latin typeface="+mj-lt"/>
              </a:rPr>
              <a:t>INCUMPLIMIENTO</a:t>
            </a:r>
            <a:r>
              <a:rPr lang="es-ES" sz="2400" b="1" dirty="0">
                <a:solidFill>
                  <a:schemeClr val="accent3">
                    <a:lumMod val="50000"/>
                  </a:schemeClr>
                </a:solidFill>
                <a:effectLst/>
                <a:latin typeface="+mj-lt"/>
              </a:rPr>
              <a:t> vs CATEGORIAS DE PRÉSTAMOS/HIPOTECA</a:t>
            </a:r>
          </a:p>
          <a:p>
            <a:r>
              <a:rPr lang="es-ES" sz="1400" b="1" dirty="0"/>
              <a:t>Tras categorizar </a:t>
            </a:r>
            <a:r>
              <a:rPr lang="es-ES" sz="1400" b="1" dirty="0" err="1"/>
              <a:t>x,x,x,x</a:t>
            </a:r>
            <a:r>
              <a:rPr lang="es-ES" sz="1400" b="1" dirty="0"/>
              <a:t> relacionamos las dos variables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ECF82D00-1CE3-D38C-B1F1-F735E1902DAD}"/>
              </a:ext>
            </a:extLst>
          </p:cNvPr>
          <p:cNvSpPr/>
          <p:nvPr/>
        </p:nvSpPr>
        <p:spPr>
          <a:xfrm>
            <a:off x="0" y="6400800"/>
            <a:ext cx="255767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" name="Imatge 2">
            <a:extLst>
              <a:ext uri="{FF2B5EF4-FFF2-40B4-BE49-F238E27FC236}">
                <a16:creationId xmlns:a16="http://schemas.microsoft.com/office/drawing/2014/main" id="{4D972B1F-FC8E-E7EE-E400-05721EA86A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271" y="1709037"/>
            <a:ext cx="4308041" cy="2435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8143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Geometric Presentation">
      <a:dk1>
        <a:sysClr val="windowText" lastClr="000000"/>
      </a:dk1>
      <a:lt1>
        <a:sysClr val="window" lastClr="FFFFFF"/>
      </a:lt1>
      <a:dk2>
        <a:srgbClr val="44546A"/>
      </a:dk2>
      <a:lt2>
        <a:srgbClr val="ACCBF9"/>
      </a:lt2>
      <a:accent1>
        <a:srgbClr val="5C83C4"/>
      </a:accent1>
      <a:accent2>
        <a:srgbClr val="2C599D"/>
      </a:accent2>
      <a:accent3>
        <a:srgbClr val="1A3B70"/>
      </a:accent3>
      <a:accent4>
        <a:srgbClr val="FA6F1A"/>
      </a:accent4>
      <a:accent5>
        <a:srgbClr val="11224E"/>
      </a:accent5>
      <a:accent6>
        <a:srgbClr val="9D90A0"/>
      </a:accent6>
      <a:hlink>
        <a:srgbClr val="9454C3"/>
      </a:hlink>
      <a:folHlink>
        <a:srgbClr val="3EBBF0"/>
      </a:folHlink>
    </a:clrScheme>
    <a:fontScheme name="Custom 147">
      <a:majorFont>
        <a:latin typeface="Corbe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49603285_TF16411253_Win32" id="{2C59E102-15E9-4D8B-B2F3-9BC4537C440C}" vid="{D57EAC22-0DAE-4CAE-BBA4-28BA0EB5CBD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la oficin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19EB750-A6DA-4BE8-B87B-FC499FE733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5D99ABA-76CE-4A8E-B5F0-C051B96628D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DEA9014-ED64-4558-B1E1-D03F0EE32BE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1267</TotalTime>
  <Words>529</Words>
  <Application>Microsoft Office PowerPoint</Application>
  <PresentationFormat>Pantalla panoràmica</PresentationFormat>
  <Paragraphs>112</Paragraphs>
  <Slides>12</Slides>
  <Notes>11</Notes>
  <HiddenSlides>0</HiddenSlides>
  <MMClips>0</MMClips>
  <ScaleCrop>false</ScaleCrop>
  <HeadingPairs>
    <vt:vector size="6" baseType="variant">
      <vt:variant>
        <vt:lpstr>Tipus de lletra utilitzats</vt:lpstr>
      </vt:variant>
      <vt:variant>
        <vt:i4>4</vt:i4>
      </vt:variant>
      <vt:variant>
        <vt:lpstr>Tema</vt:lpstr>
      </vt:variant>
      <vt:variant>
        <vt:i4>1</vt:i4>
      </vt:variant>
      <vt:variant>
        <vt:lpstr>Títols de les diapositives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Tema de Office</vt:lpstr>
      <vt:lpstr>RESULTADOS DESAFÍO 2</vt:lpstr>
      <vt:lpstr>Análisis del Perfil de Cliente</vt:lpstr>
      <vt:lpstr>Análisis de Márketing y Comunicación</vt:lpstr>
      <vt:lpstr>Presentació del PowerPoint</vt:lpstr>
      <vt:lpstr>Análisis de Finanzas y  Riesgo Crediticio</vt:lpstr>
      <vt:lpstr>Presentació del PowerPoint</vt:lpstr>
      <vt:lpstr>Presentació del PowerPoint</vt:lpstr>
      <vt:lpstr>Presentació del PowerPoint</vt:lpstr>
      <vt:lpstr>Presentació del PowerPoint</vt:lpstr>
      <vt:lpstr>Presentació del PowerPoint</vt:lpstr>
      <vt:lpstr>Presentació del PowerPoint</vt:lpstr>
      <vt:lpstr>¡MUCHAS GRACIAS!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RESULTADOS DESAFÍO 1</dc:title>
  <dc:creator>Natalya Martyn</dc:creator>
  <cp:lastModifiedBy>Pau Fernández Ripollès</cp:lastModifiedBy>
  <cp:revision>24</cp:revision>
  <dcterms:created xsi:type="dcterms:W3CDTF">2024-10-12T08:55:41Z</dcterms:created>
  <dcterms:modified xsi:type="dcterms:W3CDTF">2024-10-16T10:26:04Z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