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324" r:id="rId5"/>
    <p:sldId id="302" r:id="rId6"/>
    <p:sldId id="327" r:id="rId7"/>
    <p:sldId id="328" r:id="rId8"/>
    <p:sldId id="330" r:id="rId9"/>
    <p:sldId id="329" r:id="rId10"/>
    <p:sldId id="332" r:id="rId11"/>
    <p:sldId id="333" r:id="rId12"/>
    <p:sldId id="334" r:id="rId13"/>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8" autoAdjust="0"/>
    <p:restoredTop sz="95033" autoAdjust="0"/>
  </p:normalViewPr>
  <p:slideViewPr>
    <p:cSldViewPr snapToGrid="0">
      <p:cViewPr varScale="1">
        <p:scale>
          <a:sx n="81" d="100"/>
          <a:sy n="81" d="100"/>
        </p:scale>
        <p:origin x="763" y="67"/>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96" d="100"/>
          <a:sy n="96" d="100"/>
        </p:scale>
        <p:origin x="289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5725A15-8D86-497D-8EAD-2EB1176C54F6}" type="datetime1">
              <a:rPr lang="es-ES" smtClean="0"/>
              <a:t>12/10/2024</a:t>
            </a:fld>
            <a:endParaRPr lang="es-ES"/>
          </a:p>
        </p:txBody>
      </p:sp>
      <p:sp>
        <p:nvSpPr>
          <p:cNvPr id="4" name="Marcador de pie de página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es-ES" smtClean="0"/>
              <a:t>‹#›</a:t>
            </a:fld>
            <a:endParaRPr lang="es-E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58D509-07EE-4A09-900B-403023880868}" type="datetime1">
              <a:rPr lang="es-ES" smtClean="0"/>
              <a:pPr/>
              <a:t>12/10/2024</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es-ES" noProof="0" smtClean="0"/>
              <a:t>‹#›</a:t>
            </a:fld>
            <a:endParaRPr lang="es-E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1</a:t>
            </a:fld>
            <a:endParaRPr lang="es-ES"/>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2</a:t>
            </a:fld>
            <a:endParaRPr lang="es-ES"/>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C1542-2F6F-8339-5B04-09EBEB6F89A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CE4BF95-B6D9-70EA-5FB7-3ACAE190637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ECBC7F2-46C7-0BCC-8135-DDA803EDA3E6}"/>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259C90F5-F2E3-1426-624D-69C3024A32FC}"/>
              </a:ext>
            </a:extLst>
          </p:cNvPr>
          <p:cNvSpPr>
            <a:spLocks noGrp="1"/>
          </p:cNvSpPr>
          <p:nvPr>
            <p:ph type="sldNum" sz="quarter" idx="5"/>
          </p:nvPr>
        </p:nvSpPr>
        <p:spPr/>
        <p:txBody>
          <a:bodyPr rtlCol="0"/>
          <a:lstStyle/>
          <a:p>
            <a:pPr rtl="0"/>
            <a:fld id="{8530193B-564F-4854-8A52-728F3FB19C85}" type="slidenum">
              <a:rPr lang="es-ES" smtClean="0"/>
              <a:t>3</a:t>
            </a:fld>
            <a:endParaRPr lang="es-ES"/>
          </a:p>
        </p:txBody>
      </p:sp>
    </p:spTree>
    <p:extLst>
      <p:ext uri="{BB962C8B-B14F-4D97-AF65-F5344CB8AC3E}">
        <p14:creationId xmlns:p14="http://schemas.microsoft.com/office/powerpoint/2010/main" val="2236013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00017-33F2-412C-1854-7A09F665AC9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2F3EA81-C122-FBE8-1C8D-279D57A5116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B0EA864-363F-25FE-C2EE-1714F76C1466}"/>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C3F3647A-B7CE-5539-7577-C001475F3EBA}"/>
              </a:ext>
            </a:extLst>
          </p:cNvPr>
          <p:cNvSpPr>
            <a:spLocks noGrp="1"/>
          </p:cNvSpPr>
          <p:nvPr>
            <p:ph type="sldNum" sz="quarter" idx="5"/>
          </p:nvPr>
        </p:nvSpPr>
        <p:spPr/>
        <p:txBody>
          <a:bodyPr rtlCol="0"/>
          <a:lstStyle/>
          <a:p>
            <a:pPr rtl="0"/>
            <a:fld id="{8530193B-564F-4854-8A52-728F3FB19C85}" type="slidenum">
              <a:rPr lang="es-ES" smtClean="0"/>
              <a:t>4</a:t>
            </a:fld>
            <a:endParaRPr lang="es-ES"/>
          </a:p>
        </p:txBody>
      </p:sp>
    </p:spTree>
    <p:extLst>
      <p:ext uri="{BB962C8B-B14F-4D97-AF65-F5344CB8AC3E}">
        <p14:creationId xmlns:p14="http://schemas.microsoft.com/office/powerpoint/2010/main" val="2370279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8530193B-564F-4854-8A52-728F3FB19C85}" type="slidenum">
              <a:rPr lang="es-ES" noProof="0" smtClean="0"/>
              <a:t>6</a:t>
            </a:fld>
            <a:endParaRPr lang="es-ES" noProof="0"/>
          </a:p>
        </p:txBody>
      </p:sp>
    </p:spTree>
    <p:extLst>
      <p:ext uri="{BB962C8B-B14F-4D97-AF65-F5344CB8AC3E}">
        <p14:creationId xmlns:p14="http://schemas.microsoft.com/office/powerpoint/2010/main" val="3770405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F9210-6D20-19EF-DA13-72C56BAE23D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85DFB2B-4DC6-A4AC-C311-C2F9EBABF1B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49BC6DC-3D61-C40D-308A-D98F4E4B90CA}"/>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B309D8CD-035A-94D5-0CA5-4DEC8D69E4A4}"/>
              </a:ext>
            </a:extLst>
          </p:cNvPr>
          <p:cNvSpPr>
            <a:spLocks noGrp="1"/>
          </p:cNvSpPr>
          <p:nvPr>
            <p:ph type="sldNum" sz="quarter" idx="5"/>
          </p:nvPr>
        </p:nvSpPr>
        <p:spPr/>
        <p:txBody>
          <a:bodyPr/>
          <a:lstStyle/>
          <a:p>
            <a:pPr rtl="0"/>
            <a:fld id="{8530193B-564F-4854-8A52-728F3FB19C85}" type="slidenum">
              <a:rPr lang="es-ES" noProof="0" smtClean="0"/>
              <a:t>7</a:t>
            </a:fld>
            <a:endParaRPr lang="es-ES" noProof="0"/>
          </a:p>
        </p:txBody>
      </p:sp>
    </p:spTree>
    <p:extLst>
      <p:ext uri="{BB962C8B-B14F-4D97-AF65-F5344CB8AC3E}">
        <p14:creationId xmlns:p14="http://schemas.microsoft.com/office/powerpoint/2010/main" val="522672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A2E04-9098-256E-0AEF-45FD09FAF85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5803E53-BAE5-92A8-23C3-9060C5D6D10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09468F9-3F2C-E6B1-EFE6-C2AC2BF0C1B1}"/>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061FBE25-B251-38E9-FDEE-80F929DCD046}"/>
              </a:ext>
            </a:extLst>
          </p:cNvPr>
          <p:cNvSpPr>
            <a:spLocks noGrp="1"/>
          </p:cNvSpPr>
          <p:nvPr>
            <p:ph type="sldNum" sz="quarter" idx="5"/>
          </p:nvPr>
        </p:nvSpPr>
        <p:spPr/>
        <p:txBody>
          <a:bodyPr/>
          <a:lstStyle/>
          <a:p>
            <a:pPr rtl="0"/>
            <a:fld id="{8530193B-564F-4854-8A52-728F3FB19C85}" type="slidenum">
              <a:rPr lang="es-ES" noProof="0" smtClean="0"/>
              <a:t>8</a:t>
            </a:fld>
            <a:endParaRPr lang="es-ES" noProof="0"/>
          </a:p>
        </p:txBody>
      </p:sp>
    </p:spTree>
    <p:extLst>
      <p:ext uri="{BB962C8B-B14F-4D97-AF65-F5344CB8AC3E}">
        <p14:creationId xmlns:p14="http://schemas.microsoft.com/office/powerpoint/2010/main" val="3486366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seño personalizado">
    <p:bg>
      <p:bgPr>
        <a:solidFill>
          <a:schemeClr val="tx1"/>
        </a:solidFill>
        <a:effectLst/>
      </p:bgPr>
    </p:bg>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6" name="Hexágono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4" name="Hexágono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Hexágono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Hexágono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0" name="Hexágono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Título 1">
            <a:extLst>
              <a:ext uri="{FF2B5EF4-FFF2-40B4-BE49-F238E27FC236}">
                <a16:creationId xmlns:a16="http://schemas.microsoft.com/office/drawing/2014/main" id="{A7A620BD-CFAD-4100-8C9F-494D15A0A900}"/>
              </a:ext>
            </a:extLst>
          </p:cNvPr>
          <p:cNvSpPr>
            <a:spLocks noGrp="1"/>
          </p:cNvSpPr>
          <p:nvPr>
            <p:ph type="title" hasCustomPrompt="1"/>
          </p:nvPr>
        </p:nvSpPr>
        <p:spPr>
          <a:xfrm>
            <a:off x="4096846" y="2576760"/>
            <a:ext cx="3924935" cy="1695637"/>
          </a:xfrm>
          <a:prstGeom prst="rect">
            <a:avLst/>
          </a:prstGeom>
        </p:spPr>
        <p:txBody>
          <a:bodyPr rtlCol="0"/>
          <a:lstStyle>
            <a:lvl1pPr>
              <a:spcBef>
                <a:spcPts val="1000"/>
              </a:spcBef>
              <a:defRPr sz="4800" b="1">
                <a:solidFill>
                  <a:schemeClr val="bg1"/>
                </a:solidFill>
              </a:defRPr>
            </a:lvl1pPr>
          </a:lstStyle>
          <a:p>
            <a:pPr rtl="0"/>
            <a:r>
              <a:rPr lang="es-ES" noProof="0"/>
              <a:t>Haga clic para editar el patrón</a:t>
            </a:r>
          </a:p>
        </p:txBody>
      </p:sp>
      <p:sp>
        <p:nvSpPr>
          <p:cNvPr id="24" name="Marcador de tex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rtlCol="0"/>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28" name="Marcador de texto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rtlCol="0" anchor="b"/>
          <a:lstStyle>
            <a:lvl1pPr algn="r">
              <a:buNone/>
              <a:defRPr lang="en-US" sz="1600" kern="1200" dirty="0" smtClean="0">
                <a:solidFill>
                  <a:schemeClr val="bg1"/>
                </a:solidFill>
                <a:latin typeface="+mn-lt"/>
                <a:ea typeface="+mn-ea"/>
                <a:cs typeface="+mn-cs"/>
              </a:defRPr>
            </a:lvl1pPr>
          </a:lstStyle>
          <a:p>
            <a:pPr lvl="0" rtl="0"/>
            <a:r>
              <a:rPr lang="es-ES" noProof="0"/>
              <a:t>Haga clic para modificar los estilos de texto del patrón</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scala de tiempo">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es-ES" sz="4800" b="1" noProof="0">
                <a:solidFill>
                  <a:schemeClr val="tx1"/>
                </a:solidFill>
              </a:rPr>
              <a:t>Haga clic para modificar el estilo de título del patrón</a:t>
            </a: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ido de dos columnas">
    <p:spTree>
      <p:nvGrpSpPr>
        <p:cNvPr id="1" name=""/>
        <p:cNvGrpSpPr/>
        <p:nvPr/>
      </p:nvGrpSpPr>
      <p:grpSpPr>
        <a:xfrm>
          <a:off x="0" y="0"/>
          <a:ext cx="0" cy="0"/>
          <a:chOff x="0" y="0"/>
          <a:chExt cx="0" cy="0"/>
        </a:xfrm>
      </p:grpSpPr>
      <p:sp>
        <p:nvSpPr>
          <p:cNvPr id="28" name="Marcador de texto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14" name="Elipse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0" name="Elipse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4" name="Elipse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6" name="Marcador de texto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29" name="Marcador de texto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30" name="Marcador de texto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13" name="Marcador de posición de imagen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11" name="Título 1">
            <a:extLst>
              <a:ext uri="{FF2B5EF4-FFF2-40B4-BE49-F238E27FC236}">
                <a16:creationId xmlns:a16="http://schemas.microsoft.com/office/drawing/2014/main" id="{92F03355-C197-48C4-A4DF-B41338483356}"/>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ido de tres columnas">
    <p:spTree>
      <p:nvGrpSpPr>
        <p:cNvPr id="1" name=""/>
        <p:cNvGrpSpPr/>
        <p:nvPr/>
      </p:nvGrpSpPr>
      <p:grpSpPr>
        <a:xfrm>
          <a:off x="0" y="0"/>
          <a:ext cx="0" cy="0"/>
          <a:chOff x="0" y="0"/>
          <a:chExt cx="0" cy="0"/>
        </a:xfrm>
      </p:grpSpPr>
      <p:sp>
        <p:nvSpPr>
          <p:cNvPr id="28" name="Marcador de texto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26" name="Marcador de texto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29" name="Marcador de texto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30" name="Marcador de texto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11" name="Marcador de texto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12" name="Marcador de texto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3" name="Hexágono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Hexágono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5" name="Hexágono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13" name="Título 1">
            <a:extLst>
              <a:ext uri="{FF2B5EF4-FFF2-40B4-BE49-F238E27FC236}">
                <a16:creationId xmlns:a16="http://schemas.microsoft.com/office/drawing/2014/main" id="{91D9F6BE-FB0B-42EE-8F02-95F5CC039B06}"/>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
        <p:nvSpPr>
          <p:cNvPr id="16" name="Forma libre: Forma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p:nvSpPr>
          <p:cNvPr id="7" name="Elipse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Elipse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Elipse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Marcador de texto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rtlCol="0"/>
          <a:lstStyle>
            <a:lvl1pPr marL="0" indent="0">
              <a:buNone/>
              <a:defRPr sz="2000"/>
            </a:lvl1pPr>
            <a:lvl2pPr>
              <a:buNone/>
              <a:defRPr/>
            </a:lvl2pPr>
            <a:lvl3pPr>
              <a:buNone/>
              <a:defRPr/>
            </a:lvl3pPr>
            <a:lvl4pPr>
              <a:buNone/>
              <a:defRPr/>
            </a:lvl4pPr>
            <a:lvl5pPr>
              <a:buNone/>
              <a:defRPr/>
            </a:lvl5pPr>
          </a:lstStyle>
          <a:p>
            <a:pPr lvl="0" rtl="0"/>
            <a:r>
              <a:rPr lang="es-ES" noProof="0"/>
              <a:t>Haga clic para modificar los estilos de texto del patrón</a:t>
            </a:r>
          </a:p>
          <a:p>
            <a:pPr lvl="1" rtl="0"/>
            <a:r>
              <a:rPr lang="es-ES" noProof="0"/>
              <a:t>Segundo nivel</a:t>
            </a:r>
          </a:p>
        </p:txBody>
      </p:sp>
      <p:sp>
        <p:nvSpPr>
          <p:cNvPr id="17" name="Marcador de texto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rtlCol="0"/>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rtl="0"/>
            <a:r>
              <a:rPr lang="es-ES" noProof="0"/>
              <a:t>Haga clic para modificar los estilos de texto del patrón</a:t>
            </a:r>
          </a:p>
          <a:p>
            <a:pPr lvl="1" rtl="0"/>
            <a:r>
              <a:rPr lang="es-ES" noProof="0"/>
              <a:t>Segundo nivel</a:t>
            </a:r>
          </a:p>
        </p:txBody>
      </p:sp>
      <p:sp>
        <p:nvSpPr>
          <p:cNvPr id="12" name="Marcador de posición de imagen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13" name="Título 1">
            <a:extLst>
              <a:ext uri="{FF2B5EF4-FFF2-40B4-BE49-F238E27FC236}">
                <a16:creationId xmlns:a16="http://schemas.microsoft.com/office/drawing/2014/main" id="{11176083-2CE5-4707-A564-46805454AF1A}"/>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iseño personalizado">
    <p:bg>
      <p:bgPr>
        <a:solidFill>
          <a:schemeClr val="tx1"/>
        </a:solidFill>
        <a:effectLst/>
      </p:bgPr>
    </p:bg>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2" name="Rectángulo 1" descr="Rascacielos de oficinas con vista hacia arriba">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4" name="Marcador de tex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rtlCol="0"/>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6" name="Título 1">
            <a:extLst>
              <a:ext uri="{FF2B5EF4-FFF2-40B4-BE49-F238E27FC236}">
                <a16:creationId xmlns:a16="http://schemas.microsoft.com/office/drawing/2014/main" id="{162BE5D7-9E35-49F8-A8E4-2093183A6404}"/>
              </a:ext>
            </a:extLst>
          </p:cNvPr>
          <p:cNvSpPr>
            <a:spLocks noGrp="1"/>
          </p:cNvSpPr>
          <p:nvPr>
            <p:ph type="title" hasCustomPrompt="1"/>
          </p:nvPr>
        </p:nvSpPr>
        <p:spPr>
          <a:xfrm>
            <a:off x="4149139" y="1529685"/>
            <a:ext cx="3924934" cy="1695637"/>
          </a:xfrm>
          <a:prstGeom prst="rect">
            <a:avLst/>
          </a:prstGeom>
        </p:spPr>
        <p:txBody>
          <a:bodyPr rtlCol="0"/>
          <a:lstStyle>
            <a:lvl1pPr>
              <a:spcBef>
                <a:spcPts val="1000"/>
              </a:spcBef>
              <a:defRPr sz="4800" b="1">
                <a:solidFill>
                  <a:schemeClr val="bg1"/>
                </a:solidFill>
              </a:defRPr>
            </a:lvl1pPr>
          </a:lstStyle>
          <a:p>
            <a:pPr rtl="0"/>
            <a:r>
              <a:rPr lang="es-ES" noProof="0"/>
              <a:t>Haga clic para editar el patrón</a:t>
            </a:r>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Diseño personalizado">
    <p:bg>
      <p:bgPr>
        <a:solidFill>
          <a:schemeClr val="tx1"/>
        </a:solidFill>
        <a:effectLst/>
      </p:bgPr>
    </p:bg>
    <p:spTree>
      <p:nvGrpSpPr>
        <p:cNvPr id="1" name=""/>
        <p:cNvGrpSpPr/>
        <p:nvPr/>
      </p:nvGrpSpPr>
      <p:grpSpPr>
        <a:xfrm>
          <a:off x="0" y="0"/>
          <a:ext cx="0" cy="0"/>
          <a:chOff x="0" y="0"/>
          <a:chExt cx="0" cy="0"/>
        </a:xfrm>
      </p:grpSpPr>
      <p:sp>
        <p:nvSpPr>
          <p:cNvPr id="14" name="Marcador de posición de imagen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3" name="Elipse 2" descr="Rascacielos de oficinas con vista hacia arriba">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Elipse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Elipse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Elipse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5" name="Marcador de texto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rtlCol="0"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2" name="Título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rtlCol="0"/>
          <a:lstStyle>
            <a:lvl1pPr algn="ctr">
              <a:spcBef>
                <a:spcPts val="1000"/>
              </a:spcBef>
              <a:defRPr sz="2800">
                <a:solidFill>
                  <a:schemeClr val="bg1"/>
                </a:solidFill>
                <a:latin typeface="+mn-lt"/>
              </a:defRPr>
            </a:lvl1pPr>
          </a:lstStyle>
          <a:p>
            <a:pPr rtl="0"/>
            <a:r>
              <a:rPr lang="es-ES" noProof="0"/>
              <a:t>Haga clic para modificar el estilo de título del patrón</a:t>
            </a:r>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Marcador de texto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rtlCol="0"/>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rtl="0"/>
            <a:r>
              <a:rPr lang="es-ES" noProof="0"/>
              <a:t>Haga clic para modificar los estilos de texto del patrón</a:t>
            </a:r>
          </a:p>
        </p:txBody>
      </p:sp>
      <p:sp>
        <p:nvSpPr>
          <p:cNvPr id="19" name="Rectángulo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1" name="Rectángulo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Rectángulo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Marcador de posición de imagen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459DADC7-BE21-4434-A6E4-BAF809005389}"/>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ción">
    <p:spTree>
      <p:nvGrpSpPr>
        <p:cNvPr id="1" name=""/>
        <p:cNvGrpSpPr/>
        <p:nvPr/>
      </p:nvGrpSpPr>
      <p:grpSpPr>
        <a:xfrm>
          <a:off x="0" y="0"/>
          <a:ext cx="0" cy="0"/>
          <a:chOff x="0" y="0"/>
          <a:chExt cx="0" cy="0"/>
        </a:xfrm>
      </p:grpSpPr>
      <p:sp>
        <p:nvSpPr>
          <p:cNvPr id="10" name="Elipse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14" name="Elipse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16" name="Elipse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3" name="Marcador de posición de imagen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7" name="Marcador de texto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rtlCol="0"/>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rtl="0"/>
            <a:r>
              <a:rPr lang="es-ES" noProof="0"/>
              <a:t>Haga clic para modificar los estilos de texto del patrón</a:t>
            </a:r>
          </a:p>
        </p:txBody>
      </p:sp>
      <p:sp>
        <p:nvSpPr>
          <p:cNvPr id="8" name="Título 1">
            <a:extLst>
              <a:ext uri="{FF2B5EF4-FFF2-40B4-BE49-F238E27FC236}">
                <a16:creationId xmlns:a16="http://schemas.microsoft.com/office/drawing/2014/main" id="{DEB8F0E5-B89F-48AD-87BD-534EA9463CD3}"/>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áfico y tabla">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 name="Título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rtlCol="0" anchor="ctr"/>
          <a:lstStyle>
            <a:lvl1pPr algn="ctr">
              <a:defRPr sz="4800" b="1">
                <a:solidFill>
                  <a:schemeClr val="tx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sp>
        <p:nvSpPr>
          <p:cNvPr id="11" name="Marcador de texto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rtlCol="0"/>
          <a:lstStyle>
            <a:lvl1pPr marL="0" indent="0">
              <a:buNone/>
              <a:defRPr sz="2000" b="1">
                <a:solidFill>
                  <a:schemeClr val="accent4"/>
                </a:solidFill>
                <a:latin typeface="+mj-lt"/>
              </a:defRPr>
            </a:lvl1pPr>
            <a:lvl2pPr>
              <a:buNone/>
              <a:defRPr sz="2000"/>
            </a:lvl2pPr>
          </a:lstStyle>
          <a:p>
            <a:pPr lvl="0" rtl="0"/>
            <a:r>
              <a:rPr lang="es-ES" noProof="0"/>
              <a:t>Haga clic para modificar los estilos de texto del patrón</a:t>
            </a:r>
          </a:p>
          <a:p>
            <a:pPr lvl="1" rtl="0"/>
            <a:r>
              <a:rPr lang="es-ES" noProof="0"/>
              <a:t>Segundo nivel</a:t>
            </a:r>
          </a:p>
        </p:txBody>
      </p:sp>
      <p:sp>
        <p:nvSpPr>
          <p:cNvPr id="15" name="Hexágono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Hexágono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Hexágono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Hexágono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9" name="Marcador de posición de imagen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rtlCol="0"/>
          <a:lstStyle>
            <a:lvl1pPr>
              <a:defRPr sz="2800">
                <a:solidFill>
                  <a:schemeClr val="tx1"/>
                </a:solidFill>
                <a:latin typeface="+mn-lt"/>
              </a:defRPr>
            </a:lvl1pPr>
          </a:lstStyle>
          <a:p>
            <a:pPr rtl="0"/>
            <a:r>
              <a:rPr lang="es-ES" noProof="0"/>
              <a:t>Haga clic para modificar el estilo de título del patrón</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quipo">
    <p:spTree>
      <p:nvGrpSpPr>
        <p:cNvPr id="1" name=""/>
        <p:cNvGrpSpPr/>
        <p:nvPr/>
      </p:nvGrpSpPr>
      <p:grpSpPr>
        <a:xfrm>
          <a:off x="0" y="0"/>
          <a:ext cx="0" cy="0"/>
          <a:chOff x="0" y="0"/>
          <a:chExt cx="0" cy="0"/>
        </a:xfrm>
      </p:grpSpPr>
      <p:sp>
        <p:nvSpPr>
          <p:cNvPr id="39" name="Marcador de posición de imagen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38" name="Marcador de posición de imagen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40" name="Marcador de posición de imagen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41" name="Marcador de posición de imagen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8" name="Títu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es-ES" sz="4800" b="1" noProof="0">
                <a:solidFill>
                  <a:schemeClr val="tx1"/>
                </a:solidFill>
              </a:rPr>
              <a:t>Haga clic para modificar el estilo de título del patrón</a:t>
            </a:r>
          </a:p>
        </p:txBody>
      </p:sp>
      <p:sp>
        <p:nvSpPr>
          <p:cNvPr id="9" name="Hexágono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Hexágono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Hexágono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Marcador de texto 22">
            <a:extLst>
              <a:ext uri="{FF2B5EF4-FFF2-40B4-BE49-F238E27FC236}">
                <a16:creationId xmlns:a16="http://schemas.microsoft.com/office/drawing/2014/main" id="{591F943B-ED0D-49A1-844A-E23BA9A4871B}"/>
              </a:ext>
            </a:extLst>
          </p:cNvPr>
          <p:cNvSpPr>
            <a:spLocks noGrp="1"/>
          </p:cNvSpPr>
          <p:nvPr>
            <p:ph type="body" sz="quarter" idx="10" hasCustomPrompt="1"/>
          </p:nvPr>
        </p:nvSpPr>
        <p:spPr>
          <a:xfrm>
            <a:off x="546668"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24" name="Marcador de texto 22">
            <a:extLst>
              <a:ext uri="{FF2B5EF4-FFF2-40B4-BE49-F238E27FC236}">
                <a16:creationId xmlns:a16="http://schemas.microsoft.com/office/drawing/2014/main" id="{9AC6B9A8-053C-4828-B705-901C6018F30D}"/>
              </a:ext>
            </a:extLst>
          </p:cNvPr>
          <p:cNvSpPr>
            <a:spLocks noGrp="1"/>
          </p:cNvSpPr>
          <p:nvPr>
            <p:ph type="body" sz="quarter" idx="11" hasCustomPrompt="1"/>
          </p:nvPr>
        </p:nvSpPr>
        <p:spPr>
          <a:xfrm>
            <a:off x="556692"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27" name="Marcador de texto 22">
            <a:extLst>
              <a:ext uri="{FF2B5EF4-FFF2-40B4-BE49-F238E27FC236}">
                <a16:creationId xmlns:a16="http://schemas.microsoft.com/office/drawing/2014/main" id="{BBA6FD52-E179-41F8-AE78-9AF3D65F28B6}"/>
              </a:ext>
            </a:extLst>
          </p:cNvPr>
          <p:cNvSpPr>
            <a:spLocks noGrp="1"/>
          </p:cNvSpPr>
          <p:nvPr>
            <p:ph type="body" sz="quarter" idx="12" hasCustomPrompt="1"/>
          </p:nvPr>
        </p:nvSpPr>
        <p:spPr>
          <a:xfrm>
            <a:off x="2789482"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28" name="Marcador de texto 22">
            <a:extLst>
              <a:ext uri="{FF2B5EF4-FFF2-40B4-BE49-F238E27FC236}">
                <a16:creationId xmlns:a16="http://schemas.microsoft.com/office/drawing/2014/main" id="{C49A82AB-D328-4DB0-841B-186884119EBF}"/>
              </a:ext>
            </a:extLst>
          </p:cNvPr>
          <p:cNvSpPr>
            <a:spLocks noGrp="1"/>
          </p:cNvSpPr>
          <p:nvPr>
            <p:ph type="body" sz="quarter" idx="13" hasCustomPrompt="1"/>
          </p:nvPr>
        </p:nvSpPr>
        <p:spPr>
          <a:xfrm>
            <a:off x="278948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29" name="Marcador de texto 22">
            <a:extLst>
              <a:ext uri="{FF2B5EF4-FFF2-40B4-BE49-F238E27FC236}">
                <a16:creationId xmlns:a16="http://schemas.microsoft.com/office/drawing/2014/main" id="{84E23D5D-9866-48F9-8E08-DD2DBE4C4E32}"/>
              </a:ext>
            </a:extLst>
          </p:cNvPr>
          <p:cNvSpPr>
            <a:spLocks noGrp="1"/>
          </p:cNvSpPr>
          <p:nvPr>
            <p:ph type="body" sz="quarter" idx="14" hasCustomPrompt="1"/>
          </p:nvPr>
        </p:nvSpPr>
        <p:spPr>
          <a:xfrm>
            <a:off x="5032296"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0" name="Marcador de texto 22">
            <a:extLst>
              <a:ext uri="{FF2B5EF4-FFF2-40B4-BE49-F238E27FC236}">
                <a16:creationId xmlns:a16="http://schemas.microsoft.com/office/drawing/2014/main" id="{E671C9E6-A1A5-4EE5-8642-94AA7635DB05}"/>
              </a:ext>
            </a:extLst>
          </p:cNvPr>
          <p:cNvSpPr>
            <a:spLocks noGrp="1"/>
          </p:cNvSpPr>
          <p:nvPr>
            <p:ph type="body" sz="quarter" idx="15" hasCustomPrompt="1"/>
          </p:nvPr>
        </p:nvSpPr>
        <p:spPr>
          <a:xfrm>
            <a:off x="502920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1" name="Marcador de texto 22">
            <a:extLst>
              <a:ext uri="{FF2B5EF4-FFF2-40B4-BE49-F238E27FC236}">
                <a16:creationId xmlns:a16="http://schemas.microsoft.com/office/drawing/2014/main" id="{DF6BB5C9-B678-435A-830F-4C10EB1A957C}"/>
              </a:ext>
            </a:extLst>
          </p:cNvPr>
          <p:cNvSpPr>
            <a:spLocks noGrp="1"/>
          </p:cNvSpPr>
          <p:nvPr>
            <p:ph type="body" sz="quarter" idx="16" hasCustomPrompt="1"/>
          </p:nvPr>
        </p:nvSpPr>
        <p:spPr>
          <a:xfrm>
            <a:off x="7275110"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2" name="Marcador de texto 22">
            <a:extLst>
              <a:ext uri="{FF2B5EF4-FFF2-40B4-BE49-F238E27FC236}">
                <a16:creationId xmlns:a16="http://schemas.microsoft.com/office/drawing/2014/main" id="{1861EC87-A9E2-4FC3-B8BC-06C520B8A17F}"/>
              </a:ext>
            </a:extLst>
          </p:cNvPr>
          <p:cNvSpPr>
            <a:spLocks noGrp="1"/>
          </p:cNvSpPr>
          <p:nvPr>
            <p:ph type="body" sz="quarter" idx="17" hasCustomPrompt="1"/>
          </p:nvPr>
        </p:nvSpPr>
        <p:spPr>
          <a:xfrm>
            <a:off x="727511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3" name="Marcador de texto 22">
            <a:extLst>
              <a:ext uri="{FF2B5EF4-FFF2-40B4-BE49-F238E27FC236}">
                <a16:creationId xmlns:a16="http://schemas.microsoft.com/office/drawing/2014/main" id="{FC3EDE91-631F-4947-94DC-557685FD23E0}"/>
              </a:ext>
            </a:extLst>
          </p:cNvPr>
          <p:cNvSpPr>
            <a:spLocks noGrp="1"/>
          </p:cNvSpPr>
          <p:nvPr>
            <p:ph type="body" sz="quarter" idx="18" hasCustomPrompt="1"/>
          </p:nvPr>
        </p:nvSpPr>
        <p:spPr>
          <a:xfrm>
            <a:off x="9517923"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4" name="Marcador de texto 22">
            <a:extLst>
              <a:ext uri="{FF2B5EF4-FFF2-40B4-BE49-F238E27FC236}">
                <a16:creationId xmlns:a16="http://schemas.microsoft.com/office/drawing/2014/main" id="{8FDDBEF4-1329-49DF-B043-D51B34F5EE34}"/>
              </a:ext>
            </a:extLst>
          </p:cNvPr>
          <p:cNvSpPr>
            <a:spLocks noGrp="1"/>
          </p:cNvSpPr>
          <p:nvPr>
            <p:ph type="body" sz="quarter" idx="19" hasCustomPrompt="1"/>
          </p:nvPr>
        </p:nvSpPr>
        <p:spPr>
          <a:xfrm>
            <a:off x="951792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7" name="Marcador de posición de imagen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sumen">
    <p:spTree>
      <p:nvGrpSpPr>
        <p:cNvPr id="1" name=""/>
        <p:cNvGrpSpPr/>
        <p:nvPr/>
      </p:nvGrpSpPr>
      <p:grpSpPr>
        <a:xfrm>
          <a:off x="0" y="0"/>
          <a:ext cx="0" cy="0"/>
          <a:chOff x="0" y="0"/>
          <a:chExt cx="0" cy="0"/>
        </a:xfrm>
      </p:grpSpPr>
      <p:sp>
        <p:nvSpPr>
          <p:cNvPr id="40" name="Marcador de contenido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1" name="Marcador de contenido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2" name="Marcador de contenido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3" name="Marcador de contenido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4" name="Marcador de contenido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5" name="Marcador de contenido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10" name="Título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rtlCol="0"/>
          <a:lstStyle>
            <a:lvl1pPr>
              <a:defRPr sz="4800" b="1">
                <a:solidFill>
                  <a:schemeClr val="tx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Marcador de fecha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9CC8AACD-E2E5-4E77-87E6-D0C33E06F5CD}" type="datetime1">
              <a:rPr lang="es-ES" sz="1100" noProof="0" smtClean="0">
                <a:solidFill>
                  <a:schemeClr val="accent2"/>
                </a:solidFill>
              </a:rPr>
              <a:t>12/10/2024</a:t>
            </a:fld>
            <a:endParaRPr lang="es-ES" sz="1100" noProof="0" dirty="0">
              <a:solidFill>
                <a:schemeClr val="accent2"/>
              </a:solidFill>
            </a:endParaRPr>
          </a:p>
        </p:txBody>
      </p:sp>
      <p:sp>
        <p:nvSpPr>
          <p:cNvPr id="5" name="Marcador de pie de página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rtl="0"/>
            <a:r>
              <a:rPr lang="es-ES" sz="1100" b="1" noProof="0">
                <a:solidFill>
                  <a:schemeClr val="accent2"/>
                </a:solidFill>
              </a:rPr>
              <a:t>Revisión anual</a:t>
            </a:r>
          </a:p>
        </p:txBody>
      </p:sp>
      <p:sp>
        <p:nvSpPr>
          <p:cNvPr id="7" name="Marcador de número de diapositiva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0"/>
            <a:fld id="{2C18C1E5-FB55-42F5-BD6D-9CC153FCDBE6}" type="slidenum">
              <a:rPr lang="es-ES" sz="1100" noProof="0" smtClean="0">
                <a:solidFill>
                  <a:schemeClr val="accent4"/>
                </a:solidFill>
              </a:rPr>
              <a:pPr algn="r" rtl="0"/>
              <a:t>‹#›</a:t>
            </a:fld>
            <a:endParaRPr lang="es-ES" sz="1100" noProof="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5000"/>
            <a:lum/>
          </a:blip>
          <a:srcRect/>
          <a:stretch>
            <a:fillRect l="-1000" r="-1000"/>
          </a:stretch>
        </a:blipFill>
        <a:effectLst/>
      </p:bgPr>
    </p:bg>
    <p:spTree>
      <p:nvGrpSpPr>
        <p:cNvPr id="1" name=""/>
        <p:cNvGrpSpPr/>
        <p:nvPr/>
      </p:nvGrpSpPr>
      <p:grpSpPr>
        <a:xfrm>
          <a:off x="0" y="0"/>
          <a:ext cx="0" cy="0"/>
          <a:chOff x="0" y="0"/>
          <a:chExt cx="0" cy="0"/>
        </a:xfrm>
      </p:grpSpPr>
      <p:sp>
        <p:nvSpPr>
          <p:cNvPr id="6" name="Hexágono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bg1">
              <a:alpha val="87000"/>
            </a:schemeClr>
          </a:solidFill>
          <a:ln w="63500">
            <a:solidFill>
              <a:schemeClr val="bg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7" name="Título 6">
            <a:extLst>
              <a:ext uri="{FF2B5EF4-FFF2-40B4-BE49-F238E27FC236}">
                <a16:creationId xmlns:a16="http://schemas.microsoft.com/office/drawing/2014/main" id="{BD837CEB-1A69-4F72-95D4-054D82F09696}"/>
              </a:ext>
            </a:extLst>
          </p:cNvPr>
          <p:cNvSpPr>
            <a:spLocks noGrp="1"/>
          </p:cNvSpPr>
          <p:nvPr>
            <p:ph type="title"/>
          </p:nvPr>
        </p:nvSpPr>
        <p:spPr>
          <a:xfrm>
            <a:off x="3825528" y="2276784"/>
            <a:ext cx="4540944" cy="1627235"/>
          </a:xfrm>
          <a:noFill/>
        </p:spPr>
        <p:txBody>
          <a:bodyPr rtlCol="0"/>
          <a:lstStyle/>
          <a:p>
            <a:pPr algn="ctr" rtl="0"/>
            <a:r>
              <a:rPr lang="es-ES" dirty="0">
                <a:solidFill>
                  <a:schemeClr val="accent5">
                    <a:lumMod val="90000"/>
                    <a:lumOff val="10000"/>
                  </a:schemeClr>
                </a:solidFill>
                <a:effectLst>
                  <a:outerShdw blurRad="38100" dist="38100" dir="2700000" algn="tl">
                    <a:srgbClr val="000000">
                      <a:alpha val="43137"/>
                    </a:srgbClr>
                  </a:outerShdw>
                </a:effectLst>
              </a:rPr>
              <a:t>RESULTADOS DESAFÍO 1</a:t>
            </a:r>
          </a:p>
        </p:txBody>
      </p:sp>
      <p:sp>
        <p:nvSpPr>
          <p:cNvPr id="11" name="Marcador de texto 10">
            <a:extLst>
              <a:ext uri="{FF2B5EF4-FFF2-40B4-BE49-F238E27FC236}">
                <a16:creationId xmlns:a16="http://schemas.microsoft.com/office/drawing/2014/main" id="{E6DF5064-7AAC-4887-9BD5-FB6BC40A6768}"/>
              </a:ext>
            </a:extLst>
          </p:cNvPr>
          <p:cNvSpPr>
            <a:spLocks noGrp="1"/>
          </p:cNvSpPr>
          <p:nvPr>
            <p:ph type="body" sz="quarter" idx="13"/>
          </p:nvPr>
        </p:nvSpPr>
        <p:spPr>
          <a:xfrm>
            <a:off x="4484582" y="4177004"/>
            <a:ext cx="3222836" cy="1029509"/>
          </a:xfrm>
        </p:spPr>
        <p:txBody>
          <a:bodyPr rtlCol="0"/>
          <a:lstStyle/>
          <a:p>
            <a:pPr algn="ctr" rtl="0"/>
            <a:r>
              <a:rPr lang="es-ES" sz="3200" b="1" dirty="0">
                <a:solidFill>
                  <a:schemeClr val="accent4">
                    <a:lumMod val="75000"/>
                  </a:schemeClr>
                </a:solidFill>
                <a:latin typeface="Calibri" panose="020F0502020204030204" pitchFamily="34" charset="0"/>
                <a:cs typeface="Calibri" panose="020F0502020204030204" pitchFamily="34" charset="0"/>
              </a:rPr>
              <a:t>Equipo B</a:t>
            </a:r>
          </a:p>
          <a:p>
            <a:pPr algn="ctr" rtl="0"/>
            <a:r>
              <a:rPr lang="es-ES" sz="2000" b="1" dirty="0">
                <a:solidFill>
                  <a:schemeClr val="accent4">
                    <a:lumMod val="50000"/>
                  </a:schemeClr>
                </a:solidFill>
              </a:rPr>
              <a:t>14 de octubre de 2024</a:t>
            </a:r>
          </a:p>
        </p:txBody>
      </p:sp>
      <p:sp>
        <p:nvSpPr>
          <p:cNvPr id="21" name="Hexágono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6" name="Hexágono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8" name="Hexágono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Hexágono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Tree>
    <p:extLst>
      <p:ext uri="{BB962C8B-B14F-4D97-AF65-F5344CB8AC3E}">
        <p14:creationId xmlns:p14="http://schemas.microsoft.com/office/powerpoint/2010/main" val="366599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posición de imagen 4" descr="Interfaz de usuario gráfica&#10;&#10;Descripción generada automáticamente">
            <a:extLst>
              <a:ext uri="{FF2B5EF4-FFF2-40B4-BE49-F238E27FC236}">
                <a16:creationId xmlns:a16="http://schemas.microsoft.com/office/drawing/2014/main" id="{E07E29FC-6D83-1A79-1C5C-645031368BD0}"/>
              </a:ext>
            </a:extLst>
          </p:cNvPr>
          <p:cNvPicPr>
            <a:picLocks noGrp="1" noChangeAspect="1"/>
          </p:cNvPicPr>
          <p:nvPr>
            <p:ph type="pic" sz="quarter" idx="10"/>
          </p:nvPr>
        </p:nvPicPr>
        <p:blipFill>
          <a:blip r:embed="rId3"/>
          <a:srcRect l="17672" r="12921"/>
          <a:stretch/>
        </p:blipFill>
        <p:spPr>
          <a:xfrm>
            <a:off x="5733416" y="624239"/>
            <a:ext cx="5855754" cy="5631571"/>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a:noFill/>
        </p:spPr>
      </p:pic>
      <p:sp>
        <p:nvSpPr>
          <p:cNvPr id="7" name="Marcador de texto 6">
            <a:extLst>
              <a:ext uri="{FF2B5EF4-FFF2-40B4-BE49-F238E27FC236}">
                <a16:creationId xmlns:a16="http://schemas.microsoft.com/office/drawing/2014/main" id="{B21C28F5-3CA3-4B78-B5C9-550C00BB3174}"/>
              </a:ext>
            </a:extLst>
          </p:cNvPr>
          <p:cNvSpPr>
            <a:spLocks noGrp="1"/>
          </p:cNvSpPr>
          <p:nvPr>
            <p:ph type="body" sz="quarter" idx="12"/>
          </p:nvPr>
        </p:nvSpPr>
        <p:spPr>
          <a:xfrm>
            <a:off x="660400" y="3460025"/>
            <a:ext cx="4275138" cy="1525450"/>
          </a:xfrm>
        </p:spPr>
        <p:txBody>
          <a:bodyPr rtlCol="0">
            <a:normAutofit fontScale="85000" lnSpcReduction="10000"/>
          </a:bodyPr>
          <a:lstStyle/>
          <a:p>
            <a:pPr rtl="0"/>
            <a:r>
              <a:rPr lang="es-ES" sz="2400" dirty="0"/>
              <a:t>¿Cuáles son los perfiles demográficos que muestran mayor propensión a contratar productos financieros?</a:t>
            </a:r>
          </a:p>
        </p:txBody>
      </p:sp>
      <p:sp>
        <p:nvSpPr>
          <p:cNvPr id="9" name="Título 8">
            <a:extLst>
              <a:ext uri="{FF2B5EF4-FFF2-40B4-BE49-F238E27FC236}">
                <a16:creationId xmlns:a16="http://schemas.microsoft.com/office/drawing/2014/main" id="{FEF304F5-32C5-4869-B185-859B567855A8}"/>
              </a:ext>
            </a:extLst>
          </p:cNvPr>
          <p:cNvSpPr>
            <a:spLocks noGrp="1"/>
          </p:cNvSpPr>
          <p:nvPr>
            <p:ph type="title"/>
          </p:nvPr>
        </p:nvSpPr>
        <p:spPr>
          <a:xfrm>
            <a:off x="660400" y="805213"/>
            <a:ext cx="3340100" cy="1239487"/>
          </a:xfrm>
        </p:spPr>
        <p:txBody>
          <a:bodyPr rtlCol="0">
            <a:normAutofit fontScale="90000"/>
          </a:bodyPr>
          <a:lstStyle/>
          <a:p>
            <a:pPr rtl="0"/>
            <a:r>
              <a:rPr lang="es-ES" dirty="0"/>
              <a:t>Análisis del Perfil de Cliente</a:t>
            </a:r>
          </a:p>
        </p:txBody>
      </p:sp>
      <p:sp>
        <p:nvSpPr>
          <p:cNvPr id="6" name="Rectángulo 5">
            <a:extLst>
              <a:ext uri="{FF2B5EF4-FFF2-40B4-BE49-F238E27FC236}">
                <a16:creationId xmlns:a16="http://schemas.microsoft.com/office/drawing/2014/main" id="{8510AAA5-B1F0-C3F6-303F-BF6AE2BB66B9}"/>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3419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52164-F10B-CC91-621B-2B7336455415}"/>
            </a:ext>
          </a:extLst>
        </p:cNvPr>
        <p:cNvGrpSpPr/>
        <p:nvPr/>
      </p:nvGrpSpPr>
      <p:grpSpPr>
        <a:xfrm>
          <a:off x="0" y="0"/>
          <a:ext cx="0" cy="0"/>
          <a:chOff x="0" y="0"/>
          <a:chExt cx="0" cy="0"/>
        </a:xfrm>
      </p:grpSpPr>
      <p:sp>
        <p:nvSpPr>
          <p:cNvPr id="9" name="Título 8">
            <a:extLst>
              <a:ext uri="{FF2B5EF4-FFF2-40B4-BE49-F238E27FC236}">
                <a16:creationId xmlns:a16="http://schemas.microsoft.com/office/drawing/2014/main" id="{8EB76A2E-EF62-7065-BBF3-C53C3CF56321}"/>
              </a:ext>
            </a:extLst>
          </p:cNvPr>
          <p:cNvSpPr>
            <a:spLocks noGrp="1"/>
          </p:cNvSpPr>
          <p:nvPr>
            <p:ph type="title"/>
          </p:nvPr>
        </p:nvSpPr>
        <p:spPr>
          <a:xfrm>
            <a:off x="660400" y="805213"/>
            <a:ext cx="5073016" cy="1907507"/>
          </a:xfrm>
        </p:spPr>
        <p:txBody>
          <a:bodyPr rtlCol="0">
            <a:normAutofit/>
          </a:bodyPr>
          <a:lstStyle/>
          <a:p>
            <a:pPr rtl="0"/>
            <a:r>
              <a:rPr lang="es-ES" sz="4300" dirty="0"/>
              <a:t>Análisis de </a:t>
            </a:r>
            <a:r>
              <a:rPr lang="es-ES" sz="4300" dirty="0" err="1"/>
              <a:t>Márketing</a:t>
            </a:r>
            <a:r>
              <a:rPr lang="es-ES" sz="4300" dirty="0"/>
              <a:t> y Comunicación</a:t>
            </a:r>
          </a:p>
        </p:txBody>
      </p:sp>
      <p:sp>
        <p:nvSpPr>
          <p:cNvPr id="8" name="Marcador de texto 7">
            <a:extLst>
              <a:ext uri="{FF2B5EF4-FFF2-40B4-BE49-F238E27FC236}">
                <a16:creationId xmlns:a16="http://schemas.microsoft.com/office/drawing/2014/main" id="{2BA8DE2C-B8B5-DBFB-2FC1-B49CB2E5A312}"/>
              </a:ext>
            </a:extLst>
          </p:cNvPr>
          <p:cNvSpPr>
            <a:spLocks noGrp="1"/>
          </p:cNvSpPr>
          <p:nvPr>
            <p:ph type="body" sz="quarter" idx="12"/>
          </p:nvPr>
        </p:nvSpPr>
        <p:spPr>
          <a:xfrm>
            <a:off x="660400" y="2712720"/>
            <a:ext cx="4275138" cy="3560763"/>
          </a:xfrm>
        </p:spPr>
        <p:txBody>
          <a:bodyPr/>
          <a:lstStyle/>
          <a:p>
            <a:r>
              <a:rPr lang="es-ES" dirty="0"/>
              <a:t>¿Cómo afecta la duración de las llamadas de contacto a la probabilidad de que un cliente suscriba a un depósito a plazo?</a:t>
            </a:r>
          </a:p>
          <a:p>
            <a:r>
              <a:rPr lang="es-ES" dirty="0"/>
              <a:t>¿Qué ajustes podríamos realizar a nuestros métodos de contacto para mejorar la tasa de respuesta?</a:t>
            </a:r>
          </a:p>
        </p:txBody>
      </p:sp>
      <p:sp>
        <p:nvSpPr>
          <p:cNvPr id="14" name="Rectángulo 13">
            <a:extLst>
              <a:ext uri="{FF2B5EF4-FFF2-40B4-BE49-F238E27FC236}">
                <a16:creationId xmlns:a16="http://schemas.microsoft.com/office/drawing/2014/main" id="{164334DF-601F-551D-64A8-3A2D6712848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Marcador de posición de imagen 4">
            <a:extLst>
              <a:ext uri="{FF2B5EF4-FFF2-40B4-BE49-F238E27FC236}">
                <a16:creationId xmlns:a16="http://schemas.microsoft.com/office/drawing/2014/main" id="{5D8DCF94-73ED-5E32-6743-B88F2B732844}"/>
              </a:ext>
            </a:extLst>
          </p:cNvPr>
          <p:cNvPicPr>
            <a:picLocks noGrp="1" noChangeAspect="1"/>
          </p:cNvPicPr>
          <p:nvPr>
            <p:ph type="pic" sz="quarter" idx="10"/>
          </p:nvPr>
        </p:nvPicPr>
        <p:blipFill>
          <a:blip r:embed="rId3"/>
          <a:srcRect l="10556" t="705" r="24457" b="-705"/>
          <a:stretch/>
        </p:blipFill>
        <p:spPr>
          <a:xfrm>
            <a:off x="5733416" y="624239"/>
            <a:ext cx="5855754" cy="5631571"/>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a:noFill/>
        </p:spPr>
      </p:pic>
    </p:spTree>
    <p:extLst>
      <p:ext uri="{BB962C8B-B14F-4D97-AF65-F5344CB8AC3E}">
        <p14:creationId xmlns:p14="http://schemas.microsoft.com/office/powerpoint/2010/main" val="3577812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B799B9-448C-0FD7-25BC-9ABD37883FA0}"/>
            </a:ext>
          </a:extLst>
        </p:cNvPr>
        <p:cNvGrpSpPr/>
        <p:nvPr/>
      </p:nvGrpSpPr>
      <p:grpSpPr>
        <a:xfrm>
          <a:off x="0" y="0"/>
          <a:ext cx="0" cy="0"/>
          <a:chOff x="0" y="0"/>
          <a:chExt cx="0" cy="0"/>
        </a:xfrm>
      </p:grpSpPr>
      <p:sp>
        <p:nvSpPr>
          <p:cNvPr id="9" name="Título 8">
            <a:extLst>
              <a:ext uri="{FF2B5EF4-FFF2-40B4-BE49-F238E27FC236}">
                <a16:creationId xmlns:a16="http://schemas.microsoft.com/office/drawing/2014/main" id="{B86CC458-3511-DCEB-4984-A03B63009489}"/>
              </a:ext>
            </a:extLst>
          </p:cNvPr>
          <p:cNvSpPr>
            <a:spLocks noGrp="1"/>
          </p:cNvSpPr>
          <p:nvPr>
            <p:ph type="title"/>
          </p:nvPr>
        </p:nvSpPr>
        <p:spPr>
          <a:xfrm>
            <a:off x="660400" y="805213"/>
            <a:ext cx="4826000" cy="1907507"/>
          </a:xfrm>
        </p:spPr>
        <p:txBody>
          <a:bodyPr rtlCol="0">
            <a:normAutofit/>
          </a:bodyPr>
          <a:lstStyle/>
          <a:p>
            <a:pPr rtl="0"/>
            <a:r>
              <a:rPr lang="es-ES" sz="4300" dirty="0"/>
              <a:t>Análisis de Finanzas y </a:t>
            </a:r>
            <a:br>
              <a:rPr lang="es-ES" sz="4300" dirty="0"/>
            </a:br>
            <a:r>
              <a:rPr lang="es-ES" sz="4300" dirty="0"/>
              <a:t>Riesgo Crediticio</a:t>
            </a:r>
          </a:p>
        </p:txBody>
      </p:sp>
      <p:sp>
        <p:nvSpPr>
          <p:cNvPr id="8" name="Marcador de texto 7">
            <a:extLst>
              <a:ext uri="{FF2B5EF4-FFF2-40B4-BE49-F238E27FC236}">
                <a16:creationId xmlns:a16="http://schemas.microsoft.com/office/drawing/2014/main" id="{E8C296D5-76A8-C6EB-F4D2-7C19CBF6EA3F}"/>
              </a:ext>
            </a:extLst>
          </p:cNvPr>
          <p:cNvSpPr>
            <a:spLocks noGrp="1"/>
          </p:cNvSpPr>
          <p:nvPr>
            <p:ph type="body" sz="quarter" idx="12"/>
          </p:nvPr>
        </p:nvSpPr>
        <p:spPr>
          <a:xfrm>
            <a:off x="660400" y="2712720"/>
            <a:ext cx="4275138" cy="3560763"/>
          </a:xfrm>
        </p:spPr>
        <p:txBody>
          <a:bodyPr/>
          <a:lstStyle/>
          <a:p>
            <a:r>
              <a:rPr lang="es-ES" dirty="0"/>
              <a:t>¿En qué medida los clientes con saldos más bajos están en más riesgo de incumplimiento de crédito?</a:t>
            </a:r>
          </a:p>
          <a:p>
            <a:r>
              <a:rPr lang="es-ES" dirty="0"/>
              <a:t>¿Cómo debemos ajustar nuestras políticas de crédito para mitigar este riesgo?</a:t>
            </a:r>
          </a:p>
        </p:txBody>
      </p:sp>
      <p:sp>
        <p:nvSpPr>
          <p:cNvPr id="2" name="Rectángulo 1">
            <a:extLst>
              <a:ext uri="{FF2B5EF4-FFF2-40B4-BE49-F238E27FC236}">
                <a16:creationId xmlns:a16="http://schemas.microsoft.com/office/drawing/2014/main" id="{17172CB6-CCD5-281B-B6E2-7C07D0E6D909}"/>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6" name="Marcador de posición de imagen 4">
            <a:extLst>
              <a:ext uri="{FF2B5EF4-FFF2-40B4-BE49-F238E27FC236}">
                <a16:creationId xmlns:a16="http://schemas.microsoft.com/office/drawing/2014/main" id="{18F28745-A367-4CFD-1BE9-E20282CF20D9}"/>
              </a:ext>
            </a:extLst>
          </p:cNvPr>
          <p:cNvPicPr>
            <a:picLocks noGrp="1" noChangeAspect="1"/>
          </p:cNvPicPr>
          <p:nvPr>
            <p:ph type="pic" sz="quarter" idx="10"/>
          </p:nvPr>
        </p:nvPicPr>
        <p:blipFill>
          <a:blip r:embed="rId3"/>
          <a:srcRect l="5033" t="196" r="42379" b="-196"/>
          <a:stretch/>
        </p:blipFill>
        <p:spPr>
          <a:xfrm>
            <a:off x="5733416" y="624239"/>
            <a:ext cx="5855754" cy="5631571"/>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a:noFill/>
        </p:spPr>
      </p:pic>
    </p:spTree>
    <p:extLst>
      <p:ext uri="{BB962C8B-B14F-4D97-AF65-F5344CB8AC3E}">
        <p14:creationId xmlns:p14="http://schemas.microsoft.com/office/powerpoint/2010/main" val="2936915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895C9FE2-B074-D064-504E-A89066AF19B7}"/>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CA77EBFC-AF66-46F0-A052-741393D2923C}"/>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ANÁLISIS EXPLORATORIO DE LAS DOS VARIABLES</a:t>
            </a:r>
            <a:endParaRPr lang="es-ES" sz="2400" b="1" i="1" dirty="0">
              <a:solidFill>
                <a:schemeClr val="accent3">
                  <a:lumMod val="50000"/>
                </a:schemeClr>
              </a:solidFill>
              <a:effectLst/>
              <a:latin typeface="+mj-lt"/>
            </a:endParaRPr>
          </a:p>
          <a:p>
            <a:r>
              <a:rPr lang="es-ES" sz="1400" b="1" dirty="0"/>
              <a:t>Examinamos las variables “</a:t>
            </a:r>
            <a:r>
              <a:rPr lang="es-ES" sz="1400" b="1" i="1" dirty="0"/>
              <a:t>balance</a:t>
            </a:r>
            <a:r>
              <a:rPr lang="es-ES" sz="1400" b="1" dirty="0"/>
              <a:t>” y “</a:t>
            </a:r>
            <a:r>
              <a:rPr lang="es-ES" sz="1400" b="1" i="1" dirty="0"/>
              <a:t>default</a:t>
            </a:r>
            <a:r>
              <a:rPr lang="es-ES" sz="1400" b="1" dirty="0"/>
              <a:t>”</a:t>
            </a:r>
          </a:p>
        </p:txBody>
      </p:sp>
    </p:spTree>
    <p:extLst>
      <p:ext uri="{BB962C8B-B14F-4D97-AF65-F5344CB8AC3E}">
        <p14:creationId xmlns:p14="http://schemas.microsoft.com/office/powerpoint/2010/main" val="1100531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ángulo: esquinas redondeadas 39">
            <a:extLst>
              <a:ext uri="{FF2B5EF4-FFF2-40B4-BE49-F238E27FC236}">
                <a16:creationId xmlns:a16="http://schemas.microsoft.com/office/drawing/2014/main" id="{3AE32693-B27E-4625-2C3C-91B4DFFB2CB7}"/>
              </a:ext>
            </a:extLst>
          </p:cNvPr>
          <p:cNvSpPr/>
          <p:nvPr/>
        </p:nvSpPr>
        <p:spPr>
          <a:xfrm>
            <a:off x="511073" y="3841775"/>
            <a:ext cx="11230211" cy="2587301"/>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Rectángulo: esquinas redondeadas 38">
            <a:extLst>
              <a:ext uri="{FF2B5EF4-FFF2-40B4-BE49-F238E27FC236}">
                <a16:creationId xmlns:a16="http://schemas.microsoft.com/office/drawing/2014/main" id="{3BD6F4A2-CF33-D97B-8D02-34A67DF50025}"/>
              </a:ext>
            </a:extLst>
          </p:cNvPr>
          <p:cNvSpPr/>
          <p:nvPr/>
        </p:nvSpPr>
        <p:spPr>
          <a:xfrm>
            <a:off x="5258680" y="1132230"/>
            <a:ext cx="6482604" cy="2524879"/>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Rectángulo 2">
            <a:extLst>
              <a:ext uri="{FF2B5EF4-FFF2-40B4-BE49-F238E27FC236}">
                <a16:creationId xmlns:a16="http://schemas.microsoft.com/office/drawing/2014/main" id="{1227BA88-4722-9744-2A9E-5B6D4A486D58}"/>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78D010E2-8BBA-ADEF-B461-AD829F6EB078}"/>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TRATAMIENTO DE </a:t>
            </a:r>
            <a:r>
              <a:rPr lang="es-ES" sz="2400" b="1" i="1" dirty="0">
                <a:solidFill>
                  <a:schemeClr val="accent3">
                    <a:lumMod val="50000"/>
                  </a:schemeClr>
                </a:solidFill>
                <a:effectLst/>
                <a:latin typeface="+mj-lt"/>
              </a:rPr>
              <a:t>OUTLIERS</a:t>
            </a:r>
          </a:p>
          <a:p>
            <a:r>
              <a:rPr lang="es-ES" sz="1400" b="1" dirty="0"/>
              <a:t>Detectamos un 9,45% </a:t>
            </a:r>
            <a:r>
              <a:rPr lang="es-ES" sz="1400" b="1" i="1" dirty="0" err="1"/>
              <a:t>outliers</a:t>
            </a:r>
            <a:r>
              <a:rPr lang="es-ES" sz="1400" b="1" dirty="0"/>
              <a:t> en ‘balance’ y diseñamos la estrategia para su tratamiento</a:t>
            </a:r>
          </a:p>
        </p:txBody>
      </p:sp>
      <p:sp>
        <p:nvSpPr>
          <p:cNvPr id="27" name="Rectángulo: esquinas redondeadas 26">
            <a:extLst>
              <a:ext uri="{FF2B5EF4-FFF2-40B4-BE49-F238E27FC236}">
                <a16:creationId xmlns:a16="http://schemas.microsoft.com/office/drawing/2014/main" id="{759A732C-39CB-0625-C8E6-F67C47D82D1A}"/>
              </a:ext>
            </a:extLst>
          </p:cNvPr>
          <p:cNvSpPr/>
          <p:nvPr/>
        </p:nvSpPr>
        <p:spPr>
          <a:xfrm>
            <a:off x="505959" y="1103954"/>
            <a:ext cx="4581607" cy="2524879"/>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QuadreDeText 4">
            <a:extLst>
              <a:ext uri="{FF2B5EF4-FFF2-40B4-BE49-F238E27FC236}">
                <a16:creationId xmlns:a16="http://schemas.microsoft.com/office/drawing/2014/main" id="{3675F878-D27B-996C-FDE1-16D2FF7C262A}"/>
              </a:ext>
            </a:extLst>
          </p:cNvPr>
          <p:cNvSpPr txBox="1"/>
          <p:nvPr/>
        </p:nvSpPr>
        <p:spPr>
          <a:xfrm>
            <a:off x="5353550" y="1170091"/>
            <a:ext cx="6217920" cy="276999"/>
          </a:xfrm>
          <a:prstGeom prst="rect">
            <a:avLst/>
          </a:prstGeom>
          <a:noFill/>
        </p:spPr>
        <p:txBody>
          <a:bodyPr wrap="square" rtlCol="0">
            <a:spAutoFit/>
          </a:bodyPr>
          <a:lstStyle/>
          <a:p>
            <a:r>
              <a:rPr lang="es-ES" sz="1200" b="1" dirty="0"/>
              <a:t>1</a:t>
            </a:r>
            <a:r>
              <a:rPr lang="es-ES" sz="1200" dirty="0"/>
              <a:t>. En una primera aproximación realizamos la transformación logarítmica para tratar los </a:t>
            </a:r>
            <a:r>
              <a:rPr lang="es-ES" sz="1200" i="1" dirty="0" err="1"/>
              <a:t>outliers</a:t>
            </a:r>
            <a:endParaRPr lang="es-ES" sz="1200" dirty="0"/>
          </a:p>
        </p:txBody>
      </p:sp>
      <p:sp>
        <p:nvSpPr>
          <p:cNvPr id="11" name="QuadreDeText 16">
            <a:extLst>
              <a:ext uri="{FF2B5EF4-FFF2-40B4-BE49-F238E27FC236}">
                <a16:creationId xmlns:a16="http://schemas.microsoft.com/office/drawing/2014/main" id="{D9354DB0-B8FE-CF4C-DB3A-06FEF58A218A}"/>
              </a:ext>
            </a:extLst>
          </p:cNvPr>
          <p:cNvSpPr txBox="1"/>
          <p:nvPr/>
        </p:nvSpPr>
        <p:spPr>
          <a:xfrm>
            <a:off x="9811617" y="2128450"/>
            <a:ext cx="1731183" cy="766167"/>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dirty="0"/>
              <a:t>Constatamos que el tratamiento </a:t>
            </a:r>
            <a:r>
              <a:rPr lang="es-ES" sz="1300" b="1" dirty="0"/>
              <a:t>no altera</a:t>
            </a:r>
            <a:r>
              <a:rPr lang="es-ES" sz="1300" dirty="0"/>
              <a:t> apenas la </a:t>
            </a:r>
            <a:r>
              <a:rPr lang="es-ES" sz="1300" b="1" dirty="0"/>
              <a:t>distribución</a:t>
            </a:r>
            <a:r>
              <a:rPr lang="es-ES" sz="1300" dirty="0"/>
              <a:t>.</a:t>
            </a:r>
          </a:p>
        </p:txBody>
      </p:sp>
      <p:sp>
        <p:nvSpPr>
          <p:cNvPr id="12" name="QuadreDeText 18">
            <a:extLst>
              <a:ext uri="{FF2B5EF4-FFF2-40B4-BE49-F238E27FC236}">
                <a16:creationId xmlns:a16="http://schemas.microsoft.com/office/drawing/2014/main" id="{69A2AC8E-AD6C-FC08-19BF-4EFE214E93B6}"/>
              </a:ext>
            </a:extLst>
          </p:cNvPr>
          <p:cNvSpPr txBox="1"/>
          <p:nvPr/>
        </p:nvSpPr>
        <p:spPr>
          <a:xfrm>
            <a:off x="7617774" y="5339428"/>
            <a:ext cx="3964553" cy="987504"/>
          </a:xfrm>
          <a:prstGeom prst="roundRect">
            <a:avLst/>
          </a:prstGeom>
          <a:solidFill>
            <a:schemeClr val="accent5">
              <a:lumMod val="25000"/>
              <a:lumOff val="75000"/>
            </a:schemeClr>
          </a:solidFill>
          <a:ln>
            <a:solidFill>
              <a:schemeClr val="bg1"/>
            </a:solidFill>
          </a:ln>
        </p:spPr>
        <p:txBody>
          <a:bodyPr wrap="square" rtlCol="0">
            <a:spAutoFit/>
          </a:bodyPr>
          <a:lstStyle/>
          <a:p>
            <a:r>
              <a:rPr lang="es-ES" sz="1300" dirty="0"/>
              <a:t>Comprobamos que las categorías extremas se pueden asimilar a las contiguas sin apenas variar los resultados. </a:t>
            </a:r>
          </a:p>
          <a:p>
            <a:r>
              <a:rPr lang="es-ES" sz="1300" dirty="0"/>
              <a:t>Por lo que centramos el análisis de la relación entre las variables en </a:t>
            </a:r>
            <a:r>
              <a:rPr lang="es-ES" sz="1300" b="1" dirty="0"/>
              <a:t>4 categorías de balance.</a:t>
            </a:r>
          </a:p>
        </p:txBody>
      </p:sp>
      <p:sp>
        <p:nvSpPr>
          <p:cNvPr id="15" name="QuadreDeText 9">
            <a:extLst>
              <a:ext uri="{FF2B5EF4-FFF2-40B4-BE49-F238E27FC236}">
                <a16:creationId xmlns:a16="http://schemas.microsoft.com/office/drawing/2014/main" id="{155535EC-CB3F-4550-BBF1-E22D4BF0DFB8}"/>
              </a:ext>
            </a:extLst>
          </p:cNvPr>
          <p:cNvSpPr txBox="1"/>
          <p:nvPr/>
        </p:nvSpPr>
        <p:spPr>
          <a:xfrm>
            <a:off x="640499" y="1173542"/>
            <a:ext cx="4251592" cy="276999"/>
          </a:xfrm>
          <a:prstGeom prst="rect">
            <a:avLst/>
          </a:prstGeom>
          <a:noFill/>
        </p:spPr>
        <p:txBody>
          <a:bodyPr wrap="square">
            <a:spAutoFit/>
          </a:bodyPr>
          <a:lstStyle/>
          <a:p>
            <a:pPr algn="just"/>
            <a:r>
              <a:rPr lang="es-ES" sz="1200" dirty="0"/>
              <a:t>Múltiples </a:t>
            </a:r>
            <a:r>
              <a:rPr lang="es-ES" sz="1200" i="1" dirty="0" err="1"/>
              <a:t>outliers</a:t>
            </a:r>
            <a:r>
              <a:rPr lang="es-ES" sz="1200" dirty="0"/>
              <a:t> en la parte más positiva del Balance</a:t>
            </a:r>
          </a:p>
        </p:txBody>
      </p:sp>
      <p:sp>
        <p:nvSpPr>
          <p:cNvPr id="18" name="QuadreDeText 22">
            <a:extLst>
              <a:ext uri="{FF2B5EF4-FFF2-40B4-BE49-F238E27FC236}">
                <a16:creationId xmlns:a16="http://schemas.microsoft.com/office/drawing/2014/main" id="{E51AB94F-E1D0-5734-8858-8B328987A871}"/>
              </a:ext>
            </a:extLst>
          </p:cNvPr>
          <p:cNvSpPr txBox="1"/>
          <p:nvPr/>
        </p:nvSpPr>
        <p:spPr>
          <a:xfrm>
            <a:off x="640499" y="3908923"/>
            <a:ext cx="6101113" cy="307777"/>
          </a:xfrm>
          <a:prstGeom prst="rect">
            <a:avLst/>
          </a:prstGeom>
          <a:noFill/>
        </p:spPr>
        <p:txBody>
          <a:bodyPr wrap="square" rtlCol="0">
            <a:spAutoFit/>
          </a:bodyPr>
          <a:lstStyle/>
          <a:p>
            <a:r>
              <a:rPr lang="es-ES" sz="1200" b="1" dirty="0"/>
              <a:t>2</a:t>
            </a:r>
            <a:r>
              <a:rPr lang="es-ES" sz="1400" b="1" dirty="0"/>
              <a:t>.</a:t>
            </a:r>
            <a:r>
              <a:rPr lang="es-ES" sz="1200" dirty="0"/>
              <a:t> Decidimos separar el balance en categorías para analizar su relación con el incumplimiento</a:t>
            </a:r>
          </a:p>
        </p:txBody>
      </p:sp>
      <p:pic>
        <p:nvPicPr>
          <p:cNvPr id="23" name="Imagen 22" descr="Gráfico&#10;&#10;Descripción generada automáticamente con confianza media">
            <a:extLst>
              <a:ext uri="{FF2B5EF4-FFF2-40B4-BE49-F238E27FC236}">
                <a16:creationId xmlns:a16="http://schemas.microsoft.com/office/drawing/2014/main" id="{D075B94B-CFC9-F5A1-F64F-0C2F191A5863}"/>
              </a:ext>
            </a:extLst>
          </p:cNvPr>
          <p:cNvPicPr>
            <a:picLocks noChangeAspect="1"/>
          </p:cNvPicPr>
          <p:nvPr/>
        </p:nvPicPr>
        <p:blipFill>
          <a:blip r:embed="rId3"/>
          <a:stretch>
            <a:fillRect/>
          </a:stretch>
        </p:blipFill>
        <p:spPr>
          <a:xfrm>
            <a:off x="640499" y="1635207"/>
            <a:ext cx="4251592" cy="1908242"/>
          </a:xfrm>
          <a:prstGeom prst="rect">
            <a:avLst/>
          </a:prstGeom>
        </p:spPr>
      </p:pic>
      <p:pic>
        <p:nvPicPr>
          <p:cNvPr id="26" name="Imagen 25" descr="Gráfico, Histograma&#10;&#10;Descripción generada automáticamente">
            <a:extLst>
              <a:ext uri="{FF2B5EF4-FFF2-40B4-BE49-F238E27FC236}">
                <a16:creationId xmlns:a16="http://schemas.microsoft.com/office/drawing/2014/main" id="{DB16559C-C063-4DB9-7347-A5898565243F}"/>
              </a:ext>
            </a:extLst>
          </p:cNvPr>
          <p:cNvPicPr>
            <a:picLocks noChangeAspect="1"/>
          </p:cNvPicPr>
          <p:nvPr/>
        </p:nvPicPr>
        <p:blipFill>
          <a:blip r:embed="rId4"/>
          <a:stretch>
            <a:fillRect/>
          </a:stretch>
        </p:blipFill>
        <p:spPr>
          <a:xfrm>
            <a:off x="5353549" y="1632099"/>
            <a:ext cx="4367389" cy="1908993"/>
          </a:xfrm>
          <a:prstGeom prst="roundRect">
            <a:avLst>
              <a:gd name="adj" fmla="val 7526"/>
            </a:avLst>
          </a:prstGeom>
        </p:spPr>
      </p:pic>
      <p:pic>
        <p:nvPicPr>
          <p:cNvPr id="21" name="Imatge 6">
            <a:extLst>
              <a:ext uri="{FF2B5EF4-FFF2-40B4-BE49-F238E27FC236}">
                <a16:creationId xmlns:a16="http://schemas.microsoft.com/office/drawing/2014/main" id="{A02DFF61-FD76-FB0B-56C8-A208C4D84405}"/>
              </a:ext>
            </a:extLst>
          </p:cNvPr>
          <p:cNvPicPr>
            <a:picLocks noChangeAspect="1"/>
          </p:cNvPicPr>
          <p:nvPr/>
        </p:nvPicPr>
        <p:blipFill>
          <a:blip r:embed="rId5"/>
          <a:srcRect l="12863"/>
          <a:stretch/>
        </p:blipFill>
        <p:spPr>
          <a:xfrm>
            <a:off x="6741612" y="2135633"/>
            <a:ext cx="795631" cy="901924"/>
          </a:xfrm>
          <a:prstGeom prst="rect">
            <a:avLst/>
          </a:prstGeom>
        </p:spPr>
      </p:pic>
      <p:graphicFrame>
        <p:nvGraphicFramePr>
          <p:cNvPr id="41" name="Tabla 40">
            <a:extLst>
              <a:ext uri="{FF2B5EF4-FFF2-40B4-BE49-F238E27FC236}">
                <a16:creationId xmlns:a16="http://schemas.microsoft.com/office/drawing/2014/main" id="{B793F831-8A60-F829-9615-5BD9A6949712}"/>
              </a:ext>
            </a:extLst>
          </p:cNvPr>
          <p:cNvGraphicFramePr>
            <a:graphicFrameLocks noGrp="1"/>
          </p:cNvGraphicFramePr>
          <p:nvPr>
            <p:extLst>
              <p:ext uri="{D42A27DB-BD31-4B8C-83A1-F6EECF244321}">
                <p14:modId xmlns:p14="http://schemas.microsoft.com/office/powerpoint/2010/main" val="4061781816"/>
              </p:ext>
            </p:extLst>
          </p:nvPr>
        </p:nvGraphicFramePr>
        <p:xfrm>
          <a:off x="7617773" y="3933074"/>
          <a:ext cx="3933727" cy="1304210"/>
        </p:xfrm>
        <a:graphic>
          <a:graphicData uri="http://schemas.openxmlformats.org/drawingml/2006/table">
            <a:tbl>
              <a:tblPr firstRow="1" bandRow="1">
                <a:tableStyleId>{3B4B98B0-60AC-42C2-AFA5-B58CD77FA1E5}</a:tableStyleId>
              </a:tblPr>
              <a:tblGrid>
                <a:gridCol w="1187410">
                  <a:extLst>
                    <a:ext uri="{9D8B030D-6E8A-4147-A177-3AD203B41FA5}">
                      <a16:colId xmlns:a16="http://schemas.microsoft.com/office/drawing/2014/main" val="1156508243"/>
                    </a:ext>
                  </a:extLst>
                </a:gridCol>
                <a:gridCol w="894371">
                  <a:extLst>
                    <a:ext uri="{9D8B030D-6E8A-4147-A177-3AD203B41FA5}">
                      <a16:colId xmlns:a16="http://schemas.microsoft.com/office/drawing/2014/main" val="588162770"/>
                    </a:ext>
                  </a:extLst>
                </a:gridCol>
                <a:gridCol w="868514">
                  <a:extLst>
                    <a:ext uri="{9D8B030D-6E8A-4147-A177-3AD203B41FA5}">
                      <a16:colId xmlns:a16="http://schemas.microsoft.com/office/drawing/2014/main" val="2028733016"/>
                    </a:ext>
                  </a:extLst>
                </a:gridCol>
                <a:gridCol w="983432">
                  <a:extLst>
                    <a:ext uri="{9D8B030D-6E8A-4147-A177-3AD203B41FA5}">
                      <a16:colId xmlns:a16="http://schemas.microsoft.com/office/drawing/2014/main" val="840164431"/>
                    </a:ext>
                  </a:extLst>
                </a:gridCol>
              </a:tblGrid>
              <a:tr h="260842">
                <a:tc>
                  <a:txBody>
                    <a:bodyPr/>
                    <a:lstStyle/>
                    <a:p>
                      <a:r>
                        <a:rPr lang="es-ES" sz="1000" b="1" dirty="0">
                          <a:solidFill>
                            <a:schemeClr val="tx1"/>
                          </a:solidFill>
                        </a:rPr>
                        <a:t>Categoría balance</a:t>
                      </a:r>
                    </a:p>
                  </a:txBody>
                  <a:tcPr/>
                </a:tc>
                <a:tc>
                  <a:txBody>
                    <a:bodyPr/>
                    <a:lstStyle/>
                    <a:p>
                      <a:r>
                        <a:rPr lang="es-ES" sz="1000" b="1" dirty="0">
                          <a:solidFill>
                            <a:schemeClr val="tx1"/>
                          </a:solidFill>
                        </a:rPr>
                        <a:t>% 6 cat.</a:t>
                      </a:r>
                    </a:p>
                  </a:txBody>
                  <a:tcPr/>
                </a:tc>
                <a:tc>
                  <a:txBody>
                    <a:bodyPr/>
                    <a:lstStyle/>
                    <a:p>
                      <a:r>
                        <a:rPr lang="es-ES" sz="1000" b="1" dirty="0">
                          <a:solidFill>
                            <a:schemeClr val="tx1"/>
                          </a:solidFill>
                        </a:rPr>
                        <a:t>% 4 cat.</a:t>
                      </a:r>
                    </a:p>
                  </a:txBody>
                  <a:tcPr/>
                </a:tc>
                <a:tc>
                  <a:txBody>
                    <a:bodyPr/>
                    <a:lstStyle/>
                    <a:p>
                      <a:r>
                        <a:rPr lang="es-ES" sz="1000" b="1" dirty="0">
                          <a:solidFill>
                            <a:schemeClr val="tx1"/>
                          </a:solidFill>
                        </a:rPr>
                        <a:t>diferencia</a:t>
                      </a:r>
                    </a:p>
                  </a:txBody>
                  <a:tcPr/>
                </a:tc>
                <a:extLst>
                  <a:ext uri="{0D108BD9-81ED-4DB2-BD59-A6C34878D82A}">
                    <a16:rowId xmlns:a16="http://schemas.microsoft.com/office/drawing/2014/main" val="3001908817"/>
                  </a:ext>
                </a:extLst>
              </a:tr>
              <a:tr h="260842">
                <a:tc>
                  <a:txBody>
                    <a:bodyPr/>
                    <a:lstStyle/>
                    <a:p>
                      <a:r>
                        <a:rPr lang="es-ES" sz="1000" b="0" dirty="0"/>
                        <a:t>Bajo</a:t>
                      </a:r>
                    </a:p>
                  </a:txBody>
                  <a:tcPr/>
                </a:tc>
                <a:tc>
                  <a:txBody>
                    <a:bodyPr/>
                    <a:lstStyle/>
                    <a:p>
                      <a:r>
                        <a:rPr lang="es-ES" sz="1000" b="0" dirty="0"/>
                        <a:t>4.89</a:t>
                      </a:r>
                    </a:p>
                  </a:txBody>
                  <a:tcPr/>
                </a:tc>
                <a:tc>
                  <a:txBody>
                    <a:bodyPr/>
                    <a:lstStyle/>
                    <a:p>
                      <a:r>
                        <a:rPr lang="es-ES" sz="1000" b="0" dirty="0"/>
                        <a:t>4.92</a:t>
                      </a:r>
                    </a:p>
                  </a:txBody>
                  <a:tcPr/>
                </a:tc>
                <a:tc>
                  <a:txBody>
                    <a:bodyPr/>
                    <a:lstStyle/>
                    <a:p>
                      <a:r>
                        <a:rPr lang="es-ES" sz="1000" b="1" dirty="0"/>
                        <a:t>0.03</a:t>
                      </a:r>
                    </a:p>
                  </a:txBody>
                  <a:tcPr>
                    <a:solidFill>
                      <a:schemeClr val="accent4">
                        <a:alpha val="20000"/>
                      </a:schemeClr>
                    </a:solidFill>
                  </a:tcPr>
                </a:tc>
                <a:extLst>
                  <a:ext uri="{0D108BD9-81ED-4DB2-BD59-A6C34878D82A}">
                    <a16:rowId xmlns:a16="http://schemas.microsoft.com/office/drawing/2014/main" val="1515654919"/>
                  </a:ext>
                </a:extLst>
              </a:tr>
              <a:tr h="260842">
                <a:tc>
                  <a:txBody>
                    <a:bodyPr/>
                    <a:lstStyle/>
                    <a:p>
                      <a:r>
                        <a:rPr lang="es-ES" sz="1000" dirty="0"/>
                        <a:t>Medio-bajo</a:t>
                      </a:r>
                    </a:p>
                  </a:txBody>
                  <a:tcPr/>
                </a:tc>
                <a:tc>
                  <a:txBody>
                    <a:bodyPr/>
                    <a:lstStyle/>
                    <a:p>
                      <a:r>
                        <a:rPr lang="es-ES" sz="1000" dirty="0"/>
                        <a:t>0.61</a:t>
                      </a:r>
                    </a:p>
                  </a:txBody>
                  <a:tcPr/>
                </a:tc>
                <a:tc>
                  <a:txBody>
                    <a:bodyPr/>
                    <a:lstStyle/>
                    <a:p>
                      <a:r>
                        <a:rPr lang="es-ES" sz="1000" dirty="0"/>
                        <a:t>0.61</a:t>
                      </a:r>
                    </a:p>
                  </a:txBody>
                  <a:tcPr/>
                </a:tc>
                <a:tc>
                  <a:txBody>
                    <a:bodyPr/>
                    <a:lstStyle/>
                    <a:p>
                      <a:r>
                        <a:rPr lang="es-ES" sz="1000" dirty="0"/>
                        <a:t>-</a:t>
                      </a:r>
                    </a:p>
                  </a:txBody>
                  <a:tcPr/>
                </a:tc>
                <a:extLst>
                  <a:ext uri="{0D108BD9-81ED-4DB2-BD59-A6C34878D82A}">
                    <a16:rowId xmlns:a16="http://schemas.microsoft.com/office/drawing/2014/main" val="1485441726"/>
                  </a:ext>
                </a:extLst>
              </a:tr>
              <a:tr h="260842">
                <a:tc>
                  <a:txBody>
                    <a:bodyPr/>
                    <a:lstStyle/>
                    <a:p>
                      <a:r>
                        <a:rPr lang="es-ES" sz="1000" dirty="0"/>
                        <a:t>Medio-alto</a:t>
                      </a:r>
                    </a:p>
                  </a:txBody>
                  <a:tcPr/>
                </a:tc>
                <a:tc>
                  <a:txBody>
                    <a:bodyPr/>
                    <a:lstStyle/>
                    <a:p>
                      <a:r>
                        <a:rPr lang="es-ES" sz="1000" dirty="0"/>
                        <a:t>0.43</a:t>
                      </a:r>
                    </a:p>
                  </a:txBody>
                  <a:tcPr/>
                </a:tc>
                <a:tc>
                  <a:txBody>
                    <a:bodyPr/>
                    <a:lstStyle/>
                    <a:p>
                      <a:r>
                        <a:rPr lang="es-ES" sz="1000" dirty="0"/>
                        <a:t>0.43</a:t>
                      </a:r>
                    </a:p>
                  </a:txBody>
                  <a:tcPr/>
                </a:tc>
                <a:tc>
                  <a:txBody>
                    <a:bodyPr/>
                    <a:lstStyle/>
                    <a:p>
                      <a:r>
                        <a:rPr lang="es-ES" sz="1000" dirty="0"/>
                        <a:t>-</a:t>
                      </a:r>
                    </a:p>
                  </a:txBody>
                  <a:tcPr/>
                </a:tc>
                <a:extLst>
                  <a:ext uri="{0D108BD9-81ED-4DB2-BD59-A6C34878D82A}">
                    <a16:rowId xmlns:a16="http://schemas.microsoft.com/office/drawing/2014/main" val="2852052672"/>
                  </a:ext>
                </a:extLst>
              </a:tr>
              <a:tr h="260842">
                <a:tc>
                  <a:txBody>
                    <a:bodyPr/>
                    <a:lstStyle/>
                    <a:p>
                      <a:r>
                        <a:rPr lang="es-ES" sz="1000" b="0" dirty="0"/>
                        <a:t>Alto</a:t>
                      </a:r>
                    </a:p>
                  </a:txBody>
                  <a:tcPr/>
                </a:tc>
                <a:tc>
                  <a:txBody>
                    <a:bodyPr/>
                    <a:lstStyle/>
                    <a:p>
                      <a:r>
                        <a:rPr lang="es-ES" sz="1000" b="0" dirty="0"/>
                        <a:t>0.06</a:t>
                      </a:r>
                    </a:p>
                  </a:txBody>
                  <a:tcPr/>
                </a:tc>
                <a:tc>
                  <a:txBody>
                    <a:bodyPr/>
                    <a:lstStyle/>
                    <a:p>
                      <a:r>
                        <a:rPr lang="es-ES" sz="1000" b="0" dirty="0"/>
                        <a:t>0.07</a:t>
                      </a:r>
                    </a:p>
                  </a:txBody>
                  <a:tcPr/>
                </a:tc>
                <a:tc>
                  <a:txBody>
                    <a:bodyPr/>
                    <a:lstStyle/>
                    <a:p>
                      <a:r>
                        <a:rPr lang="es-ES" sz="1000" b="1" dirty="0"/>
                        <a:t>0.01</a:t>
                      </a:r>
                    </a:p>
                  </a:txBody>
                  <a:tcPr>
                    <a:solidFill>
                      <a:schemeClr val="accent4">
                        <a:lumMod val="20000"/>
                        <a:lumOff val="80000"/>
                      </a:schemeClr>
                    </a:solidFill>
                  </a:tcPr>
                </a:tc>
                <a:extLst>
                  <a:ext uri="{0D108BD9-81ED-4DB2-BD59-A6C34878D82A}">
                    <a16:rowId xmlns:a16="http://schemas.microsoft.com/office/drawing/2014/main" val="3551464006"/>
                  </a:ext>
                </a:extLst>
              </a:tr>
            </a:tbl>
          </a:graphicData>
        </a:graphic>
      </p:graphicFrame>
      <p:pic>
        <p:nvPicPr>
          <p:cNvPr id="45" name="Imagen 44">
            <a:extLst>
              <a:ext uri="{FF2B5EF4-FFF2-40B4-BE49-F238E27FC236}">
                <a16:creationId xmlns:a16="http://schemas.microsoft.com/office/drawing/2014/main" id="{C9979D3A-F745-C7D0-4D0C-C2709F9DA4EF}"/>
              </a:ext>
            </a:extLst>
          </p:cNvPr>
          <p:cNvPicPr>
            <a:picLocks noChangeAspect="1"/>
          </p:cNvPicPr>
          <p:nvPr/>
        </p:nvPicPr>
        <p:blipFill>
          <a:blip r:embed="rId6"/>
          <a:srcRect l="306" r="306"/>
          <a:stretch/>
        </p:blipFill>
        <p:spPr>
          <a:xfrm>
            <a:off x="640498" y="4287536"/>
            <a:ext cx="3116257" cy="2043085"/>
          </a:xfrm>
          <a:prstGeom prst="roundRect">
            <a:avLst>
              <a:gd name="adj" fmla="val 10703"/>
            </a:avLst>
          </a:prstGeom>
        </p:spPr>
      </p:pic>
      <p:pic>
        <p:nvPicPr>
          <p:cNvPr id="47" name="Imagen 46" descr="Gráfico, Gráfico de líneas&#10;&#10;Descripción generada automáticamente">
            <a:extLst>
              <a:ext uri="{FF2B5EF4-FFF2-40B4-BE49-F238E27FC236}">
                <a16:creationId xmlns:a16="http://schemas.microsoft.com/office/drawing/2014/main" id="{A44B5E39-9093-B313-494A-B5C9495A39C3}"/>
              </a:ext>
            </a:extLst>
          </p:cNvPr>
          <p:cNvPicPr>
            <a:picLocks noChangeAspect="1"/>
          </p:cNvPicPr>
          <p:nvPr/>
        </p:nvPicPr>
        <p:blipFill>
          <a:blip r:embed="rId7"/>
          <a:stretch>
            <a:fillRect/>
          </a:stretch>
        </p:blipFill>
        <p:spPr>
          <a:xfrm>
            <a:off x="4267828" y="4283848"/>
            <a:ext cx="3116258" cy="2043084"/>
          </a:xfrm>
          <a:prstGeom prst="rect">
            <a:avLst/>
          </a:prstGeom>
        </p:spPr>
      </p:pic>
      <p:sp>
        <p:nvSpPr>
          <p:cNvPr id="50" name="Elipse 49">
            <a:extLst>
              <a:ext uri="{FF2B5EF4-FFF2-40B4-BE49-F238E27FC236}">
                <a16:creationId xmlns:a16="http://schemas.microsoft.com/office/drawing/2014/main" id="{53FDA037-874F-CAD2-BFC8-2CBE9A6A5453}"/>
              </a:ext>
            </a:extLst>
          </p:cNvPr>
          <p:cNvSpPr/>
          <p:nvPr/>
        </p:nvSpPr>
        <p:spPr>
          <a:xfrm>
            <a:off x="3151055" y="4465021"/>
            <a:ext cx="540000" cy="540000"/>
          </a:xfrm>
          <a:prstGeom prst="ellipse">
            <a:avLst/>
          </a:prstGeom>
          <a:solidFill>
            <a:schemeClr val="bg1"/>
          </a:solidFill>
          <a:ln>
            <a:solidFill>
              <a:schemeClr val="accent5">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accent5">
                    <a:lumMod val="75000"/>
                    <a:lumOff val="25000"/>
                  </a:schemeClr>
                </a:solidFill>
              </a:rPr>
              <a:t>6 </a:t>
            </a:r>
            <a:r>
              <a:rPr lang="es-ES" sz="1200" dirty="0" err="1">
                <a:solidFill>
                  <a:schemeClr val="accent5">
                    <a:lumMod val="75000"/>
                    <a:lumOff val="25000"/>
                  </a:schemeClr>
                </a:solidFill>
              </a:rPr>
              <a:t>cat</a:t>
            </a:r>
            <a:endParaRPr lang="es-ES" sz="1200" dirty="0">
              <a:solidFill>
                <a:schemeClr val="accent5">
                  <a:lumMod val="75000"/>
                  <a:lumOff val="25000"/>
                </a:schemeClr>
              </a:solidFill>
            </a:endParaRPr>
          </a:p>
        </p:txBody>
      </p:sp>
      <p:sp>
        <p:nvSpPr>
          <p:cNvPr id="51" name="Elipse 50">
            <a:extLst>
              <a:ext uri="{FF2B5EF4-FFF2-40B4-BE49-F238E27FC236}">
                <a16:creationId xmlns:a16="http://schemas.microsoft.com/office/drawing/2014/main" id="{02C568E7-8938-AEC7-A279-642425EB4C46}"/>
              </a:ext>
            </a:extLst>
          </p:cNvPr>
          <p:cNvSpPr/>
          <p:nvPr/>
        </p:nvSpPr>
        <p:spPr>
          <a:xfrm>
            <a:off x="6741612" y="4463210"/>
            <a:ext cx="540000" cy="540000"/>
          </a:xfrm>
          <a:prstGeom prst="ellipse">
            <a:avLst/>
          </a:prstGeom>
          <a:solidFill>
            <a:schemeClr val="bg1"/>
          </a:solidFill>
          <a:ln>
            <a:solidFill>
              <a:schemeClr val="accent5">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accent5">
                    <a:lumMod val="75000"/>
                    <a:lumOff val="25000"/>
                  </a:schemeClr>
                </a:solidFill>
              </a:rPr>
              <a:t>4 </a:t>
            </a:r>
            <a:r>
              <a:rPr lang="es-ES" sz="1200" dirty="0" err="1">
                <a:solidFill>
                  <a:schemeClr val="accent5">
                    <a:lumMod val="75000"/>
                    <a:lumOff val="25000"/>
                  </a:schemeClr>
                </a:solidFill>
              </a:rPr>
              <a:t>cat</a:t>
            </a:r>
            <a:endParaRPr lang="es-ES" sz="1200" dirty="0">
              <a:solidFill>
                <a:schemeClr val="accent5">
                  <a:lumMod val="75000"/>
                  <a:lumOff val="25000"/>
                </a:schemeClr>
              </a:solidFill>
            </a:endParaRPr>
          </a:p>
        </p:txBody>
      </p:sp>
    </p:spTree>
    <p:extLst>
      <p:ext uri="{BB962C8B-B14F-4D97-AF65-F5344CB8AC3E}">
        <p14:creationId xmlns:p14="http://schemas.microsoft.com/office/powerpoint/2010/main" val="3206714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EBEF4-5A07-3988-9B63-7F937FF02C71}"/>
            </a:ext>
          </a:extLst>
        </p:cNvPr>
        <p:cNvGrpSpPr/>
        <p:nvPr/>
      </p:nvGrpSpPr>
      <p:grpSpPr>
        <a:xfrm>
          <a:off x="0" y="0"/>
          <a:ext cx="0" cy="0"/>
          <a:chOff x="0" y="0"/>
          <a:chExt cx="0" cy="0"/>
        </a:xfrm>
      </p:grpSpPr>
      <p:sp>
        <p:nvSpPr>
          <p:cNvPr id="40" name="Rectángulo: esquinas redondeadas 39">
            <a:extLst>
              <a:ext uri="{FF2B5EF4-FFF2-40B4-BE49-F238E27FC236}">
                <a16:creationId xmlns:a16="http://schemas.microsoft.com/office/drawing/2014/main" id="{56DF109A-0B95-0506-C202-30A7BE454943}"/>
              </a:ext>
            </a:extLst>
          </p:cNvPr>
          <p:cNvSpPr/>
          <p:nvPr/>
        </p:nvSpPr>
        <p:spPr>
          <a:xfrm>
            <a:off x="505958" y="1104370"/>
            <a:ext cx="11230211" cy="2934195"/>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66399F4B-15E9-BE41-EAE5-3BE6E2DD57B6}"/>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RELACIÓN ENTRE LAS DOS VARIABLES</a:t>
            </a:r>
          </a:p>
          <a:p>
            <a:r>
              <a:rPr lang="es-ES" sz="1400" b="1" dirty="0"/>
              <a:t>Tras categorizar balance relacionamos las dos variables</a:t>
            </a:r>
          </a:p>
        </p:txBody>
      </p:sp>
      <p:sp>
        <p:nvSpPr>
          <p:cNvPr id="18" name="QuadreDeText 22">
            <a:extLst>
              <a:ext uri="{FF2B5EF4-FFF2-40B4-BE49-F238E27FC236}">
                <a16:creationId xmlns:a16="http://schemas.microsoft.com/office/drawing/2014/main" id="{CDC9D5A5-1C94-2070-A3F7-8251EC0F8E3C}"/>
              </a:ext>
            </a:extLst>
          </p:cNvPr>
          <p:cNvSpPr txBox="1"/>
          <p:nvPr/>
        </p:nvSpPr>
        <p:spPr>
          <a:xfrm>
            <a:off x="635384" y="1171518"/>
            <a:ext cx="11050658" cy="461665"/>
          </a:xfrm>
          <a:prstGeom prst="rect">
            <a:avLst/>
          </a:prstGeom>
          <a:noFill/>
        </p:spPr>
        <p:txBody>
          <a:bodyPr wrap="square" rtlCol="0">
            <a:spAutoFit/>
          </a:bodyPr>
          <a:lstStyle/>
          <a:p>
            <a:pPr marL="228600" indent="-228600">
              <a:buAutoNum type="arabicPeriod"/>
            </a:pPr>
            <a:r>
              <a:rPr lang="es-ES" sz="1200" dirty="0"/>
              <a:t>Comparamos las posibilidades de que ocurra un incumplimiento entre las diferentes categorías de balance con </a:t>
            </a:r>
            <a:r>
              <a:rPr lang="es-ES" sz="1200" dirty="0" err="1"/>
              <a:t>Odds</a:t>
            </a:r>
            <a:r>
              <a:rPr lang="es-ES" sz="1200" dirty="0"/>
              <a:t> Ratio primero y después con categorías automáticas sin ponderar.</a:t>
            </a:r>
          </a:p>
        </p:txBody>
      </p:sp>
      <p:pic>
        <p:nvPicPr>
          <p:cNvPr id="47" name="Imagen 46" descr="Gráfico, Gráfico de líneas&#10;&#10;Descripción generada automáticamente">
            <a:extLst>
              <a:ext uri="{FF2B5EF4-FFF2-40B4-BE49-F238E27FC236}">
                <a16:creationId xmlns:a16="http://schemas.microsoft.com/office/drawing/2014/main" id="{4F870555-C184-7803-82A3-82BE2CB79E3A}"/>
              </a:ext>
            </a:extLst>
          </p:cNvPr>
          <p:cNvPicPr>
            <a:picLocks noChangeAspect="1"/>
          </p:cNvPicPr>
          <p:nvPr/>
        </p:nvPicPr>
        <p:blipFill>
          <a:blip r:embed="rId3"/>
          <a:stretch>
            <a:fillRect/>
          </a:stretch>
        </p:blipFill>
        <p:spPr>
          <a:xfrm>
            <a:off x="1618788" y="1547966"/>
            <a:ext cx="4003636" cy="2474625"/>
          </a:xfrm>
          <a:prstGeom prst="rect">
            <a:avLst/>
          </a:prstGeom>
        </p:spPr>
      </p:pic>
      <p:sp>
        <p:nvSpPr>
          <p:cNvPr id="2" name="Rectángulo 1">
            <a:extLst>
              <a:ext uri="{FF2B5EF4-FFF2-40B4-BE49-F238E27FC236}">
                <a16:creationId xmlns:a16="http://schemas.microsoft.com/office/drawing/2014/main" id="{C18A3694-FB59-3C0D-1F38-5ECD7FBFF4CD}"/>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 name="Imatge 7">
            <a:extLst>
              <a:ext uri="{FF2B5EF4-FFF2-40B4-BE49-F238E27FC236}">
                <a16:creationId xmlns:a16="http://schemas.microsoft.com/office/drawing/2014/main" id="{25638DE1-86F1-64B7-0889-7B69E9930AF3}"/>
              </a:ext>
            </a:extLst>
          </p:cNvPr>
          <p:cNvPicPr>
            <a:picLocks noChangeAspect="1"/>
          </p:cNvPicPr>
          <p:nvPr/>
        </p:nvPicPr>
        <p:blipFill>
          <a:blip r:embed="rId4"/>
          <a:stretch>
            <a:fillRect/>
          </a:stretch>
        </p:blipFill>
        <p:spPr>
          <a:xfrm>
            <a:off x="6569577" y="1559934"/>
            <a:ext cx="4003635" cy="2474626"/>
          </a:xfrm>
          <a:prstGeom prst="rect">
            <a:avLst/>
          </a:prstGeom>
        </p:spPr>
      </p:pic>
      <p:sp>
        <p:nvSpPr>
          <p:cNvPr id="7" name="Rectángulo: esquinas redondeadas 6">
            <a:extLst>
              <a:ext uri="{FF2B5EF4-FFF2-40B4-BE49-F238E27FC236}">
                <a16:creationId xmlns:a16="http://schemas.microsoft.com/office/drawing/2014/main" id="{574BB754-D47F-186B-9308-80A48AAE4B29}"/>
              </a:ext>
            </a:extLst>
          </p:cNvPr>
          <p:cNvSpPr/>
          <p:nvPr/>
        </p:nvSpPr>
        <p:spPr>
          <a:xfrm>
            <a:off x="505958" y="4105713"/>
            <a:ext cx="11230211" cy="2564608"/>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22">
            <a:extLst>
              <a:ext uri="{FF2B5EF4-FFF2-40B4-BE49-F238E27FC236}">
                <a16:creationId xmlns:a16="http://schemas.microsoft.com/office/drawing/2014/main" id="{3CE414AC-EBDA-9870-88E3-05732D7784D2}"/>
              </a:ext>
            </a:extLst>
          </p:cNvPr>
          <p:cNvSpPr txBox="1"/>
          <p:nvPr/>
        </p:nvSpPr>
        <p:spPr>
          <a:xfrm>
            <a:off x="635384" y="4267302"/>
            <a:ext cx="11050658" cy="276999"/>
          </a:xfrm>
          <a:prstGeom prst="rect">
            <a:avLst/>
          </a:prstGeom>
          <a:noFill/>
        </p:spPr>
        <p:txBody>
          <a:bodyPr wrap="square" rtlCol="0">
            <a:spAutoFit/>
          </a:bodyPr>
          <a:lstStyle/>
          <a:p>
            <a:r>
              <a:rPr lang="es-ES" sz="1200" b="1" dirty="0"/>
              <a:t>2.</a:t>
            </a:r>
            <a:r>
              <a:rPr lang="es-ES" sz="1200" dirty="0"/>
              <a:t> Realizamos una prueba Chi-Cuadrado para ver si, estadísticamente, la relación entre las dos variables es relevante.</a:t>
            </a:r>
          </a:p>
        </p:txBody>
      </p:sp>
      <p:pic>
        <p:nvPicPr>
          <p:cNvPr id="16" name="Imatge 6">
            <a:extLst>
              <a:ext uri="{FF2B5EF4-FFF2-40B4-BE49-F238E27FC236}">
                <a16:creationId xmlns:a16="http://schemas.microsoft.com/office/drawing/2014/main" id="{5892F406-DEF8-DA8A-16E1-DDF1924590AF}"/>
              </a:ext>
            </a:extLst>
          </p:cNvPr>
          <p:cNvPicPr>
            <a:picLocks noChangeAspect="1"/>
          </p:cNvPicPr>
          <p:nvPr/>
        </p:nvPicPr>
        <p:blipFill>
          <a:blip r:embed="rId5"/>
          <a:stretch>
            <a:fillRect/>
          </a:stretch>
        </p:blipFill>
        <p:spPr>
          <a:xfrm>
            <a:off x="1254990" y="4808972"/>
            <a:ext cx="3862133" cy="794083"/>
          </a:xfrm>
          <a:prstGeom prst="rect">
            <a:avLst/>
          </a:prstGeom>
        </p:spPr>
      </p:pic>
      <p:sp>
        <p:nvSpPr>
          <p:cNvPr id="17" name="QuadreDeText 17">
            <a:extLst>
              <a:ext uri="{FF2B5EF4-FFF2-40B4-BE49-F238E27FC236}">
                <a16:creationId xmlns:a16="http://schemas.microsoft.com/office/drawing/2014/main" id="{981925DA-3905-9B32-3270-A20F1FD08C60}"/>
              </a:ext>
            </a:extLst>
          </p:cNvPr>
          <p:cNvSpPr txBox="1"/>
          <p:nvPr/>
        </p:nvSpPr>
        <p:spPr>
          <a:xfrm>
            <a:off x="6359148" y="4859764"/>
            <a:ext cx="4577862" cy="692497"/>
          </a:xfrm>
          <a:prstGeom prst="rect">
            <a:avLst/>
          </a:prstGeom>
          <a:noFill/>
        </p:spPr>
        <p:txBody>
          <a:bodyPr wrap="square" rtlCol="0">
            <a:spAutoFit/>
          </a:bodyPr>
          <a:lstStyle/>
          <a:p>
            <a:pPr algn="just"/>
            <a:r>
              <a:rPr lang="es-ES" sz="1300" dirty="0"/>
              <a:t>Un p-valor tan bajo indica que la</a:t>
            </a:r>
            <a:r>
              <a:rPr lang="es-ES" sz="1300" b="1" dirty="0"/>
              <a:t> relación</a:t>
            </a:r>
            <a:r>
              <a:rPr lang="es-ES" sz="1300" dirty="0"/>
              <a:t> entre las dos variables es </a:t>
            </a:r>
            <a:r>
              <a:rPr lang="es-ES" sz="1300" b="1" dirty="0"/>
              <a:t>estadísticamente significativa</a:t>
            </a:r>
            <a:r>
              <a:rPr lang="es-ES" sz="1300" dirty="0"/>
              <a:t>. Es decir, es extremadamente improbable que las variables sean independientes.</a:t>
            </a:r>
          </a:p>
        </p:txBody>
      </p:sp>
      <p:sp>
        <p:nvSpPr>
          <p:cNvPr id="19" name="Oval 18">
            <a:extLst>
              <a:ext uri="{FF2B5EF4-FFF2-40B4-BE49-F238E27FC236}">
                <a16:creationId xmlns:a16="http://schemas.microsoft.com/office/drawing/2014/main" id="{9EFF7645-89E9-4016-42DB-C93601040BBE}"/>
              </a:ext>
            </a:extLst>
          </p:cNvPr>
          <p:cNvSpPr/>
          <p:nvPr/>
        </p:nvSpPr>
        <p:spPr>
          <a:xfrm>
            <a:off x="3466880" y="5295725"/>
            <a:ext cx="1582615" cy="376318"/>
          </a:xfrm>
          <a:prstGeom prst="ellipse">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4" name="QuadreDeText 18">
            <a:extLst>
              <a:ext uri="{FF2B5EF4-FFF2-40B4-BE49-F238E27FC236}">
                <a16:creationId xmlns:a16="http://schemas.microsoft.com/office/drawing/2014/main" id="{C29E15A0-2C9F-5BBC-8F2F-F56EE67AE690}"/>
              </a:ext>
            </a:extLst>
          </p:cNvPr>
          <p:cNvSpPr txBox="1"/>
          <p:nvPr/>
        </p:nvSpPr>
        <p:spPr>
          <a:xfrm>
            <a:off x="647591" y="5926447"/>
            <a:ext cx="10946943" cy="561856"/>
          </a:xfrm>
          <a:prstGeom prst="roundRect">
            <a:avLst/>
          </a:prstGeom>
          <a:solidFill>
            <a:schemeClr val="accent5">
              <a:lumMod val="25000"/>
              <a:lumOff val="75000"/>
            </a:schemeClr>
          </a:solidFill>
          <a:ln>
            <a:solidFill>
              <a:schemeClr val="bg1"/>
            </a:solidFill>
          </a:ln>
        </p:spPr>
        <p:txBody>
          <a:bodyPr wrap="square" rtlCol="0">
            <a:spAutoFit/>
          </a:bodyPr>
          <a:lstStyle/>
          <a:p>
            <a:pPr algn="just"/>
            <a:r>
              <a:rPr lang="es-ES" sz="1300" b="1" dirty="0">
                <a:effectLst/>
                <a:latin typeface="Consolas" panose="020B0609020204030204" pitchFamily="49" charset="0"/>
              </a:rPr>
              <a:t>La relación entre las dos variables es muy clara. Hay una relación inversa entre el balance y la tasa de incumplimiento de crédito. </a:t>
            </a:r>
            <a:r>
              <a:rPr lang="es-ES" sz="1400" dirty="0"/>
              <a:t>Cuanto menor es el balance, mucho mayor es la tasa de incumplimiento de crédito.</a:t>
            </a:r>
            <a:endParaRPr lang="es-ES" sz="1300" b="1" dirty="0"/>
          </a:p>
        </p:txBody>
      </p:sp>
    </p:spTree>
    <p:extLst>
      <p:ext uri="{BB962C8B-B14F-4D97-AF65-F5344CB8AC3E}">
        <p14:creationId xmlns:p14="http://schemas.microsoft.com/office/powerpoint/2010/main" val="2926737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9A732-23A2-928F-1707-5BE147632C57}"/>
            </a:ext>
          </a:extLst>
        </p:cNvPr>
        <p:cNvGrpSpPr/>
        <p:nvPr/>
      </p:nvGrpSpPr>
      <p:grpSpPr>
        <a:xfrm>
          <a:off x="0" y="0"/>
          <a:ext cx="0" cy="0"/>
          <a:chOff x="0" y="0"/>
          <a:chExt cx="0" cy="0"/>
        </a:xfrm>
      </p:grpSpPr>
      <p:sp>
        <p:nvSpPr>
          <p:cNvPr id="39" name="Rectángulo: esquinas redondeadas 38">
            <a:extLst>
              <a:ext uri="{FF2B5EF4-FFF2-40B4-BE49-F238E27FC236}">
                <a16:creationId xmlns:a16="http://schemas.microsoft.com/office/drawing/2014/main" id="{DE3AB9DA-E8C3-10F6-DE3F-8F6B16D5D2CF}"/>
              </a:ext>
            </a:extLst>
          </p:cNvPr>
          <p:cNvSpPr/>
          <p:nvPr/>
        </p:nvSpPr>
        <p:spPr>
          <a:xfrm>
            <a:off x="505958" y="1132230"/>
            <a:ext cx="11235326" cy="3439770"/>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Rectángulo 2">
            <a:extLst>
              <a:ext uri="{FF2B5EF4-FFF2-40B4-BE49-F238E27FC236}">
                <a16:creationId xmlns:a16="http://schemas.microsoft.com/office/drawing/2014/main" id="{88F9E6B8-BF29-A92A-2236-53E01BF48BD2}"/>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0993D80F-3972-6FB3-DF7A-E234A6A536B0}"/>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CUANTIFICAR LA RELACIÓN ENTRE BALANCE E INCUMPLIMIENTO</a:t>
            </a:r>
          </a:p>
          <a:p>
            <a:r>
              <a:rPr lang="es-ES" sz="1400" b="1" dirty="0"/>
              <a:t>¿En qué medida los clientes con saldos más bajos están en mayor riesgo de incumplimiento de crédito?</a:t>
            </a:r>
          </a:p>
        </p:txBody>
      </p:sp>
      <p:sp>
        <p:nvSpPr>
          <p:cNvPr id="11" name="QuadreDeText 16">
            <a:extLst>
              <a:ext uri="{FF2B5EF4-FFF2-40B4-BE49-F238E27FC236}">
                <a16:creationId xmlns:a16="http://schemas.microsoft.com/office/drawing/2014/main" id="{8A5FB03E-A9FA-7439-D54F-6BDFC202F016}"/>
              </a:ext>
            </a:extLst>
          </p:cNvPr>
          <p:cNvSpPr txBox="1"/>
          <p:nvPr/>
        </p:nvSpPr>
        <p:spPr>
          <a:xfrm>
            <a:off x="10194401" y="2088205"/>
            <a:ext cx="1442000" cy="2020967"/>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La probabilidad se dispara</a:t>
            </a:r>
            <a:r>
              <a:rPr lang="es-ES" sz="1300" dirty="0"/>
              <a:t> en cuanto pasamos </a:t>
            </a:r>
            <a:r>
              <a:rPr lang="es-ES" sz="1300" b="1" dirty="0"/>
              <a:t>a BAJO y a ALTO</a:t>
            </a:r>
            <a:r>
              <a:rPr lang="es-ES" sz="1300" dirty="0"/>
              <a:t>, mientras que el </a:t>
            </a:r>
            <a:r>
              <a:rPr lang="es-ES" sz="1300" b="1" dirty="0"/>
              <a:t>decrecimiento entre MEDIOS</a:t>
            </a:r>
            <a:r>
              <a:rPr lang="es-ES" sz="1300" dirty="0"/>
              <a:t> es mucho más </a:t>
            </a:r>
            <a:r>
              <a:rPr lang="es-ES" sz="1300" b="1" dirty="0"/>
              <a:t>suave.</a:t>
            </a:r>
          </a:p>
        </p:txBody>
      </p:sp>
      <p:sp>
        <p:nvSpPr>
          <p:cNvPr id="12" name="QuadreDeText 18">
            <a:extLst>
              <a:ext uri="{FF2B5EF4-FFF2-40B4-BE49-F238E27FC236}">
                <a16:creationId xmlns:a16="http://schemas.microsoft.com/office/drawing/2014/main" id="{255D48F8-B250-9488-6A21-90104A72094E}"/>
              </a:ext>
            </a:extLst>
          </p:cNvPr>
          <p:cNvSpPr txBox="1"/>
          <p:nvPr/>
        </p:nvSpPr>
        <p:spPr>
          <a:xfrm>
            <a:off x="7617774" y="5339428"/>
            <a:ext cx="3964553" cy="987504"/>
          </a:xfrm>
          <a:prstGeom prst="roundRect">
            <a:avLst/>
          </a:prstGeom>
          <a:solidFill>
            <a:schemeClr val="accent5">
              <a:lumMod val="25000"/>
              <a:lumOff val="75000"/>
            </a:schemeClr>
          </a:solidFill>
          <a:ln>
            <a:solidFill>
              <a:schemeClr val="bg1"/>
            </a:solidFill>
          </a:ln>
        </p:spPr>
        <p:txBody>
          <a:bodyPr wrap="square" rtlCol="0">
            <a:spAutoFit/>
          </a:bodyPr>
          <a:lstStyle/>
          <a:p>
            <a:r>
              <a:rPr lang="es-ES" sz="1300" dirty="0"/>
              <a:t>Comprobamos que las categorías extremas se pueden asimilar a las contiguas sin apenas variar los resultados. </a:t>
            </a:r>
          </a:p>
          <a:p>
            <a:r>
              <a:rPr lang="es-ES" sz="1300" dirty="0"/>
              <a:t>Por lo que centramos el análisis de la relación entre las variables en </a:t>
            </a:r>
            <a:r>
              <a:rPr lang="es-ES" sz="1300" b="1" dirty="0"/>
              <a:t>4 categorías de balance.</a:t>
            </a:r>
          </a:p>
        </p:txBody>
      </p:sp>
      <p:pic>
        <p:nvPicPr>
          <p:cNvPr id="4" name="Imatge 17">
            <a:extLst>
              <a:ext uri="{FF2B5EF4-FFF2-40B4-BE49-F238E27FC236}">
                <a16:creationId xmlns:a16="http://schemas.microsoft.com/office/drawing/2014/main" id="{6A9F3ECC-28D4-2808-7C94-42BD2B267D2A}"/>
              </a:ext>
            </a:extLst>
          </p:cNvPr>
          <p:cNvPicPr>
            <a:picLocks noChangeAspect="1"/>
          </p:cNvPicPr>
          <p:nvPr/>
        </p:nvPicPr>
        <p:blipFill>
          <a:blip r:embed="rId3"/>
          <a:stretch>
            <a:fillRect/>
          </a:stretch>
        </p:blipFill>
        <p:spPr>
          <a:xfrm>
            <a:off x="5443726" y="1625378"/>
            <a:ext cx="4750675" cy="2946622"/>
          </a:xfrm>
          <a:prstGeom prst="rect">
            <a:avLst/>
          </a:prstGeom>
        </p:spPr>
      </p:pic>
      <p:sp>
        <p:nvSpPr>
          <p:cNvPr id="7" name="QuadreDeText 4">
            <a:extLst>
              <a:ext uri="{FF2B5EF4-FFF2-40B4-BE49-F238E27FC236}">
                <a16:creationId xmlns:a16="http://schemas.microsoft.com/office/drawing/2014/main" id="{462EDE7A-7DC1-AA4C-43CF-4B83F12FD9C4}"/>
              </a:ext>
            </a:extLst>
          </p:cNvPr>
          <p:cNvSpPr txBox="1"/>
          <p:nvPr/>
        </p:nvSpPr>
        <p:spPr>
          <a:xfrm>
            <a:off x="642279" y="1237507"/>
            <a:ext cx="10907441" cy="276999"/>
          </a:xfrm>
          <a:prstGeom prst="rect">
            <a:avLst/>
          </a:prstGeom>
          <a:noFill/>
        </p:spPr>
        <p:txBody>
          <a:bodyPr wrap="square" rtlCol="0">
            <a:spAutoFit/>
          </a:bodyPr>
          <a:lstStyle/>
          <a:p>
            <a:r>
              <a:rPr lang="es-ES" sz="1200" b="1" dirty="0"/>
              <a:t>1</a:t>
            </a:r>
            <a:r>
              <a:rPr lang="es-ES" sz="1200" dirty="0"/>
              <a:t>. Comparamos las posibilidades de que ocurra un incumplimiento entre las diferentes categorías de balance con </a:t>
            </a:r>
            <a:r>
              <a:rPr lang="es-ES" sz="1200" dirty="0" err="1"/>
              <a:t>Odds</a:t>
            </a:r>
            <a:r>
              <a:rPr lang="es-ES" sz="1200" dirty="0"/>
              <a:t> Ratio.</a:t>
            </a:r>
          </a:p>
        </p:txBody>
      </p:sp>
      <p:sp>
        <p:nvSpPr>
          <p:cNvPr id="9" name="Rectángulo: esquinas redondeadas 8">
            <a:extLst>
              <a:ext uri="{FF2B5EF4-FFF2-40B4-BE49-F238E27FC236}">
                <a16:creationId xmlns:a16="http://schemas.microsoft.com/office/drawing/2014/main" id="{48F56490-9F43-ED04-DA11-EB8578417AD4}"/>
              </a:ext>
            </a:extLst>
          </p:cNvPr>
          <p:cNvSpPr/>
          <p:nvPr/>
        </p:nvSpPr>
        <p:spPr>
          <a:xfrm>
            <a:off x="511073" y="4703511"/>
            <a:ext cx="11230211" cy="1725565"/>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QuadreDeText 22">
            <a:extLst>
              <a:ext uri="{FF2B5EF4-FFF2-40B4-BE49-F238E27FC236}">
                <a16:creationId xmlns:a16="http://schemas.microsoft.com/office/drawing/2014/main" id="{177C3C78-00E3-15D0-577F-314EEA914910}"/>
              </a:ext>
            </a:extLst>
          </p:cNvPr>
          <p:cNvSpPr txBox="1"/>
          <p:nvPr/>
        </p:nvSpPr>
        <p:spPr>
          <a:xfrm>
            <a:off x="642279" y="4757371"/>
            <a:ext cx="10994122" cy="492443"/>
          </a:xfrm>
          <a:prstGeom prst="rect">
            <a:avLst/>
          </a:prstGeom>
          <a:noFill/>
        </p:spPr>
        <p:txBody>
          <a:bodyPr wrap="square" rtlCol="0">
            <a:spAutoFit/>
          </a:bodyPr>
          <a:lstStyle/>
          <a:p>
            <a:r>
              <a:rPr lang="es-ES" sz="1200" b="1" dirty="0"/>
              <a:t>2</a:t>
            </a:r>
            <a:r>
              <a:rPr lang="es-ES" sz="1400" b="1" dirty="0"/>
              <a:t>.</a:t>
            </a:r>
            <a:r>
              <a:rPr lang="es-ES" sz="1200" dirty="0"/>
              <a:t> Para cuantificar con mayor detalle la relación entre estas dos variables realizamos una regresión logística de la cual podemos concluir que la relación entre ambas variables es significativa, aunque no es la única variable que explica el comportamiento de ‘incumplimiento’. </a:t>
            </a:r>
          </a:p>
        </p:txBody>
      </p:sp>
      <p:sp>
        <p:nvSpPr>
          <p:cNvPr id="14" name="Rectangle 5">
            <a:extLst>
              <a:ext uri="{FF2B5EF4-FFF2-40B4-BE49-F238E27FC236}">
                <a16:creationId xmlns:a16="http://schemas.microsoft.com/office/drawing/2014/main" id="{E0F403E9-0380-56EF-44CF-4EC76704FBB4}"/>
              </a:ext>
            </a:extLst>
          </p:cNvPr>
          <p:cNvSpPr/>
          <p:nvPr/>
        </p:nvSpPr>
        <p:spPr>
          <a:xfrm>
            <a:off x="1030925" y="5363642"/>
            <a:ext cx="5621083" cy="923330"/>
          </a:xfrm>
          <a:prstGeom prst="rect">
            <a:avLst/>
          </a:prstGeom>
          <a:noFill/>
        </p:spPr>
        <p:txBody>
          <a:bodyPr wrap="square" lIns="91440" tIns="45720" rIns="91440" bIns="45720">
            <a:spAutoFit/>
          </a:bodyPr>
          <a:lstStyle/>
          <a:p>
            <a:pPr algn="ctr"/>
            <a:r>
              <a:rPr lang="ca-ES" sz="5400" b="0" cap="none" spc="0" dirty="0">
                <a:ln w="0"/>
                <a:solidFill>
                  <a:schemeClr val="accent1"/>
                </a:solidFill>
                <a:effectLst>
                  <a:outerShdw blurRad="38100" dist="25400" dir="5400000" algn="ctr" rotWithShape="0">
                    <a:srgbClr val="6E747A">
                      <a:alpha val="43000"/>
                    </a:srgbClr>
                  </a:outerShdw>
                </a:effectLst>
              </a:rPr>
              <a:t>+1</a:t>
            </a:r>
            <a:r>
              <a:rPr lang="ca-ES" sz="3600" b="0" cap="none" spc="0" dirty="0">
                <a:ln w="0"/>
                <a:solidFill>
                  <a:schemeClr val="accent1"/>
                </a:solidFill>
                <a:effectLst>
                  <a:outerShdw blurRad="38100" dist="25400" dir="5400000" algn="ctr" rotWithShape="0">
                    <a:srgbClr val="6E747A">
                      <a:alpha val="43000"/>
                    </a:srgbClr>
                  </a:outerShdw>
                </a:effectLst>
              </a:rPr>
              <a:t>€</a:t>
            </a:r>
            <a:r>
              <a:rPr lang="ca-ES" sz="5400" b="0" cap="none" spc="0" dirty="0">
                <a:ln w="0"/>
                <a:solidFill>
                  <a:schemeClr val="accent1"/>
                </a:solidFill>
                <a:effectLst>
                  <a:outerShdw blurRad="38100" dist="25400" dir="5400000" algn="ctr" rotWithShape="0">
                    <a:srgbClr val="6E747A">
                      <a:alpha val="43000"/>
                    </a:srgbClr>
                  </a:outerShdw>
                </a:effectLst>
              </a:rPr>
              <a:t>   =   </a:t>
            </a:r>
            <a:r>
              <a:rPr lang="ca-ES" sz="5400" b="0" cap="none" spc="0" dirty="0">
                <a:ln w="0"/>
                <a:solidFill>
                  <a:srgbClr val="00B050"/>
                </a:solidFill>
                <a:effectLst>
                  <a:outerShdw blurRad="38100" dist="25400" dir="5400000" algn="ctr" rotWithShape="0">
                    <a:srgbClr val="6E747A">
                      <a:alpha val="43000"/>
                    </a:srgbClr>
                  </a:outerShdw>
                </a:effectLst>
              </a:rPr>
              <a:t>-0,19%</a:t>
            </a:r>
          </a:p>
        </p:txBody>
      </p:sp>
      <p:sp>
        <p:nvSpPr>
          <p:cNvPr id="17" name="QuadreDeText 16">
            <a:extLst>
              <a:ext uri="{FF2B5EF4-FFF2-40B4-BE49-F238E27FC236}">
                <a16:creationId xmlns:a16="http://schemas.microsoft.com/office/drawing/2014/main" id="{C5420C65-04FC-6152-B928-3948DFC26705}"/>
              </a:ext>
            </a:extLst>
          </p:cNvPr>
          <p:cNvSpPr txBox="1"/>
          <p:nvPr/>
        </p:nvSpPr>
        <p:spPr>
          <a:xfrm>
            <a:off x="6618160" y="5401580"/>
            <a:ext cx="5018241" cy="766167"/>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dirty="0">
                <a:effectLst/>
              </a:rPr>
              <a:t>Obtenemos un coeficiente de ‘balance’ que nos indica que, aproximadamente de media, </a:t>
            </a:r>
            <a:r>
              <a:rPr lang="es-ES" sz="1300" b="1" dirty="0">
                <a:effectLst/>
              </a:rPr>
              <a:t>por cada unidad de ‘balance</a:t>
            </a:r>
            <a:r>
              <a:rPr lang="es-ES" sz="1300" dirty="0">
                <a:effectLst/>
              </a:rPr>
              <a:t>’ de más la </a:t>
            </a:r>
            <a:r>
              <a:rPr lang="es-ES" sz="1300" b="1" dirty="0">
                <a:effectLst/>
              </a:rPr>
              <a:t>probabilidad </a:t>
            </a:r>
            <a:r>
              <a:rPr lang="es-ES" sz="1300" dirty="0">
                <a:effectLst/>
              </a:rPr>
              <a:t>de caer en </a:t>
            </a:r>
            <a:r>
              <a:rPr lang="es-ES" sz="1300" b="1" dirty="0">
                <a:effectLst/>
              </a:rPr>
              <a:t>incumplimiento</a:t>
            </a:r>
            <a:r>
              <a:rPr lang="es-ES" sz="1300" dirty="0">
                <a:effectLst/>
              </a:rPr>
              <a:t> decrece un </a:t>
            </a:r>
            <a:r>
              <a:rPr lang="es-ES" sz="1300" b="1" dirty="0">
                <a:effectLst/>
              </a:rPr>
              <a:t>-0.19%.</a:t>
            </a:r>
          </a:p>
        </p:txBody>
      </p:sp>
      <p:pic>
        <p:nvPicPr>
          <p:cNvPr id="20" name="Imatge 12">
            <a:extLst>
              <a:ext uri="{FF2B5EF4-FFF2-40B4-BE49-F238E27FC236}">
                <a16:creationId xmlns:a16="http://schemas.microsoft.com/office/drawing/2014/main" id="{1A82CFB6-D2AA-43B8-B716-9E95287DFE46}"/>
              </a:ext>
            </a:extLst>
          </p:cNvPr>
          <p:cNvPicPr>
            <a:picLocks noChangeAspect="1"/>
          </p:cNvPicPr>
          <p:nvPr/>
        </p:nvPicPr>
        <p:blipFill>
          <a:blip r:embed="rId4"/>
          <a:srcRect b="5552"/>
          <a:stretch/>
        </p:blipFill>
        <p:spPr>
          <a:xfrm>
            <a:off x="653809" y="1633790"/>
            <a:ext cx="4733118" cy="2772757"/>
          </a:xfrm>
          <a:prstGeom prst="rect">
            <a:avLst/>
          </a:prstGeom>
        </p:spPr>
      </p:pic>
      <p:cxnSp>
        <p:nvCxnSpPr>
          <p:cNvPr id="22" name="Connector de fletxa recta 18">
            <a:extLst>
              <a:ext uri="{FF2B5EF4-FFF2-40B4-BE49-F238E27FC236}">
                <a16:creationId xmlns:a16="http://schemas.microsoft.com/office/drawing/2014/main" id="{61FA3922-C84C-DF91-D43F-226B8A824DBC}"/>
              </a:ext>
            </a:extLst>
          </p:cNvPr>
          <p:cNvCxnSpPr>
            <a:cxnSpLocks/>
          </p:cNvCxnSpPr>
          <p:nvPr/>
        </p:nvCxnSpPr>
        <p:spPr>
          <a:xfrm>
            <a:off x="1824713" y="4176956"/>
            <a:ext cx="51538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Connector de fletxa recta 26">
            <a:extLst>
              <a:ext uri="{FF2B5EF4-FFF2-40B4-BE49-F238E27FC236}">
                <a16:creationId xmlns:a16="http://schemas.microsoft.com/office/drawing/2014/main" id="{D5AB16A1-6191-1A60-A3CB-29FFBC5843F9}"/>
              </a:ext>
            </a:extLst>
          </p:cNvPr>
          <p:cNvCxnSpPr>
            <a:cxnSpLocks/>
          </p:cNvCxnSpPr>
          <p:nvPr/>
        </p:nvCxnSpPr>
        <p:spPr>
          <a:xfrm>
            <a:off x="2997626" y="4176956"/>
            <a:ext cx="51538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QuadreDeText 27">
            <a:extLst>
              <a:ext uri="{FF2B5EF4-FFF2-40B4-BE49-F238E27FC236}">
                <a16:creationId xmlns:a16="http://schemas.microsoft.com/office/drawing/2014/main" id="{E1C08BA5-A7BD-E2A4-E227-D23FAC54DC19}"/>
              </a:ext>
            </a:extLst>
          </p:cNvPr>
          <p:cNvSpPr txBox="1"/>
          <p:nvPr/>
        </p:nvSpPr>
        <p:spPr>
          <a:xfrm>
            <a:off x="1784489" y="3861072"/>
            <a:ext cx="555614" cy="246221"/>
          </a:xfrm>
          <a:prstGeom prst="rect">
            <a:avLst/>
          </a:prstGeom>
          <a:noFill/>
        </p:spPr>
        <p:txBody>
          <a:bodyPr wrap="square" rtlCol="0">
            <a:spAutoFit/>
          </a:bodyPr>
          <a:lstStyle/>
          <a:p>
            <a:r>
              <a:rPr lang="ca-ES" sz="1000" dirty="0"/>
              <a:t>X 8.46</a:t>
            </a:r>
          </a:p>
        </p:txBody>
      </p:sp>
      <p:sp>
        <p:nvSpPr>
          <p:cNvPr id="28" name="QuadreDeText 30">
            <a:extLst>
              <a:ext uri="{FF2B5EF4-FFF2-40B4-BE49-F238E27FC236}">
                <a16:creationId xmlns:a16="http://schemas.microsoft.com/office/drawing/2014/main" id="{303EC89C-0D38-6773-BD94-B4DF7D0CE10B}"/>
              </a:ext>
            </a:extLst>
          </p:cNvPr>
          <p:cNvSpPr txBox="1"/>
          <p:nvPr/>
        </p:nvSpPr>
        <p:spPr>
          <a:xfrm>
            <a:off x="2957401" y="3897196"/>
            <a:ext cx="555614" cy="246221"/>
          </a:xfrm>
          <a:prstGeom prst="rect">
            <a:avLst/>
          </a:prstGeom>
          <a:noFill/>
        </p:spPr>
        <p:txBody>
          <a:bodyPr wrap="square" rtlCol="0">
            <a:spAutoFit/>
          </a:bodyPr>
          <a:lstStyle/>
          <a:p>
            <a:r>
              <a:rPr lang="ca-ES" sz="1000" dirty="0"/>
              <a:t>X 1.42</a:t>
            </a:r>
          </a:p>
        </p:txBody>
      </p:sp>
      <p:sp>
        <p:nvSpPr>
          <p:cNvPr id="29" name="QuadreDeText 31">
            <a:extLst>
              <a:ext uri="{FF2B5EF4-FFF2-40B4-BE49-F238E27FC236}">
                <a16:creationId xmlns:a16="http://schemas.microsoft.com/office/drawing/2014/main" id="{E33DE1C4-0F4A-8CB3-A9BC-8EF1C291E126}"/>
              </a:ext>
            </a:extLst>
          </p:cNvPr>
          <p:cNvSpPr txBox="1"/>
          <p:nvPr/>
        </p:nvSpPr>
        <p:spPr>
          <a:xfrm>
            <a:off x="4131445" y="3877697"/>
            <a:ext cx="555614" cy="246221"/>
          </a:xfrm>
          <a:prstGeom prst="rect">
            <a:avLst/>
          </a:prstGeom>
          <a:noFill/>
        </p:spPr>
        <p:txBody>
          <a:bodyPr wrap="square" rtlCol="0">
            <a:spAutoFit/>
          </a:bodyPr>
          <a:lstStyle/>
          <a:p>
            <a:r>
              <a:rPr lang="ca-ES" sz="1000" dirty="0"/>
              <a:t>X 6,02</a:t>
            </a:r>
          </a:p>
        </p:txBody>
      </p:sp>
      <p:cxnSp>
        <p:nvCxnSpPr>
          <p:cNvPr id="30" name="Connector de fletxa recta 3">
            <a:extLst>
              <a:ext uri="{FF2B5EF4-FFF2-40B4-BE49-F238E27FC236}">
                <a16:creationId xmlns:a16="http://schemas.microsoft.com/office/drawing/2014/main" id="{7F63AD48-329A-9466-39B3-3C7EF8C6FA8C}"/>
              </a:ext>
            </a:extLst>
          </p:cNvPr>
          <p:cNvCxnSpPr>
            <a:cxnSpLocks/>
          </p:cNvCxnSpPr>
          <p:nvPr/>
        </p:nvCxnSpPr>
        <p:spPr>
          <a:xfrm>
            <a:off x="4151557" y="4167067"/>
            <a:ext cx="51538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3401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QuadreDeText 3">
            <a:extLst>
              <a:ext uri="{FF2B5EF4-FFF2-40B4-BE49-F238E27FC236}">
                <a16:creationId xmlns:a16="http://schemas.microsoft.com/office/drawing/2014/main" id="{DB2F1EA4-1C0B-78BF-E2EA-8AB81F4C9702}"/>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CATEGORÍAS DE RIESGO Y PROPUESTAS DE AJUSTE</a:t>
            </a:r>
          </a:p>
          <a:p>
            <a:r>
              <a:rPr lang="es-ES" sz="1400" b="1" dirty="0"/>
              <a:t>¿Cómo debemos ajustar nuestras políticas de crédito para mitigar este riesgo?</a:t>
            </a:r>
          </a:p>
        </p:txBody>
      </p:sp>
      <p:sp>
        <p:nvSpPr>
          <p:cNvPr id="6" name="Rectángulo 5">
            <a:extLst>
              <a:ext uri="{FF2B5EF4-FFF2-40B4-BE49-F238E27FC236}">
                <a16:creationId xmlns:a16="http://schemas.microsoft.com/office/drawing/2014/main" id="{E7478029-ADB7-4B87-4DF3-7D4C5580791D}"/>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582763781"/>
      </p:ext>
    </p:extLst>
  </p:cSld>
  <p:clrMapOvr>
    <a:masterClrMapping/>
  </p:clrMapOvr>
</p:sld>
</file>

<file path=ppt/theme/theme1.xml><?xml version="1.0" encoding="utf-8"?>
<a:theme xmlns:a="http://schemas.openxmlformats.org/drawingml/2006/main" name="Tema de Offic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49603285_TF16411253_Win32" id="{2C59E102-15E9-4D8B-B2F3-9BC4537C440C}" vid="{D57EAC22-0DAE-4CAE-BBA4-28BA0EB5CB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366</TotalTime>
  <Words>618</Words>
  <Application>Microsoft Office PowerPoint</Application>
  <PresentationFormat>Widescreen</PresentationFormat>
  <Paragraphs>70</Paragraphs>
  <Slides>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Consolas</vt:lpstr>
      <vt:lpstr>Corbel</vt:lpstr>
      <vt:lpstr>Wingdings</vt:lpstr>
      <vt:lpstr>Tema de Office</vt:lpstr>
      <vt:lpstr>RESULTADOS DESAFÍO 1</vt:lpstr>
      <vt:lpstr>Análisis del Perfil de Cliente</vt:lpstr>
      <vt:lpstr>Análisis de Márketing y Comunicación</vt:lpstr>
      <vt:lpstr>Análisis de Finanzas y  Riesgo Crediticio</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RESULTADOS DESAFÍO 1</dc:title>
  <dc:creator>Natalya Martyn</dc:creator>
  <cp:lastModifiedBy>Germán Lizarraga Pereira</cp:lastModifiedBy>
  <cp:revision>4</cp:revision>
  <dcterms:created xsi:type="dcterms:W3CDTF">2024-10-12T08:55:41Z</dcterms:created>
  <dcterms:modified xsi:type="dcterms:W3CDTF">2024-10-12T17:17:34Z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