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58" r:id="rId4"/>
    <p:sldId id="278" r:id="rId5"/>
    <p:sldId id="279" r:id="rId6"/>
    <p:sldId id="280" r:id="rId7"/>
    <p:sldId id="281" r:id="rId8"/>
    <p:sldId id="288" r:id="rId9"/>
    <p:sldId id="259" r:id="rId10"/>
    <p:sldId id="260" r:id="rId11"/>
    <p:sldId id="282" r:id="rId12"/>
    <p:sldId id="283" r:id="rId13"/>
    <p:sldId id="284" r:id="rId14"/>
    <p:sldId id="285" r:id="rId15"/>
    <p:sldId id="286" r:id="rId16"/>
    <p:sldId id="287" r:id="rId17"/>
    <p:sldId id="289" r:id="rId18"/>
    <p:sldId id="29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B7EF4-1B49-4BF4-A123-CF110FBAEB64}" type="datetimeFigureOut">
              <a:rPr lang="es-ES" smtClean="0"/>
              <a:t>12/10/2024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3C2E-5331-41E0-BE28-C99AFD1C5C1A}" type="slidenum">
              <a:rPr lang="es-ES" smtClean="0"/>
              <a:t>‹#›</a:t>
            </a:fld>
            <a:endParaRPr lang="es-ES"/>
          </a:p>
        </p:txBody>
      </p:sp>
    </p:spTree>
    <p:extLst>
      <p:ext uri="{BB962C8B-B14F-4D97-AF65-F5344CB8AC3E}">
        <p14:creationId xmlns:p14="http://schemas.microsoft.com/office/powerpoint/2010/main" val="169266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6043C2E-5331-41E0-BE28-C99AFD1C5C1A}" type="slidenum">
              <a:rPr lang="es-ES" smtClean="0"/>
              <a:t>1</a:t>
            </a:fld>
            <a:endParaRPr lang="es-ES"/>
          </a:p>
        </p:txBody>
      </p:sp>
    </p:spTree>
    <p:extLst>
      <p:ext uri="{BB962C8B-B14F-4D97-AF65-F5344CB8AC3E}">
        <p14:creationId xmlns:p14="http://schemas.microsoft.com/office/powerpoint/2010/main" val="44348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93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0631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67939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84689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50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31106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7CBEBE-B289-47BF-8268-0E81A18D4178}" type="datetimeFigureOut">
              <a:rPr lang="es-ES" smtClean="0"/>
              <a:t>12/10/2024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4857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7CBEBE-B289-47BF-8268-0E81A18D4178}" type="datetimeFigureOut">
              <a:rPr lang="es-ES" smtClean="0"/>
              <a:t>12/10/2024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800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7CBEBE-B289-47BF-8268-0E81A18D4178}" type="datetimeFigureOut">
              <a:rPr lang="es-ES" smtClean="0"/>
              <a:t>12/10/2024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7281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CEDD92-0243-4981-BE06-2D1E1E4413A5}" type="slidenum">
              <a:rPr lang="es-ES" smtClean="0"/>
              <a:t>‹#›</a:t>
            </a:fld>
            <a:endParaRPr lang="es-ES"/>
          </a:p>
        </p:txBody>
      </p:sp>
    </p:spTree>
    <p:extLst>
      <p:ext uri="{BB962C8B-B14F-4D97-AF65-F5344CB8AC3E}">
        <p14:creationId xmlns:p14="http://schemas.microsoft.com/office/powerpoint/2010/main" val="248395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80435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7CBEBE-B289-47BF-8268-0E81A18D4178}" type="datetimeFigureOut">
              <a:rPr lang="es-ES" smtClean="0"/>
              <a:t>12/10/2024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CEDD92-0243-4981-BE06-2D1E1E4413A5}" type="slidenum">
              <a:rPr lang="es-ES" smtClean="0"/>
              <a:t>‹#›</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35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B50A71E-055E-0BAB-A8D4-02F31D56E11F}"/>
              </a:ext>
            </a:extLst>
          </p:cNvPr>
          <p:cNvSpPr txBox="1"/>
          <p:nvPr/>
        </p:nvSpPr>
        <p:spPr>
          <a:xfrm>
            <a:off x="878889" y="594802"/>
            <a:ext cx="7821228" cy="4924425"/>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r>
              <a:rPr lang="es-ES" sz="3200" dirty="0"/>
              <a:t>Simplificación del problema y asunciones</a:t>
            </a:r>
          </a:p>
          <a:p>
            <a:pPr marL="342900" indent="-342900">
              <a:buAutoNum type="arabicPeriod"/>
            </a:pPr>
            <a:r>
              <a:rPr lang="es-ES" sz="3200" dirty="0"/>
              <a:t>EDA: Análisis exploratorio</a:t>
            </a:r>
          </a:p>
          <a:p>
            <a:pPr marL="342900" indent="-342900">
              <a:buAutoNum type="arabicPeriod"/>
            </a:pPr>
            <a:r>
              <a:rPr lang="es-ES" sz="3200" dirty="0"/>
              <a:t>Primer análisis a la primera pregunta del desafío</a:t>
            </a:r>
          </a:p>
          <a:p>
            <a:r>
              <a:rPr lang="es-ES" sz="3200" dirty="0"/>
              <a:t>5. Estimación probabilidad de contratación</a:t>
            </a:r>
          </a:p>
          <a:p>
            <a:r>
              <a:rPr lang="es-ES" sz="3200" dirty="0"/>
              <a:t>6. Argumentaciones de la respuesta a la segunda pregunta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278145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5CCEE-C891-4F3C-BEF7-D1C9287FDAB5}"/>
              </a:ext>
            </a:extLst>
          </p:cNvPr>
          <p:cNvSpPr>
            <a:spLocks noGrp="1"/>
          </p:cNvSpPr>
          <p:nvPr>
            <p:ph idx="1"/>
          </p:nvPr>
        </p:nvSpPr>
        <p:spPr>
          <a:xfrm>
            <a:off x="838200" y="374073"/>
            <a:ext cx="10515600" cy="5802890"/>
          </a:xfrm>
        </p:spPr>
        <p:txBody>
          <a:bodyPr>
            <a:normAutofit/>
          </a:bodyPr>
          <a:lstStyle/>
          <a:p>
            <a:pPr marL="0" indent="0" rtl="0">
              <a:buNone/>
            </a:pPr>
            <a:r>
              <a:rPr lang="es-ES" b="1" dirty="0"/>
              <a:t>- Llamadas muy largas (1034-1570 segundos):</a:t>
            </a:r>
          </a:p>
          <a:p>
            <a:pPr marL="0" indent="0" rtl="0">
              <a:buNone/>
            </a:pPr>
            <a:r>
              <a:rPr lang="es-ES" dirty="0"/>
              <a:t>Aunque las conversiones siguen siendo altas, las llamadas muy largas muestran una ligera caída en efectividad. Esto podría deberse a que, en algunos casos, el cliente puede perder interés si la llamada se prolonga demasiado. Aquí es crucial mantener un balance entre proporcionar información suficiente y evitar que la conversación se torne tediosa o repetitiva.</a:t>
            </a:r>
          </a:p>
          <a:p>
            <a:pPr marL="0" indent="0" rtl="0">
              <a:buNone/>
            </a:pPr>
            <a:r>
              <a:rPr lang="es-ES" b="1" dirty="0"/>
              <a:t>- Llamadas extremadamente largas (1570+ segundos):</a:t>
            </a:r>
          </a:p>
          <a:p>
            <a:pPr marL="0" indent="0" rtl="0">
              <a:buNone/>
            </a:pPr>
            <a:r>
              <a:rPr lang="es-ES" dirty="0"/>
              <a:t>Este rango de duración es el menos efectivo en cuanto a conversión. Las llamadas extremadamente largas no solo son ineficaces, sino que también podrían estar mal gestionadas, causando que el cliente pierda interés y no se suscriba. Estas llamadas deberían ser evaluadas y optimizadas para reducir su duración o mejorar su estructura, enfocándose en lograr una mayor eficiencia.</a:t>
            </a:r>
          </a:p>
          <a:p>
            <a:pPr marL="0" indent="0" rtl="0">
              <a:buNone/>
            </a:pPr>
            <a:endParaRPr lang="es-ES" dirty="0"/>
          </a:p>
          <a:p>
            <a:endParaRPr lang="en-US" dirty="0"/>
          </a:p>
        </p:txBody>
      </p:sp>
    </p:spTree>
    <p:extLst>
      <p:ext uri="{BB962C8B-B14F-4D97-AF65-F5344CB8AC3E}">
        <p14:creationId xmlns:p14="http://schemas.microsoft.com/office/powerpoint/2010/main" val="283311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10440141" cy="523220"/>
          </a:xfrm>
          <a:prstGeom prst="rect">
            <a:avLst/>
          </a:prstGeom>
          <a:noFill/>
        </p:spPr>
        <p:txBody>
          <a:bodyPr wrap="square" rtlCol="0">
            <a:spAutoFit/>
          </a:bodyPr>
          <a:lstStyle/>
          <a:p>
            <a:r>
              <a:rPr lang="es-ES" sz="2800" dirty="0">
                <a:solidFill>
                  <a:srgbClr val="FF0000"/>
                </a:solidFill>
              </a:rPr>
              <a:t>5.1 Tasa de conversión</a:t>
            </a:r>
            <a:endParaRPr lang="es-ES" dirty="0"/>
          </a:p>
        </p:txBody>
      </p:sp>
      <p:pic>
        <p:nvPicPr>
          <p:cNvPr id="5" name="Imagen 4">
            <a:extLst>
              <a:ext uri="{FF2B5EF4-FFF2-40B4-BE49-F238E27FC236}">
                <a16:creationId xmlns:a16="http://schemas.microsoft.com/office/drawing/2014/main" id="{7E31B44F-C54F-5C14-1906-486123FC1CC0}"/>
              </a:ext>
            </a:extLst>
          </p:cNvPr>
          <p:cNvPicPr>
            <a:picLocks noChangeAspect="1"/>
          </p:cNvPicPr>
          <p:nvPr/>
        </p:nvPicPr>
        <p:blipFill>
          <a:blip r:embed="rId2"/>
          <a:stretch>
            <a:fillRect/>
          </a:stretch>
        </p:blipFill>
        <p:spPr>
          <a:xfrm>
            <a:off x="636154" y="1977630"/>
            <a:ext cx="10439400" cy="1895475"/>
          </a:xfrm>
          <a:prstGeom prst="rect">
            <a:avLst/>
          </a:prstGeom>
        </p:spPr>
      </p:pic>
      <p:pic>
        <p:nvPicPr>
          <p:cNvPr id="8" name="Picture 2" descr="Qué es y cómo se calcula la tasa de conversión? - Blog de hiberus">
            <a:extLst>
              <a:ext uri="{FF2B5EF4-FFF2-40B4-BE49-F238E27FC236}">
                <a16:creationId xmlns:a16="http://schemas.microsoft.com/office/drawing/2014/main" id="{9600E9F2-3E07-3E82-BF98-8D56F0ECD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257999"/>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7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5219803" cy="523220"/>
          </a:xfrm>
          <a:prstGeom prst="rect">
            <a:avLst/>
          </a:prstGeom>
          <a:noFill/>
        </p:spPr>
        <p:txBody>
          <a:bodyPr wrap="square" rtlCol="0">
            <a:spAutoFit/>
          </a:bodyPr>
          <a:lstStyle/>
          <a:p>
            <a:r>
              <a:rPr lang="es-ES" sz="2800" dirty="0">
                <a:solidFill>
                  <a:srgbClr val="0000FF"/>
                </a:solidFill>
              </a:rPr>
              <a:t>5.1 Tasa de conversión </a:t>
            </a:r>
          </a:p>
        </p:txBody>
      </p:sp>
      <p:pic>
        <p:nvPicPr>
          <p:cNvPr id="4" name="Imagen 3">
            <a:extLst>
              <a:ext uri="{FF2B5EF4-FFF2-40B4-BE49-F238E27FC236}">
                <a16:creationId xmlns:a16="http://schemas.microsoft.com/office/drawing/2014/main" id="{4FFAE669-853C-5192-308B-996A4CA116F2}"/>
              </a:ext>
            </a:extLst>
          </p:cNvPr>
          <p:cNvPicPr>
            <a:picLocks noChangeAspect="1"/>
          </p:cNvPicPr>
          <p:nvPr/>
        </p:nvPicPr>
        <p:blipFill>
          <a:blip r:embed="rId2"/>
          <a:stretch>
            <a:fillRect/>
          </a:stretch>
        </p:blipFill>
        <p:spPr>
          <a:xfrm>
            <a:off x="1388125" y="1342771"/>
            <a:ext cx="4441834" cy="4937955"/>
          </a:xfrm>
          <a:prstGeom prst="rect">
            <a:avLst/>
          </a:prstGeom>
        </p:spPr>
      </p:pic>
      <p:sp>
        <p:nvSpPr>
          <p:cNvPr id="6" name="CuadroTexto 5">
            <a:extLst>
              <a:ext uri="{FF2B5EF4-FFF2-40B4-BE49-F238E27FC236}">
                <a16:creationId xmlns:a16="http://schemas.microsoft.com/office/drawing/2014/main" id="{A084FB32-E4F7-233C-D5F5-2A13717A3EC1}"/>
              </a:ext>
            </a:extLst>
          </p:cNvPr>
          <p:cNvSpPr txBox="1"/>
          <p:nvPr/>
        </p:nvSpPr>
        <p:spPr>
          <a:xfrm>
            <a:off x="6096000" y="2073925"/>
            <a:ext cx="5306458" cy="1938992"/>
          </a:xfrm>
          <a:prstGeom prst="rect">
            <a:avLst/>
          </a:prstGeom>
          <a:noFill/>
        </p:spPr>
        <p:txBody>
          <a:bodyPr wrap="square" rtlCol="0">
            <a:spAutoFit/>
          </a:bodyPr>
          <a:lstStyle/>
          <a:p>
            <a:pPr marL="342900" indent="-342900">
              <a:buFont typeface="Arial" panose="020B0604020202020204" pitchFamily="34" charset="0"/>
              <a:buChar char="•"/>
            </a:pPr>
            <a:r>
              <a:rPr lang="es-ES" sz="2000" dirty="0"/>
              <a:t>Vemos que </a:t>
            </a:r>
            <a:r>
              <a:rPr lang="es-ES" sz="2000" b="1" dirty="0"/>
              <a:t>para rangos más grandes, la tasa de conversión</a:t>
            </a:r>
            <a:r>
              <a:rPr lang="es-ES" sz="2000" dirty="0"/>
              <a:t>, es decir de contratación de depósitos </a:t>
            </a:r>
            <a:r>
              <a:rPr lang="es-ES" sz="2000" b="1" dirty="0"/>
              <a:t>es más grande</a:t>
            </a:r>
            <a:r>
              <a:rPr lang="es-ES" sz="2000" dirty="0"/>
              <a:t>, pero esto no sería la probabilidad de contratación, pues  también es poco probable que las llamadas duren tanto.</a:t>
            </a:r>
          </a:p>
        </p:txBody>
      </p:sp>
    </p:spTree>
    <p:extLst>
      <p:ext uri="{BB962C8B-B14F-4D97-AF65-F5344CB8AC3E}">
        <p14:creationId xmlns:p14="http://schemas.microsoft.com/office/powerpoint/2010/main" val="232772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0000FF"/>
                </a:solidFill>
              </a:rPr>
              <a:t>5.2 Probabilidad llamada rango de duración</a:t>
            </a:r>
          </a:p>
        </p:txBody>
      </p:sp>
      <p:pic>
        <p:nvPicPr>
          <p:cNvPr id="7" name="Imagen 6">
            <a:extLst>
              <a:ext uri="{FF2B5EF4-FFF2-40B4-BE49-F238E27FC236}">
                <a16:creationId xmlns:a16="http://schemas.microsoft.com/office/drawing/2014/main" id="{882090C6-2988-AFDC-469C-5BD9939DEF83}"/>
              </a:ext>
            </a:extLst>
          </p:cNvPr>
          <p:cNvPicPr>
            <a:picLocks noChangeAspect="1"/>
          </p:cNvPicPr>
          <p:nvPr/>
        </p:nvPicPr>
        <p:blipFill>
          <a:blip r:embed="rId2"/>
          <a:stretch>
            <a:fillRect/>
          </a:stretch>
        </p:blipFill>
        <p:spPr>
          <a:xfrm>
            <a:off x="488271" y="1368056"/>
            <a:ext cx="4619625" cy="4810125"/>
          </a:xfrm>
          <a:prstGeom prst="rect">
            <a:avLst/>
          </a:prstGeom>
        </p:spPr>
      </p:pic>
      <p:sp>
        <p:nvSpPr>
          <p:cNvPr id="9" name="CuadroTexto 8">
            <a:extLst>
              <a:ext uri="{FF2B5EF4-FFF2-40B4-BE49-F238E27FC236}">
                <a16:creationId xmlns:a16="http://schemas.microsoft.com/office/drawing/2014/main" id="{CBD59018-9300-287D-9FD3-DB3D4103168B}"/>
              </a:ext>
            </a:extLst>
          </p:cNvPr>
          <p:cNvSpPr txBox="1"/>
          <p:nvPr/>
        </p:nvSpPr>
        <p:spPr>
          <a:xfrm>
            <a:off x="5267666" y="1435764"/>
            <a:ext cx="6656374" cy="1323439"/>
          </a:xfrm>
          <a:prstGeom prst="rect">
            <a:avLst/>
          </a:prstGeom>
          <a:noFill/>
        </p:spPr>
        <p:txBody>
          <a:bodyPr wrap="none" rtlCol="0">
            <a:spAutoFit/>
          </a:bodyPr>
          <a:lstStyle/>
          <a:p>
            <a:pPr marL="285750" indent="-285750">
              <a:buFont typeface="Arial" panose="020B0604020202020204" pitchFamily="34" charset="0"/>
              <a:buChar char="•"/>
            </a:pPr>
            <a:r>
              <a:rPr lang="es-ES" sz="2000" dirty="0"/>
              <a:t>Podemos ajustar la distribución de llamadas por una ley de </a:t>
            </a:r>
          </a:p>
          <a:p>
            <a:r>
              <a:rPr lang="es-ES" sz="2000" dirty="0"/>
              <a:t>densidad de probabilidad Gamma y por tanto responder:</a:t>
            </a:r>
          </a:p>
          <a:p>
            <a:pPr marL="342900" indent="-342900">
              <a:buFont typeface="Arial" panose="020B0604020202020204" pitchFamily="34" charset="0"/>
              <a:buChar char="•"/>
            </a:pPr>
            <a:r>
              <a:rPr lang="es-ES" sz="2000" dirty="0"/>
              <a:t>¿Qué probabilidad existe que una llamada esté entre una </a:t>
            </a:r>
          </a:p>
          <a:p>
            <a:r>
              <a:rPr lang="es-ES" sz="2000" dirty="0"/>
              <a:t>	duración d1 y una duración d2? </a:t>
            </a:r>
          </a:p>
        </p:txBody>
      </p:sp>
      <p:pic>
        <p:nvPicPr>
          <p:cNvPr id="11" name="Imagen 10">
            <a:extLst>
              <a:ext uri="{FF2B5EF4-FFF2-40B4-BE49-F238E27FC236}">
                <a16:creationId xmlns:a16="http://schemas.microsoft.com/office/drawing/2014/main" id="{2A819065-B424-EAC5-990C-0C47903123E4}"/>
              </a:ext>
            </a:extLst>
          </p:cNvPr>
          <p:cNvPicPr>
            <a:picLocks noChangeAspect="1"/>
          </p:cNvPicPr>
          <p:nvPr/>
        </p:nvPicPr>
        <p:blipFill>
          <a:blip r:embed="rId3"/>
          <a:stretch>
            <a:fillRect/>
          </a:stretch>
        </p:blipFill>
        <p:spPr>
          <a:xfrm>
            <a:off x="5421903" y="2760496"/>
            <a:ext cx="4233431" cy="3247000"/>
          </a:xfrm>
          <a:prstGeom prst="rect">
            <a:avLst/>
          </a:prstGeom>
        </p:spPr>
      </p:pic>
    </p:spTree>
    <p:extLst>
      <p:ext uri="{BB962C8B-B14F-4D97-AF65-F5344CB8AC3E}">
        <p14:creationId xmlns:p14="http://schemas.microsoft.com/office/powerpoint/2010/main" val="239757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FF0000"/>
                </a:solidFill>
              </a:rPr>
              <a:t>5.2 Probabilidad llamada rango de duración</a:t>
            </a:r>
            <a:endParaRPr lang="es-ES" sz="2800" dirty="0"/>
          </a:p>
        </p:txBody>
      </p:sp>
      <p:sp>
        <p:nvSpPr>
          <p:cNvPr id="9" name="CuadroTexto 8">
            <a:extLst>
              <a:ext uri="{FF2B5EF4-FFF2-40B4-BE49-F238E27FC236}">
                <a16:creationId xmlns:a16="http://schemas.microsoft.com/office/drawing/2014/main" id="{CBD59018-9300-287D-9FD3-DB3D4103168B}"/>
              </a:ext>
            </a:extLst>
          </p:cNvPr>
          <p:cNvSpPr txBox="1"/>
          <p:nvPr/>
        </p:nvSpPr>
        <p:spPr>
          <a:xfrm>
            <a:off x="609869" y="1451153"/>
            <a:ext cx="6468759" cy="646331"/>
          </a:xfrm>
          <a:prstGeom prst="rect">
            <a:avLst/>
          </a:prstGeom>
          <a:noFill/>
        </p:spPr>
        <p:txBody>
          <a:bodyPr wrap="none" rtlCol="0">
            <a:spAutoFit/>
          </a:bodyPr>
          <a:lstStyle/>
          <a:p>
            <a:r>
              <a:rPr lang="es-ES" dirty="0"/>
              <a:t>¿Qué probabilidad existe que una llamada esté entre un duración </a:t>
            </a:r>
          </a:p>
          <a:p>
            <a:r>
              <a:rPr lang="es-ES" dirty="0"/>
              <a:t>d1 y una duración d2? </a:t>
            </a:r>
          </a:p>
        </p:txBody>
      </p:sp>
      <p:pic>
        <p:nvPicPr>
          <p:cNvPr id="5" name="Imagen 4">
            <a:extLst>
              <a:ext uri="{FF2B5EF4-FFF2-40B4-BE49-F238E27FC236}">
                <a16:creationId xmlns:a16="http://schemas.microsoft.com/office/drawing/2014/main" id="{ECFB6776-8618-0DC0-0290-292349EB3B92}"/>
              </a:ext>
            </a:extLst>
          </p:cNvPr>
          <p:cNvPicPr>
            <a:picLocks noChangeAspect="1"/>
          </p:cNvPicPr>
          <p:nvPr/>
        </p:nvPicPr>
        <p:blipFill>
          <a:blip r:embed="rId2"/>
          <a:stretch>
            <a:fillRect/>
          </a:stretch>
        </p:blipFill>
        <p:spPr>
          <a:xfrm>
            <a:off x="609869" y="2322164"/>
            <a:ext cx="5827019" cy="2687284"/>
          </a:xfrm>
          <a:prstGeom prst="rect">
            <a:avLst/>
          </a:prstGeom>
        </p:spPr>
      </p:pic>
      <p:sp>
        <p:nvSpPr>
          <p:cNvPr id="6" name="CuadroTexto 5">
            <a:extLst>
              <a:ext uri="{FF2B5EF4-FFF2-40B4-BE49-F238E27FC236}">
                <a16:creationId xmlns:a16="http://schemas.microsoft.com/office/drawing/2014/main" id="{121C2826-83F7-3F6E-DBAD-38E396E4B1E4}"/>
              </a:ext>
            </a:extLst>
          </p:cNvPr>
          <p:cNvSpPr txBox="1"/>
          <p:nvPr/>
        </p:nvSpPr>
        <p:spPr>
          <a:xfrm>
            <a:off x="6806024" y="2322164"/>
            <a:ext cx="5136881" cy="1477328"/>
          </a:xfrm>
          <a:prstGeom prst="rect">
            <a:avLst/>
          </a:prstGeom>
          <a:noFill/>
        </p:spPr>
        <p:txBody>
          <a:bodyPr wrap="square" rtlCol="0">
            <a:spAutoFit/>
          </a:bodyPr>
          <a:lstStyle/>
          <a:p>
            <a:r>
              <a:rPr lang="es-ES" dirty="0"/>
              <a:t>Aunque vemos que la tasa de conversión es muy alta para </a:t>
            </a:r>
            <a:r>
              <a:rPr lang="es-ES" b="1" dirty="0"/>
              <a:t>rangos de duración muy altos, es muy improbable que tengamos llamadas de esas duraciones</a:t>
            </a:r>
            <a:r>
              <a:rPr lang="es-ES" dirty="0"/>
              <a:t>, tal como podemos ver en la columna </a:t>
            </a:r>
            <a:r>
              <a:rPr lang="es-ES" dirty="0" err="1"/>
              <a:t>prob_rando_duración</a:t>
            </a:r>
            <a:r>
              <a:rPr lang="es-ES" dirty="0"/>
              <a:t>.</a:t>
            </a:r>
          </a:p>
        </p:txBody>
      </p:sp>
    </p:spTree>
    <p:extLst>
      <p:ext uri="{BB962C8B-B14F-4D97-AF65-F5344CB8AC3E}">
        <p14:creationId xmlns:p14="http://schemas.microsoft.com/office/powerpoint/2010/main" val="131437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6" name="CuadroTexto 5">
            <a:extLst>
              <a:ext uri="{FF2B5EF4-FFF2-40B4-BE49-F238E27FC236}">
                <a16:creationId xmlns:a16="http://schemas.microsoft.com/office/drawing/2014/main" id="{121C2826-83F7-3F6E-DBAD-38E396E4B1E4}"/>
              </a:ext>
            </a:extLst>
          </p:cNvPr>
          <p:cNvSpPr txBox="1"/>
          <p:nvPr/>
        </p:nvSpPr>
        <p:spPr>
          <a:xfrm>
            <a:off x="580097" y="3840458"/>
            <a:ext cx="10162257" cy="400110"/>
          </a:xfrm>
          <a:prstGeom prst="rect">
            <a:avLst/>
          </a:prstGeom>
          <a:noFill/>
        </p:spPr>
        <p:txBody>
          <a:bodyPr wrap="square" rtlCol="0">
            <a:spAutoFit/>
          </a:bodyPr>
          <a:lstStyle/>
          <a:p>
            <a:r>
              <a:rPr lang="es-ES" sz="2000" dirty="0"/>
              <a:t>Según </a:t>
            </a:r>
            <a:r>
              <a:rPr lang="es-ES" sz="2000" b="1" dirty="0"/>
              <a:t>la regla de multiplicación o regla de producto de probabilidades </a:t>
            </a:r>
            <a:r>
              <a:rPr lang="es-ES" sz="2000" dirty="0"/>
              <a:t>condicionales tenemos:  </a:t>
            </a:r>
          </a:p>
        </p:txBody>
      </p:sp>
      <p:sp>
        <p:nvSpPr>
          <p:cNvPr id="4" name="CuadroTexto 3">
            <a:extLst>
              <a:ext uri="{FF2B5EF4-FFF2-40B4-BE49-F238E27FC236}">
                <a16:creationId xmlns:a16="http://schemas.microsoft.com/office/drawing/2014/main" id="{36A395FA-47E5-4FF4-5AEB-59EDE87D9967}"/>
              </a:ext>
            </a:extLst>
          </p:cNvPr>
          <p:cNvSpPr txBox="1"/>
          <p:nvPr/>
        </p:nvSpPr>
        <p:spPr>
          <a:xfrm>
            <a:off x="495714" y="1230675"/>
            <a:ext cx="2444259" cy="400110"/>
          </a:xfrm>
          <a:prstGeom prst="rect">
            <a:avLst/>
          </a:prstGeom>
          <a:noFill/>
        </p:spPr>
        <p:txBody>
          <a:bodyPr wrap="none" rtlCol="0">
            <a:spAutoFit/>
          </a:bodyPr>
          <a:lstStyle/>
          <a:p>
            <a:r>
              <a:rPr lang="es-ES" sz="2000" dirty="0"/>
              <a:t>Tenemos lo siguiente:</a:t>
            </a:r>
          </a:p>
        </p:txBody>
      </p:sp>
      <p:sp>
        <p:nvSpPr>
          <p:cNvPr id="7" name="CuadroTexto 6">
            <a:extLst>
              <a:ext uri="{FF2B5EF4-FFF2-40B4-BE49-F238E27FC236}">
                <a16:creationId xmlns:a16="http://schemas.microsoft.com/office/drawing/2014/main" id="{7BF35013-E8F1-8D6D-360C-77377368AF50}"/>
              </a:ext>
            </a:extLst>
          </p:cNvPr>
          <p:cNvSpPr txBox="1"/>
          <p:nvPr/>
        </p:nvSpPr>
        <p:spPr>
          <a:xfrm>
            <a:off x="580097" y="1772308"/>
            <a:ext cx="10668305" cy="769441"/>
          </a:xfrm>
          <a:prstGeom prst="rect">
            <a:avLst/>
          </a:prstGeom>
          <a:noFill/>
        </p:spPr>
        <p:txBody>
          <a:bodyPr wrap="none" rtlCol="0">
            <a:spAutoFit/>
          </a:bodyPr>
          <a:lstStyle/>
          <a:p>
            <a:r>
              <a:rPr lang="es-ES" sz="2400" b="1" dirty="0"/>
              <a:t>P (B): </a:t>
            </a:r>
            <a:r>
              <a:rPr lang="es-ES" sz="2000" dirty="0"/>
              <a:t>Es la probabilidad de que una llamada dure entre un tiempo d1 y d2, calculado anteriormente </a:t>
            </a:r>
          </a:p>
          <a:p>
            <a:r>
              <a:rPr lang="es-ES" sz="2000" dirty="0"/>
              <a:t>con el nombre </a:t>
            </a:r>
            <a:r>
              <a:rPr lang="es-ES" sz="2000" b="1" dirty="0" err="1"/>
              <a:t>prob_rango_duracion</a:t>
            </a:r>
            <a:endParaRPr lang="es-ES" sz="2000" b="1" dirty="0"/>
          </a:p>
        </p:txBody>
      </p:sp>
      <p:sp>
        <p:nvSpPr>
          <p:cNvPr id="8" name="CuadroTexto 7">
            <a:extLst>
              <a:ext uri="{FF2B5EF4-FFF2-40B4-BE49-F238E27FC236}">
                <a16:creationId xmlns:a16="http://schemas.microsoft.com/office/drawing/2014/main" id="{C70EED7C-043B-7EB1-74A0-FEC7A0A1E64D}"/>
              </a:ext>
            </a:extLst>
          </p:cNvPr>
          <p:cNvSpPr txBox="1"/>
          <p:nvPr/>
        </p:nvSpPr>
        <p:spPr>
          <a:xfrm>
            <a:off x="580097" y="2683272"/>
            <a:ext cx="11555151" cy="1015663"/>
          </a:xfrm>
          <a:prstGeom prst="rect">
            <a:avLst/>
          </a:prstGeom>
          <a:noFill/>
        </p:spPr>
        <p:txBody>
          <a:bodyPr wrap="none" rtlCol="0">
            <a:spAutoFit/>
          </a:bodyPr>
          <a:lstStyle/>
          <a:p>
            <a:r>
              <a:rPr lang="es-ES" sz="2000" b="1" dirty="0"/>
              <a:t>P (A | B): </a:t>
            </a:r>
            <a:r>
              <a:rPr lang="es-ES" sz="2000" dirty="0"/>
              <a:t>Se trata de una probabilidad condicional. Cuando estamos en un rango determinado de duración B, </a:t>
            </a:r>
          </a:p>
          <a:p>
            <a:r>
              <a:rPr lang="es-ES" sz="2000" dirty="0"/>
              <a:t>que probabilidad tenemos de que se contrate el depósito A. Esta es la </a:t>
            </a:r>
            <a:r>
              <a:rPr lang="es-ES" sz="2000" b="1" dirty="0"/>
              <a:t>tasa de conversión </a:t>
            </a:r>
            <a:r>
              <a:rPr lang="es-ES" sz="2000" dirty="0"/>
              <a:t>que hemos </a:t>
            </a:r>
          </a:p>
          <a:p>
            <a:r>
              <a:rPr lang="es-ES" sz="2000" dirty="0"/>
              <a:t>calculado anteriormente</a:t>
            </a:r>
          </a:p>
        </p:txBody>
      </p:sp>
      <p:pic>
        <p:nvPicPr>
          <p:cNvPr id="11" name="Imagen 10">
            <a:extLst>
              <a:ext uri="{FF2B5EF4-FFF2-40B4-BE49-F238E27FC236}">
                <a16:creationId xmlns:a16="http://schemas.microsoft.com/office/drawing/2014/main" id="{B3D4B054-D07B-4883-1D80-E9DF4B2BA911}"/>
              </a:ext>
            </a:extLst>
          </p:cNvPr>
          <p:cNvPicPr>
            <a:picLocks noChangeAspect="1"/>
          </p:cNvPicPr>
          <p:nvPr/>
        </p:nvPicPr>
        <p:blipFill>
          <a:blip r:embed="rId2"/>
          <a:stretch>
            <a:fillRect/>
          </a:stretch>
        </p:blipFill>
        <p:spPr>
          <a:xfrm>
            <a:off x="3635566" y="4260872"/>
            <a:ext cx="3878174" cy="639259"/>
          </a:xfrm>
          <a:prstGeom prst="rect">
            <a:avLst/>
          </a:prstGeom>
        </p:spPr>
      </p:pic>
      <p:sp>
        <p:nvSpPr>
          <p:cNvPr id="12" name="CuadroTexto 11">
            <a:extLst>
              <a:ext uri="{FF2B5EF4-FFF2-40B4-BE49-F238E27FC236}">
                <a16:creationId xmlns:a16="http://schemas.microsoft.com/office/drawing/2014/main" id="{D6BFDC2B-D2AB-9CFA-2CE7-DED2CA8F399E}"/>
              </a:ext>
            </a:extLst>
          </p:cNvPr>
          <p:cNvSpPr txBox="1"/>
          <p:nvPr/>
        </p:nvSpPr>
        <p:spPr>
          <a:xfrm>
            <a:off x="627212" y="4923295"/>
            <a:ext cx="10162257" cy="1015663"/>
          </a:xfrm>
          <a:prstGeom prst="rect">
            <a:avLst/>
          </a:prstGeom>
          <a:noFill/>
        </p:spPr>
        <p:txBody>
          <a:bodyPr wrap="square" rtlCol="0">
            <a:spAutoFit/>
          </a:bodyPr>
          <a:lstStyle/>
          <a:p>
            <a:r>
              <a:rPr lang="es-ES" sz="2000" b="1" dirty="0"/>
              <a:t>P (A </a:t>
            </a:r>
            <a:r>
              <a:rPr lang="ka-GE" sz="2000" b="1" dirty="0"/>
              <a:t>Ი</a:t>
            </a:r>
            <a:r>
              <a:rPr lang="es-ES" sz="2000" b="1" dirty="0"/>
              <a:t> B): </a:t>
            </a:r>
            <a:r>
              <a:rPr lang="es-ES" sz="2000" dirty="0"/>
              <a:t>Sería la probabilidad que se contrate un depósito A y que pase en el tiempo de duración B. Así pues multiplicando ambos valores podemos representarlo en un diagrama de barras para tener una </a:t>
            </a:r>
            <a:r>
              <a:rPr lang="es-ES" sz="2000" b="1" dirty="0"/>
              <a:t>estimación de la probabilidad de contratación</a:t>
            </a:r>
            <a:r>
              <a:rPr lang="es-ES" sz="2000" dirty="0"/>
              <a:t>.</a:t>
            </a:r>
          </a:p>
        </p:txBody>
      </p:sp>
    </p:spTree>
    <p:extLst>
      <p:ext uri="{BB962C8B-B14F-4D97-AF65-F5344CB8AC3E}">
        <p14:creationId xmlns:p14="http://schemas.microsoft.com/office/powerpoint/2010/main" val="17376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5" name="CuadroTexto 4">
            <a:extLst>
              <a:ext uri="{FF2B5EF4-FFF2-40B4-BE49-F238E27FC236}">
                <a16:creationId xmlns:a16="http://schemas.microsoft.com/office/drawing/2014/main" id="{F4F0CDF0-8959-F35D-0383-A87E9A199429}"/>
              </a:ext>
            </a:extLst>
          </p:cNvPr>
          <p:cNvSpPr txBox="1"/>
          <p:nvPr/>
        </p:nvSpPr>
        <p:spPr>
          <a:xfrm>
            <a:off x="5372005" y="1212387"/>
            <a:ext cx="6236100" cy="5078313"/>
          </a:xfrm>
          <a:prstGeom prst="rect">
            <a:avLst/>
          </a:prstGeom>
          <a:noFill/>
        </p:spPr>
        <p:txBody>
          <a:bodyPr wrap="square" rtlCol="0">
            <a:spAutoFit/>
          </a:bodyPr>
          <a:lstStyle/>
          <a:p>
            <a:pPr marL="285750" indent="-285750">
              <a:buFont typeface="Arial" panose="020B0604020202020204" pitchFamily="34" charset="0"/>
              <a:buChar char="•"/>
            </a:pPr>
            <a:r>
              <a:rPr lang="es-ES" dirty="0"/>
              <a:t>Y aquí tenemos lo que intuíamos. Aunque los rangos más altos tengan altas tasas de conversión, al ser tan baja la probabilidad que una llamada dure tanto, </a:t>
            </a:r>
            <a:r>
              <a:rPr lang="es-ES" b="1" dirty="0"/>
              <a:t>la probabilidad de contratación es baja</a:t>
            </a:r>
            <a:r>
              <a:rPr lang="es-ES" dirty="0"/>
              <a:t>.</a:t>
            </a:r>
          </a:p>
          <a:p>
            <a:endParaRPr lang="es-ES" dirty="0"/>
          </a:p>
          <a:p>
            <a:pPr marL="285750" indent="-285750">
              <a:buFont typeface="Arial" panose="020B0604020202020204" pitchFamily="34" charset="0"/>
              <a:buChar char="•"/>
            </a:pPr>
            <a:r>
              <a:rPr lang="es-ES" dirty="0"/>
              <a:t>Así que lo adecuado, es realizar acciones comerciales para que las llamadas tiendan a tardar entre 255 y 1033 segundos, pero escogeremos </a:t>
            </a:r>
            <a:r>
              <a:rPr lang="es-ES" b="1" dirty="0"/>
              <a:t>el rango 255-496 por producirse más número de contrataciones</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Así con número podemos decir:</a:t>
            </a:r>
          </a:p>
          <a:p>
            <a:pPr marL="285750" indent="-285750">
              <a:buFont typeface="Arial" panose="020B0604020202020204" pitchFamily="34" charset="0"/>
              <a:buChar char="•"/>
            </a:pPr>
            <a:endParaRPr lang="es-ES" dirty="0"/>
          </a:p>
          <a:p>
            <a:r>
              <a:rPr lang="es-ES" dirty="0"/>
              <a:t> </a:t>
            </a:r>
            <a:r>
              <a:rPr lang="es-ES" b="1" dirty="0"/>
              <a:t>El rango medio-alto tiene</a:t>
            </a:r>
            <a:r>
              <a:rPr lang="es-ES" dirty="0"/>
              <a:t>:</a:t>
            </a:r>
          </a:p>
          <a:p>
            <a:r>
              <a:rPr lang="es-ES" dirty="0"/>
              <a:t>- 0,155/0,088=</a:t>
            </a:r>
            <a:r>
              <a:rPr lang="es-ES" b="1" dirty="0"/>
              <a:t>1,7 veces más</a:t>
            </a:r>
            <a:r>
              <a:rPr lang="es-ES" dirty="0"/>
              <a:t> posibilidades de que se consiga una contratación frente al rango medio-bajo </a:t>
            </a:r>
          </a:p>
          <a:p>
            <a:endParaRPr lang="es-ES" dirty="0"/>
          </a:p>
          <a:p>
            <a:r>
              <a:rPr lang="es-ES" dirty="0"/>
              <a:t>- y </a:t>
            </a:r>
            <a:r>
              <a:rPr lang="es-ES" b="1" dirty="0"/>
              <a:t>5,3 veces más </a:t>
            </a:r>
            <a:r>
              <a:rPr lang="es-ES" dirty="0"/>
              <a:t>que entre el rango bajo y el rango muy alto.</a:t>
            </a:r>
          </a:p>
          <a:p>
            <a:endParaRPr lang="es-ES" dirty="0"/>
          </a:p>
        </p:txBody>
      </p:sp>
      <p:pic>
        <p:nvPicPr>
          <p:cNvPr id="7" name="Imagen 6">
            <a:extLst>
              <a:ext uri="{FF2B5EF4-FFF2-40B4-BE49-F238E27FC236}">
                <a16:creationId xmlns:a16="http://schemas.microsoft.com/office/drawing/2014/main" id="{9626E73B-EE77-02B8-6FA7-FC948DFFA8DF}"/>
              </a:ext>
            </a:extLst>
          </p:cNvPr>
          <p:cNvPicPr>
            <a:picLocks noChangeAspect="1"/>
          </p:cNvPicPr>
          <p:nvPr/>
        </p:nvPicPr>
        <p:blipFill>
          <a:blip r:embed="rId2"/>
          <a:srcRect b="1878"/>
          <a:stretch/>
        </p:blipFill>
        <p:spPr>
          <a:xfrm>
            <a:off x="308487" y="1106257"/>
            <a:ext cx="4709352" cy="5184443"/>
          </a:xfrm>
          <a:prstGeom prst="rect">
            <a:avLst/>
          </a:prstGeom>
        </p:spPr>
      </p:pic>
    </p:spTree>
    <p:extLst>
      <p:ext uri="{BB962C8B-B14F-4D97-AF65-F5344CB8AC3E}">
        <p14:creationId xmlns:p14="http://schemas.microsoft.com/office/powerpoint/2010/main" val="194080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pic>
        <p:nvPicPr>
          <p:cNvPr id="8" name="Imagen 7">
            <a:extLst>
              <a:ext uri="{FF2B5EF4-FFF2-40B4-BE49-F238E27FC236}">
                <a16:creationId xmlns:a16="http://schemas.microsoft.com/office/drawing/2014/main" id="{96937A19-84F9-EE3F-A5EF-455188A3FE49}"/>
              </a:ext>
            </a:extLst>
          </p:cNvPr>
          <p:cNvPicPr>
            <a:picLocks noChangeAspect="1"/>
          </p:cNvPicPr>
          <p:nvPr/>
        </p:nvPicPr>
        <p:blipFill>
          <a:blip r:embed="rId2"/>
          <a:stretch>
            <a:fillRect/>
          </a:stretch>
        </p:blipFill>
        <p:spPr>
          <a:xfrm>
            <a:off x="488272" y="1126016"/>
            <a:ext cx="3210646" cy="3688355"/>
          </a:xfrm>
          <a:prstGeom prst="rect">
            <a:avLst/>
          </a:prstGeom>
        </p:spPr>
      </p:pic>
      <p:sp>
        <p:nvSpPr>
          <p:cNvPr id="9" name="CuadroTexto 8">
            <a:extLst>
              <a:ext uri="{FF2B5EF4-FFF2-40B4-BE49-F238E27FC236}">
                <a16:creationId xmlns:a16="http://schemas.microsoft.com/office/drawing/2014/main" id="{A1212150-5672-FB65-614E-F32502B87FE1}"/>
              </a:ext>
            </a:extLst>
          </p:cNvPr>
          <p:cNvSpPr txBox="1"/>
          <p:nvPr/>
        </p:nvSpPr>
        <p:spPr>
          <a:xfrm>
            <a:off x="334035" y="4806567"/>
            <a:ext cx="3097964" cy="369332"/>
          </a:xfrm>
          <a:prstGeom prst="rect">
            <a:avLst/>
          </a:prstGeom>
          <a:noFill/>
        </p:spPr>
        <p:txBody>
          <a:bodyPr wrap="none" rtlCol="0">
            <a:spAutoFit/>
          </a:bodyPr>
          <a:lstStyle/>
          <a:p>
            <a:r>
              <a:rPr lang="es-ES" dirty="0"/>
              <a:t>Para los 8042 </a:t>
            </a:r>
            <a:r>
              <a:rPr lang="es-ES" dirty="0" err="1"/>
              <a:t>contact</a:t>
            </a:r>
            <a:r>
              <a:rPr lang="es-ES" dirty="0"/>
              <a:t>=‘</a:t>
            </a:r>
            <a:r>
              <a:rPr lang="es-ES" dirty="0" err="1"/>
              <a:t>cellular</a:t>
            </a:r>
            <a:r>
              <a:rPr lang="es-ES" dirty="0"/>
              <a:t>’</a:t>
            </a:r>
          </a:p>
        </p:txBody>
      </p:sp>
      <p:pic>
        <p:nvPicPr>
          <p:cNvPr id="11" name="Imagen 10">
            <a:extLst>
              <a:ext uri="{FF2B5EF4-FFF2-40B4-BE49-F238E27FC236}">
                <a16:creationId xmlns:a16="http://schemas.microsoft.com/office/drawing/2014/main" id="{E00ACA3C-DABB-D27D-DAD7-8016A9803FE8}"/>
              </a:ext>
            </a:extLst>
          </p:cNvPr>
          <p:cNvPicPr>
            <a:picLocks noChangeAspect="1"/>
          </p:cNvPicPr>
          <p:nvPr/>
        </p:nvPicPr>
        <p:blipFill>
          <a:blip r:embed="rId3"/>
          <a:stretch>
            <a:fillRect/>
          </a:stretch>
        </p:blipFill>
        <p:spPr>
          <a:xfrm>
            <a:off x="4120876" y="1126017"/>
            <a:ext cx="3079706" cy="3600220"/>
          </a:xfrm>
          <a:prstGeom prst="rect">
            <a:avLst/>
          </a:prstGeom>
        </p:spPr>
      </p:pic>
      <p:sp>
        <p:nvSpPr>
          <p:cNvPr id="12" name="CuadroTexto 11">
            <a:extLst>
              <a:ext uri="{FF2B5EF4-FFF2-40B4-BE49-F238E27FC236}">
                <a16:creationId xmlns:a16="http://schemas.microsoft.com/office/drawing/2014/main" id="{969D8B38-102B-2645-18FE-D09D262DB96E}"/>
              </a:ext>
            </a:extLst>
          </p:cNvPr>
          <p:cNvSpPr txBox="1"/>
          <p:nvPr/>
        </p:nvSpPr>
        <p:spPr>
          <a:xfrm>
            <a:off x="4282336" y="4872135"/>
            <a:ext cx="3257815" cy="369332"/>
          </a:xfrm>
          <a:prstGeom prst="rect">
            <a:avLst/>
          </a:prstGeom>
          <a:noFill/>
        </p:spPr>
        <p:txBody>
          <a:bodyPr wrap="none" rtlCol="0">
            <a:spAutoFit/>
          </a:bodyPr>
          <a:lstStyle/>
          <a:p>
            <a:r>
              <a:rPr lang="es-ES" dirty="0"/>
              <a:t>Para los 774 </a:t>
            </a:r>
            <a:r>
              <a:rPr lang="es-ES" dirty="0" err="1"/>
              <a:t>contact</a:t>
            </a:r>
            <a:r>
              <a:rPr lang="es-ES" dirty="0"/>
              <a:t>=‘</a:t>
            </a:r>
            <a:r>
              <a:rPr lang="es-ES" dirty="0" err="1"/>
              <a:t>telephone</a:t>
            </a:r>
            <a:r>
              <a:rPr lang="es-ES" dirty="0"/>
              <a:t>’</a:t>
            </a:r>
          </a:p>
        </p:txBody>
      </p:sp>
      <p:pic>
        <p:nvPicPr>
          <p:cNvPr id="14" name="Imagen 13">
            <a:extLst>
              <a:ext uri="{FF2B5EF4-FFF2-40B4-BE49-F238E27FC236}">
                <a16:creationId xmlns:a16="http://schemas.microsoft.com/office/drawing/2014/main" id="{6624B657-9B71-0498-56C6-19AB58A3D593}"/>
              </a:ext>
            </a:extLst>
          </p:cNvPr>
          <p:cNvPicPr>
            <a:picLocks noChangeAspect="1"/>
          </p:cNvPicPr>
          <p:nvPr/>
        </p:nvPicPr>
        <p:blipFill>
          <a:blip r:embed="rId4"/>
          <a:srcRect r="4833" b="2862"/>
          <a:stretch/>
        </p:blipFill>
        <p:spPr>
          <a:xfrm>
            <a:off x="7879720" y="1126016"/>
            <a:ext cx="3317521" cy="3809541"/>
          </a:xfrm>
          <a:prstGeom prst="rect">
            <a:avLst/>
          </a:prstGeom>
        </p:spPr>
      </p:pic>
      <p:sp>
        <p:nvSpPr>
          <p:cNvPr id="15" name="CuadroTexto 14">
            <a:extLst>
              <a:ext uri="{FF2B5EF4-FFF2-40B4-BE49-F238E27FC236}">
                <a16:creationId xmlns:a16="http://schemas.microsoft.com/office/drawing/2014/main" id="{8B687E88-031B-834A-FD6A-B0E81928E8C3}"/>
              </a:ext>
            </a:extLst>
          </p:cNvPr>
          <p:cNvSpPr txBox="1"/>
          <p:nvPr/>
        </p:nvSpPr>
        <p:spPr>
          <a:xfrm>
            <a:off x="8256027" y="4935557"/>
            <a:ext cx="3161891" cy="369332"/>
          </a:xfrm>
          <a:prstGeom prst="rect">
            <a:avLst/>
          </a:prstGeom>
          <a:noFill/>
        </p:spPr>
        <p:txBody>
          <a:bodyPr wrap="none" rtlCol="0">
            <a:spAutoFit/>
          </a:bodyPr>
          <a:lstStyle/>
          <a:p>
            <a:r>
              <a:rPr lang="es-ES" dirty="0"/>
              <a:t>Para los 2346 </a:t>
            </a:r>
            <a:r>
              <a:rPr lang="es-ES" dirty="0" err="1"/>
              <a:t>contact</a:t>
            </a:r>
            <a:r>
              <a:rPr lang="es-ES" dirty="0"/>
              <a:t>=‘</a:t>
            </a:r>
            <a:r>
              <a:rPr lang="es-ES" dirty="0" err="1"/>
              <a:t>unkown</a:t>
            </a:r>
            <a:r>
              <a:rPr lang="es-ES" dirty="0"/>
              <a:t>’</a:t>
            </a:r>
          </a:p>
        </p:txBody>
      </p:sp>
      <p:sp>
        <p:nvSpPr>
          <p:cNvPr id="16" name="CuadroTexto 15">
            <a:extLst>
              <a:ext uri="{FF2B5EF4-FFF2-40B4-BE49-F238E27FC236}">
                <a16:creationId xmlns:a16="http://schemas.microsoft.com/office/drawing/2014/main" id="{2A9647CA-6F3E-3FF1-60C2-CA58ADC763FD}"/>
              </a:ext>
            </a:extLst>
          </p:cNvPr>
          <p:cNvSpPr txBox="1"/>
          <p:nvPr/>
        </p:nvSpPr>
        <p:spPr>
          <a:xfrm>
            <a:off x="334035" y="5234195"/>
            <a:ext cx="11857965" cy="1015663"/>
          </a:xfrm>
          <a:prstGeom prst="rect">
            <a:avLst/>
          </a:prstGeom>
          <a:noFill/>
        </p:spPr>
        <p:txBody>
          <a:bodyPr wrap="square" rtlCol="0">
            <a:spAutoFit/>
          </a:bodyPr>
          <a:lstStyle/>
          <a:p>
            <a:r>
              <a:rPr lang="es-ES" sz="2000" dirty="0"/>
              <a:t>Para ‘celular’ el </a:t>
            </a:r>
            <a:r>
              <a:rPr lang="es-ES" sz="2000" b="1" dirty="0"/>
              <a:t>rango medio-alto </a:t>
            </a:r>
            <a:r>
              <a:rPr lang="es-ES" sz="2000" dirty="0"/>
              <a:t>sería el más aconsejable, además que obtuvo 1301 contrataciones. En el segmento </a:t>
            </a:r>
            <a:r>
              <a:rPr lang="es-ES" sz="2000" dirty="0" err="1"/>
              <a:t>contact</a:t>
            </a:r>
            <a:r>
              <a:rPr lang="es-ES" sz="2000" dirty="0"/>
              <a:t>=‘</a:t>
            </a:r>
            <a:r>
              <a:rPr lang="es-ES" sz="2000" dirty="0" err="1"/>
              <a:t>telephone</a:t>
            </a:r>
            <a:r>
              <a:rPr lang="es-ES" sz="2000" dirty="0"/>
              <a:t>’, lo ideal sería prolongar el discurso en </a:t>
            </a:r>
            <a:r>
              <a:rPr lang="es-ES" sz="2000" dirty="0" err="1"/>
              <a:t>duaciones</a:t>
            </a:r>
            <a:r>
              <a:rPr lang="es-ES" sz="2000" dirty="0"/>
              <a:t> del  rango alto, donde se obtuvieron 111 contrataciones. El </a:t>
            </a:r>
            <a:r>
              <a:rPr lang="es-ES" sz="2000" dirty="0" err="1"/>
              <a:t>contact</a:t>
            </a:r>
            <a:r>
              <a:rPr lang="es-ES" sz="2000" dirty="0"/>
              <a:t>=‘</a:t>
            </a:r>
            <a:r>
              <a:rPr lang="es-ES" sz="2000" dirty="0" err="1"/>
              <a:t>unkown</a:t>
            </a:r>
            <a:r>
              <a:rPr lang="es-ES" sz="2000" dirty="0"/>
              <a:t>’ queda muy claro que el rango alto es el adecuado.</a:t>
            </a:r>
          </a:p>
        </p:txBody>
      </p:sp>
    </p:spTree>
    <p:extLst>
      <p:ext uri="{BB962C8B-B14F-4D97-AF65-F5344CB8AC3E}">
        <p14:creationId xmlns:p14="http://schemas.microsoft.com/office/powerpoint/2010/main" val="39160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4E7459F9-F03A-03B3-6B4A-F2CA26B30443}"/>
              </a:ext>
            </a:extLst>
          </p:cNvPr>
          <p:cNvSpPr txBox="1"/>
          <p:nvPr/>
        </p:nvSpPr>
        <p:spPr>
          <a:xfrm>
            <a:off x="334035" y="1222948"/>
            <a:ext cx="10162257" cy="5632311"/>
          </a:xfrm>
          <a:prstGeom prst="rect">
            <a:avLst/>
          </a:prstGeom>
          <a:noFill/>
        </p:spPr>
        <p:txBody>
          <a:bodyPr wrap="square" rtlCol="0">
            <a:spAutoFit/>
          </a:bodyPr>
          <a:lstStyle/>
          <a:p>
            <a:pPr marL="342900" indent="-342900">
              <a:buFont typeface="Arial" panose="020B0604020202020204" pitchFamily="34" charset="0"/>
              <a:buChar char="•"/>
            </a:pPr>
            <a:r>
              <a:rPr lang="es-ES" sz="2400" dirty="0"/>
              <a:t>Algunos ajustes serian:</a:t>
            </a:r>
          </a:p>
          <a:p>
            <a:pPr marL="342900" indent="-342900">
              <a:buFont typeface="Arial" panose="020B0604020202020204" pitchFamily="34" charset="0"/>
              <a:buChar char="•"/>
            </a:pPr>
            <a:endParaRPr lang="es-ES" sz="2400" dirty="0"/>
          </a:p>
          <a:p>
            <a:pPr marL="342900" indent="-342900">
              <a:buFontTx/>
              <a:buChar char="-"/>
            </a:pPr>
            <a:r>
              <a:rPr lang="es-ES" sz="2400" b="1" dirty="0"/>
              <a:t>Llamadas a ‘</a:t>
            </a:r>
            <a:r>
              <a:rPr lang="es-ES" sz="2400" b="1" dirty="0" err="1"/>
              <a:t>cellular</a:t>
            </a:r>
            <a:r>
              <a:rPr lang="es-ES" sz="2400" b="1" dirty="0"/>
              <a:t>’= </a:t>
            </a:r>
            <a:r>
              <a:rPr lang="es-ES" sz="2400" dirty="0"/>
              <a:t>Para el segmento medio-alto, habría que investigar con los teleoperadores , si utilizaron una estrategia distinta al plantear la oferta, </a:t>
            </a:r>
            <a:r>
              <a:rPr lang="es-ES" sz="2400" dirty="0" err="1"/>
              <a:t>etc</a:t>
            </a:r>
            <a:r>
              <a:rPr lang="es-ES" sz="2400" dirty="0"/>
              <a:t>, que en otros rangos con menos éxito.</a:t>
            </a:r>
          </a:p>
          <a:p>
            <a:pPr marL="342900" indent="-342900">
              <a:buFontTx/>
              <a:buChar char="-"/>
            </a:pPr>
            <a:r>
              <a:rPr lang="es-ES" sz="2400" dirty="0"/>
              <a:t> </a:t>
            </a:r>
            <a:r>
              <a:rPr lang="es-ES" sz="2400" b="1" dirty="0"/>
              <a:t>Llamadas a ‘</a:t>
            </a:r>
            <a:r>
              <a:rPr lang="es-ES" sz="2400" b="1" dirty="0" err="1"/>
              <a:t>telephone</a:t>
            </a:r>
            <a:r>
              <a:rPr lang="es-ES" sz="2400" b="1" dirty="0"/>
              <a:t>’=</a:t>
            </a:r>
            <a:r>
              <a:rPr lang="es-ES" sz="2400" dirty="0"/>
              <a:t>Es posible que el perfil de cliente sea gente más mayor (ya que los jóvenes no utilizan fijo) que pregunte más y por eso motivo, las contrataciones más probables duren más que con ‘celular’.</a:t>
            </a:r>
          </a:p>
          <a:p>
            <a:r>
              <a:rPr lang="es-ES" sz="2400" dirty="0"/>
              <a:t>-     Lo sorprendente es el </a:t>
            </a:r>
            <a:r>
              <a:rPr lang="es-ES" sz="2400" b="1" dirty="0"/>
              <a:t>último segmento, de ‘</a:t>
            </a:r>
            <a:r>
              <a:rPr lang="es-ES" sz="2400" b="1" dirty="0" err="1"/>
              <a:t>unkown</a:t>
            </a:r>
            <a:r>
              <a:rPr lang="es-ES" sz="2400" dirty="0"/>
              <a:t>’, pues claramente existe 	una franja con más éxito, la alta, pero al desconocerse el método de   	contacto no nos podemos pronunciar.</a:t>
            </a:r>
          </a:p>
          <a:p>
            <a:r>
              <a:rPr lang="es-ES" sz="2400" dirty="0"/>
              <a:t>- 	Al no tener una muestra significativa de ‘</a:t>
            </a:r>
            <a:r>
              <a:rPr lang="es-ES" sz="2400" dirty="0" err="1"/>
              <a:t>telephone</a:t>
            </a:r>
            <a:r>
              <a:rPr lang="es-ES" sz="2400" dirty="0"/>
              <a:t>’, no podríamos afirmar 	que los teleoperadores deberían contactar más a través de ‘</a:t>
            </a:r>
            <a:r>
              <a:rPr lang="es-ES" sz="2400" dirty="0" err="1"/>
              <a:t>telephone</a:t>
            </a:r>
            <a:r>
              <a:rPr lang="es-ES" sz="2400" dirty="0"/>
              <a:t>’ por 	tener un rango con probabilidad más alta de contratación.</a:t>
            </a:r>
          </a:p>
          <a:p>
            <a:pPr marL="342900" indent="-342900">
              <a:buFontTx/>
              <a:buChar char="-"/>
            </a:pPr>
            <a:endParaRPr lang="es-ES" sz="2400" dirty="0"/>
          </a:p>
        </p:txBody>
      </p:sp>
    </p:spTree>
    <p:extLst>
      <p:ext uri="{BB962C8B-B14F-4D97-AF65-F5344CB8AC3E}">
        <p14:creationId xmlns:p14="http://schemas.microsoft.com/office/powerpoint/2010/main" val="24959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C6DB7-A338-4097-96C4-D9CB6F92AD2A}"/>
              </a:ext>
            </a:extLst>
          </p:cNvPr>
          <p:cNvSpPr>
            <a:spLocks noGrp="1"/>
          </p:cNvSpPr>
          <p:nvPr>
            <p:ph idx="1"/>
          </p:nvPr>
        </p:nvSpPr>
        <p:spPr/>
        <p:txBody>
          <a:bodyPr>
            <a:normAutofit fontScale="92500" lnSpcReduction="10000"/>
          </a:bodyPr>
          <a:lstStyle/>
          <a:p>
            <a:r>
              <a:rPr lang="es-ES" b="1" dirty="0">
                <a:latin typeface="+mj-lt"/>
                <a:ea typeface="+mj-ea"/>
                <a:cs typeface="+mj-cs"/>
              </a:rPr>
              <a:t>Posibles razones por las que las llamadas muy cortas no generan buena respuesta:</a:t>
            </a:r>
          </a:p>
          <a:p>
            <a:pPr marL="0" indent="0">
              <a:buNone/>
            </a:pPr>
            <a:r>
              <a:rPr lang="es-ES" dirty="0">
                <a:latin typeface="+mj-lt"/>
                <a:ea typeface="+mj-ea"/>
                <a:cs typeface="+mj-cs"/>
              </a:rPr>
              <a:t>- </a:t>
            </a:r>
            <a:r>
              <a:rPr lang="es-ES" b="1" u="sng" dirty="0">
                <a:latin typeface="+mj-lt"/>
                <a:ea typeface="+mj-ea"/>
                <a:cs typeface="+mj-cs"/>
              </a:rPr>
              <a:t>Llamadas en días festivos o fines de semana:</a:t>
            </a:r>
          </a:p>
          <a:p>
            <a:pPr marL="0" indent="0">
              <a:buNone/>
            </a:pPr>
            <a:r>
              <a:rPr lang="es-ES" dirty="0">
                <a:latin typeface="+mj-lt"/>
                <a:ea typeface="+mj-ea"/>
                <a:cs typeface="+mj-cs"/>
              </a:rPr>
              <a:t>Los clientes suelen estar ocupados o en actividades familiares, lo que les hace estar menos receptivos a recibir llamadas comerciales.</a:t>
            </a:r>
          </a:p>
          <a:p>
            <a:pPr marL="0" indent="0">
              <a:buNone/>
            </a:pPr>
            <a:r>
              <a:rPr lang="es-ES" dirty="0">
                <a:latin typeface="+mj-lt"/>
                <a:ea typeface="+mj-ea"/>
                <a:cs typeface="+mj-cs"/>
              </a:rPr>
              <a:t>- </a:t>
            </a:r>
            <a:r>
              <a:rPr lang="es-ES" b="1" u="sng" dirty="0">
                <a:latin typeface="+mj-lt"/>
                <a:ea typeface="+mj-ea"/>
                <a:cs typeface="+mj-cs"/>
              </a:rPr>
              <a:t>Llamadas en horarios inadecuados:</a:t>
            </a:r>
          </a:p>
          <a:p>
            <a:pPr marL="0" indent="0">
              <a:buNone/>
            </a:pPr>
            <a:r>
              <a:rPr lang="es-ES" b="1" dirty="0">
                <a:latin typeface="+mj-lt"/>
                <a:ea typeface="+mj-ea"/>
                <a:cs typeface="+mj-cs"/>
              </a:rPr>
              <a:t>Demasiado temprano</a:t>
            </a:r>
            <a:r>
              <a:rPr lang="es-ES" dirty="0">
                <a:latin typeface="+mj-lt"/>
                <a:ea typeface="+mj-ea"/>
                <a:cs typeface="+mj-cs"/>
              </a:rPr>
              <a:t>: Los clientes podrían estar aún en la cama o preparándose para comenzar el día, lo que los hace menos receptivos.</a:t>
            </a:r>
          </a:p>
          <a:p>
            <a:pPr marL="0" indent="0">
              <a:buNone/>
            </a:pPr>
            <a:r>
              <a:rPr lang="es-ES" b="1" dirty="0">
                <a:latin typeface="+mj-lt"/>
                <a:ea typeface="+mj-ea"/>
                <a:cs typeface="+mj-cs"/>
              </a:rPr>
              <a:t>Demasiado tarde</a:t>
            </a:r>
            <a:r>
              <a:rPr lang="es-ES" dirty="0">
                <a:latin typeface="+mj-lt"/>
                <a:ea typeface="+mj-ea"/>
                <a:cs typeface="+mj-cs"/>
              </a:rPr>
              <a:t>: Después de la jornada laboral, los clientes pueden estar cansados o relajándose y prefieren no ser molestados.</a:t>
            </a:r>
          </a:p>
          <a:p>
            <a:pPr marL="0" indent="0">
              <a:buNone/>
            </a:pPr>
            <a:r>
              <a:rPr lang="es-ES" dirty="0">
                <a:latin typeface="+mj-lt"/>
                <a:ea typeface="+mj-ea"/>
                <a:cs typeface="+mj-cs"/>
              </a:rPr>
              <a:t> </a:t>
            </a:r>
            <a:r>
              <a:rPr lang="es-ES" b="1" dirty="0">
                <a:latin typeface="+mj-lt"/>
                <a:ea typeface="+mj-ea"/>
                <a:cs typeface="+mj-cs"/>
              </a:rPr>
              <a:t>Horarios de comida (almuerzo/cena): </a:t>
            </a:r>
            <a:r>
              <a:rPr lang="es-ES" dirty="0">
                <a:latin typeface="+mj-lt"/>
                <a:ea typeface="+mj-ea"/>
                <a:cs typeface="+mj-cs"/>
              </a:rPr>
              <a:t>Las horas alrededor del mediodía y la cena son momentos en los que los clientes no quieren interrupciones.</a:t>
            </a:r>
          </a:p>
          <a:p>
            <a:pPr marL="0" indent="0">
              <a:buNone/>
            </a:pPr>
            <a:endParaRPr lang="es-ES" dirty="0">
              <a:latin typeface="+mj-lt"/>
              <a:ea typeface="+mj-ea"/>
              <a:cs typeface="+mj-cs"/>
            </a:endParaRPr>
          </a:p>
          <a:p>
            <a:endParaRPr lang="es-ES" b="1" dirty="0"/>
          </a:p>
        </p:txBody>
      </p:sp>
      <p:sp>
        <p:nvSpPr>
          <p:cNvPr id="6" name="CuadroTexto 5">
            <a:extLst>
              <a:ext uri="{FF2B5EF4-FFF2-40B4-BE49-F238E27FC236}">
                <a16:creationId xmlns:a16="http://schemas.microsoft.com/office/drawing/2014/main" id="{8D0E10E6-FD7A-DCC4-1883-4AD1B2DFE769}"/>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15076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2" y="115408"/>
            <a:ext cx="7821228" cy="1477328"/>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03A53A84-9C35-13F7-FCA9-C621DCC9D1B0}"/>
              </a:ext>
            </a:extLst>
          </p:cNvPr>
          <p:cNvSpPr txBox="1"/>
          <p:nvPr/>
        </p:nvSpPr>
        <p:spPr>
          <a:xfrm>
            <a:off x="579510" y="1317528"/>
            <a:ext cx="9958283" cy="1015663"/>
          </a:xfrm>
          <a:prstGeom prst="rect">
            <a:avLst/>
          </a:prstGeom>
          <a:noFill/>
        </p:spPr>
        <p:txBody>
          <a:bodyPr wrap="square" rtlCol="0">
            <a:spAutoFit/>
          </a:bodyPr>
          <a:lstStyle/>
          <a:p>
            <a:r>
              <a:rPr lang="es-ES" sz="2000" dirty="0"/>
              <a:t>¿Cómo afecta la duración de las llamadas de contacto a la probabilidad de que un cliente se suscriba a un depósito a plazo fijo, y qué ajustes podríamos hacer en nuestros métodos de contacto para mejorar la tasa de respuesta?</a:t>
            </a:r>
            <a:endParaRPr lang="es-ES" dirty="0"/>
          </a:p>
        </p:txBody>
      </p:sp>
      <p:sp>
        <p:nvSpPr>
          <p:cNvPr id="4" name="CuadroTexto 3">
            <a:extLst>
              <a:ext uri="{FF2B5EF4-FFF2-40B4-BE49-F238E27FC236}">
                <a16:creationId xmlns:a16="http://schemas.microsoft.com/office/drawing/2014/main" id="{8065633F-514F-BD74-6E88-86F491C1CD3F}"/>
              </a:ext>
            </a:extLst>
          </p:cNvPr>
          <p:cNvSpPr txBox="1"/>
          <p:nvPr/>
        </p:nvSpPr>
        <p:spPr>
          <a:xfrm>
            <a:off x="579509" y="2626335"/>
            <a:ext cx="9958283" cy="2523768"/>
          </a:xfrm>
          <a:prstGeom prst="rect">
            <a:avLst/>
          </a:prstGeom>
          <a:noFill/>
        </p:spPr>
        <p:txBody>
          <a:bodyPr wrap="square" rtlCol="0">
            <a:spAutoFit/>
          </a:bodyPr>
          <a:lstStyle/>
          <a:p>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Esta pregunta se divide en dos preguntas:</a:t>
            </a:r>
          </a:p>
          <a:p>
            <a:endParaRPr lang="es-ES" sz="2000" i="1" kern="1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Como afecta la duración de las llamadas de contacto a la probabilidad que un cliente se suscriba a un depósito</a:t>
            </a:r>
            <a:r>
              <a:rPr lang="es-ES" sz="2000" i="1" kern="100" dirty="0">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endParaRPr lang="es-ES" sz="2000" i="1"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latin typeface="Arial" panose="020B0604020202020204" pitchFamily="34" charset="0"/>
                <a:ea typeface="Calibri" panose="020F0502020204030204" pitchFamily="34" charset="0"/>
                <a:cs typeface="Times New Roman" panose="02020603050405020304" pitchFamily="18" charset="0"/>
              </a:rPr>
              <a:t>Qué ajustes podríamos hacer para los nuestro métodos de contacto para mejorar la tasa de respuesta.</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8444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3EC8A-F413-4A1E-833F-1DDA35F6709B}"/>
              </a:ext>
            </a:extLst>
          </p:cNvPr>
          <p:cNvSpPr>
            <a:spLocks noGrp="1"/>
          </p:cNvSpPr>
          <p:nvPr>
            <p:ph idx="1"/>
          </p:nvPr>
        </p:nvSpPr>
        <p:spPr>
          <a:xfrm>
            <a:off x="838200" y="159798"/>
            <a:ext cx="10515600" cy="6017165"/>
          </a:xfrm>
        </p:spPr>
        <p:txBody>
          <a:bodyPr>
            <a:normAutofit lnSpcReduction="10000"/>
          </a:bodyPr>
          <a:lstStyle/>
          <a:p>
            <a:pPr marL="0" indent="0">
              <a:buNone/>
            </a:pPr>
            <a:r>
              <a:rPr lang="es-ES" sz="2600" dirty="0">
                <a:latin typeface="+mj-lt"/>
                <a:ea typeface="+mj-ea"/>
                <a:cs typeface="+mj-cs"/>
              </a:rPr>
              <a:t>- </a:t>
            </a:r>
            <a:r>
              <a:rPr lang="es-ES" sz="2600" b="1" u="sng" dirty="0">
                <a:latin typeface="+mj-lt"/>
                <a:ea typeface="+mj-ea"/>
                <a:cs typeface="+mj-cs"/>
              </a:rPr>
              <a:t>Interrupción durante el trabajo:</a:t>
            </a:r>
          </a:p>
          <a:p>
            <a:pPr marL="0" indent="0">
              <a:buNone/>
            </a:pPr>
            <a:r>
              <a:rPr lang="es-ES" sz="2600" dirty="0">
                <a:latin typeface="+mj-lt"/>
                <a:ea typeface="+mj-ea"/>
                <a:cs typeface="+mj-cs"/>
              </a:rPr>
              <a:t>Si la llamada se realiza en horas laborales y el cliente está trabajando, es probable que la llamada sea rechazada rápidamente o que el cliente quiera finalizarla lo antes posible.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Llamadas en momentos inapropiados (eventos importantes):</a:t>
            </a:r>
          </a:p>
          <a:p>
            <a:pPr marL="0" indent="0">
              <a:buNone/>
            </a:pPr>
            <a:r>
              <a:rPr lang="es-ES" sz="2600" dirty="0">
                <a:latin typeface="+mj-lt"/>
                <a:ea typeface="+mj-ea"/>
                <a:cs typeface="+mj-cs"/>
              </a:rPr>
              <a:t> Si se contacta a los clientes durante eventos personales o sociales (cumpleaños, reuniones familiares, vacaciones, etc.), es probable que la llamada se rechace rápidamente.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Ofertas o mensajes genéricos:</a:t>
            </a:r>
          </a:p>
          <a:p>
            <a:pPr marL="0" indent="0">
              <a:buNone/>
            </a:pPr>
            <a:r>
              <a:rPr lang="es-ES" sz="2600" dirty="0">
                <a:latin typeface="+mj-lt"/>
                <a:ea typeface="+mj-ea"/>
                <a:cs typeface="+mj-cs"/>
              </a:rPr>
              <a:t> Si el mensaje inicial de la llamada no está personalizado o parece una oferta genérica, el cliente podría no sentirse atraído y terminar la llamada rápidamente.</a:t>
            </a:r>
            <a:endParaRPr lang="en-US" sz="2600" dirty="0">
              <a:latin typeface="+mj-lt"/>
              <a:ea typeface="+mj-ea"/>
              <a:cs typeface="+mj-cs"/>
            </a:endParaRPr>
          </a:p>
        </p:txBody>
      </p:sp>
    </p:spTree>
    <p:extLst>
      <p:ext uri="{BB962C8B-B14F-4D97-AF65-F5344CB8AC3E}">
        <p14:creationId xmlns:p14="http://schemas.microsoft.com/office/powerpoint/2010/main" val="155127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EFE00-EE33-434E-9C23-89E51A981CBD}"/>
              </a:ext>
            </a:extLst>
          </p:cNvPr>
          <p:cNvSpPr>
            <a:spLocks noGrp="1"/>
          </p:cNvSpPr>
          <p:nvPr>
            <p:ph idx="1"/>
          </p:nvPr>
        </p:nvSpPr>
        <p:spPr>
          <a:xfrm>
            <a:off x="838200" y="195309"/>
            <a:ext cx="10515600" cy="5981654"/>
          </a:xfrm>
        </p:spPr>
        <p:txBody>
          <a:bodyPr>
            <a:normAutofit/>
          </a:bodyPr>
          <a:lstStyle/>
          <a:p>
            <a:pPr marL="0" indent="0">
              <a:buNone/>
            </a:pPr>
            <a:r>
              <a:rPr lang="es-ES" sz="2600" dirty="0">
                <a:latin typeface="+mj-lt"/>
                <a:ea typeface="+mj-ea"/>
                <a:cs typeface="+mj-cs"/>
              </a:rPr>
              <a:t>- </a:t>
            </a:r>
            <a:r>
              <a:rPr lang="es-ES" sz="2600" b="1" u="sng" dirty="0">
                <a:latin typeface="+mj-lt"/>
                <a:ea typeface="+mj-ea"/>
                <a:cs typeface="+mj-cs"/>
              </a:rPr>
              <a:t>Falta de confianza o desconfianza inicial:</a:t>
            </a:r>
          </a:p>
          <a:p>
            <a:pPr marL="0" indent="0">
              <a:buNone/>
            </a:pPr>
            <a:r>
              <a:rPr lang="es-ES" sz="2600" dirty="0">
                <a:latin typeface="+mj-lt"/>
                <a:ea typeface="+mj-ea"/>
                <a:cs typeface="+mj-cs"/>
              </a:rPr>
              <a:t>Si el cliente no reconoce el número o no entiende rápidamente el propósito de la llamada, podría colgar antes de que el operador pueda explicar los beneficios del producto.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Demasiado enfoque en la venta rápida:</a:t>
            </a:r>
          </a:p>
          <a:p>
            <a:pPr marL="0" indent="0">
              <a:buNone/>
            </a:pPr>
            <a:r>
              <a:rPr lang="es-ES" sz="2600" dirty="0">
                <a:latin typeface="+mj-lt"/>
                <a:ea typeface="+mj-ea"/>
                <a:cs typeface="+mj-cs"/>
              </a:rPr>
              <a:t>Si el agente comienza la llamada con una actitud de "vender rápidamente", el cliente podría percibir esto como una presión innecesaria y finalizar la conversación de inmediato.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Problemas técnicos o de audio:</a:t>
            </a:r>
          </a:p>
          <a:p>
            <a:pPr marL="0" indent="0">
              <a:buNone/>
            </a:pPr>
            <a:r>
              <a:rPr lang="es-ES" sz="2600" dirty="0">
                <a:latin typeface="+mj-lt"/>
                <a:ea typeface="+mj-ea"/>
                <a:cs typeface="+mj-cs"/>
              </a:rPr>
              <a:t> Un mal audio o una conexión deficiente puede causar frustración al cliente, llevándolo a colgar rápidamente si no puede entender bien la llamada.</a:t>
            </a:r>
            <a:endParaRPr lang="en-US" sz="2600" dirty="0">
              <a:latin typeface="+mj-lt"/>
              <a:ea typeface="+mj-ea"/>
              <a:cs typeface="+mj-cs"/>
            </a:endParaRPr>
          </a:p>
        </p:txBody>
      </p:sp>
    </p:spTree>
    <p:extLst>
      <p:ext uri="{BB962C8B-B14F-4D97-AF65-F5344CB8AC3E}">
        <p14:creationId xmlns:p14="http://schemas.microsoft.com/office/powerpoint/2010/main" val="309009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34CE4-FA26-433E-8021-580F16FEFA2B}"/>
              </a:ext>
            </a:extLst>
          </p:cNvPr>
          <p:cNvSpPr>
            <a:spLocks noGrp="1"/>
          </p:cNvSpPr>
          <p:nvPr>
            <p:ph idx="1"/>
          </p:nvPr>
        </p:nvSpPr>
        <p:spPr>
          <a:xfrm>
            <a:off x="838200" y="248575"/>
            <a:ext cx="10515600" cy="5928388"/>
          </a:xfrm>
        </p:spPr>
        <p:txBody>
          <a:bodyPr/>
          <a:lstStyle/>
          <a:p>
            <a:pPr marL="0" indent="0">
              <a:buNone/>
            </a:pPr>
            <a:r>
              <a:rPr lang="es-ES" sz="2600" dirty="0">
                <a:latin typeface="+mj-lt"/>
                <a:ea typeface="+mj-ea"/>
                <a:cs typeface="+mj-cs"/>
              </a:rPr>
              <a:t>- </a:t>
            </a:r>
            <a:r>
              <a:rPr lang="es-ES" sz="2600" b="1" u="sng" dirty="0">
                <a:latin typeface="+mj-lt"/>
                <a:ea typeface="+mj-ea"/>
                <a:cs typeface="+mj-cs"/>
              </a:rPr>
              <a:t>Falta de preparación del agente:</a:t>
            </a:r>
          </a:p>
          <a:p>
            <a:pPr marL="0" indent="0">
              <a:buNone/>
            </a:pPr>
            <a:r>
              <a:rPr lang="es-ES" sz="2600" dirty="0">
                <a:latin typeface="+mj-lt"/>
                <a:ea typeface="+mj-ea"/>
                <a:cs typeface="+mj-cs"/>
              </a:rPr>
              <a:t>Si el agente no está bien informado o no sabe cómo manejar la conversación en los primeros segundos, es probable que el cliente pierda el interés rápidamente y termine la llamada.</a:t>
            </a:r>
          </a:p>
          <a:p>
            <a:pPr marL="0" indent="0">
              <a:buNone/>
            </a:pPr>
            <a:endParaRPr lang="es-ES" sz="2600" b="1" dirty="0">
              <a:latin typeface="+mj-lt"/>
              <a:ea typeface="+mj-ea"/>
              <a:cs typeface="+mj-cs"/>
            </a:endParaRPr>
          </a:p>
          <a:p>
            <a:pPr marL="0" indent="0">
              <a:buNone/>
            </a:pPr>
            <a:r>
              <a:rPr lang="es-ES" sz="2600" b="1" dirty="0">
                <a:latin typeface="+mj-lt"/>
                <a:ea typeface="+mj-ea"/>
                <a:cs typeface="+mj-cs"/>
              </a:rPr>
              <a:t>Recomendaciones para mejorar el tiempo y calidad de las llamadas cortas:</a:t>
            </a:r>
          </a:p>
          <a:p>
            <a:pPr marL="0" indent="0">
              <a:buNone/>
            </a:pPr>
            <a:r>
              <a:rPr lang="es-ES" sz="2600" dirty="0">
                <a:latin typeface="+mj-lt"/>
                <a:ea typeface="+mj-ea"/>
                <a:cs typeface="+mj-cs"/>
              </a:rPr>
              <a:t>- </a:t>
            </a:r>
            <a:r>
              <a:rPr lang="es-ES" sz="2600" b="1" u="sng" dirty="0">
                <a:latin typeface="+mj-lt"/>
                <a:ea typeface="+mj-ea"/>
                <a:cs typeface="+mj-cs"/>
              </a:rPr>
              <a:t>Segmentar a los clientes por horarios y días</a:t>
            </a:r>
            <a:r>
              <a:rPr lang="es-ES" sz="2600" dirty="0">
                <a:latin typeface="+mj-lt"/>
                <a:ea typeface="+mj-ea"/>
                <a:cs typeface="+mj-cs"/>
              </a:rPr>
              <a:t>: Asegúrate de que los contactos se realicen en horas apropiadas y evita llamar durante días festivos o fines de semana, a menos que el cliente lo prefiera.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Optimizar el mensaje inicial</a:t>
            </a:r>
            <a:r>
              <a:rPr lang="es-ES" sz="2600" dirty="0">
                <a:latin typeface="+mj-lt"/>
                <a:ea typeface="+mj-ea"/>
                <a:cs typeface="+mj-cs"/>
              </a:rPr>
              <a:t>: Entrena a los agentes para que en los primeros 10 segundos logren captar la atención del cliente, personalizando la oferta y explicando brevemente el valor de la llamada.</a:t>
            </a:r>
          </a:p>
          <a:p>
            <a:pPr marL="0" indent="0">
              <a:buNone/>
            </a:pPr>
            <a:endParaRPr lang="en-US" sz="2600" dirty="0">
              <a:latin typeface="+mj-lt"/>
              <a:ea typeface="+mj-ea"/>
              <a:cs typeface="+mj-cs"/>
            </a:endParaRPr>
          </a:p>
        </p:txBody>
      </p:sp>
    </p:spTree>
    <p:extLst>
      <p:ext uri="{BB962C8B-B14F-4D97-AF65-F5344CB8AC3E}">
        <p14:creationId xmlns:p14="http://schemas.microsoft.com/office/powerpoint/2010/main" val="338357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91DC2-9461-433C-AC1D-B60FCDA6B61B}"/>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s-ES" sz="2600" dirty="0">
                <a:latin typeface="+mj-lt"/>
                <a:ea typeface="+mj-ea"/>
                <a:cs typeface="+mj-cs"/>
              </a:rPr>
              <a:t>- </a:t>
            </a:r>
            <a:r>
              <a:rPr lang="es-ES" sz="2600" b="1" u="sng" dirty="0">
                <a:latin typeface="+mj-lt"/>
                <a:ea typeface="+mj-ea"/>
                <a:cs typeface="+mj-cs"/>
              </a:rPr>
              <a:t>Verificar la disponibilidad del cliente</a:t>
            </a:r>
            <a:r>
              <a:rPr lang="es-ES" sz="2600" dirty="0">
                <a:latin typeface="+mj-lt"/>
                <a:ea typeface="+mj-ea"/>
                <a:cs typeface="+mj-cs"/>
              </a:rPr>
              <a:t>: Antes de comenzar con el pitch, es útil preguntarle al cliente si es un buen momento para hablar y ofrecer la opción de llamar más tarde.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Personalización de la oferta</a:t>
            </a:r>
            <a:r>
              <a:rPr lang="es-ES" sz="2600" dirty="0">
                <a:latin typeface="+mj-lt"/>
                <a:ea typeface="+mj-ea"/>
                <a:cs typeface="+mj-cs"/>
              </a:rPr>
              <a:t>: Utiliza datos disponibles sobre el cliente para hacer la oferta lo más relevante posible desde el principio, evitando mensajes genéricos que puedan ser percibidos como spam.</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Capacitar a los agentes en manejo de objeciones</a:t>
            </a:r>
            <a:r>
              <a:rPr lang="es-ES" sz="2600" dirty="0">
                <a:latin typeface="+mj-lt"/>
                <a:ea typeface="+mj-ea"/>
                <a:cs typeface="+mj-cs"/>
              </a:rPr>
              <a:t>: Asegúrate de que los agentes puedan manejar objeciones comunes de forma eficaz y con confianza para evitar que el cliente finalice la llamada prematuramente.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Reducir la presión en la venta</a:t>
            </a:r>
            <a:r>
              <a:rPr lang="es-ES" sz="2600" dirty="0">
                <a:latin typeface="+mj-lt"/>
                <a:ea typeface="+mj-ea"/>
                <a:cs typeface="+mj-cs"/>
              </a:rPr>
              <a:t>: En lugar de intentar cerrar la venta rápidamente, enfocar las llamadas en entender las necesidades del cliente y crear una relación antes de intentar cerrar el trato.</a:t>
            </a:r>
            <a:endParaRPr lang="en-US" sz="2600" dirty="0">
              <a:latin typeface="+mj-lt"/>
              <a:ea typeface="+mj-ea"/>
              <a:cs typeface="+mj-cs"/>
            </a:endParaRPr>
          </a:p>
        </p:txBody>
      </p:sp>
    </p:spTree>
    <p:extLst>
      <p:ext uri="{BB962C8B-B14F-4D97-AF65-F5344CB8AC3E}">
        <p14:creationId xmlns:p14="http://schemas.microsoft.com/office/powerpoint/2010/main" val="357286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75A50-537B-490C-BAD6-831E740A4743}"/>
              </a:ext>
            </a:extLst>
          </p:cNvPr>
          <p:cNvSpPr>
            <a:spLocks noGrp="1"/>
          </p:cNvSpPr>
          <p:nvPr>
            <p:ph idx="1"/>
          </p:nvPr>
        </p:nvSpPr>
        <p:spPr>
          <a:xfrm>
            <a:off x="838200" y="239697"/>
            <a:ext cx="10515600" cy="5937266"/>
          </a:xfrm>
        </p:spPr>
        <p:txBody>
          <a:bodyPr>
            <a:normAutofit fontScale="92500" lnSpcReduction="10000"/>
          </a:bodyPr>
          <a:lstStyle/>
          <a:p>
            <a:pPr marL="0" indent="0">
              <a:buNone/>
            </a:pPr>
            <a:r>
              <a:rPr lang="es-ES" b="1" dirty="0"/>
              <a:t>Causas que afectan la productividad de las llamadas largas y muy largas:</a:t>
            </a:r>
          </a:p>
          <a:p>
            <a:pPr marL="0" indent="0">
              <a:buNone/>
            </a:pPr>
            <a:endParaRPr lang="es-ES" b="1" dirty="0"/>
          </a:p>
          <a:p>
            <a:pPr marL="0" indent="0">
              <a:buNone/>
            </a:pPr>
            <a:r>
              <a:rPr lang="es-ES" sz="2600" dirty="0">
                <a:latin typeface="+mj-lt"/>
                <a:ea typeface="+mj-ea"/>
                <a:cs typeface="+mj-cs"/>
              </a:rPr>
              <a:t>- </a:t>
            </a:r>
            <a:r>
              <a:rPr lang="es-ES" sz="2600" b="1" dirty="0">
                <a:latin typeface="+mj-lt"/>
                <a:ea typeface="+mj-ea"/>
                <a:cs typeface="+mj-cs"/>
              </a:rPr>
              <a:t>Problemas técnicos durante la llamada:</a:t>
            </a:r>
          </a:p>
          <a:p>
            <a:pPr marL="0" indent="0">
              <a:buNone/>
            </a:pPr>
            <a:r>
              <a:rPr lang="es-ES" sz="2600" b="1" u="sng" dirty="0">
                <a:latin typeface="+mj-lt"/>
                <a:ea typeface="+mj-ea"/>
                <a:cs typeface="+mj-cs"/>
              </a:rPr>
              <a:t>Audio deficiente</a:t>
            </a:r>
            <a:r>
              <a:rPr lang="es-ES" sz="2600" dirty="0">
                <a:latin typeface="+mj-lt"/>
                <a:ea typeface="+mj-ea"/>
                <a:cs typeface="+mj-cs"/>
              </a:rPr>
              <a:t>: Las llamadas pueden extenderse innecesariamente si hay cortes o interferencias en el audio, lo que obliga a repetir la información.</a:t>
            </a:r>
          </a:p>
          <a:p>
            <a:pPr marL="0" indent="0">
              <a:buNone/>
            </a:pPr>
            <a:r>
              <a:rPr lang="es-ES" sz="2600" b="1" u="sng" dirty="0">
                <a:latin typeface="+mj-lt"/>
                <a:ea typeface="+mj-ea"/>
                <a:cs typeface="+mj-cs"/>
              </a:rPr>
              <a:t>Fallo en la conexión</a:t>
            </a:r>
            <a:r>
              <a:rPr lang="es-ES" sz="2600" dirty="0">
                <a:latin typeface="+mj-lt"/>
                <a:ea typeface="+mj-ea"/>
                <a:cs typeface="+mj-cs"/>
              </a:rPr>
              <a:t>: Si hay interrupciones en la conexión, los tiempos de respuesta se ven afectados, alargando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dirty="0">
                <a:latin typeface="+mj-lt"/>
                <a:ea typeface="+mj-ea"/>
                <a:cs typeface="+mj-cs"/>
              </a:rPr>
              <a:t>Problemas con las herramientas del agente:</a:t>
            </a:r>
          </a:p>
          <a:p>
            <a:pPr marL="0" indent="0">
              <a:buNone/>
            </a:pPr>
            <a:r>
              <a:rPr lang="es-ES" sz="2600" b="1" u="sng" dirty="0">
                <a:latin typeface="+mj-lt"/>
                <a:ea typeface="+mj-ea"/>
                <a:cs typeface="+mj-cs"/>
              </a:rPr>
              <a:t>Lentitud en las plataformas</a:t>
            </a:r>
            <a:r>
              <a:rPr lang="es-ES" sz="2600" dirty="0">
                <a:latin typeface="+mj-lt"/>
                <a:ea typeface="+mj-ea"/>
                <a:cs typeface="+mj-cs"/>
              </a:rPr>
              <a:t>: Si las herramientas de trabajo (CRM, bases de datos, etc.) son lentas o poco eficientes, los tiempos de carga pueden provocar retrasos.</a:t>
            </a:r>
          </a:p>
          <a:p>
            <a:pPr marL="0" indent="0">
              <a:buNone/>
            </a:pPr>
            <a:r>
              <a:rPr lang="es-ES" sz="2600" b="1" u="sng" dirty="0">
                <a:latin typeface="+mj-lt"/>
                <a:ea typeface="+mj-ea"/>
                <a:cs typeface="+mj-cs"/>
              </a:rPr>
              <a:t>Errores al cambiar de pantallas</a:t>
            </a:r>
            <a:r>
              <a:rPr lang="es-ES" sz="2600" dirty="0">
                <a:latin typeface="+mj-lt"/>
                <a:ea typeface="+mj-ea"/>
                <a:cs typeface="+mj-cs"/>
              </a:rPr>
              <a:t>: Si el agente experimenta retrasos al cambiar entre pantallas o sistemas, puede hacer que el cliente pierda el interés o se frustre, además de aumentar el tiempo total de la llamada.</a:t>
            </a:r>
          </a:p>
          <a:p>
            <a:pPr marL="0" indent="0">
              <a:buNone/>
            </a:pPr>
            <a:endParaRPr lang="en-US" dirty="0"/>
          </a:p>
        </p:txBody>
      </p:sp>
    </p:spTree>
    <p:extLst>
      <p:ext uri="{BB962C8B-B14F-4D97-AF65-F5344CB8AC3E}">
        <p14:creationId xmlns:p14="http://schemas.microsoft.com/office/powerpoint/2010/main" val="1295177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A682-2768-4CBB-B70C-41BB0A27DFC0}"/>
              </a:ext>
            </a:extLst>
          </p:cNvPr>
          <p:cNvSpPr>
            <a:spLocks noGrp="1"/>
          </p:cNvSpPr>
          <p:nvPr>
            <p:ph idx="1"/>
          </p:nvPr>
        </p:nvSpPr>
        <p:spPr>
          <a:xfrm>
            <a:off x="838200" y="230819"/>
            <a:ext cx="10515600" cy="5946144"/>
          </a:xfrm>
        </p:spPr>
        <p:txBody>
          <a:bodyPr>
            <a:normAutofit/>
          </a:bodyPr>
          <a:lstStyle/>
          <a:p>
            <a:pPr marL="0" indent="0">
              <a:buNone/>
            </a:pPr>
            <a:r>
              <a:rPr lang="es-ES" sz="2400" dirty="0">
                <a:latin typeface="+mj-lt"/>
                <a:ea typeface="+mj-ea"/>
                <a:cs typeface="+mj-cs"/>
              </a:rPr>
              <a:t>-</a:t>
            </a:r>
            <a:r>
              <a:rPr lang="es-ES" sz="2400" b="1" u="sng" dirty="0">
                <a:latin typeface="+mj-lt"/>
                <a:ea typeface="+mj-ea"/>
                <a:cs typeface="+mj-cs"/>
              </a:rPr>
              <a:t>Problemas de comunicación del cliente</a:t>
            </a:r>
            <a:r>
              <a:rPr lang="es-ES" sz="2400" dirty="0">
                <a:latin typeface="+mj-lt"/>
                <a:ea typeface="+mj-ea"/>
                <a:cs typeface="+mj-cs"/>
              </a:rPr>
              <a:t>:</a:t>
            </a:r>
          </a:p>
          <a:p>
            <a:pPr marL="0" indent="0">
              <a:buNone/>
            </a:pPr>
            <a:r>
              <a:rPr lang="es-ES" sz="2400" dirty="0">
                <a:latin typeface="+mj-lt"/>
                <a:ea typeface="+mj-ea"/>
                <a:cs typeface="+mj-cs"/>
              </a:rPr>
              <a:t>Dificultades del habla o lentitud al hablar: Algunos clientes pueden tener problemas del habla o hablar más lentamente, lo que prolonga el tiempo necesario para transmitir la información.</a:t>
            </a:r>
          </a:p>
          <a:p>
            <a:pPr marL="0" indent="0">
              <a:buNone/>
            </a:pPr>
            <a:r>
              <a:rPr lang="es-ES" sz="2400" dirty="0">
                <a:latin typeface="+mj-lt"/>
                <a:ea typeface="+mj-ea"/>
                <a:cs typeface="+mj-cs"/>
              </a:rPr>
              <a:t>Buscar información durante la llamada: En algunas ocasiones, el cliente necesita buscar documentación (como números de cuenta, documentos de identidad, etc.), lo que puede extender la llamada si no tiene los datos a mano.</a:t>
            </a:r>
          </a:p>
          <a:p>
            <a:pPr marL="0" indent="0">
              <a:buNone/>
            </a:pPr>
            <a:r>
              <a:rPr lang="es-ES" sz="2400" dirty="0">
                <a:latin typeface="+mj-lt"/>
                <a:ea typeface="+mj-ea"/>
                <a:cs typeface="+mj-cs"/>
              </a:rPr>
              <a:t>- </a:t>
            </a:r>
            <a:r>
              <a:rPr lang="es-ES" sz="2400" b="1" u="sng" dirty="0">
                <a:latin typeface="+mj-lt"/>
                <a:ea typeface="+mj-ea"/>
                <a:cs typeface="+mj-cs"/>
              </a:rPr>
              <a:t>Demoras por parte del agente</a:t>
            </a:r>
            <a:r>
              <a:rPr lang="es-ES" sz="2400" dirty="0">
                <a:latin typeface="+mj-lt"/>
                <a:ea typeface="+mj-ea"/>
                <a:cs typeface="+mj-cs"/>
              </a:rPr>
              <a:t>:</a:t>
            </a:r>
          </a:p>
          <a:p>
            <a:pPr marL="0" indent="0">
              <a:buNone/>
            </a:pPr>
            <a:r>
              <a:rPr lang="es-ES" sz="2400" dirty="0">
                <a:latin typeface="+mj-lt"/>
                <a:ea typeface="+mj-ea"/>
                <a:cs typeface="+mj-cs"/>
              </a:rPr>
              <a:t>Tiempos prolongados para tomar decisiones: Si el agente tarda mucho en procesar la información o en tomar decisiones sobre cómo proceder, esto puede hacer que la llamada se prolongue innecesariamente.</a:t>
            </a:r>
          </a:p>
          <a:p>
            <a:pPr marL="0" indent="0">
              <a:buNone/>
            </a:pPr>
            <a:r>
              <a:rPr lang="es-ES" sz="2400" dirty="0">
                <a:latin typeface="+mj-lt"/>
                <a:ea typeface="+mj-ea"/>
                <a:cs typeface="+mj-cs"/>
              </a:rPr>
              <a:t>Demora en realizar acciones técnicas: Algunos agentes pueden necesitar más tiempo para completar tareas técnicas (como actualizar datos en sistemas), lo que ralentiza el proceso.</a:t>
            </a:r>
            <a:endParaRPr lang="en-US" sz="2400" dirty="0">
              <a:latin typeface="+mj-lt"/>
              <a:ea typeface="+mj-ea"/>
              <a:cs typeface="+mj-cs"/>
            </a:endParaRPr>
          </a:p>
        </p:txBody>
      </p:sp>
    </p:spTree>
    <p:extLst>
      <p:ext uri="{BB962C8B-B14F-4D97-AF65-F5344CB8AC3E}">
        <p14:creationId xmlns:p14="http://schemas.microsoft.com/office/powerpoint/2010/main" val="1690020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479F3-52D0-4515-9628-AF55355DD6AA}"/>
              </a:ext>
            </a:extLst>
          </p:cNvPr>
          <p:cNvSpPr>
            <a:spLocks noGrp="1"/>
          </p:cNvSpPr>
          <p:nvPr>
            <p:ph idx="1"/>
          </p:nvPr>
        </p:nvSpPr>
        <p:spPr>
          <a:xfrm>
            <a:off x="838200" y="292963"/>
            <a:ext cx="10515600" cy="5884000"/>
          </a:xfrm>
        </p:spPr>
        <p:txBody>
          <a:bodyPr>
            <a:normAutofit/>
          </a:bodyPr>
          <a:lstStyle/>
          <a:p>
            <a:endParaRPr lang="es-ES" dirty="0"/>
          </a:p>
          <a:p>
            <a:r>
              <a:rPr lang="es-ES" sz="2400" b="1" dirty="0">
                <a:latin typeface="+mj-lt"/>
                <a:ea typeface="+mj-ea"/>
                <a:cs typeface="+mj-cs"/>
              </a:rPr>
              <a:t>Falta de formación del agente:</a:t>
            </a:r>
          </a:p>
          <a:p>
            <a:pPr marL="0" indent="0">
              <a:buNone/>
            </a:pPr>
            <a:r>
              <a:rPr lang="es-ES" sz="2400" dirty="0">
                <a:latin typeface="+mj-lt"/>
                <a:ea typeface="+mj-ea"/>
                <a:cs typeface="+mj-cs"/>
              </a:rPr>
              <a:t>- </a:t>
            </a:r>
            <a:r>
              <a:rPr lang="es-ES" sz="2400" b="1" u="sng" dirty="0">
                <a:latin typeface="+mj-lt"/>
                <a:ea typeface="+mj-ea"/>
                <a:cs typeface="+mj-cs"/>
              </a:rPr>
              <a:t>Inseguridad en el manejo del cliente</a:t>
            </a:r>
            <a:r>
              <a:rPr lang="es-ES" sz="2400" dirty="0">
                <a:latin typeface="+mj-lt"/>
                <a:ea typeface="+mj-ea"/>
                <a:cs typeface="+mj-cs"/>
              </a:rPr>
              <a:t>: Agentes que no están bien capacitados pueden tener dificultades para manejar objeciones o preguntas complejas, lo que alarga la conversación.</a:t>
            </a:r>
          </a:p>
          <a:p>
            <a:pPr marL="0" indent="0">
              <a:buNone/>
            </a:pPr>
            <a:r>
              <a:rPr lang="es-ES" sz="2400" dirty="0">
                <a:latin typeface="+mj-lt"/>
                <a:ea typeface="+mj-ea"/>
                <a:cs typeface="+mj-cs"/>
              </a:rPr>
              <a:t>- </a:t>
            </a:r>
            <a:r>
              <a:rPr lang="es-ES" sz="2400" b="1" u="sng" dirty="0">
                <a:latin typeface="+mj-lt"/>
                <a:ea typeface="+mj-ea"/>
                <a:cs typeface="+mj-cs"/>
              </a:rPr>
              <a:t>Desconocimiento de productos o procesos</a:t>
            </a:r>
            <a:r>
              <a:rPr lang="es-ES" sz="2400" dirty="0">
                <a:latin typeface="+mj-lt"/>
                <a:ea typeface="+mj-ea"/>
                <a:cs typeface="+mj-cs"/>
              </a:rPr>
              <a:t>: Si el agente no está completamente familiarizado con los productos o procesos, podría necesitar consultar a otros colegas o buscar información durante la llamada, retrasando la conversación.</a:t>
            </a:r>
          </a:p>
          <a:p>
            <a:endParaRPr lang="es-ES" sz="2400" dirty="0">
              <a:latin typeface="+mj-lt"/>
              <a:ea typeface="+mj-ea"/>
              <a:cs typeface="+mj-cs"/>
            </a:endParaRPr>
          </a:p>
          <a:p>
            <a:r>
              <a:rPr lang="es-ES" sz="2400" b="1" dirty="0">
                <a:latin typeface="+mj-lt"/>
                <a:ea typeface="+mj-ea"/>
                <a:cs typeface="+mj-cs"/>
              </a:rPr>
              <a:t>Cliente indeciso:</a:t>
            </a:r>
          </a:p>
          <a:p>
            <a:pPr marL="0" indent="0">
              <a:buNone/>
            </a:pPr>
            <a:r>
              <a:rPr lang="es-ES" sz="2400" dirty="0">
                <a:latin typeface="+mj-lt"/>
                <a:ea typeface="+mj-ea"/>
                <a:cs typeface="+mj-cs"/>
              </a:rPr>
              <a:t>-Algunos clientes simplemente necesitan más tiempo para tomar decisiones y pueden hacer preguntas repetitivas o cambiar de opinión durante la llamada, lo que prolonga la interacción.</a:t>
            </a:r>
            <a:endParaRPr lang="en-US" sz="2400" dirty="0">
              <a:latin typeface="+mj-lt"/>
              <a:ea typeface="+mj-ea"/>
              <a:cs typeface="+mj-cs"/>
            </a:endParaRPr>
          </a:p>
        </p:txBody>
      </p:sp>
    </p:spTree>
    <p:extLst>
      <p:ext uri="{BB962C8B-B14F-4D97-AF65-F5344CB8AC3E}">
        <p14:creationId xmlns:p14="http://schemas.microsoft.com/office/powerpoint/2010/main" val="3117639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8F678-FFED-451E-BA32-C1702B86F1B0}"/>
              </a:ext>
            </a:extLst>
          </p:cNvPr>
          <p:cNvSpPr>
            <a:spLocks noGrp="1"/>
          </p:cNvSpPr>
          <p:nvPr>
            <p:ph idx="1"/>
          </p:nvPr>
        </p:nvSpPr>
        <p:spPr>
          <a:xfrm>
            <a:off x="838200" y="124287"/>
            <a:ext cx="10515600" cy="6052676"/>
          </a:xfrm>
        </p:spPr>
        <p:txBody>
          <a:bodyPr>
            <a:normAutofit/>
          </a:bodyPr>
          <a:lstStyle/>
          <a:p>
            <a:r>
              <a:rPr lang="es-ES" sz="2400" b="1" dirty="0">
                <a:latin typeface="+mj-lt"/>
                <a:ea typeface="+mj-ea"/>
                <a:cs typeface="+mj-cs"/>
              </a:rPr>
              <a:t>Demasiada información innecesaria:</a:t>
            </a:r>
          </a:p>
          <a:p>
            <a:pPr marL="0" indent="0">
              <a:buNone/>
            </a:pPr>
            <a:r>
              <a:rPr lang="es-ES" sz="2400" dirty="0">
                <a:latin typeface="+mj-lt"/>
                <a:ea typeface="+mj-ea"/>
                <a:cs typeface="+mj-cs"/>
              </a:rPr>
              <a:t>- Si el agente ofrece demasiados detalles o entra en aspectos no relevantes para el cliente, puede dilatar la llamada y disminuir la eficiencia.</a:t>
            </a:r>
          </a:p>
          <a:p>
            <a:r>
              <a:rPr lang="es-ES" sz="2400" b="1" dirty="0">
                <a:latin typeface="+mj-lt"/>
                <a:ea typeface="+mj-ea"/>
                <a:cs typeface="+mj-cs"/>
              </a:rPr>
              <a:t>Mala gestión del tiempo:</a:t>
            </a:r>
          </a:p>
          <a:p>
            <a:pPr marL="0" indent="0">
              <a:buNone/>
            </a:pPr>
            <a:r>
              <a:rPr lang="es-ES" sz="2400" dirty="0">
                <a:latin typeface="+mj-lt"/>
                <a:ea typeface="+mj-ea"/>
                <a:cs typeface="+mj-cs"/>
              </a:rPr>
              <a:t>- Los agentes pueden no saber cuándo cortar la conversación de manera eficiente, lo que lleva a una extensión innecesaria de la llamada.</a:t>
            </a:r>
          </a:p>
          <a:p>
            <a:pPr marL="0" indent="0">
              <a:buNone/>
            </a:pPr>
            <a:r>
              <a:rPr lang="es-ES" sz="2400" dirty="0">
                <a:latin typeface="+mj-lt"/>
                <a:ea typeface="+mj-ea"/>
                <a:cs typeface="+mj-cs"/>
              </a:rPr>
              <a:t>- Uso ineficaz de pausas o tiempos muertos:</a:t>
            </a:r>
          </a:p>
          <a:p>
            <a:pPr marL="0" indent="0">
              <a:buNone/>
            </a:pPr>
            <a:r>
              <a:rPr lang="es-ES" sz="2400" dirty="0">
                <a:latin typeface="+mj-lt"/>
                <a:ea typeface="+mj-ea"/>
                <a:cs typeface="+mj-cs"/>
              </a:rPr>
              <a:t>Los tiempos de espera durante la llamada pueden alargarse si el agente tarda en regresar o si deja al cliente en espera sin un motivo claro, lo que afecta la percepción de la eficiencia y aumenta el tiempo total de la llamada.</a:t>
            </a:r>
          </a:p>
          <a:p>
            <a:pPr>
              <a:buFontTx/>
              <a:buChar char="-"/>
            </a:pPr>
            <a:r>
              <a:rPr lang="es-ES" sz="2400" b="1" dirty="0">
                <a:latin typeface="+mj-lt"/>
                <a:ea typeface="+mj-ea"/>
                <a:cs typeface="+mj-cs"/>
              </a:rPr>
              <a:t>Falta de preparación del cliente</a:t>
            </a:r>
            <a:r>
              <a:rPr lang="es-ES" sz="2400" dirty="0">
                <a:latin typeface="+mj-lt"/>
                <a:ea typeface="+mj-ea"/>
                <a:cs typeface="+mj-cs"/>
              </a:rPr>
              <a:t>:</a:t>
            </a:r>
          </a:p>
          <a:p>
            <a:pPr marL="0" indent="0">
              <a:buNone/>
            </a:pPr>
            <a:r>
              <a:rPr lang="es-ES" sz="2400" dirty="0">
                <a:latin typeface="+mj-lt"/>
                <a:ea typeface="+mj-ea"/>
                <a:cs typeface="+mj-cs"/>
              </a:rPr>
              <a:t>En algunos casos, los clientes pueden estar mal preparados para la llamada (por ejemplo, no tener los datos requeridos a mano) y esto retrasa el proceso.</a:t>
            </a:r>
            <a:endParaRPr lang="en-US" sz="2400" dirty="0">
              <a:latin typeface="+mj-lt"/>
              <a:ea typeface="+mj-ea"/>
              <a:cs typeface="+mj-cs"/>
            </a:endParaRPr>
          </a:p>
        </p:txBody>
      </p:sp>
    </p:spTree>
    <p:extLst>
      <p:ext uri="{BB962C8B-B14F-4D97-AF65-F5344CB8AC3E}">
        <p14:creationId xmlns:p14="http://schemas.microsoft.com/office/powerpoint/2010/main" val="407138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DC31E-1A12-479A-8390-F4294F5067F2}"/>
              </a:ext>
            </a:extLst>
          </p:cNvPr>
          <p:cNvSpPr>
            <a:spLocks noGrp="1"/>
          </p:cNvSpPr>
          <p:nvPr>
            <p:ph idx="1"/>
          </p:nvPr>
        </p:nvSpPr>
        <p:spPr>
          <a:xfrm>
            <a:off x="838200" y="346229"/>
            <a:ext cx="10515600" cy="5830734"/>
          </a:xfrm>
        </p:spPr>
        <p:txBody>
          <a:bodyPr>
            <a:normAutofit fontScale="92500" lnSpcReduction="10000"/>
          </a:bodyPr>
          <a:lstStyle/>
          <a:p>
            <a:r>
              <a:rPr lang="es-ES" dirty="0"/>
              <a:t>Recomendaciones para mejorar la productividad de las llamadas largas y muy largas:</a:t>
            </a:r>
          </a:p>
          <a:p>
            <a:endParaRPr lang="es-ES" dirty="0"/>
          </a:p>
          <a:p>
            <a:pPr marL="0" indent="0">
              <a:buNone/>
            </a:pPr>
            <a:r>
              <a:rPr lang="es-ES" sz="2600" dirty="0">
                <a:latin typeface="+mj-lt"/>
                <a:ea typeface="+mj-ea"/>
                <a:cs typeface="+mj-cs"/>
              </a:rPr>
              <a:t>- </a:t>
            </a:r>
            <a:r>
              <a:rPr lang="es-ES" sz="2600" b="1" u="sng" dirty="0">
                <a:latin typeface="+mj-lt"/>
                <a:ea typeface="+mj-ea"/>
                <a:cs typeface="+mj-cs"/>
              </a:rPr>
              <a:t>Mejora de las herramientas tecnológicas</a:t>
            </a:r>
            <a:r>
              <a:rPr lang="es-ES" sz="2600" dirty="0">
                <a:latin typeface="+mj-lt"/>
                <a:ea typeface="+mj-ea"/>
                <a:cs typeface="+mj-cs"/>
              </a:rPr>
              <a:t>:</a:t>
            </a:r>
          </a:p>
          <a:p>
            <a:pPr marL="0" indent="0">
              <a:buNone/>
            </a:pPr>
            <a:r>
              <a:rPr lang="es-ES" sz="2600" dirty="0">
                <a:latin typeface="+mj-lt"/>
                <a:ea typeface="+mj-ea"/>
                <a:cs typeface="+mj-cs"/>
              </a:rPr>
              <a:t>Asegúrate de que los sistemas y herramientas utilizados por los agentes sean rápidos, eficientes y estén bien integrados para evitar tiempos de espera innecesarios.</a:t>
            </a:r>
          </a:p>
          <a:p>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Capacitación adicional para los agentes:</a:t>
            </a:r>
          </a:p>
          <a:p>
            <a:pPr marL="0" indent="0">
              <a:buNone/>
            </a:pPr>
            <a:r>
              <a:rPr lang="es-ES" sz="2600" dirty="0">
                <a:latin typeface="+mj-lt"/>
                <a:ea typeface="+mj-ea"/>
                <a:cs typeface="+mj-cs"/>
              </a:rPr>
              <a:t>Formación continua para los agentes en cuanto a manejo de objeciones, fluidez en la conversación, y rapidez en la toma de decisiones. Esto les permitirá ser más ágiles en las llamadas y optimizar el tiempo.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 la infraestructura técnica:</a:t>
            </a:r>
          </a:p>
          <a:p>
            <a:pPr marL="0" indent="0">
              <a:buNone/>
            </a:pPr>
            <a:r>
              <a:rPr lang="es-ES" sz="2600" dirty="0">
                <a:latin typeface="+mj-lt"/>
                <a:ea typeface="+mj-ea"/>
                <a:cs typeface="+mj-cs"/>
              </a:rPr>
              <a:t>Mejorar la conectividad y la calidad del audio para evitar problemas técnicos durante las llamadas que obliguen a repetir información.</a:t>
            </a:r>
            <a:endParaRPr lang="en-US" sz="2600" dirty="0">
              <a:latin typeface="+mj-lt"/>
              <a:ea typeface="+mj-ea"/>
              <a:cs typeface="+mj-cs"/>
            </a:endParaRPr>
          </a:p>
        </p:txBody>
      </p:sp>
    </p:spTree>
    <p:extLst>
      <p:ext uri="{BB962C8B-B14F-4D97-AF65-F5344CB8AC3E}">
        <p14:creationId xmlns:p14="http://schemas.microsoft.com/office/powerpoint/2010/main" val="93692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275A3-D5C5-4E2C-BFDC-7A48F4225808}"/>
              </a:ext>
            </a:extLst>
          </p:cNvPr>
          <p:cNvSpPr>
            <a:spLocks noGrp="1"/>
          </p:cNvSpPr>
          <p:nvPr>
            <p:ph idx="1"/>
          </p:nvPr>
        </p:nvSpPr>
        <p:spPr>
          <a:xfrm>
            <a:off x="838200" y="381740"/>
            <a:ext cx="10515600" cy="5795223"/>
          </a:xfrm>
        </p:spPr>
        <p:txBody>
          <a:bodyPr>
            <a:normAutofit fontScale="92500"/>
          </a:bodyPr>
          <a:lstStyle/>
          <a:p>
            <a:pPr marL="0" indent="0">
              <a:buNone/>
            </a:pPr>
            <a:r>
              <a:rPr lang="es-ES" sz="2600" dirty="0">
                <a:latin typeface="+mj-lt"/>
                <a:ea typeface="+mj-ea"/>
                <a:cs typeface="+mj-cs"/>
              </a:rPr>
              <a:t>- </a:t>
            </a:r>
            <a:r>
              <a:rPr lang="es-ES" sz="2600" b="1" u="sng" dirty="0">
                <a:latin typeface="+mj-lt"/>
                <a:ea typeface="+mj-ea"/>
                <a:cs typeface="+mj-cs"/>
              </a:rPr>
              <a:t>Uso de guiones de llamada bien estructurados:</a:t>
            </a:r>
          </a:p>
          <a:p>
            <a:pPr marL="0" indent="0">
              <a:buNone/>
            </a:pPr>
            <a:r>
              <a:rPr lang="es-ES" sz="2600" dirty="0">
                <a:latin typeface="+mj-lt"/>
                <a:ea typeface="+mj-ea"/>
                <a:cs typeface="+mj-cs"/>
              </a:rPr>
              <a:t>Proporcionar guiones claros que ayuden a los agentes a enfocarse en la información clave y eviten entrar en detalles innecesarios que prolonguen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Gestión del tiempo de la llamada:</a:t>
            </a:r>
          </a:p>
          <a:p>
            <a:pPr marL="0" indent="0">
              <a:buNone/>
            </a:pPr>
            <a:r>
              <a:rPr lang="es-ES" sz="2600" dirty="0">
                <a:latin typeface="+mj-lt"/>
                <a:ea typeface="+mj-ea"/>
                <a:cs typeface="+mj-cs"/>
              </a:rPr>
              <a:t>Capacitar a los agentes para que sepan cuándo es adecuado cerrar la llamada de manera educada pero eficiente, evitando tiempos muertos o extensiones innecesarias.</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Preparación previa del cliente:</a:t>
            </a:r>
          </a:p>
          <a:p>
            <a:pPr marL="0" indent="0">
              <a:buNone/>
            </a:pPr>
            <a:r>
              <a:rPr lang="es-ES" sz="2600" dirty="0">
                <a:latin typeface="+mj-lt"/>
                <a:ea typeface="+mj-ea"/>
                <a:cs typeface="+mj-cs"/>
              </a:rPr>
              <a:t>Cuando sea posible, enviar recordatorios a los clientes antes de la llamada para que tengan a mano la documentación o información que podrían necesitar durante la interacción, reduciendo así tiempos de búsqueda.</a:t>
            </a:r>
          </a:p>
          <a:p>
            <a:pPr marL="0" indent="0">
              <a:buNone/>
            </a:pPr>
            <a:endParaRPr lang="en-US" dirty="0"/>
          </a:p>
        </p:txBody>
      </p:sp>
    </p:spTree>
    <p:extLst>
      <p:ext uri="{BB962C8B-B14F-4D97-AF65-F5344CB8AC3E}">
        <p14:creationId xmlns:p14="http://schemas.microsoft.com/office/powerpoint/2010/main" val="139575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2. Simplificación del problema y </a:t>
            </a:r>
            <a:r>
              <a:rPr lang="es-ES" sz="3200" dirty="0" err="1"/>
              <a:t>asumpciones</a:t>
            </a:r>
            <a:endParaRPr lang="es-ES" sz="3200" dirty="0"/>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03A53A84-9C35-13F7-FCA9-C621DCC9D1B0}"/>
              </a:ext>
            </a:extLst>
          </p:cNvPr>
          <p:cNvSpPr txBox="1"/>
          <p:nvPr/>
        </p:nvSpPr>
        <p:spPr>
          <a:xfrm>
            <a:off x="488271" y="1265286"/>
            <a:ext cx="11097088" cy="2215991"/>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Solo utilizaremos para el modelo, las variables explicadas en el Anexo A.1. El modelo se podría hacer más complejo, pero haremos este simplificación para este Sprint 1, comentado con la directora del departamento.</a:t>
            </a:r>
          </a:p>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Intentaremos encontrar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tasa de conversión</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una variable famosa en marketing</a:t>
            </a:r>
            <a:r>
              <a:rPr lang="es-ES" sz="2000" kern="100" dirty="0">
                <a:latin typeface="Arial" panose="020B0604020202020204" pitchFamily="34" charset="0"/>
                <a:ea typeface="Calibri" panose="020F0502020204030204" pitchFamily="34" charset="0"/>
                <a:cs typeface="Times New Roman" panose="02020603050405020304" pitchFamily="18" charset="0"/>
              </a:rPr>
              <a:t>, donde el número objetivos, es el número depósitos contratados, y total visitas el número de llamadas realizadas</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pic>
        <p:nvPicPr>
          <p:cNvPr id="1026" name="Picture 2" descr="Qué es y cómo se calcula la tasa de conversión? - Blog de hiberus">
            <a:extLst>
              <a:ext uri="{FF2B5EF4-FFF2-40B4-BE49-F238E27FC236}">
                <a16:creationId xmlns:a16="http://schemas.microsoft.com/office/drawing/2014/main" id="{AECAA8E3-95AB-11F1-FA0A-9BACF0E93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746" y="3414784"/>
            <a:ext cx="3429000"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4378D5C3-D7C3-FEA7-5B02-E2197D6ACBFB}"/>
              </a:ext>
            </a:extLst>
          </p:cNvPr>
          <p:cNvSpPr txBox="1"/>
          <p:nvPr/>
        </p:nvSpPr>
        <p:spPr>
          <a:xfrm>
            <a:off x="7084380" y="3513763"/>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número objetivos: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depósitos contratados, es decir depósito=1</a:t>
            </a:r>
            <a:endParaRPr lang="es-ES" sz="1200" dirty="0"/>
          </a:p>
        </p:txBody>
      </p:sp>
      <p:sp>
        <p:nvSpPr>
          <p:cNvPr id="8" name="CuadroTexto 7">
            <a:extLst>
              <a:ext uri="{FF2B5EF4-FFF2-40B4-BE49-F238E27FC236}">
                <a16:creationId xmlns:a16="http://schemas.microsoft.com/office/drawing/2014/main" id="{5CF81D3C-DCEB-BDA2-105A-27585EC9AA14}"/>
              </a:ext>
            </a:extLst>
          </p:cNvPr>
          <p:cNvSpPr txBox="1"/>
          <p:nvPr/>
        </p:nvSpPr>
        <p:spPr>
          <a:xfrm>
            <a:off x="7084380" y="3968768"/>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Total visitas: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 llamadas realizadas</a:t>
            </a:r>
            <a:endParaRPr lang="es-ES" sz="1200"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26127" y="4926290"/>
            <a:ext cx="11097088" cy="984885"/>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No podremos utilizar la duración en un modelo de regresión predictivo. Por temas de notas metodológicas, explicado en detalle en el Anexo A.2.</a:t>
            </a:r>
          </a:p>
          <a:p>
            <a:endParaRPr lang="es-ES" dirty="0"/>
          </a:p>
        </p:txBody>
      </p:sp>
    </p:spTree>
    <p:extLst>
      <p:ext uri="{BB962C8B-B14F-4D97-AF65-F5344CB8AC3E}">
        <p14:creationId xmlns:p14="http://schemas.microsoft.com/office/powerpoint/2010/main" val="3558432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14629-AD6B-499D-B4BB-B012F889D5B3}"/>
              </a:ext>
            </a:extLst>
          </p:cNvPr>
          <p:cNvSpPr>
            <a:spLocks noGrp="1"/>
          </p:cNvSpPr>
          <p:nvPr>
            <p:ph idx="1"/>
          </p:nvPr>
        </p:nvSpPr>
        <p:spPr>
          <a:xfrm>
            <a:off x="838200" y="204186"/>
            <a:ext cx="10515600" cy="5972777"/>
          </a:xfrm>
        </p:spPr>
        <p:txBody>
          <a:bodyPr/>
          <a:lstStyle/>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Desarrollar habilidades de escucha activa</a:t>
            </a:r>
            <a:r>
              <a:rPr lang="es-ES" sz="2600" dirty="0">
                <a:latin typeface="+mj-lt"/>
                <a:ea typeface="+mj-ea"/>
                <a:cs typeface="+mj-cs"/>
              </a:rPr>
              <a:t>:</a:t>
            </a:r>
          </a:p>
          <a:p>
            <a:pPr marL="0" indent="0">
              <a:buNone/>
            </a:pPr>
            <a:r>
              <a:rPr lang="es-ES" sz="2600" dirty="0">
                <a:latin typeface="+mj-lt"/>
                <a:ea typeface="+mj-ea"/>
                <a:cs typeface="+mj-cs"/>
              </a:rPr>
              <a:t>Enseñar a los agentes a detectar rápidamente las necesidades del cliente y a manejar la conversación de forma eficaz, evitando que se prolongue más de lo necesario.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del flujo de trabajo</a:t>
            </a:r>
            <a:r>
              <a:rPr lang="es-ES" sz="2600" dirty="0">
                <a:latin typeface="+mj-lt"/>
                <a:ea typeface="+mj-ea"/>
                <a:cs typeface="+mj-cs"/>
              </a:rPr>
              <a:t>:</a:t>
            </a:r>
          </a:p>
          <a:p>
            <a:pPr marL="0" indent="0">
              <a:buNone/>
            </a:pPr>
            <a:r>
              <a:rPr lang="es-ES" sz="2600" dirty="0">
                <a:latin typeface="+mj-lt"/>
                <a:ea typeface="+mj-ea"/>
                <a:cs typeface="+mj-cs"/>
              </a:rPr>
              <a:t>Mejorar los procedimientos internos para que las acciones que debe realizar el agente (por ejemplo, actualización de datos o gestión de información) sean más rápidas y menos propensas a errores.</a:t>
            </a:r>
            <a:endParaRPr lang="en-US" sz="2600" dirty="0">
              <a:latin typeface="+mj-lt"/>
              <a:ea typeface="+mj-ea"/>
              <a:cs typeface="+mj-cs"/>
            </a:endParaRPr>
          </a:p>
        </p:txBody>
      </p:sp>
    </p:spTree>
    <p:extLst>
      <p:ext uri="{BB962C8B-B14F-4D97-AF65-F5344CB8AC3E}">
        <p14:creationId xmlns:p14="http://schemas.microsoft.com/office/powerpoint/2010/main" val="425770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707886"/>
          </a:xfrm>
          <a:prstGeom prst="rect">
            <a:avLst/>
          </a:prstGeom>
          <a:noFill/>
        </p:spPr>
        <p:txBody>
          <a:bodyPr wrap="square" rtlCol="0">
            <a:spAutoFit/>
          </a:bodyPr>
          <a:lstStyle/>
          <a:p>
            <a:r>
              <a:rPr lang="es-ES" sz="2000" kern="100" dirty="0">
                <a:latin typeface="Arial" panose="020B0604020202020204" pitchFamily="34" charset="0"/>
                <a:ea typeface="Calibri" panose="020F0502020204030204" pitchFamily="34" charset="0"/>
                <a:cs typeface="Times New Roman" panose="02020603050405020304" pitchFamily="18" charset="0"/>
              </a:rPr>
              <a:t>Tanto si quitamos como si no quitamos </a:t>
            </a:r>
            <a:r>
              <a:rPr lang="es-ES" sz="2000" b="1" kern="100" dirty="0">
                <a:latin typeface="Arial" panose="020B0604020202020204" pitchFamily="34" charset="0"/>
                <a:ea typeface="Calibri" panose="020F0502020204030204" pitchFamily="34" charset="0"/>
                <a:cs typeface="Times New Roman" panose="02020603050405020304" pitchFamily="18" charset="0"/>
              </a:rPr>
              <a:t>valores atípicos leves</a:t>
            </a:r>
            <a:r>
              <a:rPr lang="es-ES" sz="2000" kern="100" dirty="0">
                <a:latin typeface="Arial" panose="020B0604020202020204" pitchFamily="34" charset="0"/>
                <a:ea typeface="Calibri" panose="020F0502020204030204" pitchFamily="34" charset="0"/>
                <a:cs typeface="Times New Roman" panose="02020603050405020304" pitchFamily="18" charset="0"/>
              </a:rPr>
              <a:t>, parece ser que es más probable contratar un depósito cuando el tiempo de duración es mayor.</a:t>
            </a:r>
            <a:endParaRPr lang="es-ES" dirty="0"/>
          </a:p>
        </p:txBody>
      </p:sp>
      <p:pic>
        <p:nvPicPr>
          <p:cNvPr id="10" name="Imagen 9">
            <a:extLst>
              <a:ext uri="{FF2B5EF4-FFF2-40B4-BE49-F238E27FC236}">
                <a16:creationId xmlns:a16="http://schemas.microsoft.com/office/drawing/2014/main" id="{0E56165E-E612-AC5C-6ADF-67347D419762}"/>
              </a:ext>
            </a:extLst>
          </p:cNvPr>
          <p:cNvPicPr>
            <a:picLocks noChangeAspect="1"/>
          </p:cNvPicPr>
          <p:nvPr/>
        </p:nvPicPr>
        <p:blipFill>
          <a:blip r:embed="rId2"/>
          <a:srcRect l="-2387" t="2200" r="2387" b="-576"/>
          <a:stretch/>
        </p:blipFill>
        <p:spPr>
          <a:xfrm>
            <a:off x="6555965" y="1144410"/>
            <a:ext cx="5029394" cy="3729037"/>
          </a:xfrm>
          <a:prstGeom prst="rect">
            <a:avLst/>
          </a:prstGeom>
        </p:spPr>
      </p:pic>
      <p:pic>
        <p:nvPicPr>
          <p:cNvPr id="12" name="Imagen 11">
            <a:extLst>
              <a:ext uri="{FF2B5EF4-FFF2-40B4-BE49-F238E27FC236}">
                <a16:creationId xmlns:a16="http://schemas.microsoft.com/office/drawing/2014/main" id="{6E1C1FE0-7018-0466-4787-F1DF5061996E}"/>
              </a:ext>
            </a:extLst>
          </p:cNvPr>
          <p:cNvPicPr>
            <a:picLocks noChangeAspect="1"/>
          </p:cNvPicPr>
          <p:nvPr/>
        </p:nvPicPr>
        <p:blipFill>
          <a:blip r:embed="rId3"/>
          <a:stretch>
            <a:fillRect/>
          </a:stretch>
        </p:blipFill>
        <p:spPr>
          <a:xfrm>
            <a:off x="276493" y="1144409"/>
            <a:ext cx="4798028" cy="3729038"/>
          </a:xfrm>
          <a:prstGeom prst="rect">
            <a:avLst/>
          </a:prstGeom>
        </p:spPr>
      </p:pic>
      <p:pic>
        <p:nvPicPr>
          <p:cNvPr id="14" name="Imagen 13">
            <a:extLst>
              <a:ext uri="{FF2B5EF4-FFF2-40B4-BE49-F238E27FC236}">
                <a16:creationId xmlns:a16="http://schemas.microsoft.com/office/drawing/2014/main" id="{99E88275-5FCA-0F1A-8BA0-E8912F391EF9}"/>
              </a:ext>
            </a:extLst>
          </p:cNvPr>
          <p:cNvPicPr>
            <a:picLocks noChangeAspect="1"/>
          </p:cNvPicPr>
          <p:nvPr/>
        </p:nvPicPr>
        <p:blipFill>
          <a:blip r:embed="rId4"/>
          <a:stretch>
            <a:fillRect/>
          </a:stretch>
        </p:blipFill>
        <p:spPr>
          <a:xfrm>
            <a:off x="5213462" y="2234106"/>
            <a:ext cx="1824648" cy="272038"/>
          </a:xfrm>
          <a:prstGeom prst="rect">
            <a:avLst/>
          </a:prstGeom>
        </p:spPr>
      </p:pic>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1B202285-B4F9-7077-BCC9-EB858B1857A0}"/>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spTree>
    <p:extLst>
      <p:ext uri="{BB962C8B-B14F-4D97-AF65-F5344CB8AC3E}">
        <p14:creationId xmlns:p14="http://schemas.microsoft.com/office/powerpoint/2010/main" val="31423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1292662"/>
          </a:xfrm>
          <a:prstGeom prst="rect">
            <a:avLst/>
          </a:prstGeom>
          <a:noFill/>
        </p:spPr>
        <p:txBody>
          <a:bodyPr wrap="square" rtlCol="0">
            <a:spAutoFit/>
          </a:bodyPr>
          <a:lstStyle/>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Vemos que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primera curva sigue una distribución Gamma</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y si quitamos anómalos leves, quizá distorsionaríamos la cola. Es por eso que de momento decidimos mantenerlos, que lo argumentaremos posteriormente.</a:t>
            </a:r>
          </a:p>
          <a:p>
            <a:endParaRPr lang="es-ES" dirty="0"/>
          </a:p>
        </p:txBody>
      </p:sp>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CC3ADB7B-1F92-0766-7E2C-090B4349DE6C}"/>
              </a:ext>
            </a:extLst>
          </p:cNvPr>
          <p:cNvPicPr>
            <a:picLocks noChangeAspect="1"/>
          </p:cNvPicPr>
          <p:nvPr/>
        </p:nvPicPr>
        <p:blipFill>
          <a:blip r:embed="rId2"/>
          <a:stretch>
            <a:fillRect/>
          </a:stretch>
        </p:blipFill>
        <p:spPr>
          <a:xfrm>
            <a:off x="599105" y="1158868"/>
            <a:ext cx="3869248" cy="4022725"/>
          </a:xfrm>
          <a:prstGeom prst="rect">
            <a:avLst/>
          </a:prstGeom>
        </p:spPr>
      </p:pic>
      <p:pic>
        <p:nvPicPr>
          <p:cNvPr id="6" name="Imagen 5">
            <a:extLst>
              <a:ext uri="{FF2B5EF4-FFF2-40B4-BE49-F238E27FC236}">
                <a16:creationId xmlns:a16="http://schemas.microsoft.com/office/drawing/2014/main" id="{32B3F93B-289C-965E-EFCA-BC3FBE951CA8}"/>
              </a:ext>
            </a:extLst>
          </p:cNvPr>
          <p:cNvPicPr>
            <a:picLocks noChangeAspect="1"/>
          </p:cNvPicPr>
          <p:nvPr/>
        </p:nvPicPr>
        <p:blipFill>
          <a:blip r:embed="rId3"/>
          <a:stretch>
            <a:fillRect/>
          </a:stretch>
        </p:blipFill>
        <p:spPr>
          <a:xfrm>
            <a:off x="5213462" y="2234106"/>
            <a:ext cx="1824648" cy="272038"/>
          </a:xfrm>
          <a:prstGeom prst="rect">
            <a:avLst/>
          </a:prstGeom>
        </p:spPr>
      </p:pic>
      <p:sp>
        <p:nvSpPr>
          <p:cNvPr id="7" name="CuadroTexto 6">
            <a:extLst>
              <a:ext uri="{FF2B5EF4-FFF2-40B4-BE49-F238E27FC236}">
                <a16:creationId xmlns:a16="http://schemas.microsoft.com/office/drawing/2014/main" id="{C02ACECF-FCB5-D6B1-28B6-D1FE205ABAA8}"/>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pic>
        <p:nvPicPr>
          <p:cNvPr id="11" name="Imagen 10">
            <a:extLst>
              <a:ext uri="{FF2B5EF4-FFF2-40B4-BE49-F238E27FC236}">
                <a16:creationId xmlns:a16="http://schemas.microsoft.com/office/drawing/2014/main" id="{895A85FD-F193-12E2-56E1-4A7912B0A3AE}"/>
              </a:ext>
            </a:extLst>
          </p:cNvPr>
          <p:cNvPicPr>
            <a:picLocks noChangeAspect="1"/>
          </p:cNvPicPr>
          <p:nvPr/>
        </p:nvPicPr>
        <p:blipFill>
          <a:blip r:embed="rId4"/>
          <a:stretch>
            <a:fillRect/>
          </a:stretch>
        </p:blipFill>
        <p:spPr>
          <a:xfrm>
            <a:off x="6719704" y="987438"/>
            <a:ext cx="4208708" cy="4233710"/>
          </a:xfrm>
          <a:prstGeom prst="rect">
            <a:avLst/>
          </a:prstGeom>
        </p:spPr>
      </p:pic>
    </p:spTree>
    <p:extLst>
      <p:ext uri="{BB962C8B-B14F-4D97-AF65-F5344CB8AC3E}">
        <p14:creationId xmlns:p14="http://schemas.microsoft.com/office/powerpoint/2010/main" val="29607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2462213"/>
          </a:xfrm>
          <a:prstGeom prst="rect">
            <a:avLst/>
          </a:prstGeom>
          <a:noFill/>
        </p:spPr>
        <p:txBody>
          <a:bodyPr wrap="square" rtlCol="0">
            <a:spAutoFit/>
          </a:bodyPr>
          <a:lstStyle/>
          <a:p>
            <a:pPr marL="342900" indent="-342900">
              <a:buAutoNum type="arabicPeriod"/>
            </a:pPr>
            <a:endParaRPr lang="es-ES" sz="2200" dirty="0"/>
          </a:p>
          <a:p>
            <a:r>
              <a:rPr lang="es-ES" sz="3200" dirty="0"/>
              <a:t>4. Primera respuesta:</a:t>
            </a:r>
            <a:r>
              <a:rPr lang="en-US" sz="3200" dirty="0"/>
              <a:t> </a:t>
            </a:r>
            <a:r>
              <a:rPr lang="es-ES" sz="3200" dirty="0"/>
              <a:t>¿Cómo afecta la duración de las llamadas de contacto a la probabilidad de que un cliente se suscriba a un depósito a plazo fijo?</a:t>
            </a:r>
          </a:p>
          <a:p>
            <a:pPr marL="342900" indent="-342900">
              <a:buAutoNum type="arabicPeriod"/>
            </a:pPr>
            <a:endParaRPr lang="es-ES" dirty="0"/>
          </a:p>
          <a:p>
            <a:pPr marL="342900" indent="-342900">
              <a:buAutoNum type="arabicPeriod"/>
            </a:pPr>
            <a:endParaRPr lang="es-ES" dirty="0"/>
          </a:p>
        </p:txBody>
      </p:sp>
      <p:pic>
        <p:nvPicPr>
          <p:cNvPr id="4" name="Imagen 3">
            <a:extLst>
              <a:ext uri="{FF2B5EF4-FFF2-40B4-BE49-F238E27FC236}">
                <a16:creationId xmlns:a16="http://schemas.microsoft.com/office/drawing/2014/main" id="{8CD38C5B-8B0F-2312-8161-D5CE862A6695}"/>
              </a:ext>
            </a:extLst>
          </p:cNvPr>
          <p:cNvPicPr>
            <a:picLocks noChangeAspect="1"/>
          </p:cNvPicPr>
          <p:nvPr/>
        </p:nvPicPr>
        <p:blipFill>
          <a:blip r:embed="rId2"/>
          <a:stretch>
            <a:fillRect/>
          </a:stretch>
        </p:blipFill>
        <p:spPr>
          <a:xfrm>
            <a:off x="783297" y="2086268"/>
            <a:ext cx="7280048" cy="3865273"/>
          </a:xfrm>
          <a:prstGeom prst="rect">
            <a:avLst/>
          </a:prstGeom>
        </p:spPr>
      </p:pic>
      <p:sp>
        <p:nvSpPr>
          <p:cNvPr id="8" name="CuadroTexto 7">
            <a:extLst>
              <a:ext uri="{FF2B5EF4-FFF2-40B4-BE49-F238E27FC236}">
                <a16:creationId xmlns:a16="http://schemas.microsoft.com/office/drawing/2014/main" id="{39BDB0B9-C3A1-B842-C113-E5881C2812E3}"/>
              </a:ext>
            </a:extLst>
          </p:cNvPr>
          <p:cNvSpPr txBox="1"/>
          <p:nvPr/>
        </p:nvSpPr>
        <p:spPr>
          <a:xfrm>
            <a:off x="8063345" y="1887526"/>
            <a:ext cx="3942673" cy="1600438"/>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Subdividimos la duración de las llamadas en segmentos por cuartiles como se indica en la figura</a:t>
            </a:r>
          </a:p>
          <a:p>
            <a:endParaRPr lang="es-ES" dirty="0"/>
          </a:p>
        </p:txBody>
      </p:sp>
    </p:spTree>
    <p:extLst>
      <p:ext uri="{BB962C8B-B14F-4D97-AF65-F5344CB8AC3E}">
        <p14:creationId xmlns:p14="http://schemas.microsoft.com/office/powerpoint/2010/main" val="298084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3F9DC03B-9486-898A-4466-00450A3AA681}"/>
              </a:ext>
            </a:extLst>
          </p:cNvPr>
          <p:cNvPicPr>
            <a:picLocks noChangeAspect="1"/>
          </p:cNvPicPr>
          <p:nvPr/>
        </p:nvPicPr>
        <p:blipFill>
          <a:blip r:embed="rId2"/>
          <a:stretch>
            <a:fillRect/>
          </a:stretch>
        </p:blipFill>
        <p:spPr>
          <a:xfrm>
            <a:off x="1095168" y="1551394"/>
            <a:ext cx="6495454" cy="4734200"/>
          </a:xfrm>
          <a:prstGeom prst="rect">
            <a:avLst/>
          </a:prstGeom>
        </p:spPr>
      </p:pic>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4. Primer análisis a la primera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12E3C0BF-8BF8-E19D-EA6A-B96B225E0C57}"/>
              </a:ext>
            </a:extLst>
          </p:cNvPr>
          <p:cNvSpPr txBox="1"/>
          <p:nvPr/>
        </p:nvSpPr>
        <p:spPr>
          <a:xfrm>
            <a:off x="7154159" y="1592735"/>
            <a:ext cx="3942673" cy="1631216"/>
          </a:xfrm>
          <a:prstGeom prst="rect">
            <a:avLst/>
          </a:prstGeom>
          <a:noFill/>
        </p:spPr>
        <p:txBody>
          <a:bodyPr wrap="square" rtlCol="0">
            <a:spAutoFit/>
          </a:bodyPr>
          <a:lstStyle/>
          <a:p>
            <a:pPr marL="342900" indent="-342900">
              <a:buFont typeface="Arial" panose="020B0604020202020204" pitchFamily="34" charset="0"/>
              <a:buChar char="•"/>
            </a:pPr>
            <a:r>
              <a:rPr lang="es-ES" sz="2000" dirty="0"/>
              <a:t>¿</a:t>
            </a:r>
            <a:r>
              <a:rPr lang="en-US" sz="2000" dirty="0" err="1"/>
              <a:t>Cómo</a:t>
            </a:r>
            <a:r>
              <a:rPr lang="en-US" sz="2000" dirty="0"/>
              <a:t> </a:t>
            </a:r>
            <a:r>
              <a:rPr lang="en-US" sz="2000" dirty="0" err="1"/>
              <a:t>afecta</a:t>
            </a:r>
            <a:r>
              <a:rPr lang="en-US" sz="2000" dirty="0"/>
              <a:t> la </a:t>
            </a:r>
            <a:r>
              <a:rPr lang="en-US" sz="2000" dirty="0" err="1"/>
              <a:t>duración</a:t>
            </a:r>
            <a:r>
              <a:rPr lang="en-US" sz="2000" dirty="0"/>
              <a:t> de las </a:t>
            </a:r>
            <a:r>
              <a:rPr lang="en-US" sz="2000" dirty="0" err="1"/>
              <a:t>llamadas</a:t>
            </a:r>
            <a:r>
              <a:rPr lang="en-US" sz="2000" dirty="0"/>
              <a:t> a la </a:t>
            </a:r>
            <a:r>
              <a:rPr lang="en-US" sz="2000" dirty="0" err="1"/>
              <a:t>probabilidad</a:t>
            </a:r>
            <a:r>
              <a:rPr lang="en-US" sz="2000" dirty="0"/>
              <a:t> que un cliente se </a:t>
            </a:r>
            <a:r>
              <a:rPr lang="en-US" sz="2000" dirty="0" err="1"/>
              <a:t>suscriba</a:t>
            </a:r>
            <a:r>
              <a:rPr lang="en-US" sz="2000" dirty="0"/>
              <a:t> a un </a:t>
            </a:r>
            <a:r>
              <a:rPr lang="en-US" sz="2000" dirty="0" err="1"/>
              <a:t>depósito</a:t>
            </a:r>
            <a:r>
              <a:rPr lang="en-US" sz="2000" dirty="0"/>
              <a:t> a </a:t>
            </a:r>
            <a:r>
              <a:rPr lang="en-US" sz="2000" dirty="0" err="1"/>
              <a:t>plazo</a:t>
            </a:r>
            <a:r>
              <a:rPr lang="en-US" sz="2000" dirty="0"/>
              <a:t>?</a:t>
            </a:r>
            <a:r>
              <a:rPr lang="es-ES" sz="2000" dirty="0"/>
              <a:t> </a:t>
            </a:r>
          </a:p>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kern="100" dirty="0">
                <a:latin typeface="Arial" panose="020B0604020202020204" pitchFamily="34" charset="0"/>
                <a:ea typeface="Calibri" panose="020F0502020204030204" pitchFamily="34" charset="0"/>
                <a:cs typeface="Times New Roman" panose="02020603050405020304" pitchFamily="18" charset="0"/>
              </a:rPr>
              <a:t>   </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Una primera respuesta,</a:t>
            </a:r>
            <a:endParaRPr lang="es-ES" dirty="0"/>
          </a:p>
        </p:txBody>
      </p:sp>
    </p:spTree>
    <p:extLst>
      <p:ext uri="{BB962C8B-B14F-4D97-AF65-F5344CB8AC3E}">
        <p14:creationId xmlns:p14="http://schemas.microsoft.com/office/powerpoint/2010/main" val="19645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3D2C-0918-4000-B12C-FE67306FA45D}"/>
              </a:ext>
            </a:extLst>
          </p:cNvPr>
          <p:cNvSpPr>
            <a:spLocks noGrp="1"/>
          </p:cNvSpPr>
          <p:nvPr>
            <p:ph idx="1"/>
          </p:nvPr>
        </p:nvSpPr>
        <p:spPr>
          <a:xfrm>
            <a:off x="838200" y="124691"/>
            <a:ext cx="10515600" cy="6052272"/>
          </a:xfrm>
        </p:spPr>
        <p:txBody>
          <a:bodyPr/>
          <a:lstStyle/>
          <a:p>
            <a:r>
              <a:rPr lang="en-US" dirty="0" err="1"/>
              <a:t>En</a:t>
            </a:r>
            <a:r>
              <a:rPr lang="en-US" dirty="0"/>
              <a:t> </a:t>
            </a:r>
            <a:r>
              <a:rPr lang="en-US" dirty="0" err="1"/>
              <a:t>este</a:t>
            </a:r>
            <a:r>
              <a:rPr lang="en-US" dirty="0"/>
              <a:t> caso hemos </a:t>
            </a:r>
            <a:r>
              <a:rPr lang="en-US" dirty="0" err="1"/>
              <a:t>dividido</a:t>
            </a:r>
            <a:r>
              <a:rPr lang="en-US" dirty="0"/>
              <a:t> </a:t>
            </a:r>
            <a:r>
              <a:rPr lang="en-US" dirty="0" err="1"/>
              <a:t>en</a:t>
            </a:r>
            <a:r>
              <a:rPr lang="en-US" dirty="0"/>
              <a:t> 5 apartados la </a:t>
            </a:r>
            <a:r>
              <a:rPr lang="en-US" dirty="0" err="1"/>
              <a:t>duración</a:t>
            </a:r>
            <a:r>
              <a:rPr lang="en-US" dirty="0"/>
              <a:t> de </a:t>
            </a:r>
            <a:r>
              <a:rPr lang="en-US" dirty="0" err="1"/>
              <a:t>llamadas</a:t>
            </a:r>
            <a:r>
              <a:rPr lang="en-US" dirty="0"/>
              <a:t>:</a:t>
            </a:r>
          </a:p>
          <a:p>
            <a:pPr>
              <a:buFontTx/>
              <a:buChar char="-"/>
            </a:pPr>
            <a:r>
              <a:rPr lang="es-ES" b="1" dirty="0"/>
              <a:t>Llamadas muy cortas (0-138 segundos):</a:t>
            </a:r>
          </a:p>
          <a:p>
            <a:pPr marL="0" indent="0">
              <a:buNone/>
            </a:pPr>
            <a:r>
              <a:rPr lang="es-ES" dirty="0"/>
              <a:t>Las llamadas de muy corta duración </a:t>
            </a:r>
            <a:r>
              <a:rPr lang="es-ES" i="1" dirty="0"/>
              <a:t>muestran una proporción extremadamente baja de clientes</a:t>
            </a:r>
            <a:r>
              <a:rPr lang="es-ES" dirty="0"/>
              <a:t> que se suscriben a un depósito. En este tipo de interacciones, el cliente no recibe suficiente información o tiempo para evaluar adecuadamente la oferta, lo que resulta en una baja efectividad en términos de conversión.</a:t>
            </a:r>
          </a:p>
          <a:p>
            <a:pPr>
              <a:buFontTx/>
              <a:buChar char="-"/>
            </a:pPr>
            <a:r>
              <a:rPr lang="es-ES" b="1" dirty="0"/>
              <a:t>Llamadas de duración corta-media (139-255 segundos):</a:t>
            </a:r>
          </a:p>
          <a:p>
            <a:pPr marL="0" indent="0">
              <a:buNone/>
            </a:pPr>
            <a:r>
              <a:rPr lang="es-ES" dirty="0"/>
              <a:t>Aunque hay una mejora en la tasa de conversión en comparación con las llamadas muy cortas, la mayoría de los clientes en este rango de duración siguen sin suscribirse. Esto sugiere que estas llamadas proporcionan algo más de tiempo para presentar la oferta, pero aún no logran establecer un compromiso fuerte con el cliente, por lo que no son óptimas para generar conversiones.</a:t>
            </a:r>
          </a:p>
          <a:p>
            <a:pPr marL="0" indent="0">
              <a:buNone/>
            </a:pPr>
            <a:endParaRPr lang="en-US" dirty="0"/>
          </a:p>
        </p:txBody>
      </p:sp>
    </p:spTree>
    <p:extLst>
      <p:ext uri="{BB962C8B-B14F-4D97-AF65-F5344CB8AC3E}">
        <p14:creationId xmlns:p14="http://schemas.microsoft.com/office/powerpoint/2010/main" val="34155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5F2CB-B9AB-4BD1-9237-4741F3D5A75F}"/>
              </a:ext>
            </a:extLst>
          </p:cNvPr>
          <p:cNvSpPr>
            <a:spLocks noGrp="1"/>
          </p:cNvSpPr>
          <p:nvPr>
            <p:ph idx="1"/>
          </p:nvPr>
        </p:nvSpPr>
        <p:spPr>
          <a:xfrm>
            <a:off x="838200" y="207818"/>
            <a:ext cx="10515600" cy="5969145"/>
          </a:xfrm>
        </p:spPr>
        <p:txBody>
          <a:bodyPr/>
          <a:lstStyle/>
          <a:p>
            <a:pPr>
              <a:buFontTx/>
              <a:buChar char="-"/>
            </a:pPr>
            <a:r>
              <a:rPr lang="en-US" b="1" dirty="0" err="1"/>
              <a:t>Llamadas</a:t>
            </a:r>
            <a:r>
              <a:rPr lang="en-US" b="1" dirty="0"/>
              <a:t> medias-</a:t>
            </a:r>
            <a:r>
              <a:rPr lang="en-US" b="1" dirty="0" err="1"/>
              <a:t>largas</a:t>
            </a:r>
            <a:r>
              <a:rPr lang="en-US" b="1" dirty="0"/>
              <a:t> (256-496 </a:t>
            </a:r>
            <a:r>
              <a:rPr lang="en-US" b="1" dirty="0" err="1"/>
              <a:t>segundos</a:t>
            </a:r>
            <a:r>
              <a:rPr lang="en-US" b="1" dirty="0"/>
              <a:t>):</a:t>
            </a:r>
          </a:p>
          <a:p>
            <a:pPr marL="0" indent="0">
              <a:buNone/>
            </a:pPr>
            <a:r>
              <a:rPr lang="es-ES" dirty="0"/>
              <a:t>En este grupo, se observa un aumento significativo en las suscripciones. Estas llamadas parecen alcanzar un punto ideal donde el cliente recibe la información necesaria y tiene tiempo suficiente para hacer preguntas y procesar la oferta, lo que conduce a una tasa de conversión considerablemente mayor. Este rango debería considerarse como un estándar a seguir, ya que maximiza la efectividad.</a:t>
            </a:r>
          </a:p>
          <a:p>
            <a:pPr marL="0" indent="0">
              <a:buNone/>
            </a:pPr>
            <a:r>
              <a:rPr lang="es-ES" b="1" dirty="0"/>
              <a:t>- Llamadas largas (497-1033 segundos):</a:t>
            </a:r>
          </a:p>
          <a:p>
            <a:pPr marL="0" indent="0" rtl="0">
              <a:buNone/>
            </a:pPr>
            <a:r>
              <a:rPr lang="es-ES" dirty="0"/>
              <a:t>Las llamadas más prolongadas continúan mostrando tasas de conversión elevadas. Estas interacciones permiten que los clientes profundicen más en los detalles y comprendan mejor los beneficios, lo que refuerza la idea de que las llamadas más largas tienden a ser más exitosas para convertir a los clientes. Sin embargo, es importante asegurar que estas llamadas no se alarguen innecesariamente.</a:t>
            </a:r>
          </a:p>
          <a:p>
            <a:pPr marL="0" indent="0">
              <a:buNone/>
            </a:pPr>
            <a:endParaRPr lang="en-US" dirty="0"/>
          </a:p>
          <a:p>
            <a:endParaRPr lang="en-US" dirty="0"/>
          </a:p>
        </p:txBody>
      </p:sp>
    </p:spTree>
    <p:extLst>
      <p:ext uri="{BB962C8B-B14F-4D97-AF65-F5344CB8AC3E}">
        <p14:creationId xmlns:p14="http://schemas.microsoft.com/office/powerpoint/2010/main" val="339889563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590</TotalTime>
  <Words>3036</Words>
  <Application>Microsoft Office PowerPoint</Application>
  <PresentationFormat>Widescreen</PresentationFormat>
  <Paragraphs>200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Sylfaen</vt:lpstr>
      <vt:lpstr>Retrospección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Gorka Bonals</dc:creator>
  <cp:lastModifiedBy>Germán Lizarraga Pereira</cp:lastModifiedBy>
  <cp:revision>24</cp:revision>
  <dcterms:created xsi:type="dcterms:W3CDTF">2024-10-11T07:34:16Z</dcterms:created>
  <dcterms:modified xsi:type="dcterms:W3CDTF">2024-10-12T17:17:05Z</dcterms:modified>
</cp:coreProperties>
</file>