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56" r:id="rId6"/>
    <p:sldId id="263" r:id="rId7"/>
    <p:sldId id="264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8627" autoAdjust="0"/>
  </p:normalViewPr>
  <p:slideViewPr>
    <p:cSldViewPr snapToGrid="0">
      <p:cViewPr>
        <p:scale>
          <a:sx n="75" d="100"/>
          <a:sy n="75" d="100"/>
        </p:scale>
        <p:origin x="31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14AD805-30E3-A99D-605E-86587442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70ABC6-96BF-2064-A1B9-BF273F4B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8EF4507-78A2-ECF1-D103-0CC4C9FC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D026798-29B2-A867-FBAD-A7A82AE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1D07E2F-52B2-3697-95DA-A3083C1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52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82CAB29-BD71-2CE9-4E5A-262C949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30DC932-19CC-CDEE-FA7B-C8248E8C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913B05B-AFE1-6554-4092-4B6CB74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49913F2-861C-751F-4B4B-7E898EE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242E7D5-775A-9756-337E-082B5A9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2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A9FCA9C9-8B0A-75F8-0821-3449AE4B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C891D463-F12B-3537-795C-B6F949B7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CEB5556-D517-CA2F-0106-54C9769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F429B03-1A14-9CFE-6C6B-F88173B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8F403C62-B7DA-1129-0371-859DAC8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AE3530A-C8B2-43F8-D1F8-D30AADD2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F4EF52-E25F-0006-2EB4-3A97386B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64CE848-B512-BA4F-8837-CE5D08B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42B778D-E164-DF06-9DD6-498F5551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FADA73B-B157-4068-20E5-6441876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38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7858E01-BF4D-561F-576E-BBDBCF7C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9614FC1-71D5-FF6B-CB96-FC8FBE3F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92BD32C-B30E-466A-221A-3CAE314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D5E23B9-B141-DA9B-2D20-E9ACFA5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BA05AB3-3399-A5AA-E4BD-CBF8DBA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7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7B0F02-415E-0210-1950-A160A48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5036F9B-7902-2935-FF4D-45381CE5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5538175-2D88-B1C0-260C-0D392468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F164AE1-A969-71F7-CE2F-CB47084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4A09E22E-7011-A66A-E334-34B40690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AA95E96-A72D-8168-8A94-F4D0B57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58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33E7D7A-533E-B0B5-34BB-7C25013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BC62378-3086-1F45-999B-2F798AC5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5E5362C-4DB4-09B4-9B8E-68093034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A8374E8-7BD5-9AB0-B6D8-96F2414E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6FD939D7-85D9-A8ED-E63A-8B84D890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23F55C13-24BA-2A8F-4DDB-42CF66DF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98B75534-6053-DB4F-562D-0771E8BF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7D93E6C3-2E02-04AD-BA0F-75A655B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56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1CAD53-D3F8-2E6D-53B1-4B5648F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AC23EC25-A428-42B7-93B9-980739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2A6C89-F3BD-F73B-5D5F-F4318D5B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FE4B7B7E-6F56-AAF8-9BF4-3372EF4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63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CF84BB88-7C40-280C-5E81-FFFF16D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804558D4-42DD-6F7C-3FF7-AF8CC483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806537E6-2894-9B2A-971E-00B0E94B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7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B7192CD-C9DA-9501-5672-F56A70B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1F0F62B-2CE5-7C18-DDB5-D7EDB70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E24AB9C-1CB8-B7D7-D91C-B64E281D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423965E-FFB8-C8D1-D437-9F01F8BC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8F8E6683-D6FB-1D15-250C-38A2B29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4F54645-AE5E-5E5E-E663-8F9AEEF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6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95834AB-EA5A-C0C8-F6B2-AC4B722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3A083156-F07B-B190-8582-D2316F1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61828F-F6B1-C312-7561-AEF22B3C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DC1FB46-C666-1B21-6806-732FE0F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34DC533-73E1-1CE6-0F0F-2CB9E9B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8F9EB8E-3041-98D2-7B91-749970B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44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FDA105AC-158C-FDA7-4FC3-D03E66EE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F8F6E8D-5E9E-C435-3C19-71B5AEA4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C1B36B1-4815-E59B-A994-FA1DC578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D6792D1-40BD-C1A1-4FE2-9EF581BF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E0F1D82-FBD5-C5BF-4B0E-524FFECE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7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96C0BBFA-C8AF-4EF1-3A1F-B7F6EF8E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ca-ES" sz="3100" dirty="0">
                <a:latin typeface="Consolas" panose="020B0609020204030204" pitchFamily="49" charset="0"/>
              </a:rPr>
              <a:t>ANÁLISIS FINANCIERO Y </a:t>
            </a:r>
            <a:br>
              <a:rPr lang="ca-ES" sz="3100" dirty="0">
                <a:latin typeface="Consolas" panose="020B0609020204030204" pitchFamily="49" charset="0"/>
              </a:rPr>
            </a:br>
            <a:r>
              <a:rPr lang="ca-ES" sz="3100" dirty="0">
                <a:latin typeface="Consolas" panose="020B0609020204030204" pitchFamily="49" charset="0"/>
              </a:rPr>
              <a:t>DE RIESGO CREDITICIO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4582C23B-AA38-910D-B859-45934071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¿En qué medida los clientes con saldos menores están en mayor riesgo de incumplimiento de Crédito?</a:t>
            </a:r>
          </a:p>
          <a:p>
            <a:r>
              <a:rPr lang="es-ES" sz="2000" dirty="0"/>
              <a:t>¿Como debemos ajustar nuestras políticas de crédito para mitigar este riesgo?</a:t>
            </a:r>
          </a:p>
        </p:txBody>
      </p:sp>
      <p:pic>
        <p:nvPicPr>
          <p:cNvPr id="5" name="Picture 4" descr="Imatge que conté persona, roba, vestit, Telèfon mòbil&#10;&#10;Descripció generada automàticament">
            <a:extLst>
              <a:ext uri="{FF2B5EF4-FFF2-40B4-BE49-F238E27FC236}">
                <a16:creationId xmlns:a16="http://schemas.microsoft.com/office/drawing/2014/main" id="{27D3FBB8-83C4-5D4D-4124-07591302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3" r="359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481BCC26-92A2-20C9-7116-B74A8293C4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>
                <a:solidFill>
                  <a:srgbClr val="569CD6"/>
                </a:solidFill>
                <a:latin typeface="Consolas" panose="020B0609020204030204" pitchFamily="49" charset="0"/>
              </a:rPr>
              <a:t>1</a:t>
            </a:r>
            <a:r>
              <a:rPr lang="es-ES" sz="2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EDA: ANÁLISIS EXPLORATÓRIO.</a:t>
            </a:r>
          </a:p>
          <a:p>
            <a:pPr algn="ctr"/>
            <a:r>
              <a:rPr lang="es-ES" sz="1400" b="1">
                <a:solidFill>
                  <a:srgbClr val="569CD6"/>
                </a:solidFill>
                <a:latin typeface="Consolas" panose="020B0609020204030204" pitchFamily="49" charset="0"/>
              </a:rPr>
              <a:t>Examinamos las variables balance y faltante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5E688095-876F-3A0C-A5BA-853750B2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61" y="1260292"/>
            <a:ext cx="2959331" cy="2582797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10303873-7468-9A20-4D1F-166269A9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4" y="3790742"/>
            <a:ext cx="6295638" cy="2881507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D10F5A6C-6345-9827-363F-6CBA6177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98" y="1366092"/>
            <a:ext cx="2959330" cy="2332913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6EE87561-2AEC-76C0-8064-144CC16B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72" y="1548609"/>
            <a:ext cx="3462632" cy="1552600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D835DC64-3424-1740-808E-8EC0EB573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89" y="2104408"/>
            <a:ext cx="1019527" cy="84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DA8D8-C504-D12E-8ACB-DB00A04B5B6E}"/>
              </a:ext>
            </a:extLst>
          </p:cNvPr>
          <p:cNvSpPr/>
          <p:nvPr/>
        </p:nvSpPr>
        <p:spPr>
          <a:xfrm>
            <a:off x="6893169" y="5498356"/>
            <a:ext cx="4755734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04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5194-8A47-9B6B-770A-83307E5DB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845E27-952A-5174-2E34-681B0ECF9CC1}"/>
              </a:ext>
            </a:extLst>
          </p:cNvPr>
          <p:cNvSpPr/>
          <p:nvPr/>
        </p:nvSpPr>
        <p:spPr>
          <a:xfrm>
            <a:off x="742012" y="6062397"/>
            <a:ext cx="10765680" cy="65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D26B9-1EF0-1080-C970-EF819DD300A8}"/>
              </a:ext>
            </a:extLst>
          </p:cNvPr>
          <p:cNvSpPr/>
          <p:nvPr/>
        </p:nvSpPr>
        <p:spPr>
          <a:xfrm>
            <a:off x="9726725" y="2267569"/>
            <a:ext cx="2045494" cy="114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E36E55D7-03BF-C8CA-C726-A10A8007E6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TRATAMIENTO DE OUTLIERS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Detectamos un 9,45% </a:t>
            </a:r>
            <a:r>
              <a:rPr lang="es-ES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outliers</a:t>
            </a:r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 en ‘balance’ y diseñamos la estrategia para su tratamiento.</a:t>
            </a: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9B30B857-8B87-B54B-B91D-9E7F77DC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49" y="1869915"/>
            <a:ext cx="4617284" cy="1921132"/>
          </a:xfrm>
          <a:prstGeom prst="rect">
            <a:avLst/>
          </a:prstGeom>
        </p:spPr>
      </p:pic>
      <p:sp>
        <p:nvSpPr>
          <p:cNvPr id="5" name="QuadreDeText 4">
            <a:extLst>
              <a:ext uri="{FF2B5EF4-FFF2-40B4-BE49-F238E27FC236}">
                <a16:creationId xmlns:a16="http://schemas.microsoft.com/office/drawing/2014/main" id="{203CA059-EFA5-91E5-1B5A-EB10B6F4E1B2}"/>
              </a:ext>
            </a:extLst>
          </p:cNvPr>
          <p:cNvSpPr txBox="1"/>
          <p:nvPr/>
        </p:nvSpPr>
        <p:spPr>
          <a:xfrm>
            <a:off x="5974080" y="1349870"/>
            <a:ext cx="6217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1</a:t>
            </a:r>
            <a:r>
              <a:rPr lang="es-ES" sz="1200" dirty="0">
                <a:latin typeface="Consolas" panose="020B0609020204030204" pitchFamily="49" charset="0"/>
              </a:rPr>
              <a:t> En una primera aproximación realizamos la transformación logarítmica para tratar los </a:t>
            </a:r>
            <a:r>
              <a:rPr lang="es-ES" sz="1200" dirty="0" err="1">
                <a:latin typeface="Consolas" panose="020B0609020204030204" pitchFamily="49" charset="0"/>
              </a:rPr>
              <a:t>outliers</a:t>
            </a:r>
            <a:r>
              <a:rPr lang="es-ES" sz="1200" dirty="0">
                <a:latin typeface="Consolas" panose="020B0609020204030204" pitchFamily="49" charset="0"/>
              </a:rPr>
              <a:t> ya que es la más indicada para esta distribución.  </a:t>
            </a:r>
          </a:p>
        </p:txBody>
      </p:sp>
      <p:sp>
        <p:nvSpPr>
          <p:cNvPr id="17" name="QuadreDeText 16">
            <a:extLst>
              <a:ext uri="{FF2B5EF4-FFF2-40B4-BE49-F238E27FC236}">
                <a16:creationId xmlns:a16="http://schemas.microsoft.com/office/drawing/2014/main" id="{C6D30F8E-EC71-1CBB-0B23-D331F534E8A7}"/>
              </a:ext>
            </a:extLst>
          </p:cNvPr>
          <p:cNvSpPr txBox="1"/>
          <p:nvPr/>
        </p:nvSpPr>
        <p:spPr>
          <a:xfrm>
            <a:off x="9833675" y="2351782"/>
            <a:ext cx="20454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>
                <a:latin typeface="Consolas" panose="020B0609020204030204" pitchFamily="49" charset="0"/>
              </a:rPr>
              <a:t>Constatamos que el tratamiento </a:t>
            </a:r>
            <a:r>
              <a:rPr lang="es-ES" sz="1300" b="1" dirty="0">
                <a:latin typeface="Consolas" panose="020B0609020204030204" pitchFamily="49" charset="0"/>
              </a:rPr>
              <a:t>no altera</a:t>
            </a:r>
            <a:r>
              <a:rPr lang="es-ES" sz="1300" dirty="0">
                <a:latin typeface="Consolas" panose="020B0609020204030204" pitchFamily="49" charset="0"/>
              </a:rPr>
              <a:t> apenas la </a:t>
            </a:r>
            <a:r>
              <a:rPr lang="es-ES" sz="1300" b="1" dirty="0">
                <a:latin typeface="Consolas" panose="020B0609020204030204" pitchFamily="49" charset="0"/>
              </a:rPr>
              <a:t>distribución</a:t>
            </a:r>
            <a:r>
              <a:rPr lang="es-ES" sz="13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9" name="QuadreDeText 18">
            <a:extLst>
              <a:ext uri="{FF2B5EF4-FFF2-40B4-BE49-F238E27FC236}">
                <a16:creationId xmlns:a16="http://schemas.microsoft.com/office/drawing/2014/main" id="{A03ADF96-6ED5-755A-03A3-15FB9578CD92}"/>
              </a:ext>
            </a:extLst>
          </p:cNvPr>
          <p:cNvSpPr txBox="1"/>
          <p:nvPr/>
        </p:nvSpPr>
        <p:spPr>
          <a:xfrm>
            <a:off x="918949" y="6163803"/>
            <a:ext cx="105359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Consolas" panose="020B0609020204030204" pitchFamily="49" charset="0"/>
              </a:rPr>
              <a:t>Comprobamos que las categorías extremas se pueden asimilar a las contiguas sin apenas variar los resultados. </a:t>
            </a:r>
          </a:p>
          <a:p>
            <a:r>
              <a:rPr lang="es-ES" sz="1300" dirty="0">
                <a:latin typeface="Consolas" panose="020B0609020204030204" pitchFamily="49" charset="0"/>
              </a:rPr>
              <a:t>Por lo que centramos el análisis de la relación entre las variables en </a:t>
            </a:r>
            <a:r>
              <a:rPr lang="es-ES" sz="1300" b="1" dirty="0">
                <a:latin typeface="Consolas" panose="020B0609020204030204" pitchFamily="49" charset="0"/>
              </a:rPr>
              <a:t>4 categorías de balance</a:t>
            </a:r>
          </a:p>
        </p:txBody>
      </p:sp>
      <p:pic>
        <p:nvPicPr>
          <p:cNvPr id="24" name="Imatge 23">
            <a:extLst>
              <a:ext uri="{FF2B5EF4-FFF2-40B4-BE49-F238E27FC236}">
                <a16:creationId xmlns:a16="http://schemas.microsoft.com/office/drawing/2014/main" id="{72FF37ED-0149-70CD-3BCC-0228B02B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58" y="4359198"/>
            <a:ext cx="2618379" cy="167008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C64848F1-5659-3BDB-B275-1994106F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51" y="2079737"/>
            <a:ext cx="3613405" cy="1534850"/>
          </a:xfrm>
          <a:prstGeom prst="rect">
            <a:avLst/>
          </a:prstGeom>
        </p:spPr>
      </p:pic>
      <p:sp>
        <p:nvSpPr>
          <p:cNvPr id="10" name="QuadreDeText 9">
            <a:extLst>
              <a:ext uri="{FF2B5EF4-FFF2-40B4-BE49-F238E27FC236}">
                <a16:creationId xmlns:a16="http://schemas.microsoft.com/office/drawing/2014/main" id="{AC6C6C83-5935-791F-1A75-F53D0D089D98}"/>
              </a:ext>
            </a:extLst>
          </p:cNvPr>
          <p:cNvSpPr txBox="1"/>
          <p:nvPr/>
        </p:nvSpPr>
        <p:spPr>
          <a:xfrm>
            <a:off x="1010150" y="1396184"/>
            <a:ext cx="4251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Vemos varios </a:t>
            </a:r>
            <a:r>
              <a:rPr lang="es-ES" sz="1200" dirty="0" err="1">
                <a:latin typeface="Consolas" panose="020B0609020204030204" pitchFamily="49" charset="0"/>
              </a:rPr>
              <a:t>outliers</a:t>
            </a:r>
            <a:r>
              <a:rPr lang="es-ES" sz="1200" dirty="0">
                <a:latin typeface="Consolas" panose="020B0609020204030204" pitchFamily="49" charset="0"/>
              </a:rPr>
              <a:t> en la parte más alta de la distribución</a:t>
            </a:r>
          </a:p>
        </p:txBody>
      </p:sp>
      <p:pic>
        <p:nvPicPr>
          <p:cNvPr id="16" name="Imatge 15">
            <a:extLst>
              <a:ext uri="{FF2B5EF4-FFF2-40B4-BE49-F238E27FC236}">
                <a16:creationId xmlns:a16="http://schemas.microsoft.com/office/drawing/2014/main" id="{DC99CD86-D672-50B1-C33D-8F454C265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49" y="4407195"/>
            <a:ext cx="2387129" cy="1565053"/>
          </a:xfrm>
          <a:prstGeom prst="rect">
            <a:avLst/>
          </a:prstGeom>
        </p:spPr>
      </p:pic>
      <p:pic>
        <p:nvPicPr>
          <p:cNvPr id="22" name="Imatge 21">
            <a:extLst>
              <a:ext uri="{FF2B5EF4-FFF2-40B4-BE49-F238E27FC236}">
                <a16:creationId xmlns:a16="http://schemas.microsoft.com/office/drawing/2014/main" id="{067C5FA6-11C1-0D39-EF31-DA3A12498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742" y="4449272"/>
            <a:ext cx="2387129" cy="1580011"/>
          </a:xfrm>
          <a:prstGeom prst="rect">
            <a:avLst/>
          </a:prstGeom>
        </p:spPr>
      </p:pic>
      <p:sp>
        <p:nvSpPr>
          <p:cNvPr id="23" name="QuadreDeText 22">
            <a:extLst>
              <a:ext uri="{FF2B5EF4-FFF2-40B4-BE49-F238E27FC236}">
                <a16:creationId xmlns:a16="http://schemas.microsoft.com/office/drawing/2014/main" id="{80E7905E-4DA8-C6BC-4E88-46B3D833B4E7}"/>
              </a:ext>
            </a:extLst>
          </p:cNvPr>
          <p:cNvSpPr txBox="1"/>
          <p:nvPr/>
        </p:nvSpPr>
        <p:spPr>
          <a:xfrm>
            <a:off x="875610" y="3907863"/>
            <a:ext cx="877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</a:t>
            </a:r>
            <a:r>
              <a:rPr lang="es-ES" sz="1200" dirty="0">
                <a:latin typeface="Consolas" panose="020B0609020204030204" pitchFamily="49" charset="0"/>
              </a:rPr>
              <a:t> Decidimos separar ‘balance’ en 6 categorías para analizar su relación con ‘incumplimiento’</a:t>
            </a:r>
          </a:p>
        </p:txBody>
      </p:sp>
      <p:sp>
        <p:nvSpPr>
          <p:cNvPr id="25" name="Fletxa: dreta 24">
            <a:extLst>
              <a:ext uri="{FF2B5EF4-FFF2-40B4-BE49-F238E27FC236}">
                <a16:creationId xmlns:a16="http://schemas.microsoft.com/office/drawing/2014/main" id="{D40E0B8E-6923-446D-B915-0B13BC289604}"/>
              </a:ext>
            </a:extLst>
          </p:cNvPr>
          <p:cNvSpPr/>
          <p:nvPr/>
        </p:nvSpPr>
        <p:spPr>
          <a:xfrm>
            <a:off x="3773978" y="5020887"/>
            <a:ext cx="997530" cy="30777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És igual a 25">
            <a:extLst>
              <a:ext uri="{FF2B5EF4-FFF2-40B4-BE49-F238E27FC236}">
                <a16:creationId xmlns:a16="http://schemas.microsoft.com/office/drawing/2014/main" id="{B72FB363-EA40-AF46-1CEB-4A88905F9585}"/>
              </a:ext>
            </a:extLst>
          </p:cNvPr>
          <p:cNvSpPr/>
          <p:nvPr/>
        </p:nvSpPr>
        <p:spPr>
          <a:xfrm>
            <a:off x="7996844" y="5020887"/>
            <a:ext cx="548640" cy="441323"/>
          </a:xfrm>
          <a:prstGeom prst="mathEqual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A45B7F3A-AA6F-A378-4D9C-BEC6D0FB6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431" y="2396200"/>
            <a:ext cx="913084" cy="9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AC6C-B020-EDEC-D5B9-0B26DAB8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4A98F6-1348-E076-6C38-403C2DFDF9C8}"/>
              </a:ext>
            </a:extLst>
          </p:cNvPr>
          <p:cNvSpPr/>
          <p:nvPr/>
        </p:nvSpPr>
        <p:spPr>
          <a:xfrm>
            <a:off x="761939" y="5906669"/>
            <a:ext cx="11128081" cy="794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16F13DC-9D32-3A6C-3B08-8D8D0A89632B}"/>
              </a:ext>
            </a:extLst>
          </p:cNvPr>
          <p:cNvSpPr txBox="1"/>
          <p:nvPr/>
        </p:nvSpPr>
        <p:spPr>
          <a:xfrm>
            <a:off x="1254990" y="40064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RELACIÓN ENTRE LAS DOS VARIABLES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Tras categorizar balance relacionamos las dos variables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C4E3E2F4-DA71-5909-2E2C-B17325D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97731"/>
            <a:ext cx="3555975" cy="2353656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93DEB71D-4890-E009-71D3-623B7AE9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29" y="1797731"/>
            <a:ext cx="3555975" cy="2474626"/>
          </a:xfrm>
          <a:prstGeom prst="rect">
            <a:avLst/>
          </a:prstGeom>
        </p:spPr>
      </p:pic>
      <p:sp>
        <p:nvSpPr>
          <p:cNvPr id="10" name="QuadreDeText 9">
            <a:extLst>
              <a:ext uri="{FF2B5EF4-FFF2-40B4-BE49-F238E27FC236}">
                <a16:creationId xmlns:a16="http://schemas.microsoft.com/office/drawing/2014/main" id="{3A6145EF-83D6-F5A1-A621-0F4B1643137F}"/>
              </a:ext>
            </a:extLst>
          </p:cNvPr>
          <p:cNvSpPr txBox="1"/>
          <p:nvPr/>
        </p:nvSpPr>
        <p:spPr>
          <a:xfrm>
            <a:off x="814191" y="6031180"/>
            <a:ext cx="1112808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dirty="0">
                <a:effectLst/>
                <a:latin typeface="Consolas" panose="020B0609020204030204" pitchFamily="49" charset="0"/>
              </a:rPr>
              <a:t>LA RELACIÓN ENTRE LAS DOS VARIABLES ES MUY CLARA. HAY UNA RELACIÓN INVERSA ENTRE EL BALANCE Y LA TASA DE INCUMPLIMIENTO DE CRÉDITO. </a:t>
            </a:r>
            <a:r>
              <a:rPr lang="es-ES" sz="1300" b="0" dirty="0">
                <a:effectLst/>
                <a:latin typeface="Consolas" panose="020B0609020204030204" pitchFamily="49" charset="0"/>
              </a:rPr>
              <a:t>Cuanto menor es el balance mucho mayor es la tasa de incumplimiento de crédito.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685827AE-ED6E-4D69-0567-FA1FC38FA232}"/>
              </a:ext>
            </a:extLst>
          </p:cNvPr>
          <p:cNvSpPr txBox="1"/>
          <p:nvPr/>
        </p:nvSpPr>
        <p:spPr>
          <a:xfrm>
            <a:off x="725765" y="1191521"/>
            <a:ext cx="109884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1. </a:t>
            </a:r>
            <a:r>
              <a:rPr lang="es-ES" sz="1200" b="1" dirty="0">
                <a:latin typeface="Consolas" panose="020B0609020204030204" pitchFamily="49" charset="0"/>
              </a:rPr>
              <a:t>Comparamos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las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posibilidades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de que ocurra un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entre las diferentes categorías de balance</a:t>
            </a:r>
            <a:r>
              <a:rPr lang="es-ES" sz="1200" dirty="0">
                <a:latin typeface="Consolas" panose="020B0609020204030204" pitchFamily="49" charset="0"/>
              </a:rPr>
              <a:t> con </a:t>
            </a:r>
            <a:r>
              <a:rPr lang="es-ES" sz="1200" dirty="0" err="1">
                <a:latin typeface="Consolas" panose="020B0609020204030204" pitchFamily="49" charset="0"/>
              </a:rPr>
              <a:t>Odds</a:t>
            </a:r>
            <a:r>
              <a:rPr lang="es-ES" sz="1200" dirty="0">
                <a:latin typeface="Consolas" panose="020B0609020204030204" pitchFamily="49" charset="0"/>
              </a:rPr>
              <a:t> Ratio       primero y después con categorías automáticas sin ponderar</a:t>
            </a:r>
            <a:endParaRPr lang="es-ES" sz="12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4C2BF0B0-8CF8-23FE-A5AA-9C502414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90" y="4926539"/>
            <a:ext cx="3862133" cy="794083"/>
          </a:xfrm>
          <a:prstGeom prst="rect">
            <a:avLst/>
          </a:prstGeom>
        </p:spPr>
      </p:pic>
      <p:sp>
        <p:nvSpPr>
          <p:cNvPr id="12" name="QuadreDeText 11">
            <a:extLst>
              <a:ext uri="{FF2B5EF4-FFF2-40B4-BE49-F238E27FC236}">
                <a16:creationId xmlns:a16="http://schemas.microsoft.com/office/drawing/2014/main" id="{62A7E01A-4AD8-E49B-CF8D-2AE728B0615A}"/>
              </a:ext>
            </a:extLst>
          </p:cNvPr>
          <p:cNvSpPr txBox="1"/>
          <p:nvPr/>
        </p:nvSpPr>
        <p:spPr>
          <a:xfrm>
            <a:off x="865442" y="4405193"/>
            <a:ext cx="10988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2.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200" dirty="0">
                <a:latin typeface="Consolas" panose="020B0609020204030204" pitchFamily="49" charset="0"/>
              </a:rPr>
              <a:t>Realizamos una prueba </a:t>
            </a:r>
            <a:r>
              <a:rPr lang="es-ES" sz="1200" b="1" dirty="0">
                <a:latin typeface="Consolas" panose="020B0609020204030204" pitchFamily="49" charset="0"/>
              </a:rPr>
              <a:t>Chi-Cuadrado</a:t>
            </a:r>
            <a:r>
              <a:rPr lang="es-ES" sz="1200" dirty="0">
                <a:latin typeface="Consolas" panose="020B0609020204030204" pitchFamily="49" charset="0"/>
              </a:rPr>
              <a:t> para ver si, estadísticamente, </a:t>
            </a:r>
            <a:r>
              <a:rPr lang="es-ES" sz="1200" b="1" dirty="0">
                <a:latin typeface="Consolas" panose="020B0609020204030204" pitchFamily="49" charset="0"/>
              </a:rPr>
              <a:t>la relación</a:t>
            </a:r>
            <a:r>
              <a:rPr lang="es-ES" sz="1200" dirty="0">
                <a:latin typeface="Consolas" panose="020B0609020204030204" pitchFamily="49" charset="0"/>
              </a:rPr>
              <a:t> entre las dos variables </a:t>
            </a:r>
            <a:r>
              <a:rPr lang="es-ES" sz="1200" b="1" dirty="0">
                <a:latin typeface="Consolas" panose="020B0609020204030204" pitchFamily="49" charset="0"/>
              </a:rPr>
              <a:t>es relevante</a:t>
            </a:r>
            <a:endParaRPr lang="es-ES" sz="1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QuadreDeText 17">
            <a:extLst>
              <a:ext uri="{FF2B5EF4-FFF2-40B4-BE49-F238E27FC236}">
                <a16:creationId xmlns:a16="http://schemas.microsoft.com/office/drawing/2014/main" id="{DB1098F9-3CC8-23C0-E858-47DEAA531340}"/>
              </a:ext>
            </a:extLst>
          </p:cNvPr>
          <p:cNvSpPr txBox="1"/>
          <p:nvPr/>
        </p:nvSpPr>
        <p:spPr>
          <a:xfrm>
            <a:off x="6096000" y="4926539"/>
            <a:ext cx="45778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Console"/>
              </a:rPr>
              <a:t>Un p-valor tan bajo indica que la</a:t>
            </a:r>
            <a:r>
              <a:rPr lang="es-ES" sz="1300" b="1" dirty="0">
                <a:latin typeface="Console"/>
              </a:rPr>
              <a:t> relación</a:t>
            </a:r>
            <a:r>
              <a:rPr lang="es-ES" sz="1300" dirty="0">
                <a:latin typeface="Console"/>
              </a:rPr>
              <a:t> entre las dos variables es </a:t>
            </a:r>
            <a:r>
              <a:rPr lang="es-ES" sz="1300" b="1" dirty="0">
                <a:latin typeface="Console"/>
              </a:rPr>
              <a:t>estadísticamente significativa</a:t>
            </a:r>
            <a:r>
              <a:rPr lang="es-ES" sz="1300" dirty="0">
                <a:latin typeface="Console"/>
              </a:rPr>
              <a:t>. Es decir, es extremadamente improbable que las variables sean independientes.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67F263-E263-2BB3-BB49-DD21BD31242A}"/>
              </a:ext>
            </a:extLst>
          </p:cNvPr>
          <p:cNvSpPr/>
          <p:nvPr/>
        </p:nvSpPr>
        <p:spPr>
          <a:xfrm>
            <a:off x="3466880" y="5413292"/>
            <a:ext cx="1582615" cy="3763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2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F235A9-CD00-8029-DC45-DB340CF0B359}"/>
              </a:ext>
            </a:extLst>
          </p:cNvPr>
          <p:cNvSpPr/>
          <p:nvPr/>
        </p:nvSpPr>
        <p:spPr>
          <a:xfrm>
            <a:off x="10352719" y="1847545"/>
            <a:ext cx="1466959" cy="2329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E410FFB2-7CB1-E345-4C33-3D91BB22B26B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CUANTIFICAR LA RELACIÓN ENTRE BALANCE E INCUMPLIMIENTO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¿En qué medida los clientes con saldos más bajos están en mayor riesgo de incumplimiento de crédito?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3AAF6798-B4C2-F408-22F1-7F3C7FE995F1}"/>
              </a:ext>
            </a:extLst>
          </p:cNvPr>
          <p:cNvSpPr txBox="1"/>
          <p:nvPr/>
        </p:nvSpPr>
        <p:spPr>
          <a:xfrm>
            <a:off x="831273" y="1121050"/>
            <a:ext cx="10988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1. </a:t>
            </a:r>
            <a:r>
              <a:rPr lang="es-ES" sz="1200" b="1" dirty="0">
                <a:latin typeface="Consolas" panose="020B0609020204030204" pitchFamily="49" charset="0"/>
              </a:rPr>
              <a:t>Comparamos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las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posibilidades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de que ocurra un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entre las diferentes categorías de balance</a:t>
            </a:r>
            <a:r>
              <a:rPr lang="es-ES" sz="1200" dirty="0">
                <a:latin typeface="Consolas" panose="020B0609020204030204" pitchFamily="49" charset="0"/>
              </a:rPr>
              <a:t> con </a:t>
            </a:r>
            <a:r>
              <a:rPr lang="es-ES" sz="1200" dirty="0" err="1">
                <a:latin typeface="Consolas" panose="020B0609020204030204" pitchFamily="49" charset="0"/>
              </a:rPr>
              <a:t>Odds</a:t>
            </a:r>
            <a:r>
              <a:rPr lang="es-ES" sz="1200" dirty="0">
                <a:latin typeface="Consolas" panose="020B0609020204030204" pitchFamily="49" charset="0"/>
              </a:rPr>
              <a:t> Ratio.</a:t>
            </a:r>
            <a:endParaRPr lang="es-E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D515B18D-E8C2-F379-59C4-5F24332A2C96}"/>
              </a:ext>
            </a:extLst>
          </p:cNvPr>
          <p:cNvSpPr txBox="1"/>
          <p:nvPr/>
        </p:nvSpPr>
        <p:spPr>
          <a:xfrm>
            <a:off x="10352719" y="1847545"/>
            <a:ext cx="149087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>
                <a:latin typeface="Consolas" panose="020B0609020204030204" pitchFamily="49" charset="0"/>
              </a:rPr>
              <a:t>La probabilidad se dispara </a:t>
            </a:r>
            <a:r>
              <a:rPr lang="es-ES" sz="1300" dirty="0">
                <a:latin typeface="Consolas" panose="020B0609020204030204" pitchFamily="49" charset="0"/>
              </a:rPr>
              <a:t>en cuanto pasamos </a:t>
            </a:r>
            <a:r>
              <a:rPr lang="es-ES" sz="1300" b="1" dirty="0">
                <a:latin typeface="Consolas" panose="020B0609020204030204" pitchFamily="49" charset="0"/>
              </a:rPr>
              <a:t>a BAJO y a ALTO </a:t>
            </a:r>
            <a:r>
              <a:rPr lang="es-ES" sz="1300" dirty="0">
                <a:latin typeface="Consolas" panose="020B0609020204030204" pitchFamily="49" charset="0"/>
              </a:rPr>
              <a:t>mientras que el </a:t>
            </a:r>
            <a:r>
              <a:rPr lang="es-ES" sz="1300" b="1" dirty="0">
                <a:latin typeface="Consolas" panose="020B0609020204030204" pitchFamily="49" charset="0"/>
              </a:rPr>
              <a:t>decrecimiento entre MEDIOS </a:t>
            </a:r>
            <a:r>
              <a:rPr lang="es-ES" sz="1300" dirty="0">
                <a:latin typeface="Consolas" panose="020B0609020204030204" pitchFamily="49" charset="0"/>
              </a:rPr>
              <a:t>es mucho más </a:t>
            </a:r>
            <a:r>
              <a:rPr lang="es-ES" sz="1300" b="1" dirty="0">
                <a:latin typeface="Consolas" panose="020B0609020204030204" pitchFamily="49" charset="0"/>
              </a:rPr>
              <a:t>suave. 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431C123F-728D-E3D3-ACAD-8286A0F4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52"/>
          <a:stretch/>
        </p:blipFill>
        <p:spPr>
          <a:xfrm>
            <a:off x="653809" y="1633790"/>
            <a:ext cx="4733118" cy="2772757"/>
          </a:xfrm>
          <a:prstGeom prst="rect">
            <a:avLst/>
          </a:prstGeom>
        </p:spPr>
      </p:pic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A2DE4A9E-EFFC-8E81-5B0B-8783B203C581}"/>
              </a:ext>
            </a:extLst>
          </p:cNvPr>
          <p:cNvCxnSpPr>
            <a:cxnSpLocks/>
          </p:cNvCxnSpPr>
          <p:nvPr/>
        </p:nvCxnSpPr>
        <p:spPr>
          <a:xfrm>
            <a:off x="1824713" y="4176956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de fletxa recta 26">
            <a:extLst>
              <a:ext uri="{FF2B5EF4-FFF2-40B4-BE49-F238E27FC236}">
                <a16:creationId xmlns:a16="http://schemas.microsoft.com/office/drawing/2014/main" id="{553AD8DF-4DB1-0BE2-CA72-AC1543AF55AB}"/>
              </a:ext>
            </a:extLst>
          </p:cNvPr>
          <p:cNvCxnSpPr>
            <a:cxnSpLocks/>
          </p:cNvCxnSpPr>
          <p:nvPr/>
        </p:nvCxnSpPr>
        <p:spPr>
          <a:xfrm>
            <a:off x="2997626" y="4176956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0FE5C678-8D07-A699-D297-7FD224653128}"/>
              </a:ext>
            </a:extLst>
          </p:cNvPr>
          <p:cNvSpPr txBox="1"/>
          <p:nvPr/>
        </p:nvSpPr>
        <p:spPr>
          <a:xfrm>
            <a:off x="1784489" y="3861072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8.46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CAA77C8-7F01-B698-738E-25F80FF89D30}"/>
              </a:ext>
            </a:extLst>
          </p:cNvPr>
          <p:cNvSpPr txBox="1"/>
          <p:nvPr/>
        </p:nvSpPr>
        <p:spPr>
          <a:xfrm>
            <a:off x="2957401" y="3897196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1.42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B61E88E-6896-6585-A627-E3EFFB596D3A}"/>
              </a:ext>
            </a:extLst>
          </p:cNvPr>
          <p:cNvSpPr txBox="1"/>
          <p:nvPr/>
        </p:nvSpPr>
        <p:spPr>
          <a:xfrm>
            <a:off x="4131445" y="3877697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6,02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E3616218-93D1-A280-F2F7-F5A0AE34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26" y="1625378"/>
            <a:ext cx="4750675" cy="2946622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525B47CC-115C-5721-125B-33252B4A962F}"/>
              </a:ext>
            </a:extLst>
          </p:cNvPr>
          <p:cNvSpPr txBox="1"/>
          <p:nvPr/>
        </p:nvSpPr>
        <p:spPr>
          <a:xfrm>
            <a:off x="922712" y="4715341"/>
            <a:ext cx="10805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2.</a:t>
            </a:r>
            <a:r>
              <a:rPr lang="es-ES" sz="1200" dirty="0">
                <a:latin typeface="Consolas" panose="020B0609020204030204" pitchFamily="49" charset="0"/>
              </a:rPr>
              <a:t>Para </a:t>
            </a:r>
            <a:r>
              <a:rPr lang="es-ES" sz="1200" b="1" dirty="0">
                <a:latin typeface="Consolas" panose="020B0609020204030204" pitchFamily="49" charset="0"/>
              </a:rPr>
              <a:t>cuantificar</a:t>
            </a:r>
            <a:r>
              <a:rPr lang="es-ES" sz="1200" dirty="0">
                <a:latin typeface="Consolas" panose="020B0609020204030204" pitchFamily="49" charset="0"/>
              </a:rPr>
              <a:t> con mayor detalle </a:t>
            </a:r>
            <a:r>
              <a:rPr lang="es-ES" sz="1200" b="1" dirty="0">
                <a:latin typeface="Consolas" panose="020B0609020204030204" pitchFamily="49" charset="0"/>
              </a:rPr>
              <a:t>la relación entre</a:t>
            </a:r>
            <a:r>
              <a:rPr lang="es-ES" sz="1200" dirty="0">
                <a:latin typeface="Consolas" panose="020B0609020204030204" pitchFamily="49" charset="0"/>
              </a:rPr>
              <a:t> estas dos </a:t>
            </a:r>
            <a:r>
              <a:rPr lang="es-ES" sz="1200" b="1" dirty="0">
                <a:latin typeface="Consolas" panose="020B0609020204030204" pitchFamily="49" charset="0"/>
              </a:rPr>
              <a:t>variables</a:t>
            </a:r>
            <a:r>
              <a:rPr lang="es-ES" sz="1200" dirty="0">
                <a:latin typeface="Consolas" panose="020B0609020204030204" pitchFamily="49" charset="0"/>
              </a:rPr>
              <a:t> realizamos una </a:t>
            </a:r>
            <a:r>
              <a:rPr lang="es-ES" sz="1200" b="1" dirty="0">
                <a:latin typeface="Consolas" panose="020B0609020204030204" pitchFamily="49" charset="0"/>
              </a:rPr>
              <a:t>regresión logística </a:t>
            </a:r>
            <a:r>
              <a:rPr lang="es-ES" sz="1200" dirty="0">
                <a:latin typeface="Consolas" panose="020B0609020204030204" pitchFamily="49" charset="0"/>
              </a:rPr>
              <a:t>de la cual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dirty="0">
                <a:latin typeface="Consolas" panose="020B0609020204030204" pitchFamily="49" charset="0"/>
              </a:rPr>
              <a:t>p</a:t>
            </a:r>
            <a:r>
              <a:rPr lang="es-ES" sz="1200" dirty="0">
                <a:effectLst/>
                <a:latin typeface="Consolas" panose="020B0609020204030204" pitchFamily="49" charset="0"/>
              </a:rPr>
              <a:t>odemos concluir que la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relación </a:t>
            </a:r>
            <a:r>
              <a:rPr lang="es-ES" sz="1200" dirty="0">
                <a:effectLst/>
                <a:latin typeface="Consolas" panose="020B0609020204030204" pitchFamily="49" charset="0"/>
              </a:rPr>
              <a:t>entre ambas variables es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significativa, </a:t>
            </a:r>
            <a:r>
              <a:rPr lang="es-ES" sz="1200" dirty="0">
                <a:effectLst/>
                <a:latin typeface="Consolas" panose="020B0609020204030204" pitchFamily="49" charset="0"/>
              </a:rPr>
              <a:t>aunque no es la única variable que explica el comportamiento de ‘incumplimiento’. </a:t>
            </a:r>
          </a:p>
        </p:txBody>
      </p:sp>
      <p:cxnSp>
        <p:nvCxnSpPr>
          <p:cNvPr id="4" name="Connector de fletxa recta 3">
            <a:extLst>
              <a:ext uri="{FF2B5EF4-FFF2-40B4-BE49-F238E27FC236}">
                <a16:creationId xmlns:a16="http://schemas.microsoft.com/office/drawing/2014/main" id="{71D23712-C78F-D4C4-9306-E934D304EC6A}"/>
              </a:ext>
            </a:extLst>
          </p:cNvPr>
          <p:cNvCxnSpPr>
            <a:cxnSpLocks/>
          </p:cNvCxnSpPr>
          <p:nvPr/>
        </p:nvCxnSpPr>
        <p:spPr>
          <a:xfrm>
            <a:off x="4151557" y="4167067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611FC3-74F7-5FF7-8EBB-0BB6B29780F2}"/>
              </a:ext>
            </a:extLst>
          </p:cNvPr>
          <p:cNvSpPr/>
          <p:nvPr/>
        </p:nvSpPr>
        <p:spPr>
          <a:xfrm>
            <a:off x="6893169" y="5498356"/>
            <a:ext cx="4755734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E6ABEAB0-E4CA-78AC-9C0E-7A6C83DD80DC}"/>
              </a:ext>
            </a:extLst>
          </p:cNvPr>
          <p:cNvSpPr txBox="1"/>
          <p:nvPr/>
        </p:nvSpPr>
        <p:spPr>
          <a:xfrm>
            <a:off x="6893169" y="5498356"/>
            <a:ext cx="48350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>
                <a:effectLst/>
                <a:latin typeface="Consolas" panose="020B0609020204030204" pitchFamily="49" charset="0"/>
              </a:rPr>
              <a:t>Obtenemos un coeficiente de ‘balance’ que nos indica que, de media aproximadamente,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por cada unidad de ‘balance</a:t>
            </a:r>
            <a:r>
              <a:rPr lang="es-ES" sz="1300" dirty="0">
                <a:effectLst/>
                <a:latin typeface="Consolas" panose="020B0609020204030204" pitchFamily="49" charset="0"/>
              </a:rPr>
              <a:t>’ de más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probabilidad </a:t>
            </a:r>
            <a:r>
              <a:rPr lang="es-ES" sz="1300" dirty="0">
                <a:effectLst/>
                <a:latin typeface="Consolas" panose="020B0609020204030204" pitchFamily="49" charset="0"/>
              </a:rPr>
              <a:t>de caer en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300" dirty="0">
                <a:effectLst/>
                <a:latin typeface="Consolas" panose="020B0609020204030204" pitchFamily="49" charset="0"/>
              </a:rPr>
              <a:t> decrece un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-0.19%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1F8C4-CD74-4374-B35C-4200672801B7}"/>
              </a:ext>
            </a:extLst>
          </p:cNvPr>
          <p:cNvSpPr/>
          <p:nvPr/>
        </p:nvSpPr>
        <p:spPr>
          <a:xfrm>
            <a:off x="1096240" y="5537390"/>
            <a:ext cx="56210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a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</a:t>
            </a:r>
            <a:r>
              <a:rPr lang="ca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€</a:t>
            </a:r>
            <a:r>
              <a:rPr lang="ca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=   </a:t>
            </a:r>
            <a:r>
              <a:rPr lang="ca-ES" sz="5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-0,19%</a:t>
            </a:r>
          </a:p>
        </p:txBody>
      </p:sp>
    </p:spTree>
    <p:extLst>
      <p:ext uri="{BB962C8B-B14F-4D97-AF65-F5344CB8AC3E}">
        <p14:creationId xmlns:p14="http://schemas.microsoft.com/office/powerpoint/2010/main" val="37095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3554-A148-65C0-5AC0-2B8316FF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F8CE5B71-4ADC-2435-7C0D-FD26B89D5C67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5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CREACIÓN DE CATEGORIAS DE RIESGO</a:t>
            </a:r>
          </a:p>
          <a:p>
            <a:pPr algn="ctr"/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¿Como debemos ajustar nuestras políticas de crédito para mitigar este riesgo?</a:t>
            </a:r>
          </a:p>
        </p:txBody>
      </p:sp>
    </p:spTree>
    <p:extLst>
      <p:ext uri="{BB962C8B-B14F-4D97-AF65-F5344CB8AC3E}">
        <p14:creationId xmlns:p14="http://schemas.microsoft.com/office/powerpoint/2010/main" val="15580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AC3F460-2D58-01AD-588D-72CBEAF6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C29932A-EC78-A008-F60A-5BC1B80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0DAB773-1C83-40FE-105F-1C9C7423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4" y="1388554"/>
            <a:ext cx="5399346" cy="2967746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90E79A80-488A-D71B-669E-486C7E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8886"/>
            <a:ext cx="5399347" cy="2967746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A8DEB9AD-CB24-0250-A06E-F475C601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28" y="5664849"/>
            <a:ext cx="3472347" cy="6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482</Words>
  <Application>Microsoft Office PowerPoint</Application>
  <PresentationFormat>Pantalla panoràmica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Console</vt:lpstr>
      <vt:lpstr>Tema de l'Office</vt:lpstr>
      <vt:lpstr>ANÁLISIS FINANCIERO Y  DE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Fernández Ripollès</dc:creator>
  <cp:lastModifiedBy>Pau Fernández Ripollès</cp:lastModifiedBy>
  <cp:revision>12</cp:revision>
  <dcterms:created xsi:type="dcterms:W3CDTF">2024-10-10T14:28:35Z</dcterms:created>
  <dcterms:modified xsi:type="dcterms:W3CDTF">2024-10-11T12:21:08Z</dcterms:modified>
</cp:coreProperties>
</file>