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324" r:id="rId5"/>
    <p:sldId id="302" r:id="rId6"/>
    <p:sldId id="327" r:id="rId7"/>
    <p:sldId id="349" r:id="rId8"/>
    <p:sldId id="328" r:id="rId9"/>
    <p:sldId id="330" r:id="rId10"/>
    <p:sldId id="329" r:id="rId11"/>
    <p:sldId id="332" r:id="rId12"/>
    <p:sldId id="333" r:id="rId13"/>
    <p:sldId id="334" r:id="rId14"/>
    <p:sldId id="335" r:id="rId15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ECB6"/>
    <a:srgbClr val="FF8181"/>
    <a:srgbClr val="FFB7B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76" autoAdjust="0"/>
    <p:restoredTop sz="87170" autoAdjust="0"/>
  </p:normalViewPr>
  <p:slideViewPr>
    <p:cSldViewPr snapToGrid="0">
      <p:cViewPr varScale="1">
        <p:scale>
          <a:sx n="54" d="100"/>
          <a:sy n="54" d="100"/>
        </p:scale>
        <p:origin x="1038" y="72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289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5725A15-8D86-497D-8EAD-2EB1176C54F6}" type="datetime1">
              <a:rPr lang="es-ES" smtClean="0"/>
              <a:t>16/10/2024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8D509-07EE-4A09-900B-403023880868}" type="datetime1">
              <a:rPr lang="es-ES" smtClean="0"/>
              <a:pPr/>
              <a:t>16/10/2024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420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09C85F-EC1B-CFD1-A657-E7902541FA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AFF142F-1FC3-8081-0C22-8E98D74940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46EE938-C74C-25D5-628C-C9B03E8698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613478-0ACE-0074-01E5-8217CC3C0D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472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1C1542-2F6F-8339-5B04-09EBEB6F8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CE4BF95-B6D9-70EA-5FB7-3ACAE19063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8ECBC7F2-46C7-0BCC-8135-DDA803EDA3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59C90F5-F2E3-1426-624D-69C3024A32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6013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DB5F8B-C47F-E364-FF4F-0710957AD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43889D0-0E6B-1C3E-A08A-481B08938A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62FB440-6DD3-AE5B-8243-49CB15AF87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5581750-F2D6-8825-E734-274E3CA238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4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746271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00017-33F2-412C-1854-7A09F665A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92F3EA81-C122-FBE8-1C8D-279D57A511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6B0EA864-363F-25FE-C2EE-1714F76C14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3F3647A-B7CE-5539-7577-C001475F3E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0279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7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770405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F9210-6D20-19EF-DA13-72C56BAE2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85DFB2B-4DC6-A4AC-C311-C2F9EBABF1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49BC6DC-3D61-C40D-308A-D98F4E4B9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309D8CD-035A-94D5-0CA5-4DEC8D69E4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8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522672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6A2E04-9098-256E-0AEF-45FD09FAF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75803E53-BAE5-92A8-23C3-9060C5D6D1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09468F9-3F2C-E6B1-EFE6-C2AC2BF0C1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61FBE25-B251-38E9-FDEE-80F929DCD0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9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86366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10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6567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seño personaliz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rcador de posición de imagen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6" name="Hexágono 5">
            <a:extLst>
              <a:ext uri="{FF2B5EF4-FFF2-40B4-BE49-F238E27FC236}">
                <a16:creationId xmlns:a16="http://schemas.microsoft.com/office/drawing/2014/main" id="{ED61BFD1-C421-442F-ACC0-868D35B02015}"/>
              </a:ext>
            </a:extLst>
          </p:cNvPr>
          <p:cNvSpPr/>
          <p:nvPr userDrawn="1"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4" name="Hexágono 13">
            <a:extLst>
              <a:ext uri="{FF2B5EF4-FFF2-40B4-BE49-F238E27FC236}">
                <a16:creationId xmlns:a16="http://schemas.microsoft.com/office/drawing/2014/main" id="{89B16BC3-CBF9-4BF0-A37A-9F2BB89BED54}"/>
              </a:ext>
            </a:extLst>
          </p:cNvPr>
          <p:cNvSpPr/>
          <p:nvPr userDrawn="1"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80EA9ECE-F57C-4B25-AD19-4F78933A61EC}"/>
              </a:ext>
            </a:extLst>
          </p:cNvPr>
          <p:cNvSpPr/>
          <p:nvPr userDrawn="1"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DCBDF4EA-BFFB-460D-B9A8-45C097E920DA}"/>
              </a:ext>
            </a:extLst>
          </p:cNvPr>
          <p:cNvSpPr/>
          <p:nvPr userDrawn="1"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0" name="Hexágono 19">
            <a:extLst>
              <a:ext uri="{FF2B5EF4-FFF2-40B4-BE49-F238E27FC236}">
                <a16:creationId xmlns:a16="http://schemas.microsoft.com/office/drawing/2014/main" id="{AB15A15E-528E-4041-8E63-65C0D0398F3A}"/>
              </a:ext>
            </a:extLst>
          </p:cNvPr>
          <p:cNvSpPr/>
          <p:nvPr userDrawn="1"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A7A620BD-CFAD-4100-8C9F-494D15A0A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6846" y="2576760"/>
            <a:ext cx="3924935" cy="1695637"/>
          </a:xfrm>
          <a:prstGeom prst="rect">
            <a:avLst/>
          </a:prstGeom>
        </p:spPr>
        <p:txBody>
          <a:bodyPr rtlCol="0"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  <p:sp>
        <p:nvSpPr>
          <p:cNvPr id="24" name="Marcador de texto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96848" y="1899514"/>
            <a:ext cx="3924934" cy="490538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editar el texto</a:t>
            </a:r>
          </a:p>
        </p:txBody>
      </p:sp>
      <p:sp>
        <p:nvSpPr>
          <p:cNvPr id="28" name="Marcador de texto 27">
            <a:extLst>
              <a:ext uri="{FF2B5EF4-FFF2-40B4-BE49-F238E27FC236}">
                <a16:creationId xmlns:a16="http://schemas.microsoft.com/office/drawing/2014/main" id="{E0A61465-6ECA-46DC-97DD-7BCFDB69EB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4582" y="4459105"/>
            <a:ext cx="3222836" cy="1168530"/>
          </a:xfrm>
          <a:prstGeom prst="rect">
            <a:avLst/>
          </a:prstGeom>
        </p:spPr>
        <p:txBody>
          <a:bodyPr rtlCol="0" anchor="b"/>
          <a:lstStyle>
            <a:lvl1pPr algn="r"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78148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rtlCol="0" anchor="ctr"/>
          <a:lstStyle/>
          <a:p>
            <a:pPr algn="ctr" rtl="0"/>
            <a:r>
              <a:rPr lang="es-ES" sz="4800" b="1" noProof="0">
                <a:solidFill>
                  <a:schemeClr val="tx1"/>
                </a:solidFill>
              </a:rPr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280061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de dos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Marcador de texto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700" y="2057818"/>
            <a:ext cx="508000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CAACFBE9-8475-4CC0-8189-87BFC4059A86}"/>
              </a:ext>
            </a:extLst>
          </p:cNvPr>
          <p:cNvSpPr/>
          <p:nvPr userDrawn="1"/>
        </p:nvSpPr>
        <p:spPr>
          <a:xfrm>
            <a:off x="10385897" y="1443145"/>
            <a:ext cx="471170" cy="4711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5F8C6FC8-D350-4A01-A7E0-5AEDAC96F358}"/>
              </a:ext>
            </a:extLst>
          </p:cNvPr>
          <p:cNvSpPr/>
          <p:nvPr userDrawn="1"/>
        </p:nvSpPr>
        <p:spPr>
          <a:xfrm>
            <a:off x="8910011" y="328773"/>
            <a:ext cx="317813" cy="317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88F1038A-897D-4C38-B499-73FC76C716FA}"/>
              </a:ext>
            </a:extLst>
          </p:cNvPr>
          <p:cNvSpPr/>
          <p:nvPr userDrawn="1"/>
        </p:nvSpPr>
        <p:spPr>
          <a:xfrm flipH="1">
            <a:off x="8634932" y="623939"/>
            <a:ext cx="170406" cy="1704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26" name="Marcador de texto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73522"/>
            <a:ext cx="506730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9" name="Marcador de texto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1600" y="2061363"/>
            <a:ext cx="508000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0" name="Marcador de texto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64300" y="2677067"/>
            <a:ext cx="506730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3" name="Marcador de posición de imagen 12">
            <a:extLst>
              <a:ext uri="{FF2B5EF4-FFF2-40B4-BE49-F238E27FC236}">
                <a16:creationId xmlns:a16="http://schemas.microsoft.com/office/drawing/2014/main" id="{357B52D4-8D50-4E16-B60E-688B084764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261647" y="0"/>
            <a:ext cx="2930353" cy="1559882"/>
          </a:xfrm>
          <a:custGeom>
            <a:avLst/>
            <a:gdLst>
              <a:gd name="connsiteX0" fmla="*/ 562125 w 2930353"/>
              <a:gd name="connsiteY0" fmla="*/ 435632 h 1559882"/>
              <a:gd name="connsiteX1" fmla="*/ 1124250 w 2930353"/>
              <a:gd name="connsiteY1" fmla="*/ 997757 h 1559882"/>
              <a:gd name="connsiteX2" fmla="*/ 562125 w 2930353"/>
              <a:gd name="connsiteY2" fmla="*/ 1559882 h 1559882"/>
              <a:gd name="connsiteX3" fmla="*/ 0 w 2930353"/>
              <a:gd name="connsiteY3" fmla="*/ 997757 h 1559882"/>
              <a:gd name="connsiteX4" fmla="*/ 562125 w 2930353"/>
              <a:gd name="connsiteY4" fmla="*/ 435632 h 1559882"/>
              <a:gd name="connsiteX5" fmla="*/ 1475035 w 2930353"/>
              <a:gd name="connsiteY5" fmla="*/ 0 h 1559882"/>
              <a:gd name="connsiteX6" fmla="*/ 2930353 w 2930353"/>
              <a:gd name="connsiteY6" fmla="*/ 0 h 1559882"/>
              <a:gd name="connsiteX7" fmla="*/ 2930353 w 2930353"/>
              <a:gd name="connsiteY7" fmla="*/ 1239091 h 1559882"/>
              <a:gd name="connsiteX8" fmla="*/ 2822571 w 2930353"/>
              <a:gd name="connsiteY8" fmla="*/ 1328020 h 1559882"/>
              <a:gd name="connsiteX9" fmla="*/ 2282653 w 2930353"/>
              <a:gd name="connsiteY9" fmla="*/ 1492942 h 1559882"/>
              <a:gd name="connsiteX10" fmla="*/ 1316979 w 2930353"/>
              <a:gd name="connsiteY10" fmla="*/ 527268 h 1559882"/>
              <a:gd name="connsiteX11" fmla="*/ 1392867 w 2930353"/>
              <a:gd name="connsiteY11" fmla="*/ 151384 h 155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30353" h="1559882">
                <a:moveTo>
                  <a:pt x="562125" y="435632"/>
                </a:moveTo>
                <a:cubicBezTo>
                  <a:pt x="872578" y="435632"/>
                  <a:pt x="1124250" y="687304"/>
                  <a:pt x="1124250" y="997757"/>
                </a:cubicBezTo>
                <a:cubicBezTo>
                  <a:pt x="1124250" y="1308210"/>
                  <a:pt x="872578" y="1559882"/>
                  <a:pt x="562125" y="1559882"/>
                </a:cubicBezTo>
                <a:cubicBezTo>
                  <a:pt x="251672" y="1559882"/>
                  <a:pt x="0" y="1308210"/>
                  <a:pt x="0" y="997757"/>
                </a:cubicBezTo>
                <a:cubicBezTo>
                  <a:pt x="0" y="687304"/>
                  <a:pt x="251672" y="435632"/>
                  <a:pt x="562125" y="435632"/>
                </a:cubicBezTo>
                <a:close/>
                <a:moveTo>
                  <a:pt x="1475035" y="0"/>
                </a:moveTo>
                <a:lnTo>
                  <a:pt x="2930353" y="0"/>
                </a:lnTo>
                <a:lnTo>
                  <a:pt x="2930353" y="1239091"/>
                </a:lnTo>
                <a:lnTo>
                  <a:pt x="2822571" y="1328020"/>
                </a:lnTo>
                <a:cubicBezTo>
                  <a:pt x="2668448" y="1432143"/>
                  <a:pt x="2482651" y="1492942"/>
                  <a:pt x="2282653" y="1492942"/>
                </a:cubicBezTo>
                <a:cubicBezTo>
                  <a:pt x="1749326" y="1492942"/>
                  <a:pt x="1316979" y="1060595"/>
                  <a:pt x="1316979" y="527268"/>
                </a:cubicBezTo>
                <a:cubicBezTo>
                  <a:pt x="1316979" y="393936"/>
                  <a:pt x="1344001" y="266916"/>
                  <a:pt x="1392867" y="151384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92F03355-C197-48C4-A4DF-B413384833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</p:spTree>
    <p:extLst>
      <p:ext uri="{BB962C8B-B14F-4D97-AF65-F5344CB8AC3E}">
        <p14:creationId xmlns:p14="http://schemas.microsoft.com/office/powerpoint/2010/main" val="565901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de tres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Marcador de texto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400" y="2037656"/>
            <a:ext cx="347472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texto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64637"/>
            <a:ext cx="347472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9" name="Marcador de texto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4180" y="2052478"/>
            <a:ext cx="347472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0" name="Marcador de texto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56880" y="2668182"/>
            <a:ext cx="347472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1" name="Marcador de texto 27">
            <a:extLst>
              <a:ext uri="{FF2B5EF4-FFF2-40B4-BE49-F238E27FC236}">
                <a16:creationId xmlns:a16="http://schemas.microsoft.com/office/drawing/2014/main" id="{4FDB27CA-009D-4863-B119-0EC3683714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2290" y="2048933"/>
            <a:ext cx="347472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2" name="Marcador de texto 25">
            <a:extLst>
              <a:ext uri="{FF2B5EF4-FFF2-40B4-BE49-F238E27FC236}">
                <a16:creationId xmlns:a16="http://schemas.microsoft.com/office/drawing/2014/main" id="{FD03E3EF-D812-4B98-959B-6800BBE59D1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4990" y="2664637"/>
            <a:ext cx="347472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Hexágono 2">
            <a:extLst>
              <a:ext uri="{FF2B5EF4-FFF2-40B4-BE49-F238E27FC236}">
                <a16:creationId xmlns:a16="http://schemas.microsoft.com/office/drawing/2014/main" id="{303FFB35-43AC-4A56-92D0-91038C098B3C}"/>
              </a:ext>
            </a:extLst>
          </p:cNvPr>
          <p:cNvSpPr/>
          <p:nvPr userDrawn="1"/>
        </p:nvSpPr>
        <p:spPr>
          <a:xfrm>
            <a:off x="10700126" y="788523"/>
            <a:ext cx="1155906" cy="99647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" name="Hexágono 3">
            <a:extLst>
              <a:ext uri="{FF2B5EF4-FFF2-40B4-BE49-F238E27FC236}">
                <a16:creationId xmlns:a16="http://schemas.microsoft.com/office/drawing/2014/main" id="{AAF31DA0-707D-4A5D-BB7A-A5C90DB11A55}"/>
              </a:ext>
            </a:extLst>
          </p:cNvPr>
          <p:cNvSpPr/>
          <p:nvPr userDrawn="1"/>
        </p:nvSpPr>
        <p:spPr>
          <a:xfrm>
            <a:off x="11388427" y="1859136"/>
            <a:ext cx="315205" cy="271728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1"/>
              </a:solidFill>
            </a:endParaRPr>
          </a:p>
        </p:txBody>
      </p:sp>
      <p:sp>
        <p:nvSpPr>
          <p:cNvPr id="5" name="Hexágono 4">
            <a:extLst>
              <a:ext uri="{FF2B5EF4-FFF2-40B4-BE49-F238E27FC236}">
                <a16:creationId xmlns:a16="http://schemas.microsoft.com/office/drawing/2014/main" id="{539F452B-F55F-4D85-834B-A7EAF742647C}"/>
              </a:ext>
            </a:extLst>
          </p:cNvPr>
          <p:cNvSpPr/>
          <p:nvPr userDrawn="1"/>
        </p:nvSpPr>
        <p:spPr>
          <a:xfrm>
            <a:off x="9014155" y="740289"/>
            <a:ext cx="379060" cy="32677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1"/>
              </a:solidFill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91D9F6BE-FB0B-42EE-8F02-95F5CC039B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C67FFA0E-8AAA-4DEB-B97E-31969F57927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393238" y="2"/>
            <a:ext cx="2798762" cy="1354861"/>
          </a:xfrm>
          <a:custGeom>
            <a:avLst/>
            <a:gdLst>
              <a:gd name="connsiteX0" fmla="*/ 316595 w 2798762"/>
              <a:gd name="connsiteY0" fmla="*/ 88390 h 1354861"/>
              <a:gd name="connsiteX1" fmla="*/ 1152465 w 2798762"/>
              <a:gd name="connsiteY1" fmla="*/ 88390 h 1354861"/>
              <a:gd name="connsiteX2" fmla="*/ 1469083 w 2798762"/>
              <a:gd name="connsiteY2" fmla="*/ 721626 h 1354861"/>
              <a:gd name="connsiteX3" fmla="*/ 1152465 w 2798762"/>
              <a:gd name="connsiteY3" fmla="*/ 1354861 h 1354861"/>
              <a:gd name="connsiteX4" fmla="*/ 316595 w 2798762"/>
              <a:gd name="connsiteY4" fmla="*/ 1354861 h 1354861"/>
              <a:gd name="connsiteX5" fmla="*/ 0 w 2798762"/>
              <a:gd name="connsiteY5" fmla="*/ 721672 h 1354861"/>
              <a:gd name="connsiteX6" fmla="*/ 0 w 2798762"/>
              <a:gd name="connsiteY6" fmla="*/ 721580 h 1354861"/>
              <a:gd name="connsiteX7" fmla="*/ 1250372 w 2798762"/>
              <a:gd name="connsiteY7" fmla="*/ 0 h 1354861"/>
              <a:gd name="connsiteX8" fmla="*/ 2798762 w 2798762"/>
              <a:gd name="connsiteY8" fmla="*/ 0 h 1354861"/>
              <a:gd name="connsiteX9" fmla="*/ 2798762 w 2798762"/>
              <a:gd name="connsiteY9" fmla="*/ 505978 h 1354861"/>
              <a:gd name="connsiteX10" fmla="*/ 2719777 w 2798762"/>
              <a:gd name="connsiteY10" fmla="*/ 663948 h 1354861"/>
              <a:gd name="connsiteX11" fmla="*/ 1582346 w 2798762"/>
              <a:gd name="connsiteY11" fmla="*/ 663948 h 135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98762" h="1354861">
                <a:moveTo>
                  <a:pt x="316595" y="88390"/>
                </a:moveTo>
                <a:lnTo>
                  <a:pt x="1152465" y="88390"/>
                </a:lnTo>
                <a:lnTo>
                  <a:pt x="1469083" y="721626"/>
                </a:lnTo>
                <a:lnTo>
                  <a:pt x="1152465" y="1354861"/>
                </a:lnTo>
                <a:lnTo>
                  <a:pt x="316595" y="1354861"/>
                </a:lnTo>
                <a:lnTo>
                  <a:pt x="0" y="721672"/>
                </a:lnTo>
                <a:lnTo>
                  <a:pt x="0" y="721580"/>
                </a:lnTo>
                <a:close/>
                <a:moveTo>
                  <a:pt x="1250372" y="0"/>
                </a:moveTo>
                <a:lnTo>
                  <a:pt x="2798762" y="0"/>
                </a:lnTo>
                <a:lnTo>
                  <a:pt x="2798762" y="505978"/>
                </a:lnTo>
                <a:lnTo>
                  <a:pt x="2719777" y="663948"/>
                </a:lnTo>
                <a:lnTo>
                  <a:pt x="1582346" y="663948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4096559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ipse 6">
            <a:extLst>
              <a:ext uri="{FF2B5EF4-FFF2-40B4-BE49-F238E27FC236}">
                <a16:creationId xmlns:a16="http://schemas.microsoft.com/office/drawing/2014/main" id="{5E74AFC3-1C60-42DE-ABAC-F53CA85AC6F1}"/>
              </a:ext>
            </a:extLst>
          </p:cNvPr>
          <p:cNvSpPr/>
          <p:nvPr userDrawn="1"/>
        </p:nvSpPr>
        <p:spPr>
          <a:xfrm>
            <a:off x="5897272" y="1457542"/>
            <a:ext cx="617218" cy="6172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5F133261-FFEB-4B3D-B085-14AEAE741F82}"/>
              </a:ext>
            </a:extLst>
          </p:cNvPr>
          <p:cNvSpPr/>
          <p:nvPr userDrawn="1"/>
        </p:nvSpPr>
        <p:spPr>
          <a:xfrm>
            <a:off x="9810348" y="5955461"/>
            <a:ext cx="394539" cy="3945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653FE105-1D8E-48B0-AD9A-95AC9A165651}"/>
              </a:ext>
            </a:extLst>
          </p:cNvPr>
          <p:cNvSpPr/>
          <p:nvPr userDrawn="1"/>
        </p:nvSpPr>
        <p:spPr>
          <a:xfrm>
            <a:off x="6514490" y="946887"/>
            <a:ext cx="335852" cy="33585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AC4388F5-0DCA-4A09-A6E1-AE07F40309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7701" y="2042790"/>
            <a:ext cx="4143374" cy="2654301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17" name="Marcador de texto 15">
            <a:extLst>
              <a:ext uri="{FF2B5EF4-FFF2-40B4-BE49-F238E27FC236}">
                <a16:creationId xmlns:a16="http://schemas.microsoft.com/office/drawing/2014/main" id="{02C12FDC-BC11-43E8-B22A-3EC48E0344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699" y="4953919"/>
            <a:ext cx="4143375" cy="75947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b="1">
                <a:solidFill>
                  <a:schemeClr val="accent4"/>
                </a:solidFill>
              </a:defRPr>
            </a:lvl1pPr>
            <a:lvl2pPr>
              <a:buNone/>
              <a:defRPr sz="20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3D43F412-F2C7-4D38-BDD0-966302908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7402" y="533063"/>
            <a:ext cx="5542598" cy="5611666"/>
          </a:xfrm>
          <a:custGeom>
            <a:avLst/>
            <a:gdLst>
              <a:gd name="connsiteX0" fmla="*/ 3354105 w 5542598"/>
              <a:gd name="connsiteY0" fmla="*/ 4359376 h 5611666"/>
              <a:gd name="connsiteX1" fmla="*/ 3980250 w 5542598"/>
              <a:gd name="connsiteY1" fmla="*/ 4985521 h 5611666"/>
              <a:gd name="connsiteX2" fmla="*/ 3354105 w 5542598"/>
              <a:gd name="connsiteY2" fmla="*/ 5611666 h 5611666"/>
              <a:gd name="connsiteX3" fmla="*/ 2727960 w 5542598"/>
              <a:gd name="connsiteY3" fmla="*/ 4985521 h 5611666"/>
              <a:gd name="connsiteX4" fmla="*/ 3354105 w 5542598"/>
              <a:gd name="connsiteY4" fmla="*/ 4359376 h 5611666"/>
              <a:gd name="connsiteX5" fmla="*/ 1592580 w 5542598"/>
              <a:gd name="connsiteY5" fmla="*/ 1430357 h 5611666"/>
              <a:gd name="connsiteX6" fmla="*/ 3185160 w 5542598"/>
              <a:gd name="connsiteY6" fmla="*/ 3022937 h 5611666"/>
              <a:gd name="connsiteX7" fmla="*/ 1592580 w 5542598"/>
              <a:gd name="connsiteY7" fmla="*/ 4615517 h 5611666"/>
              <a:gd name="connsiteX8" fmla="*/ 0 w 5542598"/>
              <a:gd name="connsiteY8" fmla="*/ 3022937 h 5611666"/>
              <a:gd name="connsiteX9" fmla="*/ 1592580 w 5542598"/>
              <a:gd name="connsiteY9" fmla="*/ 1430357 h 5611666"/>
              <a:gd name="connsiteX10" fmla="*/ 4230267 w 5542598"/>
              <a:gd name="connsiteY10" fmla="*/ 0 h 5611666"/>
              <a:gd name="connsiteX11" fmla="*/ 5542598 w 5542598"/>
              <a:gd name="connsiteY11" fmla="*/ 1312331 h 5611666"/>
              <a:gd name="connsiteX12" fmla="*/ 4230267 w 5542598"/>
              <a:gd name="connsiteY12" fmla="*/ 2624662 h 5611666"/>
              <a:gd name="connsiteX13" fmla="*/ 2917936 w 5542598"/>
              <a:gd name="connsiteY13" fmla="*/ 1312331 h 5611666"/>
              <a:gd name="connsiteX14" fmla="*/ 4230267 w 5542598"/>
              <a:gd name="connsiteY14" fmla="*/ 0 h 561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2598" h="5611666">
                <a:moveTo>
                  <a:pt x="3354105" y="4359376"/>
                </a:moveTo>
                <a:cubicBezTo>
                  <a:pt x="3699915" y="4359376"/>
                  <a:pt x="3980250" y="4639711"/>
                  <a:pt x="3980250" y="4985521"/>
                </a:cubicBezTo>
                <a:cubicBezTo>
                  <a:pt x="3980250" y="5331331"/>
                  <a:pt x="3699915" y="5611666"/>
                  <a:pt x="3354105" y="5611666"/>
                </a:cubicBezTo>
                <a:cubicBezTo>
                  <a:pt x="3008295" y="5611666"/>
                  <a:pt x="2727960" y="5331331"/>
                  <a:pt x="2727960" y="4985521"/>
                </a:cubicBezTo>
                <a:cubicBezTo>
                  <a:pt x="2727960" y="4639711"/>
                  <a:pt x="3008295" y="4359376"/>
                  <a:pt x="3354105" y="4359376"/>
                </a:cubicBezTo>
                <a:close/>
                <a:moveTo>
                  <a:pt x="1592580" y="1430357"/>
                </a:moveTo>
                <a:cubicBezTo>
                  <a:pt x="2472138" y="1430357"/>
                  <a:pt x="3185160" y="2143379"/>
                  <a:pt x="3185160" y="3022937"/>
                </a:cubicBezTo>
                <a:cubicBezTo>
                  <a:pt x="3185160" y="3902495"/>
                  <a:pt x="2472138" y="4615517"/>
                  <a:pt x="1592580" y="4615517"/>
                </a:cubicBezTo>
                <a:cubicBezTo>
                  <a:pt x="713022" y="4615517"/>
                  <a:pt x="0" y="3902495"/>
                  <a:pt x="0" y="3022937"/>
                </a:cubicBezTo>
                <a:cubicBezTo>
                  <a:pt x="0" y="2143379"/>
                  <a:pt x="713022" y="1430357"/>
                  <a:pt x="1592580" y="1430357"/>
                </a:cubicBezTo>
                <a:close/>
                <a:moveTo>
                  <a:pt x="4230267" y="0"/>
                </a:moveTo>
                <a:cubicBezTo>
                  <a:pt x="4955047" y="0"/>
                  <a:pt x="5542598" y="587551"/>
                  <a:pt x="5542598" y="1312331"/>
                </a:cubicBezTo>
                <a:cubicBezTo>
                  <a:pt x="5542598" y="2037111"/>
                  <a:pt x="4955047" y="2624662"/>
                  <a:pt x="4230267" y="2624662"/>
                </a:cubicBezTo>
                <a:cubicBezTo>
                  <a:pt x="3505487" y="2624662"/>
                  <a:pt x="2917936" y="2037111"/>
                  <a:pt x="2917936" y="1312331"/>
                </a:cubicBezTo>
                <a:cubicBezTo>
                  <a:pt x="2917936" y="587551"/>
                  <a:pt x="3505487" y="0"/>
                  <a:pt x="423026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11176083-2CE5-4707-A564-46805454A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</p:spTree>
    <p:extLst>
      <p:ext uri="{BB962C8B-B14F-4D97-AF65-F5344CB8AC3E}">
        <p14:creationId xmlns:p14="http://schemas.microsoft.com/office/powerpoint/2010/main" val="1316186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seño personaliz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rcador de posición de imagen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Rectángulo 1" descr="Rascacielos de oficinas con vista hacia arriba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4" name="Marcador de texto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 rtlCol="0"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editar el texto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 rtlCol="0"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Diseño personaliz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posición de imagen 21">
            <a:extLst>
              <a:ext uri="{FF2B5EF4-FFF2-40B4-BE49-F238E27FC236}">
                <a16:creationId xmlns:a16="http://schemas.microsoft.com/office/drawing/2014/main" id="{75D96571-69F8-475F-A910-ECC1834250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" name="Elipse 2" descr="Rascacielos de oficinas con vista hacia arriba">
            <a:extLst>
              <a:ext uri="{FF2B5EF4-FFF2-40B4-BE49-F238E27FC236}">
                <a16:creationId xmlns:a16="http://schemas.microsoft.com/office/drawing/2014/main" id="{CD4C2457-AECB-4015-9FE4-CCBC516AA9EE}"/>
              </a:ext>
            </a:extLst>
          </p:cNvPr>
          <p:cNvSpPr/>
          <p:nvPr userDrawn="1"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89A018F-D11C-4B07-9830-8336B27A18AD}"/>
              </a:ext>
            </a:extLst>
          </p:cNvPr>
          <p:cNvSpPr/>
          <p:nvPr userDrawn="1"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0209A32-FE17-4457-B02B-0A1DB9B8ADB1}"/>
              </a:ext>
            </a:extLst>
          </p:cNvPr>
          <p:cNvSpPr/>
          <p:nvPr userDrawn="1"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D585A541-0EDE-4213-AE62-4D909E8EB7F5}"/>
              </a:ext>
            </a:extLst>
          </p:cNvPr>
          <p:cNvSpPr/>
          <p:nvPr userDrawn="1"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5" name="Marcador de texto 23">
            <a:extLst>
              <a:ext uri="{FF2B5EF4-FFF2-40B4-BE49-F238E27FC236}">
                <a16:creationId xmlns:a16="http://schemas.microsoft.com/office/drawing/2014/main" id="{CBFD020D-881A-48D8-BDA8-55C7B95C59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27927" y="4609453"/>
            <a:ext cx="3924934" cy="490538"/>
          </a:xfrm>
          <a:prstGeom prst="rect">
            <a:avLst/>
          </a:prstGeom>
        </p:spPr>
        <p:txBody>
          <a:bodyPr rtlCol="0" anchor="b"/>
          <a:lstStyle>
            <a:lvl1pPr algn="ctr">
              <a:buNone/>
              <a:defRPr lang="en-US" sz="20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editar el texto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9687A5-0BDD-45B2-A892-542449E3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8" y="1988047"/>
            <a:ext cx="4007183" cy="2374194"/>
          </a:xfrm>
          <a:prstGeom prst="rect">
            <a:avLst/>
          </a:prstGeom>
        </p:spPr>
        <p:txBody>
          <a:bodyPr rtlCol="0"/>
          <a:lstStyle>
            <a:lvl1pPr algn="ctr">
              <a:spcBef>
                <a:spcPts val="1000"/>
              </a:spcBef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8632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texto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</p:spTree>
    <p:extLst>
      <p:ext uri="{BB962C8B-B14F-4D97-AF65-F5344CB8AC3E}">
        <p14:creationId xmlns:p14="http://schemas.microsoft.com/office/powerpoint/2010/main" val="694370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41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23" name="Marcador de posición de imagen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7" name="Marcador de texto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 rtlCol="0"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</p:spTree>
    <p:extLst>
      <p:ext uri="{BB962C8B-B14F-4D97-AF65-F5344CB8AC3E}">
        <p14:creationId xmlns:p14="http://schemas.microsoft.com/office/powerpoint/2010/main" val="84497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23CD802-D0A0-4EAC-8222-78FFDDD76A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2039392"/>
            <a:ext cx="10515600" cy="4114800"/>
          </a:xfrm>
          <a:prstGeom prst="rect">
            <a:avLst/>
          </a:prstGeo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BCB8BF-DA17-4856-91E9-77C601F2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700115"/>
          </a:xfrm>
          <a:prstGeom prst="rect">
            <a:avLst/>
          </a:prstGeom>
        </p:spPr>
        <p:txBody>
          <a:bodyPr rtlCol="0" anchor="ctr"/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651989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15" name="Hexágono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7" name="Hexágono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9" name="Marcador de posición de imagen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 rtlCol="0"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03056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Marcador de posición de imagen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8" name="Marcador de posición de imagen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0" name="Marcador de posición de imagen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1" name="Marcador de posición de imagen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rtlCol="0" anchor="ctr"/>
          <a:lstStyle/>
          <a:p>
            <a:pPr algn="ctr" rtl="0"/>
            <a:r>
              <a:rPr lang="es-ES" sz="4800" b="1" noProof="0">
                <a:solidFill>
                  <a:schemeClr val="tx1"/>
                </a:solidFill>
              </a:rPr>
              <a:t>Haga clic para modificar el estilo de título del patrón</a:t>
            </a:r>
          </a:p>
        </p:txBody>
      </p:sp>
      <p:sp>
        <p:nvSpPr>
          <p:cNvPr id="9" name="Hexágono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Hexágono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Hexágono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3" name="Marcador de texto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24" name="Marcador de texto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27" name="Marcador de texto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28" name="Marcador de texto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29" name="Marcador de texto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0" name="Marcador de texto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1" name="Marcador de texto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2" name="Marcador de texto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3" name="Marcador de texto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4" name="Marcador de texto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7" name="Marcador de posición de imagen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arcador de contenido 39">
            <a:extLst>
              <a:ext uri="{FF2B5EF4-FFF2-40B4-BE49-F238E27FC236}">
                <a16:creationId xmlns:a16="http://schemas.microsoft.com/office/drawing/2014/main" id="{6BB16225-AC51-4525-A1E8-438B8B0B736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739655" y="2117897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41" name="Marcador de contenido 39">
            <a:extLst>
              <a:ext uri="{FF2B5EF4-FFF2-40B4-BE49-F238E27FC236}">
                <a16:creationId xmlns:a16="http://schemas.microsoft.com/office/drawing/2014/main" id="{6EC38F38-5935-49D5-AA85-4182E82D6F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39655" y="4724146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42" name="Marcador de contenido 39">
            <a:extLst>
              <a:ext uri="{FF2B5EF4-FFF2-40B4-BE49-F238E27FC236}">
                <a16:creationId xmlns:a16="http://schemas.microsoft.com/office/drawing/2014/main" id="{51C9D5ED-A19A-42A1-9200-C77E39E6F5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739655" y="3420892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43" name="Marcador de contenido 39">
            <a:extLst>
              <a:ext uri="{FF2B5EF4-FFF2-40B4-BE49-F238E27FC236}">
                <a16:creationId xmlns:a16="http://schemas.microsoft.com/office/drawing/2014/main" id="{47A95437-77F3-4E2C-8470-57587793A10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493865" y="2117897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44" name="Marcador de contenido 39">
            <a:extLst>
              <a:ext uri="{FF2B5EF4-FFF2-40B4-BE49-F238E27FC236}">
                <a16:creationId xmlns:a16="http://schemas.microsoft.com/office/drawing/2014/main" id="{CB1EA2BE-D294-486E-88F0-2AA9518A6E6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3865" y="4724146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45" name="Marcador de contenido 39">
            <a:extLst>
              <a:ext uri="{FF2B5EF4-FFF2-40B4-BE49-F238E27FC236}">
                <a16:creationId xmlns:a16="http://schemas.microsoft.com/office/drawing/2014/main" id="{108734A0-880E-44E2-858F-7AA6C6B0A5A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93865" y="3420892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63CED4CD-5348-488E-A883-0486DD57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10693400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78270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3">
            <a:extLst>
              <a:ext uri="{FF2B5EF4-FFF2-40B4-BE49-F238E27FC236}">
                <a16:creationId xmlns:a16="http://schemas.microsoft.com/office/drawing/2014/main" id="{A1AD702D-965C-40E9-8D23-D82E2CFA9E61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9CC8AACD-E2E5-4E77-87E6-D0C33E06F5CD}" type="datetime1">
              <a:rPr lang="es-ES" sz="1100" noProof="0" smtClean="0">
                <a:solidFill>
                  <a:schemeClr val="accent2"/>
                </a:solidFill>
              </a:rPr>
              <a:t>16/10/2024</a:t>
            </a:fld>
            <a:endParaRPr lang="es-ES" sz="1100" noProof="0" dirty="0">
              <a:solidFill>
                <a:schemeClr val="accent2"/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3E0959-6855-4447-BAEC-D32B47712F07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s-ES" sz="1100" b="1" noProof="0">
                <a:solidFill>
                  <a:schemeClr val="accent2"/>
                </a:solidFill>
              </a:rPr>
              <a:t>Revisión anual</a:t>
            </a:r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13A05B6A-9124-4DBB-843A-84818A8F79FC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/>
            <a:fld id="{2C18C1E5-FB55-42F5-BD6D-9CC153FCDBE6}" type="slidenum">
              <a:rPr lang="es-ES" sz="1100" noProof="0" smtClean="0">
                <a:solidFill>
                  <a:schemeClr val="accent4"/>
                </a:solidFill>
              </a:rPr>
              <a:pPr algn="r" rtl="0"/>
              <a:t>‹#›</a:t>
            </a:fld>
            <a:endParaRPr lang="es-ES" sz="1100" noProof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88" r:id="rId3"/>
    <p:sldLayoutId id="2147483681" r:id="rId4"/>
    <p:sldLayoutId id="2147483680" r:id="rId5"/>
    <p:sldLayoutId id="2147483682" r:id="rId6"/>
    <p:sldLayoutId id="2147483677" r:id="rId7"/>
    <p:sldLayoutId id="2147483654" r:id="rId8"/>
    <p:sldLayoutId id="2147483685" r:id="rId9"/>
    <p:sldLayoutId id="2147483684" r:id="rId10"/>
    <p:sldLayoutId id="2147483686" r:id="rId11"/>
    <p:sldLayoutId id="2147483687" r:id="rId12"/>
    <p:sldLayoutId id="214748367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5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xágono 5">
            <a:extLst>
              <a:ext uri="{FF2B5EF4-FFF2-40B4-BE49-F238E27FC236}">
                <a16:creationId xmlns:a16="http://schemas.microsoft.com/office/drawing/2014/main" id="{38AF5374-EA50-4722-BB45-6C182E5A1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bg1">
              <a:alpha val="87000"/>
            </a:schemeClr>
          </a:solidFill>
          <a:ln w="63500">
            <a:solidFill>
              <a:schemeClr val="bg1"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BD837CEB-1A69-4F72-95D4-054D82F09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5528" y="2276784"/>
            <a:ext cx="4540944" cy="1627235"/>
          </a:xfrm>
          <a:noFill/>
        </p:spPr>
        <p:txBody>
          <a:bodyPr rtlCol="0"/>
          <a:lstStyle/>
          <a:p>
            <a:pPr algn="ctr" rtl="0"/>
            <a:r>
              <a:rPr lang="es-ES" dirty="0">
                <a:solidFill>
                  <a:schemeClr val="accent5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RESULTADOS DESAFÍO 2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E6DF5064-7AAC-4887-9BD5-FB6BC40A67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4582" y="4177004"/>
            <a:ext cx="3222836" cy="1029509"/>
          </a:xfrm>
        </p:spPr>
        <p:txBody>
          <a:bodyPr rtlCol="0"/>
          <a:lstStyle/>
          <a:p>
            <a:pPr algn="ctr" rtl="0"/>
            <a:r>
              <a:rPr lang="es-ES" sz="32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Equipo B</a:t>
            </a:r>
          </a:p>
          <a:p>
            <a:pPr algn="ctr" rtl="0"/>
            <a:r>
              <a:rPr lang="es-ES" sz="2000" b="1" dirty="0">
                <a:solidFill>
                  <a:schemeClr val="accent4">
                    <a:lumMod val="50000"/>
                  </a:schemeClr>
                </a:solidFill>
              </a:rPr>
              <a:t>21 de octubre de 2024</a:t>
            </a:r>
          </a:p>
        </p:txBody>
      </p:sp>
      <p:sp>
        <p:nvSpPr>
          <p:cNvPr id="21" name="Hexágono 20">
            <a:extLst>
              <a:ext uri="{FF2B5EF4-FFF2-40B4-BE49-F238E27FC236}">
                <a16:creationId xmlns:a16="http://schemas.microsoft.com/office/drawing/2014/main" id="{35FAA64B-9D7A-4109-97E0-B0BAA29C4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00A0E61B-8139-47E5-862B-C6D87AFF3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B06F39E4-24A5-44F2-BD9A-7E8C8AF27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2" name="Hexágono 1">
            <a:extLst>
              <a:ext uri="{FF2B5EF4-FFF2-40B4-BE49-F238E27FC236}">
                <a16:creationId xmlns:a16="http://schemas.microsoft.com/office/drawing/2014/main" id="{62F7433A-0BB9-4B38-A96F-AB1B77772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5993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QuadreDeText 3">
            <a:extLst>
              <a:ext uri="{FF2B5EF4-FFF2-40B4-BE49-F238E27FC236}">
                <a16:creationId xmlns:a16="http://schemas.microsoft.com/office/drawing/2014/main" id="{DB2F1EA4-1C0B-78BF-E2EA-8AB81F4C9702}"/>
              </a:ext>
            </a:extLst>
          </p:cNvPr>
          <p:cNvSpPr txBox="1"/>
          <p:nvPr/>
        </p:nvSpPr>
        <p:spPr>
          <a:xfrm>
            <a:off x="505958" y="250347"/>
            <a:ext cx="11230211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CATEGORÍAS DE RIESGO Y PROPUESTAS DE AJUSTE</a:t>
            </a:r>
          </a:p>
          <a:p>
            <a:r>
              <a:rPr lang="es-ES" sz="1400" b="1" dirty="0"/>
              <a:t>¿Cómo debemos ajustar nuestras políticas de crédito para mitigar este riesgo?</a:t>
            </a:r>
          </a:p>
        </p:txBody>
      </p:sp>
    </p:spTree>
    <p:extLst>
      <p:ext uri="{BB962C8B-B14F-4D97-AF65-F5344CB8AC3E}">
        <p14:creationId xmlns:p14="http://schemas.microsoft.com/office/powerpoint/2010/main" val="2582763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5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28BC4E-7759-9905-955A-26B25D46A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E3B3E10B-BE40-7FB4-64E3-01D4B99CC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38400" y="671564"/>
            <a:ext cx="5515200" cy="5514872"/>
          </a:xfrm>
          <a:prstGeom prst="ellipse">
            <a:avLst/>
          </a:prstGeom>
          <a:solidFill>
            <a:schemeClr val="bg1">
              <a:alpha val="87000"/>
            </a:schemeClr>
          </a:solidFill>
          <a:ln w="63500">
            <a:solidFill>
              <a:schemeClr val="bg1"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46718A37-9DF7-2026-66B5-3556F420B5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03545" y="3433864"/>
            <a:ext cx="3184910" cy="2411431"/>
          </a:xfrm>
        </p:spPr>
        <p:txBody>
          <a:bodyPr rtlCol="0"/>
          <a:lstStyle/>
          <a:p>
            <a:pPr algn="ctr" rtl="0"/>
            <a:r>
              <a:rPr lang="es-ES" sz="28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Equipo B</a:t>
            </a:r>
          </a:p>
          <a:p>
            <a:pPr algn="ctr" rtl="0"/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Gorka </a:t>
            </a:r>
            <a:r>
              <a:rPr lang="es-ES" sz="1800" b="1" dirty="0" err="1">
                <a:solidFill>
                  <a:schemeClr val="accent4">
                    <a:lumMod val="50000"/>
                  </a:schemeClr>
                </a:solidFill>
              </a:rPr>
              <a:t>Bonals</a:t>
            </a:r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 Sastre</a:t>
            </a:r>
          </a:p>
          <a:p>
            <a:pPr algn="ctr" rtl="0"/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Pau Fernández Ripollès</a:t>
            </a:r>
          </a:p>
          <a:p>
            <a:pPr algn="ctr" rtl="0"/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German </a:t>
            </a:r>
            <a:r>
              <a:rPr lang="es-ES" sz="1800" b="1" dirty="0" err="1">
                <a:solidFill>
                  <a:schemeClr val="accent4">
                    <a:lumMod val="50000"/>
                  </a:schemeClr>
                </a:solidFill>
              </a:rPr>
              <a:t>Lizarraga</a:t>
            </a:r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 Pereira</a:t>
            </a:r>
          </a:p>
          <a:p>
            <a:pPr algn="ctr" rtl="0"/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Carla </a:t>
            </a:r>
            <a:r>
              <a:rPr lang="es-ES" sz="1800" b="1" dirty="0" err="1">
                <a:solidFill>
                  <a:schemeClr val="accent4">
                    <a:lumMod val="50000"/>
                  </a:schemeClr>
                </a:solidFill>
              </a:rPr>
              <a:t>Lupión</a:t>
            </a:r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s-ES" sz="1800" b="1" dirty="0" err="1">
                <a:solidFill>
                  <a:schemeClr val="accent4">
                    <a:lumMod val="50000"/>
                  </a:schemeClr>
                </a:solidFill>
              </a:rPr>
              <a:t>Saez</a:t>
            </a:r>
            <a:endParaRPr lang="es-ES" sz="1800" b="1" dirty="0">
              <a:solidFill>
                <a:schemeClr val="accent4">
                  <a:lumMod val="50000"/>
                </a:schemeClr>
              </a:solidFill>
            </a:endParaRPr>
          </a:p>
          <a:p>
            <a:pPr algn="ctr" rtl="0"/>
            <a:r>
              <a:rPr lang="es-ES" sz="1800" dirty="0">
                <a:solidFill>
                  <a:schemeClr val="accent4">
                    <a:lumMod val="50000"/>
                  </a:schemeClr>
                </a:solidFill>
              </a:rPr>
              <a:t>Natalya Martyn</a:t>
            </a:r>
            <a:endParaRPr lang="es-ES" sz="1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1" name="Hexágono 20">
            <a:extLst>
              <a:ext uri="{FF2B5EF4-FFF2-40B4-BE49-F238E27FC236}">
                <a16:creationId xmlns:a16="http://schemas.microsoft.com/office/drawing/2014/main" id="{6F3DB436-FBEB-55AC-C5CC-9F7A17DC7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17C8D1FA-2883-6EC6-566A-01779AB82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B185CD2A-E082-D884-4D39-49A4C3704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2" name="Hexágono 1">
            <a:extLst>
              <a:ext uri="{FF2B5EF4-FFF2-40B4-BE49-F238E27FC236}">
                <a16:creationId xmlns:a16="http://schemas.microsoft.com/office/drawing/2014/main" id="{0E86CC62-03FB-901F-2CF9-338DFBD20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5" name="Título 6">
            <a:extLst>
              <a:ext uri="{FF2B5EF4-FFF2-40B4-BE49-F238E27FC236}">
                <a16:creationId xmlns:a16="http://schemas.microsoft.com/office/drawing/2014/main" id="{CBB28900-0BB1-AA00-1977-8D9EF3376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5528" y="1705316"/>
            <a:ext cx="4540944" cy="1627235"/>
          </a:xfrm>
          <a:noFill/>
        </p:spPr>
        <p:txBody>
          <a:bodyPr rtlCol="0"/>
          <a:lstStyle/>
          <a:p>
            <a:pPr algn="ctr" rtl="0"/>
            <a:r>
              <a:rPr lang="es-ES" sz="5400" b="1" dirty="0">
                <a:solidFill>
                  <a:schemeClr val="accent5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¡MUCHAS GRACIAS!</a:t>
            </a:r>
          </a:p>
        </p:txBody>
      </p:sp>
    </p:spTree>
    <p:extLst>
      <p:ext uri="{BB962C8B-B14F-4D97-AF65-F5344CB8AC3E}">
        <p14:creationId xmlns:p14="http://schemas.microsoft.com/office/powerpoint/2010/main" val="2673088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ción de imagen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E07E29FC-6D83-1A79-1C5C-645031368BD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7672" r="12921"/>
          <a:stretch/>
        </p:blipFill>
        <p:spPr>
          <a:xfrm>
            <a:off x="5733416" y="624239"/>
            <a:ext cx="5855754" cy="5631571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  <a:noFill/>
        </p:spPr>
      </p:pic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3460025"/>
            <a:ext cx="4275138" cy="1525450"/>
          </a:xfrm>
        </p:spPr>
        <p:txBody>
          <a:bodyPr rtlCol="0">
            <a:normAutofit/>
          </a:bodyPr>
          <a:lstStyle/>
          <a:p>
            <a:pPr rtl="0"/>
            <a:endParaRPr lang="es-ES" sz="2400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3340100" cy="1239487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dirty="0"/>
              <a:t>Análisis del Perfil de Cliente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510AAA5-B1F0-C3F6-303F-BF6AE2BB66B9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852164-F10B-CC91-621B-2B73364554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8EB76A2E-EF62-7065-BBF3-C53C3CF56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5073016" cy="1907507"/>
          </a:xfrm>
        </p:spPr>
        <p:txBody>
          <a:bodyPr rtlCol="0">
            <a:normAutofit/>
          </a:bodyPr>
          <a:lstStyle/>
          <a:p>
            <a:pPr rtl="0"/>
            <a:r>
              <a:rPr lang="es-ES" sz="4300" dirty="0"/>
              <a:t>Análisis de Márketing y Comunicación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2BA8DE2C-B8B5-DBFB-2FC1-B49CB2E5A31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712720"/>
            <a:ext cx="4275138" cy="3560763"/>
          </a:xfrm>
        </p:spPr>
        <p:txBody>
          <a:bodyPr/>
          <a:lstStyle/>
          <a:p>
            <a:r>
              <a:rPr lang="es-ES" dirty="0"/>
              <a:t>¿Cómo afecta la duración de las llamadas de contacto a la probabilidad de que un cliente se suscriba a un depósito a plazo?</a:t>
            </a:r>
          </a:p>
          <a:p>
            <a:r>
              <a:rPr lang="es-ES" dirty="0"/>
              <a:t>¿Qué ajustes podríamos realizar a nuestros métodos de contacto para mejorar la tasa de respuesta?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64334DF-601F-551D-64A8-3A2D67128484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Marcador de posición de imagen 4">
            <a:extLst>
              <a:ext uri="{FF2B5EF4-FFF2-40B4-BE49-F238E27FC236}">
                <a16:creationId xmlns:a16="http://schemas.microsoft.com/office/drawing/2014/main" id="{5D8DCF94-73ED-5E32-6743-B88F2B73284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0556" t="705" r="24457" b="-705"/>
          <a:stretch/>
        </p:blipFill>
        <p:spPr>
          <a:xfrm>
            <a:off x="5733416" y="624239"/>
            <a:ext cx="5855754" cy="5631571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  <a:noFill/>
        </p:spPr>
      </p:pic>
    </p:spTree>
    <p:extLst>
      <p:ext uri="{BB962C8B-B14F-4D97-AF65-F5344CB8AC3E}">
        <p14:creationId xmlns:p14="http://schemas.microsoft.com/office/powerpoint/2010/main" val="3577812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8AFFAE-1245-19B5-3C60-58AC8A5EA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82C12619-B1CF-D3F7-B28B-32652C0F05E3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0EF04D99-B7F8-3573-2F18-E88215F913F3}"/>
              </a:ext>
            </a:extLst>
          </p:cNvPr>
          <p:cNvSpPr/>
          <p:nvPr/>
        </p:nvSpPr>
        <p:spPr>
          <a:xfrm>
            <a:off x="505958" y="1104371"/>
            <a:ext cx="5508000" cy="5324706"/>
          </a:xfrm>
          <a:prstGeom prst="roundRect">
            <a:avLst>
              <a:gd name="adj" fmla="val 78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QuadreDeText 3">
            <a:extLst>
              <a:ext uri="{FF2B5EF4-FFF2-40B4-BE49-F238E27FC236}">
                <a16:creationId xmlns:a16="http://schemas.microsoft.com/office/drawing/2014/main" id="{8D4C57D9-90FA-1254-9EC5-207A0AEE2D7F}"/>
              </a:ext>
            </a:extLst>
          </p:cNvPr>
          <p:cNvSpPr txBox="1"/>
          <p:nvPr/>
        </p:nvSpPr>
        <p:spPr>
          <a:xfrm>
            <a:off x="505958" y="250347"/>
            <a:ext cx="11230211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PROPUESTAS DE AJUSTE DE LOS MÉTODOS DE CONTACTO</a:t>
            </a:r>
          </a:p>
          <a:p>
            <a:r>
              <a:rPr lang="es-ES" sz="1400" b="1" dirty="0"/>
              <a:t>¿Qué ajustes podríamos realizar a nuestros métodos de contacto para mejorar la tasa de respuesta?</a:t>
            </a:r>
          </a:p>
        </p:txBody>
      </p:sp>
      <p:sp>
        <p:nvSpPr>
          <p:cNvPr id="12" name="QuadreDeText 4">
            <a:extLst>
              <a:ext uri="{FF2B5EF4-FFF2-40B4-BE49-F238E27FC236}">
                <a16:creationId xmlns:a16="http://schemas.microsoft.com/office/drawing/2014/main" id="{F8DAB84A-1803-6DAD-0E57-B92FF80BE70E}"/>
              </a:ext>
            </a:extLst>
          </p:cNvPr>
          <p:cNvSpPr txBox="1"/>
          <p:nvPr/>
        </p:nvSpPr>
        <p:spPr>
          <a:xfrm>
            <a:off x="642280" y="1237507"/>
            <a:ext cx="5041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/>
              <a:t>1</a:t>
            </a:r>
            <a:r>
              <a:rPr lang="es-ES" sz="1200" dirty="0"/>
              <a:t>. Llamadas muy cortas (0 - 138s)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96210D7-3C0F-3AC0-DC70-37297C05C01C}"/>
              </a:ext>
            </a:extLst>
          </p:cNvPr>
          <p:cNvSpPr txBox="1"/>
          <p:nvPr/>
        </p:nvSpPr>
        <p:spPr>
          <a:xfrm>
            <a:off x="1939560" y="1783848"/>
            <a:ext cx="3874361" cy="2281476"/>
          </a:xfrm>
          <a:prstGeom prst="roundRect">
            <a:avLst/>
          </a:prstGeom>
          <a:noFill/>
          <a:ln w="19050">
            <a:solidFill>
              <a:srgbClr val="FF8181"/>
            </a:solidFill>
            <a:prstDash val="sysDash"/>
          </a:ln>
        </p:spPr>
        <p:txBody>
          <a:bodyPr wrap="square">
            <a:spAutoFit/>
          </a:bodyPr>
          <a:lstStyle/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200" dirty="0"/>
              <a:t>Llamadas en días festivos o fines de semana</a:t>
            </a:r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200" dirty="0"/>
              <a:t>Llamadas en horarios inadecuados</a:t>
            </a:r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200" dirty="0"/>
              <a:t>Interrupción durante el trabajo</a:t>
            </a:r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200" dirty="0"/>
              <a:t>Llamadas en momentos inapropiados</a:t>
            </a:r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200" dirty="0"/>
              <a:t>Ofertas o mensajes genéricos</a:t>
            </a:r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200" dirty="0"/>
              <a:t>Falta de confianza o desconfianza inicial</a:t>
            </a:r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200" dirty="0"/>
              <a:t>Demasiado enfoque en la venta rápida</a:t>
            </a:r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200" dirty="0"/>
              <a:t>Problemas técnicos o de audio</a:t>
            </a:r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200" dirty="0"/>
              <a:t>Falta de preparación del agente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6B0A3DF6-5B8C-C82E-4007-09D066866A92}"/>
              </a:ext>
            </a:extLst>
          </p:cNvPr>
          <p:cNvSpPr txBox="1"/>
          <p:nvPr/>
        </p:nvSpPr>
        <p:spPr>
          <a:xfrm>
            <a:off x="1939561" y="4529914"/>
            <a:ext cx="3874360" cy="1540847"/>
          </a:xfrm>
          <a:prstGeom prst="roundRect">
            <a:avLst/>
          </a:prstGeom>
          <a:noFill/>
          <a:ln w="19050">
            <a:solidFill>
              <a:srgbClr val="92D050"/>
            </a:solidFill>
            <a:prstDash val="sysDash"/>
          </a:ln>
        </p:spPr>
        <p:txBody>
          <a:bodyPr wrap="square">
            <a:spAutoFit/>
          </a:bodyPr>
          <a:lstStyle/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200" dirty="0"/>
              <a:t>Segmentar a los clientes por horarios y días</a:t>
            </a:r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200" dirty="0"/>
              <a:t>Optimizar el mensaje inicial</a:t>
            </a:r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200" dirty="0"/>
              <a:t>Verificar la disponibilidad del cliente</a:t>
            </a:r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200" dirty="0"/>
              <a:t>Personalización de la oferta</a:t>
            </a:r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200" dirty="0"/>
              <a:t>Capacitar a los agentes en manejo de objeciones</a:t>
            </a:r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200" dirty="0"/>
              <a:t>Reducir la presión en la venta</a:t>
            </a:r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2A86DF7C-2112-699E-12B5-9B66B3CC713C}"/>
              </a:ext>
            </a:extLst>
          </p:cNvPr>
          <p:cNvSpPr/>
          <p:nvPr/>
        </p:nvSpPr>
        <p:spPr>
          <a:xfrm>
            <a:off x="6228170" y="1104371"/>
            <a:ext cx="5508000" cy="5324706"/>
          </a:xfrm>
          <a:prstGeom prst="roundRect">
            <a:avLst>
              <a:gd name="adj" fmla="val 78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QuadreDeText 4">
            <a:extLst>
              <a:ext uri="{FF2B5EF4-FFF2-40B4-BE49-F238E27FC236}">
                <a16:creationId xmlns:a16="http://schemas.microsoft.com/office/drawing/2014/main" id="{9874C9EE-0936-735C-C6CA-805DA41B69D7}"/>
              </a:ext>
            </a:extLst>
          </p:cNvPr>
          <p:cNvSpPr txBox="1"/>
          <p:nvPr/>
        </p:nvSpPr>
        <p:spPr>
          <a:xfrm>
            <a:off x="6539829" y="1237507"/>
            <a:ext cx="5041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/>
              <a:t>2</a:t>
            </a:r>
            <a:r>
              <a:rPr lang="es-ES" sz="1200" dirty="0"/>
              <a:t>. Llamadas muy largas y extremadamente larga (&gt;1034s)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33B35FA5-2039-2EB9-8968-020B51A4D1FB}"/>
              </a:ext>
            </a:extLst>
          </p:cNvPr>
          <p:cNvSpPr txBox="1"/>
          <p:nvPr/>
        </p:nvSpPr>
        <p:spPr>
          <a:xfrm>
            <a:off x="7688970" y="1647642"/>
            <a:ext cx="3873600" cy="2553891"/>
          </a:xfrm>
          <a:prstGeom prst="roundRect">
            <a:avLst/>
          </a:prstGeom>
          <a:noFill/>
          <a:ln w="19050">
            <a:solidFill>
              <a:srgbClr val="FF8181"/>
            </a:solidFill>
            <a:prstDash val="sysDash"/>
          </a:ln>
        </p:spPr>
        <p:txBody>
          <a:bodyPr wrap="square">
            <a:spAutoFit/>
          </a:bodyPr>
          <a:lstStyle>
            <a:defPPr rtl="0">
              <a:defRPr lang="es-es"/>
            </a:defPPr>
            <a:lvl1pPr algn="just">
              <a:spcBef>
                <a:spcPts val="300"/>
              </a:spcBef>
              <a:defRPr sz="1200" b="1"/>
            </a:lvl1pPr>
          </a:lstStyle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b="0" dirty="0"/>
              <a:t>Problemas técnicos durante la llamada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b="0" dirty="0"/>
              <a:t>Audio deficiente Fallo en la conexión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b="0" dirty="0"/>
              <a:t>Problemas con las herramientas del agente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b="0" dirty="0"/>
              <a:t>Lentitud en las plataformas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b="0" dirty="0"/>
              <a:t>Errores al cambiar de pantallas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b="0" dirty="0"/>
              <a:t>Problemas de comunicación del cliente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b="0" dirty="0"/>
              <a:t>Demoras por parte del agente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b="0" dirty="0"/>
              <a:t>Falta de formación del agente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b="0" dirty="0"/>
              <a:t>Desconocimiento de productos o procesos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b="0" dirty="0"/>
              <a:t>Cliente indeciso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b="0" dirty="0"/>
              <a:t>Demasiada información innecesaria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b="0" dirty="0"/>
              <a:t>Falta de preparación del cliente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51C5112F-8DED-1D76-83A1-4C093E8C564D}"/>
              </a:ext>
            </a:extLst>
          </p:cNvPr>
          <p:cNvSpPr txBox="1"/>
          <p:nvPr/>
        </p:nvSpPr>
        <p:spPr>
          <a:xfrm>
            <a:off x="7688970" y="4453401"/>
            <a:ext cx="3873600" cy="1736646"/>
          </a:xfrm>
          <a:prstGeom prst="roundRect">
            <a:avLst/>
          </a:prstGeom>
          <a:noFill/>
          <a:ln w="19050">
            <a:solidFill>
              <a:srgbClr val="92D050"/>
            </a:solidFill>
            <a:prstDash val="sysDash"/>
          </a:ln>
        </p:spPr>
        <p:txBody>
          <a:bodyPr wrap="square">
            <a:spAutoFit/>
          </a:bodyPr>
          <a:lstStyle>
            <a:defPPr rtl="0">
              <a:defRPr lang="es-es"/>
            </a:defPPr>
            <a:lvl1pPr algn="just">
              <a:spcBef>
                <a:spcPts val="300"/>
              </a:spcBef>
              <a:defRPr sz="1200" b="1"/>
            </a:lvl1pPr>
          </a:lstStyle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b="0" dirty="0"/>
              <a:t>Mejora de las herramientas tecnológicas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b="0" dirty="0"/>
              <a:t>Capacitación adicional para los agentes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b="0" dirty="0"/>
              <a:t>Optimización de la infraestructura técnica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b="0" dirty="0"/>
              <a:t>Uso de guiones de llamada bien estructurados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b="0" dirty="0"/>
              <a:t>Gestión del tiempo de la llamada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b="0" dirty="0"/>
              <a:t>Preparación previa del cliente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b="0" dirty="0"/>
              <a:t>Desarrollar habilidades de escucha activa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b="0" dirty="0"/>
              <a:t>Optimización del flujo de trabajo</a:t>
            </a:r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EBE1CA10-386B-7E6C-C1AF-CBC1915E84EE}"/>
              </a:ext>
            </a:extLst>
          </p:cNvPr>
          <p:cNvSpPr/>
          <p:nvPr/>
        </p:nvSpPr>
        <p:spPr>
          <a:xfrm>
            <a:off x="6371770" y="2338721"/>
            <a:ext cx="1173600" cy="1171731"/>
          </a:xfrm>
          <a:prstGeom prst="ellipse">
            <a:avLst/>
          </a:prstGeom>
          <a:solidFill>
            <a:srgbClr val="FFB7B7"/>
          </a:solidFill>
          <a:ln>
            <a:solidFill>
              <a:srgbClr val="FF81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Posibles </a:t>
            </a:r>
            <a:r>
              <a:rPr lang="es-ES" sz="1400" b="1" dirty="0">
                <a:solidFill>
                  <a:schemeClr val="tx1"/>
                </a:solidFill>
              </a:rPr>
              <a:t>CAUSAS</a:t>
            </a:r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807290C0-F38E-C165-76F9-7D9A5C71E072}"/>
              </a:ext>
            </a:extLst>
          </p:cNvPr>
          <p:cNvSpPr/>
          <p:nvPr/>
        </p:nvSpPr>
        <p:spPr>
          <a:xfrm>
            <a:off x="6371770" y="4735858"/>
            <a:ext cx="1173600" cy="1171731"/>
          </a:xfrm>
          <a:prstGeom prst="ellipse">
            <a:avLst/>
          </a:prstGeom>
          <a:solidFill>
            <a:srgbClr val="D2ECB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>
                <a:solidFill>
                  <a:schemeClr val="tx1"/>
                </a:solidFill>
              </a:rPr>
              <a:t>RECO-MENDA-CIONES</a:t>
            </a:r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CEE29C46-E71A-57CD-0B9E-5BD8FA295929}"/>
              </a:ext>
            </a:extLst>
          </p:cNvPr>
          <p:cNvSpPr/>
          <p:nvPr/>
        </p:nvSpPr>
        <p:spPr>
          <a:xfrm>
            <a:off x="622361" y="4735856"/>
            <a:ext cx="1173600" cy="1171731"/>
          </a:xfrm>
          <a:prstGeom prst="ellipse">
            <a:avLst/>
          </a:prstGeom>
          <a:solidFill>
            <a:srgbClr val="D2ECB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>
                <a:solidFill>
                  <a:schemeClr val="tx1"/>
                </a:solidFill>
              </a:rPr>
              <a:t>RECO-MENDA-CIONES</a:t>
            </a: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ECC5AFA2-2A78-BE0F-028B-542C5F713CFD}"/>
              </a:ext>
            </a:extLst>
          </p:cNvPr>
          <p:cNvSpPr/>
          <p:nvPr/>
        </p:nvSpPr>
        <p:spPr>
          <a:xfrm>
            <a:off x="622361" y="2338721"/>
            <a:ext cx="1173600" cy="1171731"/>
          </a:xfrm>
          <a:prstGeom prst="ellipse">
            <a:avLst/>
          </a:prstGeom>
          <a:solidFill>
            <a:srgbClr val="FFB7B7"/>
          </a:solidFill>
          <a:ln>
            <a:solidFill>
              <a:srgbClr val="FF81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Posibles </a:t>
            </a:r>
            <a:r>
              <a:rPr lang="es-ES" sz="1400" b="1" dirty="0">
                <a:solidFill>
                  <a:schemeClr val="tx1"/>
                </a:solidFill>
              </a:rPr>
              <a:t>CAUSAS</a:t>
            </a:r>
          </a:p>
        </p:txBody>
      </p:sp>
    </p:spTree>
    <p:extLst>
      <p:ext uri="{BB962C8B-B14F-4D97-AF65-F5344CB8AC3E}">
        <p14:creationId xmlns:p14="http://schemas.microsoft.com/office/powerpoint/2010/main" val="1135837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B799B9-448C-0FD7-25BC-9ABD37883F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B86CC458-3511-DCEB-4984-A03B63009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826000" cy="1907507"/>
          </a:xfrm>
        </p:spPr>
        <p:txBody>
          <a:bodyPr rtlCol="0">
            <a:normAutofit/>
          </a:bodyPr>
          <a:lstStyle/>
          <a:p>
            <a:pPr rtl="0"/>
            <a:r>
              <a:rPr lang="es-ES" sz="4300" dirty="0"/>
              <a:t>Análisis de Finanzas y </a:t>
            </a:r>
            <a:br>
              <a:rPr lang="es-ES" sz="4300" dirty="0"/>
            </a:br>
            <a:r>
              <a:rPr lang="es-ES" sz="4300" dirty="0"/>
              <a:t>Riesgo Crediticio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E8C296D5-76A8-C6EB-F4D2-7C19CBF6EA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712720"/>
            <a:ext cx="4275138" cy="3560763"/>
          </a:xfrm>
        </p:spPr>
        <p:txBody>
          <a:bodyPr/>
          <a:lstStyle/>
          <a:p>
            <a:r>
              <a:rPr lang="es-ES" dirty="0"/>
              <a:t>¿En qué medida los clientes con saldos más bajos están en más riesgo de incumplimiento de crédito?</a:t>
            </a:r>
          </a:p>
          <a:p>
            <a:r>
              <a:rPr lang="es-ES" dirty="0"/>
              <a:t>¿Cómo debemos ajustar nuestras políticas de crédito para mitigar este riesgo?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7172CB6-CCD5-281B-B6E2-7C07D0E6D909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Marcador de posición de imagen 4">
            <a:extLst>
              <a:ext uri="{FF2B5EF4-FFF2-40B4-BE49-F238E27FC236}">
                <a16:creationId xmlns:a16="http://schemas.microsoft.com/office/drawing/2014/main" id="{18F28745-A367-4CFD-1BE9-E20282CF20D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5033" t="196" r="42379" b="-196"/>
          <a:stretch/>
        </p:blipFill>
        <p:spPr>
          <a:xfrm>
            <a:off x="5733416" y="624239"/>
            <a:ext cx="5855754" cy="5631571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  <a:noFill/>
        </p:spPr>
      </p:pic>
    </p:spTree>
    <p:extLst>
      <p:ext uri="{BB962C8B-B14F-4D97-AF65-F5344CB8AC3E}">
        <p14:creationId xmlns:p14="http://schemas.microsoft.com/office/powerpoint/2010/main" val="2936915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895C9FE2-B074-D064-504E-A89066AF19B7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QuadreDeText 3">
            <a:extLst>
              <a:ext uri="{FF2B5EF4-FFF2-40B4-BE49-F238E27FC236}">
                <a16:creationId xmlns:a16="http://schemas.microsoft.com/office/drawing/2014/main" id="{CA77EBFC-AF66-46F0-A052-741393D2923C}"/>
              </a:ext>
            </a:extLst>
          </p:cNvPr>
          <p:cNvSpPr txBox="1"/>
          <p:nvPr/>
        </p:nvSpPr>
        <p:spPr>
          <a:xfrm>
            <a:off x="505958" y="250347"/>
            <a:ext cx="11230211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ANÁLISIS EXPLORATORI</a:t>
            </a:r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O</a:t>
            </a:r>
            <a:endParaRPr lang="es-ES" sz="2400" b="1" i="1" dirty="0">
              <a:solidFill>
                <a:schemeClr val="accent3">
                  <a:lumMod val="50000"/>
                </a:schemeClr>
              </a:solidFill>
              <a:effectLst/>
              <a:latin typeface="+mj-lt"/>
            </a:endParaRPr>
          </a:p>
          <a:p>
            <a:r>
              <a:rPr lang="es-ES" sz="1400" b="1" dirty="0"/>
              <a:t>Examinamos las variables “</a:t>
            </a:r>
            <a:r>
              <a:rPr lang="es-ES" sz="1400" b="1" i="1" dirty="0"/>
              <a:t>default”</a:t>
            </a:r>
            <a:r>
              <a:rPr lang="es-ES" sz="1400" b="1" dirty="0"/>
              <a:t> , “</a:t>
            </a:r>
            <a:r>
              <a:rPr lang="es-ES" sz="1400" b="1" i="1" dirty="0"/>
              <a:t>balance”, ”loan” y “</a:t>
            </a:r>
            <a:r>
              <a:rPr lang="es-ES" sz="1400" b="1" i="1" dirty="0" err="1"/>
              <a:t>housing</a:t>
            </a:r>
            <a:r>
              <a:rPr lang="es-ES" sz="1400" b="1" i="1" dirty="0"/>
              <a:t>”</a:t>
            </a:r>
            <a:endParaRPr lang="es-ES" sz="1400" b="1" dirty="0"/>
          </a:p>
        </p:txBody>
      </p:sp>
      <p:pic>
        <p:nvPicPr>
          <p:cNvPr id="15" name="Imatge 14">
            <a:extLst>
              <a:ext uri="{FF2B5EF4-FFF2-40B4-BE49-F238E27FC236}">
                <a16:creationId xmlns:a16="http://schemas.microsoft.com/office/drawing/2014/main" id="{28742E00-0B0A-FFC4-17B6-109CB7A9F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606" y="4277955"/>
            <a:ext cx="6544235" cy="2177438"/>
          </a:xfrm>
          <a:prstGeom prst="rect">
            <a:avLst/>
          </a:prstGeom>
        </p:spPr>
      </p:pic>
      <p:sp>
        <p:nvSpPr>
          <p:cNvPr id="22" name="QuadreDeText 16">
            <a:extLst>
              <a:ext uri="{FF2B5EF4-FFF2-40B4-BE49-F238E27FC236}">
                <a16:creationId xmlns:a16="http://schemas.microsoft.com/office/drawing/2014/main" id="{FEEEFDAB-1983-DF47-545A-7C120A15950F}"/>
              </a:ext>
            </a:extLst>
          </p:cNvPr>
          <p:cNvSpPr txBox="1"/>
          <p:nvPr/>
        </p:nvSpPr>
        <p:spPr>
          <a:xfrm>
            <a:off x="2790359" y="1232543"/>
            <a:ext cx="1297548" cy="2214324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ES" sz="1300" dirty="0"/>
              <a:t>Distribución asimétrica entre los dos estados. </a:t>
            </a:r>
          </a:p>
          <a:p>
            <a:pPr algn="ctr"/>
            <a:r>
              <a:rPr lang="es-ES" sz="1300" dirty="0"/>
              <a:t>El </a:t>
            </a:r>
            <a:r>
              <a:rPr lang="es-ES" sz="1300" b="1" dirty="0"/>
              <a:t>1,5%</a:t>
            </a:r>
            <a:r>
              <a:rPr lang="es-ES" sz="1300" dirty="0"/>
              <a:t> de los clientes se encuentran </a:t>
            </a:r>
            <a:r>
              <a:rPr lang="es-ES" sz="1300" b="1" dirty="0"/>
              <a:t>en estado de morosidad</a:t>
            </a:r>
            <a:r>
              <a:rPr lang="es-ES" sz="1300" dirty="0"/>
              <a:t> con el banco.</a:t>
            </a:r>
          </a:p>
        </p:txBody>
      </p:sp>
      <p:pic>
        <p:nvPicPr>
          <p:cNvPr id="25" name="Imatge 24">
            <a:extLst>
              <a:ext uri="{FF2B5EF4-FFF2-40B4-BE49-F238E27FC236}">
                <a16:creationId xmlns:a16="http://schemas.microsoft.com/office/drawing/2014/main" id="{39E2D32D-3D58-8845-0C35-67F559BD1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606" y="1263219"/>
            <a:ext cx="2092753" cy="2214324"/>
          </a:xfrm>
          <a:prstGeom prst="rect">
            <a:avLst/>
          </a:prstGeom>
        </p:spPr>
      </p:pic>
      <p:pic>
        <p:nvPicPr>
          <p:cNvPr id="28" name="Imatge 27">
            <a:extLst>
              <a:ext uri="{FF2B5EF4-FFF2-40B4-BE49-F238E27FC236}">
                <a16:creationId xmlns:a16="http://schemas.microsoft.com/office/drawing/2014/main" id="{7EC74F6E-D518-9000-7686-D600982DC0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1452" y="154175"/>
            <a:ext cx="5506983" cy="2448530"/>
          </a:xfrm>
          <a:prstGeom prst="rect">
            <a:avLst/>
          </a:prstGeom>
        </p:spPr>
      </p:pic>
      <p:sp>
        <p:nvSpPr>
          <p:cNvPr id="29" name="QuadreDeText 16">
            <a:extLst>
              <a:ext uri="{FF2B5EF4-FFF2-40B4-BE49-F238E27FC236}">
                <a16:creationId xmlns:a16="http://schemas.microsoft.com/office/drawing/2014/main" id="{2A4AE940-CAEA-F640-4537-42F9EEC610C9}"/>
              </a:ext>
            </a:extLst>
          </p:cNvPr>
          <p:cNvSpPr txBox="1"/>
          <p:nvPr/>
        </p:nvSpPr>
        <p:spPr>
          <a:xfrm>
            <a:off x="8524456" y="1378507"/>
            <a:ext cx="1297548" cy="323493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ES" sz="1300" dirty="0"/>
              <a:t>Distribución</a:t>
            </a:r>
          </a:p>
        </p:txBody>
      </p:sp>
      <p:pic>
        <p:nvPicPr>
          <p:cNvPr id="33" name="Imatge 32">
            <a:extLst>
              <a:ext uri="{FF2B5EF4-FFF2-40B4-BE49-F238E27FC236}">
                <a16:creationId xmlns:a16="http://schemas.microsoft.com/office/drawing/2014/main" id="{A2108CC9-ED25-FA7E-F7A1-ACBFE95B46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3239" y="4277955"/>
            <a:ext cx="4638082" cy="2122845"/>
          </a:xfrm>
          <a:prstGeom prst="rect">
            <a:avLst/>
          </a:prstGeom>
        </p:spPr>
      </p:pic>
      <p:pic>
        <p:nvPicPr>
          <p:cNvPr id="38" name="Imatge 37">
            <a:extLst>
              <a:ext uri="{FF2B5EF4-FFF2-40B4-BE49-F238E27FC236}">
                <a16:creationId xmlns:a16="http://schemas.microsoft.com/office/drawing/2014/main" id="{0629B78E-28D3-A2F6-5AB5-968273B61C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6128" y="1232543"/>
            <a:ext cx="2092753" cy="221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31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QuadreDeText 3">
            <a:extLst>
              <a:ext uri="{FF2B5EF4-FFF2-40B4-BE49-F238E27FC236}">
                <a16:creationId xmlns:a16="http://schemas.microsoft.com/office/drawing/2014/main" id="{78D010E2-8BBA-ADEF-B461-AD829F6EB078}"/>
              </a:ext>
            </a:extLst>
          </p:cNvPr>
          <p:cNvSpPr txBox="1"/>
          <p:nvPr/>
        </p:nvSpPr>
        <p:spPr>
          <a:xfrm>
            <a:off x="505958" y="250347"/>
            <a:ext cx="11230211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i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CATEGORIZACIÓN DE LAS VARIABLES</a:t>
            </a:r>
            <a:endParaRPr lang="es-ES" sz="2400" b="1" i="1" dirty="0">
              <a:solidFill>
                <a:schemeClr val="accent3">
                  <a:lumMod val="50000"/>
                </a:schemeClr>
              </a:solidFill>
              <a:effectLst/>
              <a:latin typeface="+mj-lt"/>
            </a:endParaRPr>
          </a:p>
          <a:p>
            <a:r>
              <a:rPr lang="es-ES" sz="1400" b="1" dirty="0"/>
              <a:t>Definimos 4 categorías para clasificar los clientes</a:t>
            </a:r>
          </a:p>
        </p:txBody>
      </p:sp>
    </p:spTree>
    <p:extLst>
      <p:ext uri="{BB962C8B-B14F-4D97-AF65-F5344CB8AC3E}">
        <p14:creationId xmlns:p14="http://schemas.microsoft.com/office/powerpoint/2010/main" val="3206714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4EBEF4-5A07-3988-9B63-7F937FF02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QuadreDeText 3">
            <a:extLst>
              <a:ext uri="{FF2B5EF4-FFF2-40B4-BE49-F238E27FC236}">
                <a16:creationId xmlns:a16="http://schemas.microsoft.com/office/drawing/2014/main" id="{66399F4B-15E9-BE41-EAE5-3BE6E2DD57B6}"/>
              </a:ext>
            </a:extLst>
          </p:cNvPr>
          <p:cNvSpPr txBox="1"/>
          <p:nvPr/>
        </p:nvSpPr>
        <p:spPr>
          <a:xfrm>
            <a:off x="505958" y="250347"/>
            <a:ext cx="11230211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RELACIÓN ENTRE LAS </a:t>
            </a:r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CUATRO</a:t>
            </a:r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 VARIABLES</a:t>
            </a:r>
          </a:p>
          <a:p>
            <a:r>
              <a:rPr lang="es-ES" sz="1400" b="1" dirty="0"/>
              <a:t>Tras categorizar </a:t>
            </a:r>
            <a:r>
              <a:rPr lang="es-ES" sz="1400" b="1" dirty="0" err="1"/>
              <a:t>x,x,x,x</a:t>
            </a:r>
            <a:r>
              <a:rPr lang="es-ES" sz="1400" b="1" dirty="0"/>
              <a:t> relacionamos las dos variables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18A3694-FB59-3C0D-1F38-5ECD7FBFF4CD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6737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19A732-23A2-928F-1707-5BE147632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QuadreDeText 3">
            <a:extLst>
              <a:ext uri="{FF2B5EF4-FFF2-40B4-BE49-F238E27FC236}">
                <a16:creationId xmlns:a16="http://schemas.microsoft.com/office/drawing/2014/main" id="{0993D80F-3972-6FB3-DF7A-E234A6A536B0}"/>
              </a:ext>
            </a:extLst>
          </p:cNvPr>
          <p:cNvSpPr txBox="1"/>
          <p:nvPr/>
        </p:nvSpPr>
        <p:spPr>
          <a:xfrm>
            <a:off x="505958" y="250347"/>
            <a:ext cx="11230211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CUANTIFICACIÓN DE LA RELACIÓN ENTRE BALANCE E INCUMPLIMIENTO</a:t>
            </a:r>
          </a:p>
          <a:p>
            <a:r>
              <a:rPr lang="es-ES" sz="1400" b="1" dirty="0"/>
              <a:t>¿En qué medida los clientes con saldos más bajos están en mayor riesgo de incumplimiento de crédito?</a:t>
            </a:r>
          </a:p>
        </p:txBody>
      </p:sp>
    </p:spTree>
    <p:extLst>
      <p:ext uri="{BB962C8B-B14F-4D97-AF65-F5344CB8AC3E}">
        <p14:creationId xmlns:p14="http://schemas.microsoft.com/office/powerpoint/2010/main" val="36134010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Geometric Presentation">
      <a:dk1>
        <a:sysClr val="windowText" lastClr="000000"/>
      </a:dk1>
      <a:lt1>
        <a:sysClr val="window" lastClr="FFFFFF"/>
      </a:lt1>
      <a:dk2>
        <a:srgbClr val="44546A"/>
      </a:dk2>
      <a:lt2>
        <a:srgbClr val="ACCBF9"/>
      </a:lt2>
      <a:accent1>
        <a:srgbClr val="5C83C4"/>
      </a:accent1>
      <a:accent2>
        <a:srgbClr val="2C599D"/>
      </a:accent2>
      <a:accent3>
        <a:srgbClr val="1A3B70"/>
      </a:accent3>
      <a:accent4>
        <a:srgbClr val="FA6F1A"/>
      </a:accent4>
      <a:accent5>
        <a:srgbClr val="11224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49603285_TF16411253_Win32" id="{2C59E102-15E9-4D8B-B2F3-9BC4537C440C}" vid="{D57EAC22-0DAE-4CAE-BBA4-28BA0EB5CB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1218</TotalTime>
  <Words>481</Words>
  <Application>Microsoft Office PowerPoint</Application>
  <PresentationFormat>Pantalla panoràmica</PresentationFormat>
  <Paragraphs>83</Paragraphs>
  <Slides>11</Slides>
  <Notes>10</Notes>
  <HiddenSlides>0</HiddenSlides>
  <MMClips>0</MMClips>
  <ScaleCrop>false</ScaleCrop>
  <HeadingPairs>
    <vt:vector size="6" baseType="variant">
      <vt:variant>
        <vt:lpstr>Tipus de lletra utilitzats</vt:lpstr>
      </vt:variant>
      <vt:variant>
        <vt:i4>4</vt:i4>
      </vt:variant>
      <vt:variant>
        <vt:lpstr>Tema</vt:lpstr>
      </vt:variant>
      <vt:variant>
        <vt:i4>1</vt:i4>
      </vt:variant>
      <vt:variant>
        <vt:lpstr>Títols de les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Tema de Office</vt:lpstr>
      <vt:lpstr>RESULTADOS DESAFÍO 2</vt:lpstr>
      <vt:lpstr>Análisis del Perfil de Cliente</vt:lpstr>
      <vt:lpstr>Análisis de Márketing y Comunicación</vt:lpstr>
      <vt:lpstr>Presentació del PowerPoint</vt:lpstr>
      <vt:lpstr>Análisis de Finanzas y  Riesgo Crediticio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¡MUCHAS 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RESULTADOS DESAFÍO 1</dc:title>
  <dc:creator>Natalya Martyn</dc:creator>
  <cp:lastModifiedBy>Pau Fernández Ripollès</cp:lastModifiedBy>
  <cp:revision>22</cp:revision>
  <dcterms:created xsi:type="dcterms:W3CDTF">2024-10-12T08:55:41Z</dcterms:created>
  <dcterms:modified xsi:type="dcterms:W3CDTF">2024-10-16T09:33:56Z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