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4" r:id="rId5"/>
    <p:sldId id="327" r:id="rId6"/>
    <p:sldId id="355" r:id="rId7"/>
    <p:sldId id="357" r:id="rId8"/>
    <p:sldId id="358" r:id="rId9"/>
    <p:sldId id="354" r:id="rId10"/>
    <p:sldId id="359" r:id="rId11"/>
    <p:sldId id="363" r:id="rId12"/>
    <p:sldId id="365" r:id="rId13"/>
    <p:sldId id="347" r:id="rId14"/>
    <p:sldId id="364" r:id="rId15"/>
    <p:sldId id="361" r:id="rId16"/>
    <p:sldId id="362" r:id="rId17"/>
    <p:sldId id="335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FF8181"/>
    <a:srgbClr val="FFB7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6" autoAdjust="0"/>
    <p:restoredTop sz="87170" autoAdjust="0"/>
  </p:normalViewPr>
  <p:slideViewPr>
    <p:cSldViewPr snapToGrid="0">
      <p:cViewPr varScale="1">
        <p:scale>
          <a:sx n="75" d="100"/>
          <a:sy n="75" d="100"/>
        </p:scale>
        <p:origin x="830" y="4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23/10/2024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23/10/2024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1542-2F6F-8339-5B04-09EBEB6F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E4BF95-B6D9-70EA-5FB7-3ACAE1906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CBC7F2-46C7-0BCC-8135-DDA803ED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C90F5-F2E3-1426-624D-69C3024A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1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409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23/10/2024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3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19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20" name="QuadreDeText 16">
            <a:extLst>
              <a:ext uri="{FF2B5EF4-FFF2-40B4-BE49-F238E27FC236}">
                <a16:creationId xmlns:a16="http://schemas.microsoft.com/office/drawing/2014/main" id="{AF6CF81A-B20E-F66C-D04A-A878CCFFBCE9}"/>
              </a:ext>
            </a:extLst>
          </p:cNvPr>
          <p:cNvSpPr txBox="1"/>
          <p:nvPr/>
        </p:nvSpPr>
        <p:spPr>
          <a:xfrm>
            <a:off x="5676900" y="5212298"/>
            <a:ext cx="5206017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b="1" dirty="0"/>
              <a:t>Hemos descompuesto estos 3.388 </a:t>
            </a:r>
            <a:r>
              <a:rPr lang="es-ES" sz="1300" dirty="0"/>
              <a:t>por el campo </a:t>
            </a:r>
            <a:r>
              <a:rPr lang="es-ES" sz="1300" i="1" dirty="0" err="1"/>
              <a:t>poutcome</a:t>
            </a:r>
            <a:r>
              <a:rPr lang="es-ES" sz="1300" dirty="0"/>
              <a:t>, éxito de la campaña anterior, y vemos claramente, </a:t>
            </a:r>
            <a:r>
              <a:rPr lang="es-ES" sz="1300" b="1" dirty="0"/>
              <a:t>que nunca se les llamó anteriormente (3360)</a:t>
            </a:r>
            <a:r>
              <a:rPr lang="es-ES" sz="1300" dirty="0"/>
              <a:t>.</a:t>
            </a:r>
          </a:p>
        </p:txBody>
      </p:sp>
      <p:sp>
        <p:nvSpPr>
          <p:cNvPr id="12" name="QuadreDeText 16">
            <a:extLst>
              <a:ext uri="{FF2B5EF4-FFF2-40B4-BE49-F238E27FC236}">
                <a16:creationId xmlns:a16="http://schemas.microsoft.com/office/drawing/2014/main" id="{9074C1D8-F0A6-FB04-BA05-0E2F2A59CE40}"/>
              </a:ext>
            </a:extLst>
          </p:cNvPr>
          <p:cNvSpPr txBox="1"/>
          <p:nvPr/>
        </p:nvSpPr>
        <p:spPr>
          <a:xfrm>
            <a:off x="618335" y="5237907"/>
            <a:ext cx="4506115" cy="54483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De la distribución de </a:t>
            </a:r>
            <a:r>
              <a:rPr lang="es-ES" sz="1300" dirty="0" err="1"/>
              <a:t>contact</a:t>
            </a:r>
            <a:r>
              <a:rPr lang="es-ES" sz="1300" dirty="0"/>
              <a:t>, hemos visto que </a:t>
            </a:r>
            <a:r>
              <a:rPr lang="es-ES" sz="1300" b="1" dirty="0"/>
              <a:t>3388 registros tenían la etiqueta Desconocidos (</a:t>
            </a:r>
            <a:r>
              <a:rPr lang="es-ES" sz="1300" b="1" dirty="0" err="1"/>
              <a:t>unknown</a:t>
            </a:r>
            <a:r>
              <a:rPr lang="es-ES" sz="1300" b="1" dirty="0"/>
              <a:t>)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EBCD642F-AFF0-D7E4-8199-687E297494F7}"/>
              </a:ext>
            </a:extLst>
          </p:cNvPr>
          <p:cNvSpPr txBox="1"/>
          <p:nvPr/>
        </p:nvSpPr>
        <p:spPr>
          <a:xfrm>
            <a:off x="5695950" y="6065340"/>
            <a:ext cx="5206017" cy="54483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b="1" dirty="0"/>
              <a:t>No reetiqueramos los No aplica (</a:t>
            </a:r>
            <a:r>
              <a:rPr lang="es-ES" sz="1300" b="1" dirty="0" err="1"/>
              <a:t>unkown</a:t>
            </a:r>
            <a:r>
              <a:rPr lang="es-ES" sz="1300" b="1" dirty="0"/>
              <a:t>)</a:t>
            </a:r>
            <a:r>
              <a:rPr lang="es-ES" sz="1300" dirty="0"/>
              <a:t>, por ser una población de clientes que no se les ha llamado en la campaña anterior.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7E86162-3CB5-DD97-00C3-F0F4F2B3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34" y="785927"/>
            <a:ext cx="5632083" cy="43787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79C618A-9B3E-E20B-A9E9-C34EA909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6" y="785927"/>
            <a:ext cx="4404810" cy="43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8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TASA DE CONVERSIÓN [4 a 17 min] POR RANGO BALANCE Y EDAD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890DCFF3-69BD-F7AE-F395-6447B2C645C2}"/>
              </a:ext>
            </a:extLst>
          </p:cNvPr>
          <p:cNvSpPr txBox="1"/>
          <p:nvPr/>
        </p:nvSpPr>
        <p:spPr>
          <a:xfrm>
            <a:off x="686933" y="4791118"/>
            <a:ext cx="10333492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Independientemente del tipo de llamada, </a:t>
            </a:r>
            <a:r>
              <a:rPr lang="es-ES" sz="1300" b="1" dirty="0"/>
              <a:t>a más balance por la misma franja de edad,  aumenta la tasa de conversión</a:t>
            </a:r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E69D230B-B06C-CAB7-FBDF-D6D8CDC18059}"/>
              </a:ext>
            </a:extLst>
          </p:cNvPr>
          <p:cNvSpPr txBox="1"/>
          <p:nvPr/>
        </p:nvSpPr>
        <p:spPr>
          <a:xfrm>
            <a:off x="686933" y="5234915"/>
            <a:ext cx="10335028" cy="54483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b="1" dirty="0"/>
              <a:t>Para llamadas , con rango de edades inferiores a 34 años</a:t>
            </a:r>
            <a:r>
              <a:rPr lang="es-ES" sz="1300" dirty="0"/>
              <a:t>, la tasa de conversión  sería superior siempre llamando con móvil, independientemente del balance (primera fila de los mapas)</a:t>
            </a:r>
            <a:endParaRPr lang="es-ES" sz="13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985E13-0CB1-5C5D-3291-DCA3BEC50337}"/>
              </a:ext>
            </a:extLst>
          </p:cNvPr>
          <p:cNvSpPr txBox="1"/>
          <p:nvPr/>
        </p:nvSpPr>
        <p:spPr>
          <a:xfrm>
            <a:off x="685800" y="4538931"/>
            <a:ext cx="30235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Comparando los dos heatmap concluimos:</a:t>
            </a:r>
          </a:p>
        </p:txBody>
      </p:sp>
      <p:sp>
        <p:nvSpPr>
          <p:cNvPr id="17" name="QuadreDeText 16">
            <a:extLst>
              <a:ext uri="{FF2B5EF4-FFF2-40B4-BE49-F238E27FC236}">
                <a16:creationId xmlns:a16="http://schemas.microsoft.com/office/drawing/2014/main" id="{F4A62E18-8721-C408-FA91-043893ADFE95}"/>
              </a:ext>
            </a:extLst>
          </p:cNvPr>
          <p:cNvSpPr txBox="1"/>
          <p:nvPr/>
        </p:nvSpPr>
        <p:spPr>
          <a:xfrm>
            <a:off x="686933" y="5900049"/>
            <a:ext cx="10335028" cy="54483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b="1" dirty="0"/>
              <a:t>Para el rango de llamadas, de edades mayores a 34 años y rangos de balance superiores al nivel bajo</a:t>
            </a:r>
            <a:r>
              <a:rPr lang="es-ES" sz="1300" dirty="0"/>
              <a:t>, llamar con teléfono fijo siempre obtendremos mayor tasa de conversión (4 cuadrantes esquina derecha superior de los mapas mapas)</a:t>
            </a:r>
            <a:endParaRPr lang="es-ES" sz="13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EB53CB-F559-0BCC-D58E-DFE2658C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33" y="641208"/>
            <a:ext cx="4807744" cy="39433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149B4D9-D5CD-FA27-F709-E3DC6B13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3797"/>
            <a:ext cx="490061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455833" y="1625256"/>
            <a:ext cx="5344932" cy="480382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 DE LOS MÉTODOS DE CONTACTO</a:t>
            </a:r>
          </a:p>
          <a:p>
            <a:r>
              <a:rPr lang="es-ES" sz="1400" b="1" dirty="0"/>
              <a:t>¿</a:t>
            </a:r>
            <a:r>
              <a:rPr lang="es-ES" sz="1600" b="1" dirty="0"/>
              <a:t>Qué ajustes podríamos realizar a nuestros métodos de contacto para mejorar la tasa de respuesta?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825135" y="2523781"/>
            <a:ext cx="4365989" cy="1821775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Si el cliente tiene más de 34 años y un balance superior a 230 (rango bajo).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El guion de la llamada por fijo deberá ser distinto, con un lenguaje más formal, que el empleado cuando se llama por móvil.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Si al cliente es la primera vez que se le llama, no se podrían aplicar todas las recomendaciones anteriores. Quedaría pendiente de estudio.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6371770" y="1625256"/>
            <a:ext cx="5344932" cy="480382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4A5B90-D21B-B193-A37A-573840257D21}"/>
              </a:ext>
            </a:extLst>
          </p:cNvPr>
          <p:cNvSpPr txBox="1"/>
          <p:nvPr/>
        </p:nvSpPr>
        <p:spPr>
          <a:xfrm>
            <a:off x="531964" y="999357"/>
            <a:ext cx="102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Enfoque 1</a:t>
            </a:r>
            <a:r>
              <a:rPr lang="es-ES" sz="1600" dirty="0"/>
              <a:t>: Nos enfocaríamos al rango con más probabilidad de contratación, </a:t>
            </a:r>
            <a:r>
              <a:rPr lang="es-ES" sz="1600" b="1" dirty="0"/>
              <a:t>entre duraciones 7 a 17 min como el Sprint 1, </a:t>
            </a:r>
          </a:p>
          <a:p>
            <a:r>
              <a:rPr lang="es-ES" sz="1600" dirty="0"/>
              <a:t>y que le han llamado en campañas anteriores</a:t>
            </a:r>
            <a:r>
              <a:rPr lang="es-ES" sz="1600" b="1" dirty="0"/>
              <a:t>.</a:t>
            </a:r>
            <a:endParaRPr lang="es-ES" sz="16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AEE228-6729-211B-2A46-8B3A02A83818}"/>
              </a:ext>
            </a:extLst>
          </p:cNvPr>
          <p:cNvSpPr/>
          <p:nvPr/>
        </p:nvSpPr>
        <p:spPr>
          <a:xfrm>
            <a:off x="825135" y="1954635"/>
            <a:ext cx="4042140" cy="327132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¿Cuándo deberíamos priorizar llamar a teléfono fijo?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EEFA64B-D29F-CD76-5F2E-B88DC42940CE}"/>
              </a:ext>
            </a:extLst>
          </p:cNvPr>
          <p:cNvSpPr/>
          <p:nvPr/>
        </p:nvSpPr>
        <p:spPr>
          <a:xfrm>
            <a:off x="6863985" y="1908876"/>
            <a:ext cx="3756390" cy="324423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¿Cuándo deberíamos priorizar a llamar a móvil?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1B07CF-2C71-34AC-CFFC-EFE973B600AE}"/>
              </a:ext>
            </a:extLst>
          </p:cNvPr>
          <p:cNvSpPr txBox="1"/>
          <p:nvPr/>
        </p:nvSpPr>
        <p:spPr>
          <a:xfrm>
            <a:off x="6799175" y="2404599"/>
            <a:ext cx="4365989" cy="1660029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Si el cliente tiene menos de 34 años, independientemente del balance. 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Si al cliente es la primera vez que se le llama, no se podrían aplicar todas las recomendaciones anteriores. Quedaría pendiente de estudio.</a:t>
            </a:r>
          </a:p>
          <a:p>
            <a:pPr algn="just">
              <a:spcBef>
                <a:spcPts val="300"/>
              </a:spcBef>
            </a:pPr>
            <a:endParaRPr lang="es-ES" sz="1200" dirty="0"/>
          </a:p>
          <a:p>
            <a:pPr algn="just">
              <a:spcBef>
                <a:spcPts val="300"/>
              </a:spcBef>
            </a:pP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6695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455833" y="1625256"/>
            <a:ext cx="5386168" cy="3475353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 DE LOS MÉTODOS DE CONTACTO</a:t>
            </a:r>
          </a:p>
          <a:p>
            <a:r>
              <a:rPr lang="es-ES" sz="1400" b="1" dirty="0"/>
              <a:t>¿</a:t>
            </a:r>
            <a:r>
              <a:rPr lang="es-ES" sz="1600" b="1" dirty="0"/>
              <a:t>Qué ajustes podríamos realizar a nuestros métodos de contacto para mejorar la tasa de respuesta?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825136" y="2523782"/>
            <a:ext cx="4042140" cy="1498283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Llamadas a los clientes mas jóvenes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En los primeros contactos de la campaña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En clientes donde podemos impactar por otras vías como </a:t>
            </a:r>
            <a:r>
              <a:rPr lang="es-ES" sz="1200" dirty="0" err="1"/>
              <a:t>Whatsapp</a:t>
            </a:r>
            <a:r>
              <a:rPr lang="es-ES" sz="1200" dirty="0"/>
              <a:t> o Instagram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4A5B90-D21B-B193-A37A-573840257D21}"/>
              </a:ext>
            </a:extLst>
          </p:cNvPr>
          <p:cNvSpPr txBox="1"/>
          <p:nvPr/>
        </p:nvSpPr>
        <p:spPr>
          <a:xfrm>
            <a:off x="531964" y="999357"/>
            <a:ext cx="750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Enfoque 2: </a:t>
            </a:r>
            <a:r>
              <a:rPr lang="es-ES" sz="1600" dirty="0"/>
              <a:t>Nos enfocaríamos al rango con tasa de conversión, </a:t>
            </a:r>
            <a:r>
              <a:rPr lang="es-ES" sz="1600" b="1" dirty="0"/>
              <a:t>entre duraciones 0 a 4 min.</a:t>
            </a:r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1B626C93-A170-470D-B968-2D8062F42C3A}"/>
              </a:ext>
            </a:extLst>
          </p:cNvPr>
          <p:cNvSpPr/>
          <p:nvPr/>
        </p:nvSpPr>
        <p:spPr>
          <a:xfrm>
            <a:off x="6211303" y="1625256"/>
            <a:ext cx="5386168" cy="3475353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29">
            <a:extLst>
              <a:ext uri="{FF2B5EF4-FFF2-40B4-BE49-F238E27FC236}">
                <a16:creationId xmlns:a16="http://schemas.microsoft.com/office/drawing/2014/main" id="{5CE5D1F2-744F-4C97-9262-9E3CA95848B4}"/>
              </a:ext>
            </a:extLst>
          </p:cNvPr>
          <p:cNvSpPr txBox="1"/>
          <p:nvPr/>
        </p:nvSpPr>
        <p:spPr>
          <a:xfrm>
            <a:off x="6580606" y="2523782"/>
            <a:ext cx="4042140" cy="1004530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En nuestros clientes más mayores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Cuando sabemos que puede haber una conversación larga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Cuando sabemos que el cliente puede necesitar aclarar dudas</a:t>
            </a:r>
          </a:p>
        </p:txBody>
      </p:sp>
      <p:sp>
        <p:nvSpPr>
          <p:cNvPr id="13" name="Rectángulo: esquinas redondeadas 8">
            <a:extLst>
              <a:ext uri="{FF2B5EF4-FFF2-40B4-BE49-F238E27FC236}">
                <a16:creationId xmlns:a16="http://schemas.microsoft.com/office/drawing/2014/main" id="{C63DFFA6-B811-4DBE-820F-AE3968DCEF0B}"/>
              </a:ext>
            </a:extLst>
          </p:cNvPr>
          <p:cNvSpPr/>
          <p:nvPr/>
        </p:nvSpPr>
        <p:spPr>
          <a:xfrm>
            <a:off x="825136" y="1841368"/>
            <a:ext cx="4042140" cy="327132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¿Cuándo deberíamos priorizar llamar a móvil?</a:t>
            </a:r>
          </a:p>
        </p:txBody>
      </p:sp>
      <p:sp>
        <p:nvSpPr>
          <p:cNvPr id="14" name="Rectángulo: esquinas redondeadas 8">
            <a:extLst>
              <a:ext uri="{FF2B5EF4-FFF2-40B4-BE49-F238E27FC236}">
                <a16:creationId xmlns:a16="http://schemas.microsoft.com/office/drawing/2014/main" id="{4CFC58BD-D9E7-4EB4-B18D-C06544830950}"/>
              </a:ext>
            </a:extLst>
          </p:cNvPr>
          <p:cNvSpPr/>
          <p:nvPr/>
        </p:nvSpPr>
        <p:spPr>
          <a:xfrm>
            <a:off x="6580606" y="1863139"/>
            <a:ext cx="4042140" cy="327132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¿Cuándo deberíamos priorizar llamar a teléfono fijo?</a:t>
            </a:r>
          </a:p>
        </p:txBody>
      </p:sp>
    </p:spTree>
    <p:extLst>
      <p:ext uri="{BB962C8B-B14F-4D97-AF65-F5344CB8AC3E}">
        <p14:creationId xmlns:p14="http://schemas.microsoft.com/office/powerpoint/2010/main" val="216175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2164-F10B-CC91-621B-2B733645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EB76A2E-EF62-7065-BBF3-C53C3CF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Márketing y Comunicación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A8DE2C-B8B5-DBFB-2FC1-B49CB2E5A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712720"/>
            <a:ext cx="4275138" cy="3560763"/>
          </a:xfrm>
        </p:spPr>
        <p:txBody>
          <a:bodyPr/>
          <a:lstStyle/>
          <a:p>
            <a:r>
              <a:rPr lang="es-ES" dirty="0"/>
              <a:t>¿Cómo influyen los días de la semana en la efectividad de nuestras campañas de marketing?</a:t>
            </a:r>
          </a:p>
          <a:p>
            <a:r>
              <a:rPr lang="es-ES" dirty="0"/>
              <a:t>¿Qué días deberían priorizarse para maximizar el éxito de nuestras estrategias de contacto?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4334DF-601F-551D-64A8-3A2D6712848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5D8DCF94-73ED-5E32-6743-B88F2B732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556" t="705" r="24457" b="-705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5778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DURACIÓN MEDIA DE LAS LLAMADAS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7386320" y="1881022"/>
            <a:ext cx="4091960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Estabilidad en las primeras semanas</a:t>
            </a:r>
            <a:r>
              <a:rPr lang="es-ES" sz="1400" dirty="0"/>
              <a:t>: Las semanas 1, 2 y 3 mantienen llamadas estables con una duración media de 6 minutos, lo que refleja constancia en las interacciones.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7386320" y="3739523"/>
            <a:ext cx="4167449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Caída en la semana 4</a:t>
            </a:r>
            <a:r>
              <a:rPr lang="es-ES" sz="1400" dirty="0"/>
              <a:t>: La semana 4 muestra una reducción notable en la duración de las llamadas, lo que podría indicar menor disposición o interés del cliente.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E5A8C-8E72-465C-9816-66D85BDB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8" y="800100"/>
            <a:ext cx="6606042" cy="5257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ACF53D-30CD-4BCB-91E2-78631DAF69C2}"/>
              </a:ext>
            </a:extLst>
          </p:cNvPr>
          <p:cNvSpPr/>
          <p:nvPr/>
        </p:nvSpPr>
        <p:spPr>
          <a:xfrm>
            <a:off x="5415280" y="1584960"/>
            <a:ext cx="1463040" cy="417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TASA CONVERSIÓN POR SEMANA DEL MES Y RANGOS DE LLAMADAS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8686800" y="948886"/>
            <a:ext cx="3129995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Duraciones largas, mayores conversiones</a:t>
            </a:r>
            <a:r>
              <a:rPr lang="es-ES" sz="1400" dirty="0"/>
              <a:t>: El rango de 8 a 17 minutos </a:t>
            </a:r>
            <a:r>
              <a:rPr lang="es-ES" sz="1400" b="1" dirty="0"/>
              <a:t>domina en todas las semanas</a:t>
            </a:r>
            <a:r>
              <a:rPr lang="es-ES" sz="1400" dirty="0"/>
              <a:t>, con tasas de conversión que alcanzan hasta el </a:t>
            </a:r>
            <a:r>
              <a:rPr lang="es-ES" sz="1400" b="1" dirty="0"/>
              <a:t>83%</a:t>
            </a:r>
            <a:r>
              <a:rPr lang="es-ES" sz="1400" dirty="0"/>
              <a:t>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8686801" y="2365878"/>
            <a:ext cx="3129994" cy="91940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Las primeras semanas marcan la pauta</a:t>
            </a:r>
            <a:r>
              <a:rPr lang="es-ES" sz="1200" dirty="0"/>
              <a:t>: La </a:t>
            </a:r>
            <a:r>
              <a:rPr lang="es-ES" sz="1200" b="1" dirty="0"/>
              <a:t>semana 1</a:t>
            </a:r>
            <a:r>
              <a:rPr lang="es-ES" sz="1200" dirty="0"/>
              <a:t> y la </a:t>
            </a:r>
            <a:r>
              <a:rPr lang="es-ES" sz="1200" b="1" dirty="0"/>
              <a:t>semana 2</a:t>
            </a:r>
            <a:r>
              <a:rPr lang="es-ES" sz="1200" dirty="0"/>
              <a:t> son clave, con altas tasas de conversión para interacciones de mayor duración.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F0F2B-10C5-4E13-97E8-592C91FD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8886"/>
            <a:ext cx="7650480" cy="5147114"/>
          </a:xfrm>
          <a:prstGeom prst="rect">
            <a:avLst/>
          </a:prstGeom>
        </p:spPr>
      </p:pic>
      <p:sp>
        <p:nvSpPr>
          <p:cNvPr id="12" name="QuadreDeText 16">
            <a:extLst>
              <a:ext uri="{FF2B5EF4-FFF2-40B4-BE49-F238E27FC236}">
                <a16:creationId xmlns:a16="http://schemas.microsoft.com/office/drawing/2014/main" id="{FC6E6906-D8F0-4A69-AE91-77D2FB02774F}"/>
              </a:ext>
            </a:extLst>
          </p:cNvPr>
          <p:cNvSpPr txBox="1"/>
          <p:nvPr/>
        </p:nvSpPr>
        <p:spPr>
          <a:xfrm>
            <a:off x="8686800" y="3429000"/>
            <a:ext cx="3129995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Conversión explosiva con más de 8 minutos</a:t>
            </a:r>
            <a:r>
              <a:rPr lang="es-ES" sz="1400" dirty="0"/>
              <a:t>: Las llamadas más largas superan consistentemente el </a:t>
            </a:r>
            <a:r>
              <a:rPr lang="es-ES" sz="1400" b="1" dirty="0"/>
              <a:t>80%</a:t>
            </a:r>
            <a:r>
              <a:rPr lang="es-ES" sz="1400" dirty="0"/>
              <a:t> de conversión en cada semana.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DE1779FA-8AF6-4161-8FA2-A645252CB828}"/>
              </a:ext>
            </a:extLst>
          </p:cNvPr>
          <p:cNvSpPr txBox="1"/>
          <p:nvPr/>
        </p:nvSpPr>
        <p:spPr>
          <a:xfrm>
            <a:off x="8686800" y="4558231"/>
            <a:ext cx="3129995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Corto tiempo, bajo rendimiento</a:t>
            </a:r>
            <a:r>
              <a:rPr lang="es-ES" sz="1400" dirty="0"/>
              <a:t>: Las llamadas más cortas (menos de 2 minutos) apenas logran un </a:t>
            </a:r>
            <a:r>
              <a:rPr lang="es-ES" sz="1400" b="1" dirty="0"/>
              <a:t>15% de conversión</a:t>
            </a:r>
            <a:r>
              <a:rPr lang="es-ES" sz="1400" dirty="0"/>
              <a:t>.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74898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CANTIDAD DE CAMPAÑAS CERRADAS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9310292" y="948886"/>
            <a:ext cx="2648027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 lidera la conversión</a:t>
            </a:r>
            <a:r>
              <a:rPr lang="es-ES" sz="1400" dirty="0"/>
              <a:t>: ¡Más de 3,500 campañas cerradas, el mejor momento del mes!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9326166" y="2173264"/>
            <a:ext cx="2648027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Semana 1 arranca fuerte</a:t>
            </a:r>
            <a:r>
              <a:rPr lang="es-ES" sz="1400" dirty="0"/>
              <a:t>: Más de 3,000 campañas cerradas, ¡el impulso perfecto para empezar!</a:t>
            </a: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65C05A16-0C5E-40E7-234D-8D6111594B31}"/>
              </a:ext>
            </a:extLst>
          </p:cNvPr>
          <p:cNvSpPr txBox="1"/>
          <p:nvPr/>
        </p:nvSpPr>
        <p:spPr>
          <a:xfrm>
            <a:off x="9310291" y="3397642"/>
            <a:ext cx="2648026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400" b="1" dirty="0"/>
              <a:t>Semana 3, sólida pero estable</a:t>
            </a:r>
            <a:r>
              <a:rPr lang="es-ES" sz="1400" dirty="0"/>
              <a:t>: Casi 3,500 cierres, manteniendo el ritmo de la conversión.</a:t>
            </a:r>
            <a:endParaRPr lang="es-ES" sz="1300" dirty="0"/>
          </a:p>
        </p:txBody>
      </p:sp>
      <p:sp>
        <p:nvSpPr>
          <p:cNvPr id="12" name="QuadreDeText 16">
            <a:extLst>
              <a:ext uri="{FF2B5EF4-FFF2-40B4-BE49-F238E27FC236}">
                <a16:creationId xmlns:a16="http://schemas.microsoft.com/office/drawing/2014/main" id="{D9D14259-6AC5-4A23-8868-B9C97E794FCF}"/>
              </a:ext>
            </a:extLst>
          </p:cNvPr>
          <p:cNvSpPr txBox="1"/>
          <p:nvPr/>
        </p:nvSpPr>
        <p:spPr>
          <a:xfrm>
            <a:off x="9326166" y="4622020"/>
            <a:ext cx="2648026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El éxito ocurre en la primera mitad</a:t>
            </a:r>
            <a:r>
              <a:rPr lang="es-ES" sz="1400" dirty="0"/>
              <a:t>: Las dos primeras semanas dominan el cierre de campañas.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EDEA2-5A5B-481E-BFF6-276D6EEA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6" y="956080"/>
            <a:ext cx="8575754" cy="55666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E482C5-414A-4F39-BD6C-FEF8E6221722}"/>
              </a:ext>
            </a:extLst>
          </p:cNvPr>
          <p:cNvSpPr/>
          <p:nvPr/>
        </p:nvSpPr>
        <p:spPr>
          <a:xfrm>
            <a:off x="3007360" y="1381760"/>
            <a:ext cx="1910080" cy="471424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IMPACTO DEL TIPO DE CONTACTO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9310293" y="853636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El celular domina</a:t>
            </a:r>
            <a:r>
              <a:rPr lang="es-ES" sz="1400" dirty="0"/>
              <a:t>: ¡Más del 90% de los contactos se realizan por celular en todas las semanas!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9324775" y="2167167"/>
            <a:ext cx="2506503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Semana 3, el pico del celular</a:t>
            </a:r>
            <a:r>
              <a:rPr lang="es-ES" sz="1400" dirty="0"/>
              <a:t>: ¡Más de 5,000 contactos, el momento clave para conectar!</a:t>
            </a:r>
            <a:endParaRPr lang="es-ES" sz="1300" dirty="0"/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65C05A16-0C5E-40E7-234D-8D6111594B31}"/>
              </a:ext>
            </a:extLst>
          </p:cNvPr>
          <p:cNvSpPr txBox="1"/>
          <p:nvPr/>
        </p:nvSpPr>
        <p:spPr>
          <a:xfrm>
            <a:off x="9310293" y="3357746"/>
            <a:ext cx="2411394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Teléfono fijo sigue en juego</a:t>
            </a:r>
            <a:r>
              <a:rPr lang="es-ES" sz="1400" dirty="0"/>
              <a:t>: Aunque mínimo, el teléfono fijo mantiene su presencia constante.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08201-B8B4-49A2-A43D-7DBC0B41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824014"/>
            <a:ext cx="8524240" cy="5414226"/>
          </a:xfrm>
          <a:prstGeom prst="rect">
            <a:avLst/>
          </a:prstGeom>
        </p:spPr>
      </p:pic>
      <p:sp>
        <p:nvSpPr>
          <p:cNvPr id="12" name="QuadreDeText 16">
            <a:extLst>
              <a:ext uri="{FF2B5EF4-FFF2-40B4-BE49-F238E27FC236}">
                <a16:creationId xmlns:a16="http://schemas.microsoft.com/office/drawing/2014/main" id="{12273CDD-D126-470F-9CC3-32C09FBECC0C}"/>
              </a:ext>
            </a:extLst>
          </p:cNvPr>
          <p:cNvSpPr txBox="1"/>
          <p:nvPr/>
        </p:nvSpPr>
        <p:spPr>
          <a:xfrm>
            <a:off x="9310293" y="4548325"/>
            <a:ext cx="2411394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Contacto fuerte al inicio y mitad del mes</a:t>
            </a:r>
            <a:r>
              <a:rPr lang="es-ES" sz="1400" dirty="0"/>
              <a:t>: Semanas 1 y 3 concentran la mayor cantidad de contactos.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216869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MEDIA DEL BALANCE DE LOS CLIENTES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8727439" y="1270891"/>
            <a:ext cx="3008729" cy="5788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Semana 3 en la cima</a:t>
            </a:r>
            <a:r>
              <a:rPr lang="es-ES" sz="1400" dirty="0"/>
              <a:t>: ¡El balance más alto del mes, superando los $1,600!</a:t>
            </a:r>
            <a:endParaRPr lang="es-ES" sz="1300" b="1" dirty="0"/>
          </a:p>
        </p:txBody>
      </p:sp>
      <p:sp>
        <p:nvSpPr>
          <p:cNvPr id="2" name="QuadreDeText 16">
            <a:extLst>
              <a:ext uri="{FF2B5EF4-FFF2-40B4-BE49-F238E27FC236}">
                <a16:creationId xmlns:a16="http://schemas.microsoft.com/office/drawing/2014/main" id="{2C65B12D-49F2-E1C0-DF85-5F249F6BDBF6}"/>
              </a:ext>
            </a:extLst>
          </p:cNvPr>
          <p:cNvSpPr txBox="1"/>
          <p:nvPr/>
        </p:nvSpPr>
        <p:spPr>
          <a:xfrm>
            <a:off x="8727438" y="2053437"/>
            <a:ext cx="3008729" cy="817245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Cierre de mes, menor balance</a:t>
            </a:r>
            <a:r>
              <a:rPr lang="es-ES" sz="1400" dirty="0"/>
              <a:t>: Semana 4 marca una caída, con balances por debajo de $1,400.</a:t>
            </a:r>
            <a:endParaRPr lang="es-ES" sz="1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91740-F5C9-4EB6-A554-782BB1BC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9" y="820074"/>
            <a:ext cx="8058922" cy="519112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A80583-B927-4F59-BE26-A3834426CAB4}"/>
              </a:ext>
            </a:extLst>
          </p:cNvPr>
          <p:cNvSpPr/>
          <p:nvPr/>
        </p:nvSpPr>
        <p:spPr>
          <a:xfrm>
            <a:off x="4795520" y="1198880"/>
            <a:ext cx="1676400" cy="43891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CONVERSIONES POR GRUPOS DE EDAD SEGÚN LA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676C48C4-8474-4257-BF6A-457CAEDB95B1}"/>
              </a:ext>
            </a:extLst>
          </p:cNvPr>
          <p:cNvSpPr txBox="1"/>
          <p:nvPr/>
        </p:nvSpPr>
        <p:spPr>
          <a:xfrm>
            <a:off x="9255760" y="2048973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grupo de 41-50 se mantiene sólido</a:t>
            </a:r>
            <a:r>
              <a:rPr lang="es-ES" sz="1400" dirty="0"/>
              <a:t>: Conversión constante en todas las semanas, con su punto más alto en la semana 2.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7C48CBDD-4AF9-432B-8FFB-8E411E8FC9C6}"/>
              </a:ext>
            </a:extLst>
          </p:cNvPr>
          <p:cNvSpPr txBox="1"/>
          <p:nvPr/>
        </p:nvSpPr>
        <p:spPr>
          <a:xfrm>
            <a:off x="9255760" y="813206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grupo de 31-40 arrasa</a:t>
            </a:r>
            <a:r>
              <a:rPr lang="es-ES" sz="1400" dirty="0"/>
              <a:t>: ¡Lideran todas las semanas, alcanzando más de 1,400 conversiones en la semana 2!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C84E0-DC1E-4190-90DF-4D13E45F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9" y="895348"/>
            <a:ext cx="8455162" cy="5067300"/>
          </a:xfrm>
          <a:prstGeom prst="rect">
            <a:avLst/>
          </a:prstGeom>
        </p:spPr>
      </p:pic>
      <p:sp>
        <p:nvSpPr>
          <p:cNvPr id="11" name="QuadreDeText 16">
            <a:extLst>
              <a:ext uri="{FF2B5EF4-FFF2-40B4-BE49-F238E27FC236}">
                <a16:creationId xmlns:a16="http://schemas.microsoft.com/office/drawing/2014/main" id="{D3CE2C87-9261-4396-97C4-A6B15832F9CE}"/>
              </a:ext>
            </a:extLst>
          </p:cNvPr>
          <p:cNvSpPr txBox="1"/>
          <p:nvPr/>
        </p:nvSpPr>
        <p:spPr>
          <a:xfrm>
            <a:off x="9229667" y="3428998"/>
            <a:ext cx="2506502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2, el gran pico para todas las edades</a:t>
            </a:r>
            <a:r>
              <a:rPr lang="es-ES" sz="1400" dirty="0"/>
              <a:t>: Las conversiones alcanzan su máximo, ¡la semana más fructífera para todos los grupos!</a:t>
            </a:r>
            <a:endParaRPr lang="es-ES" sz="13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D69BB8-5E30-47A0-8575-5A779995D0D6}"/>
              </a:ext>
            </a:extLst>
          </p:cNvPr>
          <p:cNvSpPr/>
          <p:nvPr/>
        </p:nvSpPr>
        <p:spPr>
          <a:xfrm>
            <a:off x="3048000" y="1249680"/>
            <a:ext cx="1920240" cy="44399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CONVERSIONES SEGÚN EL RESULTADO ANTERIOR DE LA CAMPAÑA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676C48C4-8474-4257-BF6A-457CAEDB95B1}"/>
              </a:ext>
            </a:extLst>
          </p:cNvPr>
          <p:cNvSpPr txBox="1"/>
          <p:nvPr/>
        </p:nvSpPr>
        <p:spPr>
          <a:xfrm>
            <a:off x="9255760" y="2208371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2, la gran ganadora</a:t>
            </a:r>
            <a:r>
              <a:rPr lang="es-ES" sz="1400" dirty="0"/>
              <a:t>: Los clientes con éxito previo alcanzan más de </a:t>
            </a:r>
            <a:r>
              <a:rPr lang="es-ES" sz="1400" b="1" dirty="0"/>
              <a:t>800 conversiones</a:t>
            </a:r>
            <a:r>
              <a:rPr lang="es-ES" sz="1400" dirty="0"/>
              <a:t>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7C48CBDD-4AF9-432B-8FFB-8E411E8FC9C6}"/>
              </a:ext>
            </a:extLst>
          </p:cNvPr>
          <p:cNvSpPr txBox="1"/>
          <p:nvPr/>
        </p:nvSpPr>
        <p:spPr>
          <a:xfrm>
            <a:off x="9255760" y="813206"/>
            <a:ext cx="2506502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¡Éxito genera más éxito!</a:t>
            </a:r>
            <a:r>
              <a:rPr lang="es-ES" sz="1400" dirty="0"/>
              <a:t> Los clientes con un resultado previo exitoso lideran las conversiones, especialmente en la semana 2.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D3CE2C87-9261-4396-97C4-A6B15832F9CE}"/>
              </a:ext>
            </a:extLst>
          </p:cNvPr>
          <p:cNvSpPr txBox="1"/>
          <p:nvPr/>
        </p:nvSpPr>
        <p:spPr>
          <a:xfrm>
            <a:off x="9229667" y="3400920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poder del seguimiento</a:t>
            </a:r>
            <a:r>
              <a:rPr lang="es-ES" sz="1400" dirty="0"/>
              <a:t>: Las conversiones son más probables si la campaña previa fue un éxito.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B38F9-0180-4918-B94E-0A2DD2E3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813206"/>
            <a:ext cx="8504238" cy="52768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C5966B-65C1-41D6-B905-CB91099A505F}"/>
              </a:ext>
            </a:extLst>
          </p:cNvPr>
          <p:cNvSpPr/>
          <p:nvPr/>
        </p:nvSpPr>
        <p:spPr>
          <a:xfrm>
            <a:off x="3230880" y="1270000"/>
            <a:ext cx="1757680" cy="440944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1109</Words>
  <Application>Microsoft Office PowerPoint</Application>
  <PresentationFormat>Widescreen</PresentationFormat>
  <Paragraphs>78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Wingdings</vt:lpstr>
      <vt:lpstr>Tema de Office</vt:lpstr>
      <vt:lpstr>RESULTADOS DESAFÍO 3</vt:lpstr>
      <vt:lpstr>Análisis de Márketing y Comunicación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Germán Lizarraga Pereira</cp:lastModifiedBy>
  <cp:revision>52</cp:revision>
  <dcterms:created xsi:type="dcterms:W3CDTF">2024-10-12T08:55:41Z</dcterms:created>
  <dcterms:modified xsi:type="dcterms:W3CDTF">2024-10-23T12:48:27Z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