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324" r:id="rId5"/>
    <p:sldId id="302" r:id="rId6"/>
    <p:sldId id="337" r:id="rId7"/>
    <p:sldId id="339" r:id="rId8"/>
    <p:sldId id="340" r:id="rId9"/>
    <p:sldId id="342" r:id="rId10"/>
    <p:sldId id="344" r:id="rId11"/>
    <p:sldId id="345" r:id="rId12"/>
    <p:sldId id="346" r:id="rId13"/>
    <p:sldId id="327" r:id="rId14"/>
    <p:sldId id="336" r:id="rId15"/>
    <p:sldId id="347" r:id="rId16"/>
    <p:sldId id="348" r:id="rId17"/>
    <p:sldId id="350" r:id="rId18"/>
    <p:sldId id="351" r:id="rId19"/>
    <p:sldId id="352" r:id="rId20"/>
    <p:sldId id="349" r:id="rId21"/>
    <p:sldId id="328" r:id="rId22"/>
    <p:sldId id="330" r:id="rId23"/>
    <p:sldId id="329" r:id="rId24"/>
    <p:sldId id="332" r:id="rId25"/>
    <p:sldId id="333" r:id="rId26"/>
    <p:sldId id="334" r:id="rId27"/>
    <p:sldId id="335" r:id="rId2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CB6"/>
    <a:srgbClr val="FF8181"/>
    <a:srgbClr val="FFB7B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76" autoAdjust="0"/>
    <p:restoredTop sz="95033" autoAdjust="0"/>
  </p:normalViewPr>
  <p:slideViewPr>
    <p:cSldViewPr snapToGrid="0">
      <p:cViewPr>
        <p:scale>
          <a:sx n="44" d="100"/>
          <a:sy n="44" d="100"/>
        </p:scale>
        <p:origin x="2045" y="835"/>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13/10/2024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13/10/2024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18</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20</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21</a:t>
            </a:fld>
            <a:endParaRPr lang="es-ES" noProof="0"/>
          </a:p>
        </p:txBody>
      </p:sp>
    </p:spTree>
    <p:extLst>
      <p:ext uri="{BB962C8B-B14F-4D97-AF65-F5344CB8AC3E}">
        <p14:creationId xmlns:p14="http://schemas.microsoft.com/office/powerpoint/2010/main" val="522672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A2E04-9098-256E-0AEF-45FD09FAF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803E53-BAE5-92A8-23C3-9060C5D6D1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9468F9-3F2C-E6B1-EFE6-C2AC2BF0C1B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1FBE25-B251-38E9-FDEE-80F929DCD046}"/>
              </a:ext>
            </a:extLst>
          </p:cNvPr>
          <p:cNvSpPr>
            <a:spLocks noGrp="1"/>
          </p:cNvSpPr>
          <p:nvPr>
            <p:ph type="sldNum" sz="quarter" idx="5"/>
          </p:nvPr>
        </p:nvSpPr>
        <p:spPr/>
        <p:txBody>
          <a:bodyPr/>
          <a:lstStyle/>
          <a:p>
            <a:pPr rtl="0"/>
            <a:fld id="{8530193B-564F-4854-8A52-728F3FB19C85}" type="slidenum">
              <a:rPr lang="es-ES" noProof="0" smtClean="0"/>
              <a:t>22</a:t>
            </a:fld>
            <a:endParaRPr lang="es-ES" noProof="0"/>
          </a:p>
        </p:txBody>
      </p:sp>
    </p:spTree>
    <p:extLst>
      <p:ext uri="{BB962C8B-B14F-4D97-AF65-F5344CB8AC3E}">
        <p14:creationId xmlns:p14="http://schemas.microsoft.com/office/powerpoint/2010/main" val="3486366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23</a:t>
            </a:fld>
            <a:endParaRPr lang="es-ES" noProof="0"/>
          </a:p>
        </p:txBody>
      </p:sp>
    </p:spTree>
    <p:extLst>
      <p:ext uri="{BB962C8B-B14F-4D97-AF65-F5344CB8AC3E}">
        <p14:creationId xmlns:p14="http://schemas.microsoft.com/office/powerpoint/2010/main" val="306567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24</a:t>
            </a:fld>
            <a:endParaRPr lang="es-ES"/>
          </a:p>
        </p:txBody>
      </p:sp>
    </p:spTree>
    <p:extLst>
      <p:ext uri="{BB962C8B-B14F-4D97-AF65-F5344CB8AC3E}">
        <p14:creationId xmlns:p14="http://schemas.microsoft.com/office/powerpoint/2010/main" val="784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10</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9EFC-4C0A-CB4B-CBE9-53A8F81A8CD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5EFB4B-085B-CC8E-0F55-974037BB6E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4A28AA8-792C-574F-4C9D-629112D304FB}"/>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093880A-CBA3-D95A-4614-1F25995BFC18}"/>
              </a:ext>
            </a:extLst>
          </p:cNvPr>
          <p:cNvSpPr>
            <a:spLocks noGrp="1"/>
          </p:cNvSpPr>
          <p:nvPr>
            <p:ph type="sldNum" sz="quarter" idx="5"/>
          </p:nvPr>
        </p:nvSpPr>
        <p:spPr/>
        <p:txBody>
          <a:bodyPr/>
          <a:lstStyle/>
          <a:p>
            <a:pPr rtl="0"/>
            <a:fld id="{8530193B-564F-4854-8A52-728F3FB19C85}" type="slidenum">
              <a:rPr lang="es-ES" noProof="0" smtClean="0"/>
              <a:t>11</a:t>
            </a:fld>
            <a:endParaRPr lang="es-ES" noProof="0"/>
          </a:p>
        </p:txBody>
      </p:sp>
    </p:spTree>
    <p:extLst>
      <p:ext uri="{BB962C8B-B14F-4D97-AF65-F5344CB8AC3E}">
        <p14:creationId xmlns:p14="http://schemas.microsoft.com/office/powerpoint/2010/main" val="440108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1DDF6-751A-5C06-C7A9-D4708BEEF6A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C20E245-E4CD-6C32-40F0-A7E0EDC1CA3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2390FDE-4AB3-BA9D-D215-456861ADD432}"/>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1BC6CE0-ADD2-5911-31A6-3315420E7CB0}"/>
              </a:ext>
            </a:extLst>
          </p:cNvPr>
          <p:cNvSpPr>
            <a:spLocks noGrp="1"/>
          </p:cNvSpPr>
          <p:nvPr>
            <p:ph type="sldNum" sz="quarter" idx="5"/>
          </p:nvPr>
        </p:nvSpPr>
        <p:spPr/>
        <p:txBody>
          <a:bodyPr/>
          <a:lstStyle/>
          <a:p>
            <a:pPr rtl="0"/>
            <a:fld id="{8530193B-564F-4854-8A52-728F3FB19C85}" type="slidenum">
              <a:rPr lang="es-ES" noProof="0" smtClean="0"/>
              <a:t>13</a:t>
            </a:fld>
            <a:endParaRPr lang="es-ES" noProof="0"/>
          </a:p>
        </p:txBody>
      </p:sp>
    </p:spTree>
    <p:extLst>
      <p:ext uri="{BB962C8B-B14F-4D97-AF65-F5344CB8AC3E}">
        <p14:creationId xmlns:p14="http://schemas.microsoft.com/office/powerpoint/2010/main" val="4094670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A77E7-31FE-EA2F-4109-EA716B8ED6D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9E59865-6204-3A71-A408-1E75C014908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B52D674-F12A-666F-6B7A-64622BA47BE8}"/>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8FF55F1A-7700-AA28-A0F0-EC2D698C260F}"/>
              </a:ext>
            </a:extLst>
          </p:cNvPr>
          <p:cNvSpPr>
            <a:spLocks noGrp="1"/>
          </p:cNvSpPr>
          <p:nvPr>
            <p:ph type="sldNum" sz="quarter" idx="5"/>
          </p:nvPr>
        </p:nvSpPr>
        <p:spPr/>
        <p:txBody>
          <a:bodyPr/>
          <a:lstStyle/>
          <a:p>
            <a:pPr rtl="0"/>
            <a:fld id="{8530193B-564F-4854-8A52-728F3FB19C85}" type="slidenum">
              <a:rPr lang="es-ES" noProof="0" smtClean="0"/>
              <a:t>14</a:t>
            </a:fld>
            <a:endParaRPr lang="es-ES" noProof="0"/>
          </a:p>
        </p:txBody>
      </p:sp>
    </p:spTree>
    <p:extLst>
      <p:ext uri="{BB962C8B-B14F-4D97-AF65-F5344CB8AC3E}">
        <p14:creationId xmlns:p14="http://schemas.microsoft.com/office/powerpoint/2010/main" val="19787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66632-CC90-2D53-C3FA-18A58265F83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8673445-9240-0EE2-6FDA-7D6211944BE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5E04257-D01E-589A-3A49-AAC300CDC76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6FAE35E7-EB2D-14DB-FBC2-5FF816E511E4}"/>
              </a:ext>
            </a:extLst>
          </p:cNvPr>
          <p:cNvSpPr>
            <a:spLocks noGrp="1"/>
          </p:cNvSpPr>
          <p:nvPr>
            <p:ph type="sldNum" sz="quarter" idx="5"/>
          </p:nvPr>
        </p:nvSpPr>
        <p:spPr/>
        <p:txBody>
          <a:bodyPr/>
          <a:lstStyle/>
          <a:p>
            <a:pPr rtl="0"/>
            <a:fld id="{8530193B-564F-4854-8A52-728F3FB19C85}" type="slidenum">
              <a:rPr lang="es-ES" noProof="0" smtClean="0"/>
              <a:t>15</a:t>
            </a:fld>
            <a:endParaRPr lang="es-ES" noProof="0"/>
          </a:p>
        </p:txBody>
      </p:sp>
    </p:spTree>
    <p:extLst>
      <p:ext uri="{BB962C8B-B14F-4D97-AF65-F5344CB8AC3E}">
        <p14:creationId xmlns:p14="http://schemas.microsoft.com/office/powerpoint/2010/main" val="137053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6E876-2E63-CCFC-65F8-7B3D19435B3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9826287-2BCD-F7F8-1119-6A2D5447A8F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2DF60F9-7D01-F431-2CD2-69D5EF99F95F}"/>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136532A-F438-1643-8A38-753A751266DA}"/>
              </a:ext>
            </a:extLst>
          </p:cNvPr>
          <p:cNvSpPr>
            <a:spLocks noGrp="1"/>
          </p:cNvSpPr>
          <p:nvPr>
            <p:ph type="sldNum" sz="quarter" idx="5"/>
          </p:nvPr>
        </p:nvSpPr>
        <p:spPr/>
        <p:txBody>
          <a:bodyPr/>
          <a:lstStyle/>
          <a:p>
            <a:pPr rtl="0"/>
            <a:fld id="{8530193B-564F-4854-8A52-728F3FB19C85}" type="slidenum">
              <a:rPr lang="es-ES" noProof="0" smtClean="0"/>
              <a:t>16</a:t>
            </a:fld>
            <a:endParaRPr lang="es-ES" noProof="0"/>
          </a:p>
        </p:txBody>
      </p:sp>
    </p:spTree>
    <p:extLst>
      <p:ext uri="{BB962C8B-B14F-4D97-AF65-F5344CB8AC3E}">
        <p14:creationId xmlns:p14="http://schemas.microsoft.com/office/powerpoint/2010/main" val="1034059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17</a:t>
            </a:fld>
            <a:endParaRPr lang="es-ES" noProof="0"/>
          </a:p>
        </p:txBody>
      </p:sp>
    </p:spTree>
    <p:extLst>
      <p:ext uri="{BB962C8B-B14F-4D97-AF65-F5344CB8AC3E}">
        <p14:creationId xmlns:p14="http://schemas.microsoft.com/office/powerpoint/2010/main" val="746271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13/10/2024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0.jp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1</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14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¿Cómo afecta la duración de las llamadas de contacto a la probabilidad de que un cliente se suscriba a un depósito a plazo?</a:t>
            </a:r>
          </a:p>
          <a:p>
            <a:r>
              <a:rPr lang="es-ES" dirty="0"/>
              <a:t>¿Qué ajustes podríamos realizar a nuestros métodos de contacto para mejorar la tasa de respuesta?</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B76B5-80CA-C259-4A55-43B3B518B58A}"/>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8A2F1089-FAB7-50F0-5B4D-933DB11D91D8}"/>
              </a:ext>
            </a:extLst>
          </p:cNvPr>
          <p:cNvSpPr/>
          <p:nvPr/>
        </p:nvSpPr>
        <p:spPr>
          <a:xfrm>
            <a:off x="505959" y="1104371"/>
            <a:ext cx="5590042" cy="190272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3A1A5CA4-A361-F75B-4057-74FEB7954895}"/>
              </a:ext>
            </a:extLst>
          </p:cNvPr>
          <p:cNvSpPr txBox="1"/>
          <p:nvPr/>
        </p:nvSpPr>
        <p:spPr>
          <a:xfrm>
            <a:off x="505958" y="250347"/>
            <a:ext cx="11230211" cy="461665"/>
          </a:xfrm>
          <a:prstGeom prst="rect">
            <a:avLst/>
          </a:prstGeom>
          <a:solidFill>
            <a:srgbClr val="FF0000"/>
          </a:solidFill>
        </p:spPr>
        <p:txBody>
          <a:bodyPr wrap="square">
            <a:spAutoFit/>
          </a:bodyPr>
          <a:lstStyle/>
          <a:p>
            <a:r>
              <a:rPr lang="es-ES" sz="2400" b="1" dirty="0">
                <a:solidFill>
                  <a:schemeClr val="accent3">
                    <a:lumMod val="50000"/>
                  </a:schemeClr>
                </a:solidFill>
                <a:effectLst/>
                <a:latin typeface="+mj-lt"/>
              </a:rPr>
              <a:t>SIMPLIFICACIÓN DEL PROBLEMA Y ASUNCIONES</a:t>
            </a:r>
          </a:p>
        </p:txBody>
      </p:sp>
      <p:sp>
        <p:nvSpPr>
          <p:cNvPr id="18" name="QuadreDeText 22">
            <a:extLst>
              <a:ext uri="{FF2B5EF4-FFF2-40B4-BE49-F238E27FC236}">
                <a16:creationId xmlns:a16="http://schemas.microsoft.com/office/drawing/2014/main" id="{4C41AD8D-14CA-BC43-CCED-5A5ACDEE7D76}"/>
              </a:ext>
            </a:extLst>
          </p:cNvPr>
          <p:cNvSpPr txBox="1"/>
          <p:nvPr/>
        </p:nvSpPr>
        <p:spPr>
          <a:xfrm>
            <a:off x="635384" y="1171518"/>
            <a:ext cx="5302837" cy="646331"/>
          </a:xfrm>
          <a:prstGeom prst="rect">
            <a:avLst/>
          </a:prstGeom>
          <a:noFill/>
        </p:spPr>
        <p:txBody>
          <a:bodyPr wrap="square" rtlCol="0">
            <a:spAutoFit/>
          </a:bodyPr>
          <a:lstStyle/>
          <a:p>
            <a:r>
              <a:rPr lang="es-ES" sz="1200" b="1" dirty="0"/>
              <a:t>1</a:t>
            </a:r>
            <a:r>
              <a:rPr lang="es-ES" sz="1200" dirty="0"/>
              <a:t>. </a:t>
            </a:r>
            <a:r>
              <a:rPr lang="es-ES" sz="1200" kern="100" dirty="0">
                <a:effectLst/>
                <a:ea typeface="Calibri" panose="020F0502020204030204" pitchFamily="34" charset="0"/>
                <a:cs typeface="Times New Roman" panose="02020603050405020304" pitchFamily="18" charset="0"/>
              </a:rPr>
              <a:t>Solo utilizaremos para el modelo, las variables explicadas en el Anexo A.1. El modelo se podría hacer más complejo, pero haremos este simplificación para este Sprint 1, comentado con la directora del departamento.</a:t>
            </a:r>
          </a:p>
        </p:txBody>
      </p:sp>
      <p:sp>
        <p:nvSpPr>
          <p:cNvPr id="2" name="Rectángulo 1">
            <a:extLst>
              <a:ext uri="{FF2B5EF4-FFF2-40B4-BE49-F238E27FC236}">
                <a16:creationId xmlns:a16="http://schemas.microsoft.com/office/drawing/2014/main" id="{EA416C7B-15FF-5C55-7EE6-6D55541368C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a:extLst>
              <a:ext uri="{FF2B5EF4-FFF2-40B4-BE49-F238E27FC236}">
                <a16:creationId xmlns:a16="http://schemas.microsoft.com/office/drawing/2014/main" id="{162B3681-B390-6C51-B901-29BEE9340D80}"/>
              </a:ext>
            </a:extLst>
          </p:cNvPr>
          <p:cNvSpPr/>
          <p:nvPr/>
        </p:nvSpPr>
        <p:spPr>
          <a:xfrm>
            <a:off x="505959" y="4105712"/>
            <a:ext cx="5590042" cy="2323363"/>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22">
            <a:extLst>
              <a:ext uri="{FF2B5EF4-FFF2-40B4-BE49-F238E27FC236}">
                <a16:creationId xmlns:a16="http://schemas.microsoft.com/office/drawing/2014/main" id="{3A20E044-9EEF-BB32-0735-F211E03C98AD}"/>
              </a:ext>
            </a:extLst>
          </p:cNvPr>
          <p:cNvSpPr txBox="1"/>
          <p:nvPr/>
        </p:nvSpPr>
        <p:spPr>
          <a:xfrm>
            <a:off x="635384" y="4267302"/>
            <a:ext cx="5302837" cy="461665"/>
          </a:xfrm>
          <a:prstGeom prst="rect">
            <a:avLst/>
          </a:prstGeom>
          <a:noFill/>
        </p:spPr>
        <p:txBody>
          <a:bodyPr wrap="square" rtlCol="0">
            <a:spAutoFit/>
          </a:bodyPr>
          <a:lstStyle/>
          <a:p>
            <a:r>
              <a:rPr lang="es-ES" sz="1200" b="1" dirty="0"/>
              <a:t>2.</a:t>
            </a:r>
            <a:r>
              <a:rPr lang="es-ES" sz="1200" dirty="0"/>
              <a:t> </a:t>
            </a:r>
            <a:r>
              <a:rPr lang="es-ES" sz="1200" kern="100" dirty="0">
                <a:effectLst/>
                <a:latin typeface="Arial" panose="020B0604020202020204" pitchFamily="34" charset="0"/>
                <a:ea typeface="Calibri" panose="020F0502020204030204" pitchFamily="34" charset="0"/>
                <a:cs typeface="Times New Roman" panose="02020603050405020304" pitchFamily="18" charset="0"/>
              </a:rPr>
              <a:t>No podremos utilizar la duración en un modelo de regresión predictivo. Por temas de notas metodológicas.</a:t>
            </a:r>
            <a:endParaRPr lang="es-ES" sz="1200" dirty="0"/>
          </a:p>
        </p:txBody>
      </p:sp>
      <p:sp>
        <p:nvSpPr>
          <p:cNvPr id="6" name="Rectángulo: esquinas redondeadas 5">
            <a:extLst>
              <a:ext uri="{FF2B5EF4-FFF2-40B4-BE49-F238E27FC236}">
                <a16:creationId xmlns:a16="http://schemas.microsoft.com/office/drawing/2014/main" id="{6BA7053F-6944-AD74-2798-574FFC6ED4F1}"/>
              </a:ext>
            </a:extLst>
          </p:cNvPr>
          <p:cNvSpPr/>
          <p:nvPr/>
        </p:nvSpPr>
        <p:spPr>
          <a:xfrm>
            <a:off x="6433073" y="1104370"/>
            <a:ext cx="5251176" cy="529642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6F29A3A0-026A-5F5F-5539-082A8189C795}"/>
              </a:ext>
            </a:extLst>
          </p:cNvPr>
          <p:cNvSpPr txBox="1"/>
          <p:nvPr/>
        </p:nvSpPr>
        <p:spPr>
          <a:xfrm>
            <a:off x="6562165" y="1755912"/>
            <a:ext cx="5004023" cy="523220"/>
          </a:xfrm>
          <a:prstGeom prst="rect">
            <a:avLst/>
          </a:prstGeom>
          <a:noFill/>
        </p:spPr>
        <p:txBody>
          <a:bodyPr wrap="square">
            <a:spAutoFit/>
          </a:bodyPr>
          <a:lstStyle/>
          <a:p>
            <a:r>
              <a:rPr lang="es-ES" sz="1400" kern="100" dirty="0">
                <a:effectLst/>
                <a:ea typeface="Calibri" panose="020F0502020204030204" pitchFamily="34" charset="0"/>
                <a:cs typeface="Times New Roman" panose="02020603050405020304" pitchFamily="18" charset="0"/>
              </a:rPr>
              <a:t>3. Intentaremos encontrar la </a:t>
            </a:r>
            <a:r>
              <a:rPr lang="es-ES" sz="1400" b="1" kern="100" dirty="0">
                <a:effectLst/>
                <a:ea typeface="Calibri" panose="020F0502020204030204" pitchFamily="34" charset="0"/>
                <a:cs typeface="Times New Roman" panose="02020603050405020304" pitchFamily="18" charset="0"/>
              </a:rPr>
              <a:t>tasa de conversión</a:t>
            </a:r>
            <a:r>
              <a:rPr lang="es-ES" sz="1400" kern="100" dirty="0">
                <a:effectLst/>
                <a:ea typeface="Calibri" panose="020F0502020204030204" pitchFamily="34" charset="0"/>
                <a:cs typeface="Times New Roman" panose="02020603050405020304" pitchFamily="18" charset="0"/>
              </a:rPr>
              <a:t>, una métrica muy utilizada en marketing </a:t>
            </a:r>
          </a:p>
        </p:txBody>
      </p:sp>
      <p:pic>
        <p:nvPicPr>
          <p:cNvPr id="10" name="Picture 2" descr="Qué es y cómo se calcula la tasa de conversión? - Blog de hiberus">
            <a:extLst>
              <a:ext uri="{FF2B5EF4-FFF2-40B4-BE49-F238E27FC236}">
                <a16:creationId xmlns:a16="http://schemas.microsoft.com/office/drawing/2014/main" id="{9C8DC7D5-4EA0-3534-771E-056F6D1CC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161" y="2671490"/>
            <a:ext cx="3429000" cy="1333500"/>
          </a:xfrm>
          <a:prstGeom prst="round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B1460932-D5D5-A77A-1514-48E5182C4013}"/>
              </a:ext>
            </a:extLst>
          </p:cNvPr>
          <p:cNvSpPr txBox="1"/>
          <p:nvPr/>
        </p:nvSpPr>
        <p:spPr>
          <a:xfrm>
            <a:off x="6562165" y="5082128"/>
            <a:ext cx="5004023" cy="276999"/>
          </a:xfrm>
          <a:prstGeom prst="rect">
            <a:avLst/>
          </a:prstGeom>
          <a:noFill/>
        </p:spPr>
        <p:txBody>
          <a:bodyPr wrap="square" rtlCol="0">
            <a:spAutoFit/>
          </a:bodyPr>
          <a:lstStyle/>
          <a:p>
            <a:r>
              <a:rPr lang="es-ES" sz="1200" b="1" kern="100" dirty="0">
                <a:ea typeface="Calibri" panose="020F0502020204030204" pitchFamily="34" charset="0"/>
                <a:cs typeface="Times New Roman" panose="02020603050405020304" pitchFamily="18" charset="0"/>
              </a:rPr>
              <a:t>número objetivos: </a:t>
            </a:r>
            <a:r>
              <a:rPr lang="es-ES" sz="1200" kern="100" dirty="0">
                <a:ea typeface="Calibri" panose="020F0502020204030204" pitchFamily="34" charset="0"/>
                <a:cs typeface="Times New Roman" panose="02020603050405020304" pitchFamily="18" charset="0"/>
              </a:rPr>
              <a:t>número depósitos contratados, es decir, depósito = 1</a:t>
            </a:r>
            <a:endParaRPr lang="es-ES" sz="1200" dirty="0"/>
          </a:p>
        </p:txBody>
      </p:sp>
      <p:sp>
        <p:nvSpPr>
          <p:cNvPr id="12" name="CuadroTexto 11">
            <a:extLst>
              <a:ext uri="{FF2B5EF4-FFF2-40B4-BE49-F238E27FC236}">
                <a16:creationId xmlns:a16="http://schemas.microsoft.com/office/drawing/2014/main" id="{C15F55C6-CD87-9468-EBFC-A9E39EBF8C4F}"/>
              </a:ext>
            </a:extLst>
          </p:cNvPr>
          <p:cNvSpPr txBox="1"/>
          <p:nvPr/>
        </p:nvSpPr>
        <p:spPr>
          <a:xfrm>
            <a:off x="6562165" y="5537133"/>
            <a:ext cx="5004023" cy="276999"/>
          </a:xfrm>
          <a:prstGeom prst="rect">
            <a:avLst/>
          </a:prstGeom>
          <a:noFill/>
        </p:spPr>
        <p:txBody>
          <a:bodyPr wrap="square" rtlCol="0">
            <a:spAutoFit/>
          </a:bodyPr>
          <a:lstStyle/>
          <a:p>
            <a:r>
              <a:rPr lang="es-ES" sz="1200" b="1" kern="100" dirty="0">
                <a:ea typeface="Calibri" panose="020F0502020204030204" pitchFamily="34" charset="0"/>
                <a:cs typeface="Times New Roman" panose="02020603050405020304" pitchFamily="18" charset="0"/>
              </a:rPr>
              <a:t>total visitas: </a:t>
            </a:r>
            <a:r>
              <a:rPr lang="es-ES" sz="1200" kern="100" dirty="0">
                <a:ea typeface="Calibri" panose="020F0502020204030204" pitchFamily="34" charset="0"/>
                <a:cs typeface="Times New Roman" panose="02020603050405020304" pitchFamily="18" charset="0"/>
              </a:rPr>
              <a:t>número de llamadas realizadas</a:t>
            </a:r>
            <a:endParaRPr lang="es-ES" sz="1200" dirty="0"/>
          </a:p>
        </p:txBody>
      </p:sp>
    </p:spTree>
    <p:extLst>
      <p:ext uri="{BB962C8B-B14F-4D97-AF65-F5344CB8AC3E}">
        <p14:creationId xmlns:p14="http://schemas.microsoft.com/office/powerpoint/2010/main" val="153836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85FC98A5-90AF-9E1A-A1FC-8F2B3AC1DD13}"/>
              </a:ext>
            </a:extLst>
          </p:cNvPr>
          <p:cNvSpPr/>
          <p:nvPr/>
        </p:nvSpPr>
        <p:spPr>
          <a:xfrm>
            <a:off x="505959" y="1104371"/>
            <a:ext cx="11230210" cy="261000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17" name="Rectángulo: esquinas redondeadas 16">
            <a:extLst>
              <a:ext uri="{FF2B5EF4-FFF2-40B4-BE49-F238E27FC236}">
                <a16:creationId xmlns:a16="http://schemas.microsoft.com/office/drawing/2014/main" id="{06D06D02-A2C6-D1BD-1C83-D99F0D5BC59E}"/>
              </a:ext>
            </a:extLst>
          </p:cNvPr>
          <p:cNvSpPr/>
          <p:nvPr/>
        </p:nvSpPr>
        <p:spPr>
          <a:xfrm>
            <a:off x="505958" y="3820437"/>
            <a:ext cx="11230211" cy="260863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QuadreDeText 16">
            <a:extLst>
              <a:ext uri="{FF2B5EF4-FFF2-40B4-BE49-F238E27FC236}">
                <a16:creationId xmlns:a16="http://schemas.microsoft.com/office/drawing/2014/main" id="{C038A088-5729-D8C4-FF91-075C549695BE}"/>
              </a:ext>
            </a:extLst>
          </p:cNvPr>
          <p:cNvSpPr txBox="1"/>
          <p:nvPr/>
        </p:nvSpPr>
        <p:spPr>
          <a:xfrm>
            <a:off x="9560204" y="3987232"/>
            <a:ext cx="2005697" cy="2275046"/>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Observamos que </a:t>
            </a:r>
            <a:r>
              <a:rPr lang="es-ES" sz="1300" b="1" dirty="0"/>
              <a:t>la primera curva sigue una distribución Gamma. </a:t>
            </a:r>
          </a:p>
          <a:p>
            <a:pPr algn="ctr"/>
            <a:r>
              <a:rPr lang="es-ES" sz="1300" dirty="0"/>
              <a:t>Si quitamos anómalos leves, posiblemente distorsionaríamos la cola. </a:t>
            </a:r>
          </a:p>
          <a:p>
            <a:pPr algn="ctr"/>
            <a:r>
              <a:rPr lang="es-ES" sz="1300" dirty="0"/>
              <a:t>Por este motivo, de momento decidimos mantenerlos.</a:t>
            </a:r>
          </a:p>
        </p:txBody>
      </p:sp>
      <p:pic>
        <p:nvPicPr>
          <p:cNvPr id="2" name="Imagen 1">
            <a:extLst>
              <a:ext uri="{FF2B5EF4-FFF2-40B4-BE49-F238E27FC236}">
                <a16:creationId xmlns:a16="http://schemas.microsoft.com/office/drawing/2014/main" id="{6E1C0DBB-F4FA-4B50-AE9D-2FB65D00AC6E}"/>
              </a:ext>
            </a:extLst>
          </p:cNvPr>
          <p:cNvPicPr>
            <a:picLocks noChangeAspect="1"/>
          </p:cNvPicPr>
          <p:nvPr/>
        </p:nvPicPr>
        <p:blipFill>
          <a:blip r:embed="rId2"/>
          <a:stretch>
            <a:fillRect/>
          </a:stretch>
        </p:blipFill>
        <p:spPr>
          <a:xfrm>
            <a:off x="800196" y="1194371"/>
            <a:ext cx="3242399" cy="2520000"/>
          </a:xfrm>
          <a:prstGeom prst="rect">
            <a:avLst/>
          </a:prstGeom>
        </p:spPr>
      </p:pic>
      <p:pic>
        <p:nvPicPr>
          <p:cNvPr id="8" name="Imagen 7">
            <a:extLst>
              <a:ext uri="{FF2B5EF4-FFF2-40B4-BE49-F238E27FC236}">
                <a16:creationId xmlns:a16="http://schemas.microsoft.com/office/drawing/2014/main" id="{D937CDEF-A7D2-D455-3D9F-0620419D1818}"/>
              </a:ext>
            </a:extLst>
          </p:cNvPr>
          <p:cNvPicPr>
            <a:picLocks noChangeAspect="1"/>
          </p:cNvPicPr>
          <p:nvPr/>
        </p:nvPicPr>
        <p:blipFill>
          <a:blip r:embed="rId3"/>
          <a:srcRect l="-2387" t="2200" r="2387" b="-576"/>
          <a:stretch/>
        </p:blipFill>
        <p:spPr>
          <a:xfrm>
            <a:off x="5709379" y="1153421"/>
            <a:ext cx="3398752" cy="2520000"/>
          </a:xfrm>
          <a:prstGeom prst="rect">
            <a:avLst/>
          </a:prstGeom>
        </p:spPr>
      </p:pic>
      <p:pic>
        <p:nvPicPr>
          <p:cNvPr id="14" name="Imagen 13">
            <a:extLst>
              <a:ext uri="{FF2B5EF4-FFF2-40B4-BE49-F238E27FC236}">
                <a16:creationId xmlns:a16="http://schemas.microsoft.com/office/drawing/2014/main" id="{517A1418-5CE8-577E-4E57-0CCC57B1E8BD}"/>
              </a:ext>
            </a:extLst>
          </p:cNvPr>
          <p:cNvPicPr>
            <a:picLocks noChangeAspect="1"/>
          </p:cNvPicPr>
          <p:nvPr/>
        </p:nvPicPr>
        <p:blipFill>
          <a:blip r:embed="rId4"/>
          <a:srcRect r="24901"/>
          <a:stretch/>
        </p:blipFill>
        <p:spPr>
          <a:xfrm>
            <a:off x="4170960" y="1814534"/>
            <a:ext cx="1370281" cy="272038"/>
          </a:xfrm>
          <a:prstGeom prst="rect">
            <a:avLst/>
          </a:prstGeom>
        </p:spPr>
      </p:pic>
      <p:sp>
        <p:nvSpPr>
          <p:cNvPr id="15" name="Flecha: a la derecha 14">
            <a:extLst>
              <a:ext uri="{FF2B5EF4-FFF2-40B4-BE49-F238E27FC236}">
                <a16:creationId xmlns:a16="http://schemas.microsoft.com/office/drawing/2014/main" id="{89742F43-9419-996F-6D7F-0004FD0ABD38}"/>
              </a:ext>
            </a:extLst>
          </p:cNvPr>
          <p:cNvSpPr/>
          <p:nvPr/>
        </p:nvSpPr>
        <p:spPr>
          <a:xfrm>
            <a:off x="4635254" y="2240607"/>
            <a:ext cx="481466" cy="3375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04E8FF4D-E402-6B56-6E04-74BF44B3731C}"/>
              </a:ext>
            </a:extLst>
          </p:cNvPr>
          <p:cNvSpPr txBox="1"/>
          <p:nvPr/>
        </p:nvSpPr>
        <p:spPr>
          <a:xfrm>
            <a:off x="4485968" y="1542568"/>
            <a:ext cx="740267" cy="276999"/>
          </a:xfrm>
          <a:prstGeom prst="rect">
            <a:avLst/>
          </a:prstGeom>
          <a:noFill/>
        </p:spPr>
        <p:txBody>
          <a:bodyPr wrap="none" rtlCol="0">
            <a:spAutoFit/>
          </a:bodyPr>
          <a:lstStyle/>
          <a:p>
            <a:r>
              <a:rPr lang="es-ES" sz="1200" dirty="0"/>
              <a:t>quitando</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9561016" y="1583613"/>
            <a:ext cx="2005697" cy="1651516"/>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Tanto si quitamos los valores atípicos leves, como si no, </a:t>
            </a:r>
            <a:r>
              <a:rPr lang="es-ES" sz="1300" b="1" dirty="0"/>
              <a:t>parece ser que es más probable contratar un depósito cuando el tiempo de duración es mayor</a:t>
            </a:r>
            <a:r>
              <a:rPr lang="es-ES" sz="1300" dirty="0"/>
              <a:t>.</a:t>
            </a:r>
          </a:p>
        </p:txBody>
      </p:sp>
      <p:pic>
        <p:nvPicPr>
          <p:cNvPr id="22" name="Imagen 21">
            <a:extLst>
              <a:ext uri="{FF2B5EF4-FFF2-40B4-BE49-F238E27FC236}">
                <a16:creationId xmlns:a16="http://schemas.microsoft.com/office/drawing/2014/main" id="{83CBDE8B-0761-81C2-B9E3-79E64B655724}"/>
              </a:ext>
            </a:extLst>
          </p:cNvPr>
          <p:cNvPicPr>
            <a:picLocks noChangeAspect="1"/>
          </p:cNvPicPr>
          <p:nvPr/>
        </p:nvPicPr>
        <p:blipFill>
          <a:blip r:embed="rId5"/>
          <a:stretch>
            <a:fillRect/>
          </a:stretch>
        </p:blipFill>
        <p:spPr>
          <a:xfrm>
            <a:off x="1345742" y="3864755"/>
            <a:ext cx="2423856" cy="2520000"/>
          </a:xfrm>
          <a:prstGeom prst="rect">
            <a:avLst/>
          </a:prstGeom>
        </p:spPr>
      </p:pic>
      <p:pic>
        <p:nvPicPr>
          <p:cNvPr id="27" name="Imagen 26">
            <a:extLst>
              <a:ext uri="{FF2B5EF4-FFF2-40B4-BE49-F238E27FC236}">
                <a16:creationId xmlns:a16="http://schemas.microsoft.com/office/drawing/2014/main" id="{DEEF8747-CA98-8DB1-D29E-633B0274B633}"/>
              </a:ext>
            </a:extLst>
          </p:cNvPr>
          <p:cNvPicPr>
            <a:picLocks noChangeAspect="1"/>
          </p:cNvPicPr>
          <p:nvPr/>
        </p:nvPicPr>
        <p:blipFill>
          <a:blip r:embed="rId6"/>
          <a:srcRect b="1706"/>
          <a:stretch/>
        </p:blipFill>
        <p:spPr>
          <a:xfrm>
            <a:off x="6134446" y="3864755"/>
            <a:ext cx="2548617" cy="2520000"/>
          </a:xfrm>
          <a:prstGeom prst="rect">
            <a:avLst/>
          </a:prstGeom>
        </p:spPr>
      </p:pic>
      <p:pic>
        <p:nvPicPr>
          <p:cNvPr id="33" name="Imagen 32">
            <a:extLst>
              <a:ext uri="{FF2B5EF4-FFF2-40B4-BE49-F238E27FC236}">
                <a16:creationId xmlns:a16="http://schemas.microsoft.com/office/drawing/2014/main" id="{FD875BBB-5CBC-96D0-E156-CC680CF2EF43}"/>
              </a:ext>
            </a:extLst>
          </p:cNvPr>
          <p:cNvPicPr>
            <a:picLocks noChangeAspect="1"/>
          </p:cNvPicPr>
          <p:nvPr/>
        </p:nvPicPr>
        <p:blipFill>
          <a:blip r:embed="rId4"/>
          <a:srcRect r="24901"/>
          <a:stretch/>
        </p:blipFill>
        <p:spPr>
          <a:xfrm>
            <a:off x="4170960" y="4768924"/>
            <a:ext cx="1370281" cy="272038"/>
          </a:xfrm>
          <a:prstGeom prst="rect">
            <a:avLst/>
          </a:prstGeom>
        </p:spPr>
      </p:pic>
      <p:sp>
        <p:nvSpPr>
          <p:cNvPr id="35" name="Flecha: a la derecha 34">
            <a:extLst>
              <a:ext uri="{FF2B5EF4-FFF2-40B4-BE49-F238E27FC236}">
                <a16:creationId xmlns:a16="http://schemas.microsoft.com/office/drawing/2014/main" id="{E13B759D-C30E-F662-344B-8D715DB994CC}"/>
              </a:ext>
            </a:extLst>
          </p:cNvPr>
          <p:cNvSpPr/>
          <p:nvPr/>
        </p:nvSpPr>
        <p:spPr>
          <a:xfrm>
            <a:off x="4635254" y="5194997"/>
            <a:ext cx="481466" cy="3375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91E84D09-3AB5-3FE8-3920-CB979828D0BF}"/>
              </a:ext>
            </a:extLst>
          </p:cNvPr>
          <p:cNvSpPr txBox="1"/>
          <p:nvPr/>
        </p:nvSpPr>
        <p:spPr>
          <a:xfrm>
            <a:off x="4485968" y="4496958"/>
            <a:ext cx="740267" cy="276999"/>
          </a:xfrm>
          <a:prstGeom prst="rect">
            <a:avLst/>
          </a:prstGeom>
          <a:noFill/>
        </p:spPr>
        <p:txBody>
          <a:bodyPr wrap="none" rtlCol="0">
            <a:spAutoFit/>
          </a:bodyPr>
          <a:lstStyle/>
          <a:p>
            <a:r>
              <a:rPr lang="es-ES" sz="1200" dirty="0"/>
              <a:t>quitando</a:t>
            </a:r>
          </a:p>
        </p:txBody>
      </p:sp>
    </p:spTree>
    <p:extLst>
      <p:ext uri="{BB962C8B-B14F-4D97-AF65-F5344CB8AC3E}">
        <p14:creationId xmlns:p14="http://schemas.microsoft.com/office/powerpoint/2010/main" val="290918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F9E35-5D8E-985C-E896-34AB8129B9AD}"/>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EAF1B8C5-9E86-322D-4006-2628F372FA9A}"/>
              </a:ext>
            </a:extLst>
          </p:cNvPr>
          <p:cNvSpPr/>
          <p:nvPr/>
        </p:nvSpPr>
        <p:spPr>
          <a:xfrm>
            <a:off x="505958" y="1104370"/>
            <a:ext cx="11230211" cy="532470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2594CC1D-AF15-6275-8342-488CE5177696}"/>
              </a:ext>
            </a:extLst>
          </p:cNvPr>
          <p:cNvSpPr txBox="1"/>
          <p:nvPr/>
        </p:nvSpPr>
        <p:spPr>
          <a:xfrm>
            <a:off x="505958" y="250347"/>
            <a:ext cx="11230211" cy="677108"/>
          </a:xfrm>
          <a:prstGeom prst="rect">
            <a:avLst/>
          </a:prstGeom>
          <a:solidFill>
            <a:srgbClr val="FF0000"/>
          </a:solidFill>
        </p:spPr>
        <p:txBody>
          <a:bodyPr wrap="square">
            <a:spAutoFit/>
          </a:bodyPr>
          <a:lstStyle/>
          <a:p>
            <a:r>
              <a:rPr lang="es-ES" sz="2400" b="1" dirty="0">
                <a:solidFill>
                  <a:schemeClr val="accent3">
                    <a:lumMod val="50000"/>
                  </a:schemeClr>
                </a:solidFill>
                <a:effectLst/>
                <a:latin typeface="+mj-lt"/>
              </a:rPr>
              <a:t>RELACIÓN ENTRE LA DURACIÓN Y LA SUSCRIPCIÓN</a:t>
            </a:r>
          </a:p>
          <a:p>
            <a:r>
              <a:rPr lang="es-ES" sz="1400" b="1" dirty="0"/>
              <a:t>¿Cómo afecta la duración de las llamadas de contacto a la probabilidad de que un cliente se suscriba a un depósito a plazo?</a:t>
            </a:r>
          </a:p>
        </p:txBody>
      </p:sp>
      <p:sp>
        <p:nvSpPr>
          <p:cNvPr id="2" name="Rectángulo 1">
            <a:extLst>
              <a:ext uri="{FF2B5EF4-FFF2-40B4-BE49-F238E27FC236}">
                <a16:creationId xmlns:a16="http://schemas.microsoft.com/office/drawing/2014/main" id="{2A97D7B1-BDFA-4751-C5BF-1DE697328DB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Picture 6">
            <a:extLst>
              <a:ext uri="{FF2B5EF4-FFF2-40B4-BE49-F238E27FC236}">
                <a16:creationId xmlns:a16="http://schemas.microsoft.com/office/drawing/2014/main" id="{1A1964C0-6874-7965-8118-0F402E951712}"/>
              </a:ext>
            </a:extLst>
          </p:cNvPr>
          <p:cNvPicPr>
            <a:picLocks noChangeAspect="1"/>
          </p:cNvPicPr>
          <p:nvPr/>
        </p:nvPicPr>
        <p:blipFill>
          <a:blip r:embed="rId3"/>
          <a:srcRect r="2361"/>
          <a:stretch/>
        </p:blipFill>
        <p:spPr>
          <a:xfrm>
            <a:off x="642280" y="1821449"/>
            <a:ext cx="5341307" cy="4074377"/>
          </a:xfrm>
          <a:prstGeom prst="rect">
            <a:avLst/>
          </a:prstGeom>
        </p:spPr>
      </p:pic>
      <p:sp>
        <p:nvSpPr>
          <p:cNvPr id="5" name="QuadreDeText 4">
            <a:extLst>
              <a:ext uri="{FF2B5EF4-FFF2-40B4-BE49-F238E27FC236}">
                <a16:creationId xmlns:a16="http://schemas.microsoft.com/office/drawing/2014/main" id="{9CEF2F69-2E60-0AAD-6984-C4249B8FAC5F}"/>
              </a:ext>
            </a:extLst>
          </p:cNvPr>
          <p:cNvSpPr txBox="1"/>
          <p:nvPr/>
        </p:nvSpPr>
        <p:spPr>
          <a:xfrm>
            <a:off x="642280" y="1237508"/>
            <a:ext cx="5187020" cy="276999"/>
          </a:xfrm>
          <a:prstGeom prst="rect">
            <a:avLst/>
          </a:prstGeom>
          <a:noFill/>
        </p:spPr>
        <p:txBody>
          <a:bodyPr wrap="square" rtlCol="0">
            <a:spAutoFit/>
          </a:bodyPr>
          <a:lstStyle/>
          <a:p>
            <a:r>
              <a:rPr lang="es-ES" sz="1200" b="1" dirty="0"/>
              <a:t>1</a:t>
            </a:r>
            <a:r>
              <a:rPr lang="es-ES" sz="1200" dirty="0"/>
              <a:t>. Subdividimos la duración de las llamadas en segmentos por cuartiles</a:t>
            </a:r>
          </a:p>
        </p:txBody>
      </p:sp>
      <p:sp>
        <p:nvSpPr>
          <p:cNvPr id="6" name="CuadroTexto 5">
            <a:extLst>
              <a:ext uri="{FF2B5EF4-FFF2-40B4-BE49-F238E27FC236}">
                <a16:creationId xmlns:a16="http://schemas.microsoft.com/office/drawing/2014/main" id="{73DB7895-DF54-EA09-FA8D-AECA661FC360}"/>
              </a:ext>
            </a:extLst>
          </p:cNvPr>
          <p:cNvSpPr txBox="1"/>
          <p:nvPr/>
        </p:nvSpPr>
        <p:spPr>
          <a:xfrm>
            <a:off x="7449888" y="1311150"/>
            <a:ext cx="4160520" cy="715089"/>
          </a:xfrm>
          <a:prstGeom prst="roundRect">
            <a:avLst/>
          </a:prstGeom>
          <a:noFill/>
          <a:ln>
            <a:solidFill>
              <a:schemeClr val="accent5">
                <a:lumMod val="50000"/>
                <a:lumOff val="50000"/>
              </a:schemeClr>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Proporción extremadamente baja de suscripción a depósitos</a:t>
            </a:r>
          </a:p>
          <a:p>
            <a:pPr marL="171450" indent="-171450" algn="just">
              <a:buFont typeface="Arial" panose="020B0604020202020204" pitchFamily="34" charset="0"/>
              <a:buChar char="•"/>
            </a:pPr>
            <a:r>
              <a:rPr lang="es-ES" dirty="0">
                <a:latin typeface="+mn-lt"/>
              </a:rPr>
              <a:t>Insuficiente información y/o tiempo para evaluar adecuadamente la oferta</a:t>
            </a:r>
          </a:p>
        </p:txBody>
      </p:sp>
      <p:sp>
        <p:nvSpPr>
          <p:cNvPr id="11" name="CuadroTexto 10">
            <a:extLst>
              <a:ext uri="{FF2B5EF4-FFF2-40B4-BE49-F238E27FC236}">
                <a16:creationId xmlns:a16="http://schemas.microsoft.com/office/drawing/2014/main" id="{49276FAF-6177-AADE-5EEB-94FEC88F94A4}"/>
              </a:ext>
            </a:extLst>
          </p:cNvPr>
          <p:cNvSpPr txBox="1"/>
          <p:nvPr/>
        </p:nvSpPr>
        <p:spPr>
          <a:xfrm>
            <a:off x="7449888" y="2274371"/>
            <a:ext cx="4160520" cy="919401"/>
          </a:xfrm>
          <a:prstGeom prst="roundRect">
            <a:avLst/>
          </a:prstGeom>
          <a:noFill/>
          <a:ln>
            <a:solidFill>
              <a:schemeClr val="accent5">
                <a:lumMod val="50000"/>
                <a:lumOff val="50000"/>
              </a:schemeClr>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Ligera mejora en la tasa de conversión, pero la mayoría de los clientes no se suscriben</a:t>
            </a:r>
          </a:p>
          <a:p>
            <a:pPr marL="171450" indent="-171450" algn="just">
              <a:buFont typeface="Arial" panose="020B0604020202020204" pitchFamily="34" charset="0"/>
              <a:buChar char="•"/>
            </a:pPr>
            <a:r>
              <a:rPr lang="es-ES" dirty="0">
                <a:latin typeface="+mn-lt"/>
              </a:rPr>
              <a:t>Más tiempo de exposición a la oferta, pero no se genera un nivel de compromiso suficientemente fuerte</a:t>
            </a:r>
          </a:p>
        </p:txBody>
      </p:sp>
      <p:sp>
        <p:nvSpPr>
          <p:cNvPr id="13" name="CuadroTexto 12">
            <a:extLst>
              <a:ext uri="{FF2B5EF4-FFF2-40B4-BE49-F238E27FC236}">
                <a16:creationId xmlns:a16="http://schemas.microsoft.com/office/drawing/2014/main" id="{55D4C961-7DE4-EDD5-402B-DEEF0D27F37E}"/>
              </a:ext>
            </a:extLst>
          </p:cNvPr>
          <p:cNvSpPr txBox="1"/>
          <p:nvPr/>
        </p:nvSpPr>
        <p:spPr>
          <a:xfrm>
            <a:off x="7459054" y="3441904"/>
            <a:ext cx="4160520" cy="715089"/>
          </a:xfrm>
          <a:prstGeom prst="roundRect">
            <a:avLst/>
          </a:prstGeom>
          <a:noFill/>
          <a:ln>
            <a:solidFill>
              <a:schemeClr val="accent5">
                <a:lumMod val="50000"/>
                <a:lumOff val="50000"/>
              </a:schemeClr>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Mejora considerable en la tasa de conversión</a:t>
            </a:r>
          </a:p>
          <a:p>
            <a:pPr marL="171450" indent="-171450" algn="just">
              <a:buFont typeface="Arial" panose="020B0604020202020204" pitchFamily="34" charset="0"/>
              <a:buChar char="•"/>
            </a:pPr>
            <a:r>
              <a:rPr lang="es-ES" dirty="0">
                <a:latin typeface="+mn-lt"/>
              </a:rPr>
              <a:t>El cliente recibe más información detallada, lo cual incrementa la probabilidad de suscripción </a:t>
            </a:r>
          </a:p>
        </p:txBody>
      </p:sp>
      <p:sp>
        <p:nvSpPr>
          <p:cNvPr id="15" name="CuadroTexto 14">
            <a:extLst>
              <a:ext uri="{FF2B5EF4-FFF2-40B4-BE49-F238E27FC236}">
                <a16:creationId xmlns:a16="http://schemas.microsoft.com/office/drawing/2014/main" id="{03E4DFB1-4B1A-12CA-68B0-7DAC8F49A9AB}"/>
              </a:ext>
            </a:extLst>
          </p:cNvPr>
          <p:cNvSpPr txBox="1"/>
          <p:nvPr/>
        </p:nvSpPr>
        <p:spPr>
          <a:xfrm>
            <a:off x="7449888" y="4405125"/>
            <a:ext cx="4178852" cy="715089"/>
          </a:xfrm>
          <a:prstGeom prst="roundRect">
            <a:avLst/>
          </a:prstGeom>
          <a:noFill/>
          <a:ln>
            <a:solidFill>
              <a:srgbClr val="92D050"/>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Tasa de conversión más alta</a:t>
            </a:r>
          </a:p>
          <a:p>
            <a:pPr marL="171450" indent="-171450" algn="just">
              <a:buFont typeface="Arial" panose="020B0604020202020204" pitchFamily="34" charset="0"/>
              <a:buChar char="•"/>
            </a:pPr>
            <a:r>
              <a:rPr lang="es-ES" dirty="0">
                <a:latin typeface="+mn-lt"/>
              </a:rPr>
              <a:t>El cliente recibe detalles completos sobre la oferta y puede resolver sus dudas</a:t>
            </a:r>
          </a:p>
        </p:txBody>
      </p:sp>
      <p:sp>
        <p:nvSpPr>
          <p:cNvPr id="21" name="CuadroTexto 20">
            <a:extLst>
              <a:ext uri="{FF2B5EF4-FFF2-40B4-BE49-F238E27FC236}">
                <a16:creationId xmlns:a16="http://schemas.microsoft.com/office/drawing/2014/main" id="{03EFEF66-D707-37C7-4CD5-EAC701A96A83}"/>
              </a:ext>
            </a:extLst>
          </p:cNvPr>
          <p:cNvSpPr txBox="1"/>
          <p:nvPr/>
        </p:nvSpPr>
        <p:spPr>
          <a:xfrm>
            <a:off x="7459054" y="5368346"/>
            <a:ext cx="4160520" cy="715089"/>
          </a:xfrm>
          <a:prstGeom prst="roundRect">
            <a:avLst/>
          </a:prstGeom>
          <a:noFill/>
          <a:ln>
            <a:solidFill>
              <a:srgbClr val="FF8181"/>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La mayoría de los clientes no llegan a tener llamadas tan largas</a:t>
            </a:r>
          </a:p>
          <a:p>
            <a:pPr marL="171450" indent="-171450" algn="just">
              <a:buFont typeface="Arial" panose="020B0604020202020204" pitchFamily="34" charset="0"/>
              <a:buChar char="•"/>
            </a:pPr>
            <a:r>
              <a:rPr lang="es-ES" dirty="0">
                <a:latin typeface="+mn-lt"/>
              </a:rPr>
              <a:t>Posiblemente reciben demasiada información</a:t>
            </a:r>
          </a:p>
        </p:txBody>
      </p:sp>
      <p:sp>
        <p:nvSpPr>
          <p:cNvPr id="23" name="Rectángulo: esquinas redondeadas 22">
            <a:extLst>
              <a:ext uri="{FF2B5EF4-FFF2-40B4-BE49-F238E27FC236}">
                <a16:creationId xmlns:a16="http://schemas.microsoft.com/office/drawing/2014/main" id="{2B3892BC-1B90-F951-0A0D-EC7BAA3465C9}"/>
              </a:ext>
            </a:extLst>
          </p:cNvPr>
          <p:cNvSpPr/>
          <p:nvPr/>
        </p:nvSpPr>
        <p:spPr>
          <a:xfrm>
            <a:off x="6231376" y="4514989"/>
            <a:ext cx="1156422" cy="504657"/>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larga</a:t>
            </a:r>
          </a:p>
        </p:txBody>
      </p:sp>
      <p:sp>
        <p:nvSpPr>
          <p:cNvPr id="29" name="Rectángulo: esquinas redondeadas 28">
            <a:extLst>
              <a:ext uri="{FF2B5EF4-FFF2-40B4-BE49-F238E27FC236}">
                <a16:creationId xmlns:a16="http://schemas.microsoft.com/office/drawing/2014/main" id="{885747B2-7291-57AF-4C1E-645EAE9100DB}"/>
              </a:ext>
            </a:extLst>
          </p:cNvPr>
          <p:cNvSpPr/>
          <p:nvPr/>
        </p:nvSpPr>
        <p:spPr>
          <a:xfrm>
            <a:off x="3439978" y="2779676"/>
            <a:ext cx="751942" cy="2034225"/>
          </a:xfrm>
          <a:prstGeom prst="roundRect">
            <a:avLst/>
          </a:prstGeom>
          <a:noFill/>
          <a:ln w="19050">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esquinas redondeadas 31">
            <a:extLst>
              <a:ext uri="{FF2B5EF4-FFF2-40B4-BE49-F238E27FC236}">
                <a16:creationId xmlns:a16="http://schemas.microsoft.com/office/drawing/2014/main" id="{7A12D52A-9A19-0403-590E-17FC51E6FE34}"/>
              </a:ext>
            </a:extLst>
          </p:cNvPr>
          <p:cNvSpPr/>
          <p:nvPr/>
        </p:nvSpPr>
        <p:spPr>
          <a:xfrm>
            <a:off x="4254010" y="4176191"/>
            <a:ext cx="1479034" cy="637710"/>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esquinas redondeadas 35">
            <a:extLst>
              <a:ext uri="{FF2B5EF4-FFF2-40B4-BE49-F238E27FC236}">
                <a16:creationId xmlns:a16="http://schemas.microsoft.com/office/drawing/2014/main" id="{3B273C88-84F7-059C-CF4C-5ECFD8C39B49}"/>
              </a:ext>
            </a:extLst>
          </p:cNvPr>
          <p:cNvSpPr/>
          <p:nvPr/>
        </p:nvSpPr>
        <p:spPr>
          <a:xfrm>
            <a:off x="6231375" y="5366090"/>
            <a:ext cx="1156421" cy="717345"/>
          </a:xfrm>
          <a:prstGeom prst="roundRect">
            <a:avLst>
              <a:gd name="adj" fmla="val 27880"/>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Duraciones más largas</a:t>
            </a:r>
          </a:p>
        </p:txBody>
      </p:sp>
      <p:sp>
        <p:nvSpPr>
          <p:cNvPr id="37" name="Rectángulo: esquinas redondeadas 36">
            <a:extLst>
              <a:ext uri="{FF2B5EF4-FFF2-40B4-BE49-F238E27FC236}">
                <a16:creationId xmlns:a16="http://schemas.microsoft.com/office/drawing/2014/main" id="{F096CAAC-0E84-5847-FF53-6C5B14C8AC0F}"/>
              </a:ext>
            </a:extLst>
          </p:cNvPr>
          <p:cNvSpPr/>
          <p:nvPr/>
        </p:nvSpPr>
        <p:spPr>
          <a:xfrm>
            <a:off x="6231373" y="3544461"/>
            <a:ext cx="1156422" cy="504657"/>
          </a:xfrm>
          <a:prstGeom prst="roundRect">
            <a:avLst>
              <a:gd name="adj" fmla="val 27880"/>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media-larga</a:t>
            </a:r>
          </a:p>
        </p:txBody>
      </p:sp>
      <p:sp>
        <p:nvSpPr>
          <p:cNvPr id="38" name="Rectángulo: esquinas redondeadas 37">
            <a:extLst>
              <a:ext uri="{FF2B5EF4-FFF2-40B4-BE49-F238E27FC236}">
                <a16:creationId xmlns:a16="http://schemas.microsoft.com/office/drawing/2014/main" id="{0080FA5D-E9DA-93CC-E75C-CCC4B37034DD}"/>
              </a:ext>
            </a:extLst>
          </p:cNvPr>
          <p:cNvSpPr/>
          <p:nvPr/>
        </p:nvSpPr>
        <p:spPr>
          <a:xfrm>
            <a:off x="6231373" y="2480413"/>
            <a:ext cx="1156422" cy="504657"/>
          </a:xfrm>
          <a:prstGeom prst="roundRect">
            <a:avLst>
              <a:gd name="adj" fmla="val 27880"/>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corta-media</a:t>
            </a:r>
          </a:p>
        </p:txBody>
      </p:sp>
      <p:sp>
        <p:nvSpPr>
          <p:cNvPr id="39" name="Rectángulo: esquinas redondeadas 38">
            <a:extLst>
              <a:ext uri="{FF2B5EF4-FFF2-40B4-BE49-F238E27FC236}">
                <a16:creationId xmlns:a16="http://schemas.microsoft.com/office/drawing/2014/main" id="{96E4AE6D-8B09-D804-3BD4-7D7F593DDD9A}"/>
              </a:ext>
            </a:extLst>
          </p:cNvPr>
          <p:cNvSpPr/>
          <p:nvPr/>
        </p:nvSpPr>
        <p:spPr>
          <a:xfrm>
            <a:off x="6231373" y="1416365"/>
            <a:ext cx="1156422" cy="504657"/>
          </a:xfrm>
          <a:prstGeom prst="roundRect">
            <a:avLst>
              <a:gd name="adj" fmla="val 27880"/>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muy corta</a:t>
            </a:r>
          </a:p>
        </p:txBody>
      </p:sp>
    </p:spTree>
    <p:extLst>
      <p:ext uri="{BB962C8B-B14F-4D97-AF65-F5344CB8AC3E}">
        <p14:creationId xmlns:p14="http://schemas.microsoft.com/office/powerpoint/2010/main" val="174937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A3F31-E378-8FC8-F814-0954E5FCEF99}"/>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18B3E63C-B057-E15D-E0CD-E66A29EE871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E940660E-63E3-1090-2B7C-DAA84AF9CD53}"/>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ESTIMACIÓN </a:t>
            </a:r>
            <a:r>
              <a:rPr lang="es-ES" sz="2400" b="1" dirty="0">
                <a:solidFill>
                  <a:schemeClr val="accent3">
                    <a:lumMod val="50000"/>
                  </a:schemeClr>
                </a:solidFill>
                <a:latin typeface="+mj-lt"/>
              </a:rPr>
              <a:t>DE </a:t>
            </a:r>
            <a:r>
              <a:rPr lang="es-ES" sz="2400" b="1" dirty="0">
                <a:solidFill>
                  <a:schemeClr val="accent3">
                    <a:lumMod val="50000"/>
                  </a:schemeClr>
                </a:solidFill>
                <a:effectLst/>
                <a:latin typeface="+mj-lt"/>
              </a:rPr>
              <a:t>PROBABILIDAD DE CONTRATACIÓN</a:t>
            </a:r>
          </a:p>
          <a:p>
            <a:r>
              <a:rPr lang="es-ES" sz="1400" b="1" dirty="0"/>
              <a:t>Cálculo de la tasa de conversión por categoría de duración</a:t>
            </a:r>
          </a:p>
        </p:txBody>
      </p:sp>
      <p:sp>
        <p:nvSpPr>
          <p:cNvPr id="27" name="Rectángulo: esquinas redondeadas 26">
            <a:extLst>
              <a:ext uri="{FF2B5EF4-FFF2-40B4-BE49-F238E27FC236}">
                <a16:creationId xmlns:a16="http://schemas.microsoft.com/office/drawing/2014/main" id="{82E124C2-13B3-164E-2216-27ECFA7914A6}"/>
              </a:ext>
            </a:extLst>
          </p:cNvPr>
          <p:cNvSpPr/>
          <p:nvPr/>
        </p:nvSpPr>
        <p:spPr>
          <a:xfrm>
            <a:off x="505959" y="1103955"/>
            <a:ext cx="11230210" cy="5325122"/>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BDA0707C-48AC-162F-A59A-81D3E14EE860}"/>
              </a:ext>
            </a:extLst>
          </p:cNvPr>
          <p:cNvPicPr>
            <a:picLocks noChangeAspect="1"/>
          </p:cNvPicPr>
          <p:nvPr/>
        </p:nvPicPr>
        <p:blipFill>
          <a:blip r:embed="rId3"/>
          <a:stretch>
            <a:fillRect/>
          </a:stretch>
        </p:blipFill>
        <p:spPr>
          <a:xfrm>
            <a:off x="901363" y="1264461"/>
            <a:ext cx="10439400" cy="1895475"/>
          </a:xfrm>
          <a:prstGeom prst="roundRect">
            <a:avLst/>
          </a:prstGeom>
        </p:spPr>
      </p:pic>
      <p:pic>
        <p:nvPicPr>
          <p:cNvPr id="4" name="Imagen 3">
            <a:extLst>
              <a:ext uri="{FF2B5EF4-FFF2-40B4-BE49-F238E27FC236}">
                <a16:creationId xmlns:a16="http://schemas.microsoft.com/office/drawing/2014/main" id="{5EB7A676-1C9E-B88E-AF73-8EC2C37C7971}"/>
              </a:ext>
            </a:extLst>
          </p:cNvPr>
          <p:cNvPicPr>
            <a:picLocks noChangeAspect="1"/>
          </p:cNvPicPr>
          <p:nvPr/>
        </p:nvPicPr>
        <p:blipFill>
          <a:blip r:embed="rId4"/>
          <a:srcRect t="1" b="1102"/>
          <a:stretch/>
        </p:blipFill>
        <p:spPr>
          <a:xfrm>
            <a:off x="2786459" y="3232762"/>
            <a:ext cx="3031833" cy="3134076"/>
          </a:xfrm>
          <a:prstGeom prst="rect">
            <a:avLst/>
          </a:prstGeom>
        </p:spPr>
      </p:pic>
      <p:sp>
        <p:nvSpPr>
          <p:cNvPr id="7" name="QuadreDeText 16">
            <a:extLst>
              <a:ext uri="{FF2B5EF4-FFF2-40B4-BE49-F238E27FC236}">
                <a16:creationId xmlns:a16="http://schemas.microsoft.com/office/drawing/2014/main" id="{E02E99D8-DF05-8951-5FC6-FB1080FFFD6D}"/>
              </a:ext>
            </a:extLst>
          </p:cNvPr>
          <p:cNvSpPr txBox="1"/>
          <p:nvPr/>
        </p:nvSpPr>
        <p:spPr>
          <a:xfrm>
            <a:off x="6373710" y="4237944"/>
            <a:ext cx="2947012" cy="1123712"/>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Observamos que, </a:t>
            </a:r>
            <a:r>
              <a:rPr lang="es-ES" sz="1200" b="1" dirty="0"/>
              <a:t>para rangos más grandes, la tasa de conversión es más grande. </a:t>
            </a:r>
            <a:endParaRPr lang="es-ES" sz="1200" dirty="0"/>
          </a:p>
          <a:p>
            <a:r>
              <a:rPr lang="es-ES" sz="1200" dirty="0"/>
              <a:t>Sin embargo, esto no sería la probabilidad de contratación, ya que es poco probable que las llamadas duren tanto.</a:t>
            </a:r>
          </a:p>
        </p:txBody>
      </p:sp>
    </p:spTree>
    <p:extLst>
      <p:ext uri="{BB962C8B-B14F-4D97-AF65-F5344CB8AC3E}">
        <p14:creationId xmlns:p14="http://schemas.microsoft.com/office/powerpoint/2010/main" val="3044943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3314-F70F-48A9-76F0-49CBCADC9292}"/>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595FEEF5-A2C2-68A9-787B-BAD1C153E662}"/>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C85AB6F5-4FAE-AEDB-BA4B-D747FBE0BACF}"/>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ESTIMACIÓN </a:t>
            </a:r>
            <a:r>
              <a:rPr lang="es-ES" sz="2400" b="1" dirty="0">
                <a:solidFill>
                  <a:schemeClr val="accent3">
                    <a:lumMod val="50000"/>
                  </a:schemeClr>
                </a:solidFill>
                <a:latin typeface="+mj-lt"/>
              </a:rPr>
              <a:t>DE </a:t>
            </a:r>
            <a:r>
              <a:rPr lang="es-ES" sz="2400" b="1" dirty="0">
                <a:solidFill>
                  <a:schemeClr val="accent3">
                    <a:lumMod val="50000"/>
                  </a:schemeClr>
                </a:solidFill>
                <a:effectLst/>
                <a:latin typeface="+mj-lt"/>
              </a:rPr>
              <a:t>PROBABILIDAD DE CONTRATACIÓN</a:t>
            </a:r>
          </a:p>
          <a:p>
            <a:r>
              <a:rPr lang="es-ES" sz="1400" b="1" dirty="0"/>
              <a:t>Cálculo de probabilidad de llamada por cada rango de duración</a:t>
            </a:r>
          </a:p>
        </p:txBody>
      </p:sp>
      <p:sp>
        <p:nvSpPr>
          <p:cNvPr id="10" name="Rectángulo: esquinas redondeadas 9">
            <a:extLst>
              <a:ext uri="{FF2B5EF4-FFF2-40B4-BE49-F238E27FC236}">
                <a16:creationId xmlns:a16="http://schemas.microsoft.com/office/drawing/2014/main" id="{146C3DFB-B3C1-8FD8-B9F7-BADC60087E16}"/>
              </a:ext>
            </a:extLst>
          </p:cNvPr>
          <p:cNvSpPr/>
          <p:nvPr/>
        </p:nvSpPr>
        <p:spPr>
          <a:xfrm>
            <a:off x="505959" y="1104371"/>
            <a:ext cx="1123021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QuadreDeText 16">
            <a:extLst>
              <a:ext uri="{FF2B5EF4-FFF2-40B4-BE49-F238E27FC236}">
                <a16:creationId xmlns:a16="http://schemas.microsoft.com/office/drawing/2014/main" id="{D0575EF6-461F-7F2B-177C-6D8B83C11C44}"/>
              </a:ext>
            </a:extLst>
          </p:cNvPr>
          <p:cNvSpPr txBox="1"/>
          <p:nvPr/>
        </p:nvSpPr>
        <p:spPr>
          <a:xfrm>
            <a:off x="7344274" y="3307023"/>
            <a:ext cx="3969905" cy="919401"/>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Observamos que, </a:t>
            </a:r>
            <a:r>
              <a:rPr lang="es-ES" sz="1200" b="1" dirty="0"/>
              <a:t>para rangos más grandes, la tasa de conversión es más grande. </a:t>
            </a:r>
            <a:endParaRPr lang="es-ES" sz="1200" dirty="0"/>
          </a:p>
          <a:p>
            <a:r>
              <a:rPr lang="es-ES" sz="1200" dirty="0"/>
              <a:t>Sin embargo, esto no sería la probabilidad de contratación, ya que es poco probable que las llamadas duren tanto.</a:t>
            </a:r>
          </a:p>
        </p:txBody>
      </p:sp>
      <p:graphicFrame>
        <p:nvGraphicFramePr>
          <p:cNvPr id="12" name="Tabla 11">
            <a:extLst>
              <a:ext uri="{FF2B5EF4-FFF2-40B4-BE49-F238E27FC236}">
                <a16:creationId xmlns:a16="http://schemas.microsoft.com/office/drawing/2014/main" id="{B7AC423D-98D8-ADFF-EC36-D26ACA2E6004}"/>
              </a:ext>
            </a:extLst>
          </p:cNvPr>
          <p:cNvGraphicFramePr>
            <a:graphicFrameLocks noGrp="1"/>
          </p:cNvGraphicFramePr>
          <p:nvPr>
            <p:extLst>
              <p:ext uri="{D42A27DB-BD31-4B8C-83A1-F6EECF244321}">
                <p14:modId xmlns:p14="http://schemas.microsoft.com/office/powerpoint/2010/main" val="1278727636"/>
              </p:ext>
            </p:extLst>
          </p:nvPr>
        </p:nvGraphicFramePr>
        <p:xfrm>
          <a:off x="7404005" y="1332517"/>
          <a:ext cx="3850444" cy="1825894"/>
        </p:xfrm>
        <a:graphic>
          <a:graphicData uri="http://schemas.openxmlformats.org/drawingml/2006/table">
            <a:tbl>
              <a:tblPr firstRow="1" bandRow="1">
                <a:tableStyleId>{3B4B98B0-60AC-42C2-AFA5-B58CD77FA1E5}</a:tableStyleId>
              </a:tblPr>
              <a:tblGrid>
                <a:gridCol w="1315749">
                  <a:extLst>
                    <a:ext uri="{9D8B030D-6E8A-4147-A177-3AD203B41FA5}">
                      <a16:colId xmlns:a16="http://schemas.microsoft.com/office/drawing/2014/main" val="1156508243"/>
                    </a:ext>
                  </a:extLst>
                </a:gridCol>
                <a:gridCol w="1181331">
                  <a:extLst>
                    <a:ext uri="{9D8B030D-6E8A-4147-A177-3AD203B41FA5}">
                      <a16:colId xmlns:a16="http://schemas.microsoft.com/office/drawing/2014/main" val="588162770"/>
                    </a:ext>
                  </a:extLst>
                </a:gridCol>
                <a:gridCol w="1353364">
                  <a:extLst>
                    <a:ext uri="{9D8B030D-6E8A-4147-A177-3AD203B41FA5}">
                      <a16:colId xmlns:a16="http://schemas.microsoft.com/office/drawing/2014/main" val="2028733016"/>
                    </a:ext>
                  </a:extLst>
                </a:gridCol>
              </a:tblGrid>
              <a:tr h="260842">
                <a:tc>
                  <a:txBody>
                    <a:bodyPr/>
                    <a:lstStyle/>
                    <a:p>
                      <a:r>
                        <a:rPr lang="es-ES" sz="1000" b="1" dirty="0">
                          <a:solidFill>
                            <a:schemeClr val="tx1"/>
                          </a:solidFill>
                        </a:rPr>
                        <a:t>Rango duración</a:t>
                      </a:r>
                    </a:p>
                  </a:txBody>
                  <a:tcPr/>
                </a:tc>
                <a:tc>
                  <a:txBody>
                    <a:bodyPr/>
                    <a:lstStyle/>
                    <a:p>
                      <a:r>
                        <a:rPr lang="es-ES" sz="1000" b="1" dirty="0">
                          <a:solidFill>
                            <a:schemeClr val="tx1"/>
                          </a:solidFill>
                        </a:rPr>
                        <a:t>Tasa conversión</a:t>
                      </a:r>
                    </a:p>
                  </a:txBody>
                  <a:tcPr/>
                </a:tc>
                <a:tc>
                  <a:txBody>
                    <a:bodyPr/>
                    <a:lstStyle/>
                    <a:p>
                      <a:r>
                        <a:rPr lang="es-ES" sz="1000" b="1" dirty="0" err="1">
                          <a:solidFill>
                            <a:schemeClr val="tx1"/>
                          </a:solidFill>
                        </a:rPr>
                        <a:t>Prob_rango_duracion</a:t>
                      </a:r>
                      <a:endParaRPr lang="es-ES" sz="1000" b="1" dirty="0">
                        <a:solidFill>
                          <a:schemeClr val="tx1"/>
                        </a:solidFill>
                      </a:endParaRPr>
                    </a:p>
                  </a:txBody>
                  <a:tcPr/>
                </a:tc>
                <a:extLst>
                  <a:ext uri="{0D108BD9-81ED-4DB2-BD59-A6C34878D82A}">
                    <a16:rowId xmlns:a16="http://schemas.microsoft.com/office/drawing/2014/main" val="3001908817"/>
                  </a:ext>
                </a:extLst>
              </a:tr>
              <a:tr h="260842">
                <a:tc>
                  <a:txBody>
                    <a:bodyPr/>
                    <a:lstStyle/>
                    <a:p>
                      <a:r>
                        <a:rPr lang="es-ES" sz="1000" b="0" dirty="0"/>
                        <a:t>0 – 137</a:t>
                      </a:r>
                    </a:p>
                  </a:txBody>
                  <a:tcPr/>
                </a:tc>
                <a:tc>
                  <a:txBody>
                    <a:bodyPr/>
                    <a:lstStyle/>
                    <a:p>
                      <a:r>
                        <a:rPr lang="es-ES" sz="1000" b="0" dirty="0"/>
                        <a:t>0.12</a:t>
                      </a:r>
                    </a:p>
                  </a:txBody>
                  <a:tcPr/>
                </a:tc>
                <a:tc>
                  <a:txBody>
                    <a:bodyPr/>
                    <a:lstStyle/>
                    <a:p>
                      <a:r>
                        <a:rPr lang="es-ES" sz="1000" b="0" dirty="0"/>
                        <a:t>0.27</a:t>
                      </a:r>
                    </a:p>
                  </a:txBody>
                  <a:tcPr/>
                </a:tc>
                <a:extLst>
                  <a:ext uri="{0D108BD9-81ED-4DB2-BD59-A6C34878D82A}">
                    <a16:rowId xmlns:a16="http://schemas.microsoft.com/office/drawing/2014/main" val="1515654919"/>
                  </a:ext>
                </a:extLst>
              </a:tr>
              <a:tr h="260842">
                <a:tc>
                  <a:txBody>
                    <a:bodyPr/>
                    <a:lstStyle/>
                    <a:p>
                      <a:r>
                        <a:rPr lang="es-ES" sz="1000" dirty="0"/>
                        <a:t>138 – 254</a:t>
                      </a:r>
                    </a:p>
                  </a:txBody>
                  <a:tcPr/>
                </a:tc>
                <a:tc>
                  <a:txBody>
                    <a:bodyPr/>
                    <a:lstStyle/>
                    <a:p>
                      <a:r>
                        <a:rPr lang="es-ES" sz="1000" dirty="0"/>
                        <a:t>0.39</a:t>
                      </a:r>
                    </a:p>
                  </a:txBody>
                  <a:tcPr/>
                </a:tc>
                <a:tc>
                  <a:txBody>
                    <a:bodyPr/>
                    <a:lstStyle/>
                    <a:p>
                      <a:r>
                        <a:rPr lang="es-ES" sz="1000" dirty="0"/>
                        <a:t>0.22</a:t>
                      </a:r>
                    </a:p>
                  </a:txBody>
                  <a:tcPr/>
                </a:tc>
                <a:extLst>
                  <a:ext uri="{0D108BD9-81ED-4DB2-BD59-A6C34878D82A}">
                    <a16:rowId xmlns:a16="http://schemas.microsoft.com/office/drawing/2014/main" val="1485441726"/>
                  </a:ext>
                </a:extLst>
              </a:tr>
              <a:tr h="260842">
                <a:tc>
                  <a:txBody>
                    <a:bodyPr/>
                    <a:lstStyle/>
                    <a:p>
                      <a:r>
                        <a:rPr lang="es-ES" sz="1000" dirty="0"/>
                        <a:t>255 – 495</a:t>
                      </a:r>
                    </a:p>
                  </a:txBody>
                  <a:tcPr/>
                </a:tc>
                <a:tc>
                  <a:txBody>
                    <a:bodyPr/>
                    <a:lstStyle/>
                    <a:p>
                      <a:r>
                        <a:rPr lang="es-ES" sz="1000" dirty="0"/>
                        <a:t>0.56</a:t>
                      </a:r>
                    </a:p>
                  </a:txBody>
                  <a:tcPr/>
                </a:tc>
                <a:tc>
                  <a:txBody>
                    <a:bodyPr/>
                    <a:lstStyle/>
                    <a:p>
                      <a:r>
                        <a:rPr lang="es-ES" sz="1000" dirty="0"/>
                        <a:t>0.28</a:t>
                      </a:r>
                    </a:p>
                  </a:txBody>
                  <a:tcPr/>
                </a:tc>
                <a:extLst>
                  <a:ext uri="{0D108BD9-81ED-4DB2-BD59-A6C34878D82A}">
                    <a16:rowId xmlns:a16="http://schemas.microsoft.com/office/drawing/2014/main" val="2852052672"/>
                  </a:ext>
                </a:extLst>
              </a:tr>
              <a:tr h="260842">
                <a:tc>
                  <a:txBody>
                    <a:bodyPr/>
                    <a:lstStyle/>
                    <a:p>
                      <a:r>
                        <a:rPr lang="es-ES" sz="1000" b="0" dirty="0"/>
                        <a:t>496 – 1032</a:t>
                      </a:r>
                    </a:p>
                  </a:txBody>
                  <a:tcPr/>
                </a:tc>
                <a:tc>
                  <a:txBody>
                    <a:bodyPr/>
                    <a:lstStyle/>
                    <a:p>
                      <a:r>
                        <a:rPr lang="es-ES" sz="1000" b="0" dirty="0"/>
                        <a:t>0.80</a:t>
                      </a:r>
                    </a:p>
                  </a:txBody>
                  <a:tcPr/>
                </a:tc>
                <a:tc>
                  <a:txBody>
                    <a:bodyPr/>
                    <a:lstStyle/>
                    <a:p>
                      <a:r>
                        <a:rPr lang="es-ES" sz="1000" b="0" dirty="0"/>
                        <a:t>0.19</a:t>
                      </a:r>
                    </a:p>
                  </a:txBody>
                  <a:tcPr/>
                </a:tc>
                <a:extLst>
                  <a:ext uri="{0D108BD9-81ED-4DB2-BD59-A6C34878D82A}">
                    <a16:rowId xmlns:a16="http://schemas.microsoft.com/office/drawing/2014/main" val="3551464006"/>
                  </a:ext>
                </a:extLst>
              </a:tr>
              <a:tr h="260842">
                <a:tc>
                  <a:txBody>
                    <a:bodyPr/>
                    <a:lstStyle/>
                    <a:p>
                      <a:r>
                        <a:rPr lang="es-ES" sz="1000" b="0" dirty="0"/>
                        <a:t>1033 – 1569</a:t>
                      </a:r>
                    </a:p>
                  </a:txBody>
                  <a:tcPr/>
                </a:tc>
                <a:tc>
                  <a:txBody>
                    <a:bodyPr/>
                    <a:lstStyle/>
                    <a:p>
                      <a:r>
                        <a:rPr lang="es-ES" sz="1000" b="0" dirty="0"/>
                        <a:t>0.89</a:t>
                      </a:r>
                    </a:p>
                  </a:txBody>
                  <a:tcPr/>
                </a:tc>
                <a:tc>
                  <a:txBody>
                    <a:bodyPr/>
                    <a:lstStyle/>
                    <a:p>
                      <a:r>
                        <a:rPr lang="es-ES" sz="1000" b="0" dirty="0"/>
                        <a:t>0.03</a:t>
                      </a:r>
                    </a:p>
                  </a:txBody>
                  <a:tcPr/>
                </a:tc>
                <a:extLst>
                  <a:ext uri="{0D108BD9-81ED-4DB2-BD59-A6C34878D82A}">
                    <a16:rowId xmlns:a16="http://schemas.microsoft.com/office/drawing/2014/main" val="2759438688"/>
                  </a:ext>
                </a:extLst>
              </a:tr>
              <a:tr h="260842">
                <a:tc>
                  <a:txBody>
                    <a:bodyPr/>
                    <a:lstStyle/>
                    <a:p>
                      <a:pPr marL="0" indent="0">
                        <a:buFont typeface="Wingdings" panose="05000000000000000000" pitchFamily="2" charset="2"/>
                        <a:buNone/>
                      </a:pPr>
                      <a:r>
                        <a:rPr lang="es-ES" sz="1000" b="0" dirty="0"/>
                        <a:t>&gt; 1570</a:t>
                      </a:r>
                    </a:p>
                  </a:txBody>
                  <a:tcPr/>
                </a:tc>
                <a:tc>
                  <a:txBody>
                    <a:bodyPr/>
                    <a:lstStyle/>
                    <a:p>
                      <a:r>
                        <a:rPr lang="es-ES" sz="1000" b="0" dirty="0"/>
                        <a:t>0.94</a:t>
                      </a:r>
                    </a:p>
                  </a:txBody>
                  <a:tcPr/>
                </a:tc>
                <a:tc>
                  <a:txBody>
                    <a:bodyPr/>
                    <a:lstStyle/>
                    <a:p>
                      <a:r>
                        <a:rPr lang="es-ES" sz="1000" b="0" dirty="0"/>
                        <a:t>0.006</a:t>
                      </a:r>
                    </a:p>
                  </a:txBody>
                  <a:tcPr/>
                </a:tc>
                <a:extLst>
                  <a:ext uri="{0D108BD9-81ED-4DB2-BD59-A6C34878D82A}">
                    <a16:rowId xmlns:a16="http://schemas.microsoft.com/office/drawing/2014/main" val="1106781892"/>
                  </a:ext>
                </a:extLst>
              </a:tr>
            </a:tbl>
          </a:graphicData>
        </a:graphic>
      </p:graphicFrame>
      <p:pic>
        <p:nvPicPr>
          <p:cNvPr id="5" name="Imagen 4">
            <a:extLst>
              <a:ext uri="{FF2B5EF4-FFF2-40B4-BE49-F238E27FC236}">
                <a16:creationId xmlns:a16="http://schemas.microsoft.com/office/drawing/2014/main" id="{02D2A501-E29A-352A-7341-B13FB8A52FD8}"/>
              </a:ext>
            </a:extLst>
          </p:cNvPr>
          <p:cNvPicPr>
            <a:picLocks noChangeAspect="1"/>
          </p:cNvPicPr>
          <p:nvPr/>
        </p:nvPicPr>
        <p:blipFill>
          <a:blip r:embed="rId3"/>
          <a:stretch>
            <a:fillRect/>
          </a:stretch>
        </p:blipFill>
        <p:spPr>
          <a:xfrm>
            <a:off x="1045929" y="1332748"/>
            <a:ext cx="2074456" cy="2160000"/>
          </a:xfrm>
          <a:prstGeom prst="rect">
            <a:avLst/>
          </a:prstGeom>
        </p:spPr>
      </p:pic>
      <p:pic>
        <p:nvPicPr>
          <p:cNvPr id="6" name="Imagen 5">
            <a:extLst>
              <a:ext uri="{FF2B5EF4-FFF2-40B4-BE49-F238E27FC236}">
                <a16:creationId xmlns:a16="http://schemas.microsoft.com/office/drawing/2014/main" id="{CECC8547-0360-5A82-B679-ED447EA76045}"/>
              </a:ext>
            </a:extLst>
          </p:cNvPr>
          <p:cNvPicPr>
            <a:picLocks noChangeAspect="1"/>
          </p:cNvPicPr>
          <p:nvPr/>
        </p:nvPicPr>
        <p:blipFill>
          <a:blip r:embed="rId4"/>
          <a:stretch>
            <a:fillRect/>
          </a:stretch>
        </p:blipFill>
        <p:spPr>
          <a:xfrm>
            <a:off x="3795099" y="1327969"/>
            <a:ext cx="2816203" cy="2160000"/>
          </a:xfrm>
          <a:prstGeom prst="rect">
            <a:avLst/>
          </a:prstGeom>
        </p:spPr>
      </p:pic>
      <p:sp>
        <p:nvSpPr>
          <p:cNvPr id="18" name="QuadreDeText 16">
            <a:extLst>
              <a:ext uri="{FF2B5EF4-FFF2-40B4-BE49-F238E27FC236}">
                <a16:creationId xmlns:a16="http://schemas.microsoft.com/office/drawing/2014/main" id="{0CAFD2EF-FF92-DE87-2631-65102E47AD51}"/>
              </a:ext>
            </a:extLst>
          </p:cNvPr>
          <p:cNvSpPr txBox="1"/>
          <p:nvPr/>
        </p:nvSpPr>
        <p:spPr>
          <a:xfrm>
            <a:off x="718916" y="3492748"/>
            <a:ext cx="6227007" cy="715089"/>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Podemos ajustar la distribución de llamadas por una ley de densidad de probabilidad Gamma y por tanto responder a la pregunta: </a:t>
            </a:r>
            <a:r>
              <a:rPr lang="es-ES" sz="1200" b="1" dirty="0"/>
              <a:t>¿Qué probabilidad existe que una llamada esté entre una </a:t>
            </a:r>
          </a:p>
          <a:p>
            <a:r>
              <a:rPr lang="es-ES" sz="1200" b="1" dirty="0"/>
              <a:t>duración D1 y una duración D2? </a:t>
            </a:r>
            <a:endParaRPr lang="es-ES" sz="1200" dirty="0"/>
          </a:p>
        </p:txBody>
      </p:sp>
      <p:sp>
        <p:nvSpPr>
          <p:cNvPr id="24" name="QuadreDeText 16">
            <a:extLst>
              <a:ext uri="{FF2B5EF4-FFF2-40B4-BE49-F238E27FC236}">
                <a16:creationId xmlns:a16="http://schemas.microsoft.com/office/drawing/2014/main" id="{47AC73DC-0750-4D0A-9EC7-DD4F27451CBB}"/>
              </a:ext>
            </a:extLst>
          </p:cNvPr>
          <p:cNvSpPr txBox="1"/>
          <p:nvPr/>
        </p:nvSpPr>
        <p:spPr>
          <a:xfrm>
            <a:off x="733566" y="4432442"/>
            <a:ext cx="10715613" cy="1872853"/>
          </a:xfrm>
          <a:prstGeom prst="roundRect">
            <a:avLst/>
          </a:prstGeom>
          <a:noFill/>
          <a:ln>
            <a:solidFill>
              <a:schemeClr val="bg1"/>
            </a:solidFill>
          </a:ln>
        </p:spPr>
        <p:txBody>
          <a:bodyPr wrap="square">
            <a:spAutoFit/>
          </a:bodyPr>
          <a:lstStyle/>
          <a:p>
            <a:pPr>
              <a:spcBef>
                <a:spcPts val="600"/>
              </a:spcBef>
            </a:pPr>
            <a:r>
              <a:rPr lang="es-ES" sz="1200" b="1" dirty="0"/>
              <a:t>P (B): </a:t>
            </a:r>
            <a:r>
              <a:rPr lang="es-ES" sz="1200" dirty="0"/>
              <a:t>Es la probabilidad de que una llamada dure entre un tiempo D1 y D2, calculado anteriormente con el nombre </a:t>
            </a:r>
            <a:r>
              <a:rPr lang="es-ES" sz="1200" dirty="0" err="1"/>
              <a:t>prob_rango_duración</a:t>
            </a:r>
            <a:r>
              <a:rPr lang="es-ES" sz="1200" dirty="0"/>
              <a:t>.</a:t>
            </a:r>
          </a:p>
          <a:p>
            <a:pPr>
              <a:spcBef>
                <a:spcPts val="600"/>
              </a:spcBef>
            </a:pPr>
            <a:r>
              <a:rPr lang="es-ES" sz="1200" b="1" dirty="0"/>
              <a:t>P (A | B): </a:t>
            </a:r>
            <a:r>
              <a:rPr lang="es-ES" sz="1200" dirty="0"/>
              <a:t>Se trata de una probabilidad condicional. Cuando estamos en un rango determinado de duración B, qué probabilidad tenemos de que se contrate el depósito A. Esta es la tasa de conversión que hemos calculado anteriormente.</a:t>
            </a:r>
          </a:p>
          <a:p>
            <a:pPr>
              <a:spcBef>
                <a:spcPts val="600"/>
              </a:spcBef>
            </a:pPr>
            <a:r>
              <a:rPr lang="es-ES" sz="1200" dirty="0"/>
              <a:t>Según la regla de multiplicación o regla de producto de probabilidades condicionales tenemos:</a:t>
            </a:r>
          </a:p>
          <a:p>
            <a:pPr>
              <a:spcBef>
                <a:spcPts val="600"/>
              </a:spcBef>
            </a:pPr>
            <a:endParaRPr lang="es-ES" sz="1200" dirty="0"/>
          </a:p>
          <a:p>
            <a:pPr>
              <a:spcBef>
                <a:spcPts val="600"/>
              </a:spcBef>
            </a:pPr>
            <a:r>
              <a:rPr lang="es-ES" sz="1200" b="1" dirty="0"/>
              <a:t>P (A Ი B): </a:t>
            </a:r>
            <a:r>
              <a:rPr lang="es-ES" sz="1200" dirty="0"/>
              <a:t>Sería la probabilidad que se contrate un depósito A y que pase en el tiempo de duración B. Así pues, multiplicando ambos valores podemos representarlo en un diagrama de barras para tener una estimación de la probabilidad de contratación.</a:t>
            </a:r>
          </a:p>
        </p:txBody>
      </p:sp>
      <p:pic>
        <p:nvPicPr>
          <p:cNvPr id="26" name="Imagen 25" descr="Texto&#10;&#10;Descripción generada automáticamente">
            <a:extLst>
              <a:ext uri="{FF2B5EF4-FFF2-40B4-BE49-F238E27FC236}">
                <a16:creationId xmlns:a16="http://schemas.microsoft.com/office/drawing/2014/main" id="{6CE384B7-4C5A-B338-FD08-E11DB9231906}"/>
              </a:ext>
            </a:extLst>
          </p:cNvPr>
          <p:cNvPicPr>
            <a:picLocks noChangeAspect="1"/>
          </p:cNvPicPr>
          <p:nvPr/>
        </p:nvPicPr>
        <p:blipFill>
          <a:blip r:embed="rId5"/>
          <a:srcRect t="46295"/>
          <a:stretch/>
        </p:blipFill>
        <p:spPr>
          <a:xfrm>
            <a:off x="5598352" y="5465629"/>
            <a:ext cx="2025900" cy="288000"/>
          </a:xfrm>
          <a:prstGeom prst="rect">
            <a:avLst/>
          </a:prstGeom>
        </p:spPr>
      </p:pic>
    </p:spTree>
    <p:extLst>
      <p:ext uri="{BB962C8B-B14F-4D97-AF65-F5344CB8AC3E}">
        <p14:creationId xmlns:p14="http://schemas.microsoft.com/office/powerpoint/2010/main" val="324419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FDEB1-0E51-AEB2-3867-8686029CF895}"/>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E1EBF01E-172D-F780-9599-D7C9550D3230}"/>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B990E5DB-7C25-20A2-9D28-97803566404A}"/>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ESTIMACIÓN </a:t>
            </a:r>
            <a:r>
              <a:rPr lang="es-ES" sz="2400" b="1" dirty="0">
                <a:solidFill>
                  <a:schemeClr val="accent3">
                    <a:lumMod val="50000"/>
                  </a:schemeClr>
                </a:solidFill>
                <a:latin typeface="+mj-lt"/>
              </a:rPr>
              <a:t>DE </a:t>
            </a:r>
            <a:r>
              <a:rPr lang="es-ES" sz="2400" b="1" dirty="0">
                <a:solidFill>
                  <a:schemeClr val="accent3">
                    <a:lumMod val="50000"/>
                  </a:schemeClr>
                </a:solidFill>
                <a:effectLst/>
                <a:latin typeface="+mj-lt"/>
              </a:rPr>
              <a:t>PROBABILIDAD DE CONTRATACIÓN</a:t>
            </a:r>
          </a:p>
          <a:p>
            <a:r>
              <a:rPr lang="es-ES" sz="1400" b="1" dirty="0"/>
              <a:t>Cálculo de probabilidad de llamada por cada rango de duración</a:t>
            </a:r>
          </a:p>
        </p:txBody>
      </p:sp>
      <p:sp>
        <p:nvSpPr>
          <p:cNvPr id="10" name="Rectángulo: esquinas redondeadas 9">
            <a:extLst>
              <a:ext uri="{FF2B5EF4-FFF2-40B4-BE49-F238E27FC236}">
                <a16:creationId xmlns:a16="http://schemas.microsoft.com/office/drawing/2014/main" id="{EC305246-9DF7-744E-4441-8230C3E6C43E}"/>
              </a:ext>
            </a:extLst>
          </p:cNvPr>
          <p:cNvSpPr/>
          <p:nvPr/>
        </p:nvSpPr>
        <p:spPr>
          <a:xfrm>
            <a:off x="505959" y="1104371"/>
            <a:ext cx="1123021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D9383F48-F579-B296-1218-E192DF8BECA8}"/>
              </a:ext>
            </a:extLst>
          </p:cNvPr>
          <p:cNvPicPr>
            <a:picLocks noChangeAspect="1"/>
          </p:cNvPicPr>
          <p:nvPr/>
        </p:nvPicPr>
        <p:blipFill>
          <a:blip r:embed="rId3"/>
          <a:srcRect b="1878"/>
          <a:stretch/>
        </p:blipFill>
        <p:spPr>
          <a:xfrm>
            <a:off x="790267" y="1306068"/>
            <a:ext cx="4317993" cy="4753603"/>
          </a:xfrm>
          <a:prstGeom prst="rect">
            <a:avLst/>
          </a:prstGeom>
        </p:spPr>
      </p:pic>
      <p:sp>
        <p:nvSpPr>
          <p:cNvPr id="11" name="CuadroTexto 10">
            <a:extLst>
              <a:ext uri="{FF2B5EF4-FFF2-40B4-BE49-F238E27FC236}">
                <a16:creationId xmlns:a16="http://schemas.microsoft.com/office/drawing/2014/main" id="{75B2ED3B-4D4B-FA20-6A57-86DAF430CA58}"/>
              </a:ext>
            </a:extLst>
          </p:cNvPr>
          <p:cNvSpPr txBox="1"/>
          <p:nvPr/>
        </p:nvSpPr>
        <p:spPr>
          <a:xfrm>
            <a:off x="5832661" y="2182832"/>
            <a:ext cx="5568605" cy="817245"/>
          </a:xfrm>
          <a:prstGeom prst="roundRect">
            <a:avLst/>
          </a:prstGeom>
          <a:noFill/>
          <a:ln>
            <a:solidFill>
              <a:schemeClr val="accent5">
                <a:lumMod val="50000"/>
                <a:lumOff val="50000"/>
              </a:schemeClr>
            </a:solidFill>
            <a:prstDash val="sysDash"/>
          </a:ln>
        </p:spPr>
        <p:txBody>
          <a:bodyPr wrap="square">
            <a:spAutoFit/>
          </a:bodyPr>
          <a:lstStyle/>
          <a:p>
            <a:r>
              <a:rPr lang="es-ES" sz="1400" dirty="0"/>
              <a:t>Aunque los rangos más altos tengan altas tasas de conversión, al ser tan baja la probabilidad que una llamada dure tanto, </a:t>
            </a:r>
            <a:r>
              <a:rPr lang="es-ES" sz="1400" b="1" dirty="0"/>
              <a:t>la probabilidad de contratación es baja</a:t>
            </a:r>
            <a:r>
              <a:rPr lang="es-ES" sz="1400" dirty="0"/>
              <a:t>.</a:t>
            </a:r>
          </a:p>
        </p:txBody>
      </p:sp>
      <p:sp>
        <p:nvSpPr>
          <p:cNvPr id="13" name="CuadroTexto 12">
            <a:extLst>
              <a:ext uri="{FF2B5EF4-FFF2-40B4-BE49-F238E27FC236}">
                <a16:creationId xmlns:a16="http://schemas.microsoft.com/office/drawing/2014/main" id="{A0F69053-DA9D-54BA-3006-09B4E87BDD3A}"/>
              </a:ext>
            </a:extLst>
          </p:cNvPr>
          <p:cNvSpPr txBox="1"/>
          <p:nvPr/>
        </p:nvSpPr>
        <p:spPr>
          <a:xfrm>
            <a:off x="5832662" y="3429000"/>
            <a:ext cx="5568605" cy="817245"/>
          </a:xfrm>
          <a:prstGeom prst="roundRect">
            <a:avLst/>
          </a:prstGeom>
          <a:noFill/>
          <a:ln>
            <a:solidFill>
              <a:schemeClr val="accent5">
                <a:lumMod val="50000"/>
                <a:lumOff val="50000"/>
              </a:schemeClr>
            </a:solidFill>
            <a:prstDash val="sysDash"/>
          </a:ln>
        </p:spPr>
        <p:txBody>
          <a:bodyPr wrap="square">
            <a:spAutoFit/>
          </a:bodyPr>
          <a:lstStyle/>
          <a:p>
            <a:r>
              <a:rPr lang="es-ES" sz="1400" dirty="0"/>
              <a:t>Lo adecuado es realizar acciones comerciales para que las llamadas tiendan a tardar entre 255 y 1033 segundos, pero escogeremos </a:t>
            </a:r>
            <a:r>
              <a:rPr lang="es-ES" sz="1400" b="1" dirty="0"/>
              <a:t>el rango 255-496 por producirse más número de contrataciones</a:t>
            </a:r>
            <a:r>
              <a:rPr lang="es-ES" sz="1400" dirty="0"/>
              <a:t>.</a:t>
            </a:r>
          </a:p>
        </p:txBody>
      </p:sp>
      <p:sp>
        <p:nvSpPr>
          <p:cNvPr id="15" name="QuadreDeText 16">
            <a:extLst>
              <a:ext uri="{FF2B5EF4-FFF2-40B4-BE49-F238E27FC236}">
                <a16:creationId xmlns:a16="http://schemas.microsoft.com/office/drawing/2014/main" id="{D340CD67-D546-31E8-EF68-69DE140AEC77}"/>
              </a:ext>
            </a:extLst>
          </p:cNvPr>
          <p:cNvSpPr txBox="1"/>
          <p:nvPr/>
        </p:nvSpPr>
        <p:spPr>
          <a:xfrm>
            <a:off x="6632013" y="5003043"/>
            <a:ext cx="3969905" cy="715089"/>
          </a:xfrm>
          <a:prstGeom prst="roundRect">
            <a:avLst/>
          </a:prstGeom>
          <a:solidFill>
            <a:schemeClr val="accent5">
              <a:lumMod val="25000"/>
              <a:lumOff val="75000"/>
            </a:schemeClr>
          </a:solidFill>
          <a:ln>
            <a:solidFill>
              <a:schemeClr val="bg1"/>
            </a:solidFill>
          </a:ln>
        </p:spPr>
        <p:txBody>
          <a:bodyPr wrap="square">
            <a:spAutoFit/>
          </a:bodyPr>
          <a:lstStyle/>
          <a:p>
            <a:r>
              <a:rPr lang="es-ES" sz="1200" b="1" dirty="0"/>
              <a:t>El rango medio-alto tiene 1,7 veces más</a:t>
            </a:r>
            <a:r>
              <a:rPr lang="es-ES" sz="1200" dirty="0"/>
              <a:t> posibilidades de que se consiga una contratación frente al rango medio-bajo y </a:t>
            </a:r>
            <a:r>
              <a:rPr lang="es-ES" sz="1200" b="1" dirty="0"/>
              <a:t>5,3 veces más </a:t>
            </a:r>
            <a:r>
              <a:rPr lang="es-ES" sz="1200" dirty="0"/>
              <a:t>que entre el rango bajo y el rango muy alto.</a:t>
            </a:r>
          </a:p>
        </p:txBody>
      </p:sp>
    </p:spTree>
    <p:extLst>
      <p:ext uri="{BB962C8B-B14F-4D97-AF65-F5344CB8AC3E}">
        <p14:creationId xmlns:p14="http://schemas.microsoft.com/office/powerpoint/2010/main" val="2490920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505958"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¿Qué ajustes podríamos realizar a nuestros métodos de contacto para mejorar la tasa de respuesta?</a:t>
            </a:r>
          </a:p>
        </p:txBody>
      </p:sp>
      <p:sp>
        <p:nvSpPr>
          <p:cNvPr id="12" name="QuadreDeText 4">
            <a:extLst>
              <a:ext uri="{FF2B5EF4-FFF2-40B4-BE49-F238E27FC236}">
                <a16:creationId xmlns:a16="http://schemas.microsoft.com/office/drawing/2014/main" id="{F8DAB84A-1803-6DAD-0E57-B92FF80BE70E}"/>
              </a:ext>
            </a:extLst>
          </p:cNvPr>
          <p:cNvSpPr txBox="1"/>
          <p:nvPr/>
        </p:nvSpPr>
        <p:spPr>
          <a:xfrm>
            <a:off x="642280" y="1237507"/>
            <a:ext cx="5041470" cy="276999"/>
          </a:xfrm>
          <a:prstGeom prst="rect">
            <a:avLst/>
          </a:prstGeom>
          <a:noFill/>
        </p:spPr>
        <p:txBody>
          <a:bodyPr wrap="square" rtlCol="0">
            <a:spAutoFit/>
          </a:bodyPr>
          <a:lstStyle/>
          <a:p>
            <a:r>
              <a:rPr lang="es-ES" sz="1200" b="1" dirty="0"/>
              <a:t>1</a:t>
            </a:r>
            <a:r>
              <a:rPr lang="es-ES" sz="1200" dirty="0"/>
              <a:t>. Llamadas muy cortas (0 - 138s)</a:t>
            </a:r>
          </a:p>
        </p:txBody>
      </p:sp>
      <p:sp>
        <p:nvSpPr>
          <p:cNvPr id="20" name="CuadroTexto 19">
            <a:extLst>
              <a:ext uri="{FF2B5EF4-FFF2-40B4-BE49-F238E27FC236}">
                <a16:creationId xmlns:a16="http://schemas.microsoft.com/office/drawing/2014/main" id="{896210D7-3C0F-3AC0-DC70-37297C05C01C}"/>
              </a:ext>
            </a:extLst>
          </p:cNvPr>
          <p:cNvSpPr txBox="1"/>
          <p:nvPr/>
        </p:nvSpPr>
        <p:spPr>
          <a:xfrm>
            <a:off x="1939560" y="1783848"/>
            <a:ext cx="3874361" cy="2281476"/>
          </a:xfrm>
          <a:prstGeom prst="roundRect">
            <a:avLst/>
          </a:prstGeom>
          <a:noFill/>
          <a:ln w="19050">
            <a:solidFill>
              <a:srgbClr val="FF8181"/>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Llamadas en días festivos o fines de semana</a:t>
            </a:r>
          </a:p>
          <a:p>
            <a:pPr marL="171450" indent="-171450" algn="just">
              <a:spcBef>
                <a:spcPts val="300"/>
              </a:spcBef>
              <a:buFont typeface="Arial" panose="020B0604020202020204" pitchFamily="34" charset="0"/>
              <a:buChar char="•"/>
            </a:pPr>
            <a:r>
              <a:rPr lang="es-ES" sz="1200" dirty="0"/>
              <a:t>Llamadas en horarios inadecuados</a:t>
            </a:r>
          </a:p>
          <a:p>
            <a:pPr marL="171450" indent="-171450" algn="just">
              <a:spcBef>
                <a:spcPts val="300"/>
              </a:spcBef>
              <a:buFont typeface="Arial" panose="020B0604020202020204" pitchFamily="34" charset="0"/>
              <a:buChar char="•"/>
            </a:pPr>
            <a:r>
              <a:rPr lang="es-ES" sz="1200" dirty="0"/>
              <a:t>Interrupción durante el trabajo</a:t>
            </a:r>
          </a:p>
          <a:p>
            <a:pPr marL="171450" indent="-171450" algn="just">
              <a:spcBef>
                <a:spcPts val="300"/>
              </a:spcBef>
              <a:buFont typeface="Arial" panose="020B0604020202020204" pitchFamily="34" charset="0"/>
              <a:buChar char="•"/>
            </a:pPr>
            <a:r>
              <a:rPr lang="es-ES" sz="1200" dirty="0"/>
              <a:t>Llamadas en momentos inapropiados</a:t>
            </a:r>
          </a:p>
          <a:p>
            <a:pPr marL="171450" indent="-171450" algn="just">
              <a:spcBef>
                <a:spcPts val="300"/>
              </a:spcBef>
              <a:buFont typeface="Arial" panose="020B0604020202020204" pitchFamily="34" charset="0"/>
              <a:buChar char="•"/>
            </a:pPr>
            <a:r>
              <a:rPr lang="es-ES" sz="1200" dirty="0"/>
              <a:t>Ofertas o mensajes genéricos</a:t>
            </a:r>
          </a:p>
          <a:p>
            <a:pPr marL="171450" indent="-171450" algn="just">
              <a:spcBef>
                <a:spcPts val="300"/>
              </a:spcBef>
              <a:buFont typeface="Arial" panose="020B0604020202020204" pitchFamily="34" charset="0"/>
              <a:buChar char="•"/>
            </a:pPr>
            <a:r>
              <a:rPr lang="es-ES" sz="1200" dirty="0"/>
              <a:t>Falta de confianza o desconfianza inicial</a:t>
            </a:r>
          </a:p>
          <a:p>
            <a:pPr marL="171450" indent="-171450" algn="just">
              <a:spcBef>
                <a:spcPts val="300"/>
              </a:spcBef>
              <a:buFont typeface="Arial" panose="020B0604020202020204" pitchFamily="34" charset="0"/>
              <a:buChar char="•"/>
            </a:pPr>
            <a:r>
              <a:rPr lang="es-ES" sz="1200" dirty="0"/>
              <a:t>Demasiado enfoque en la venta rápida</a:t>
            </a:r>
          </a:p>
          <a:p>
            <a:pPr marL="171450" indent="-171450" algn="just">
              <a:spcBef>
                <a:spcPts val="300"/>
              </a:spcBef>
              <a:buFont typeface="Arial" panose="020B0604020202020204" pitchFamily="34" charset="0"/>
              <a:buChar char="•"/>
            </a:pPr>
            <a:r>
              <a:rPr lang="es-ES" sz="1200" dirty="0"/>
              <a:t>Problemas técnicos o de audio</a:t>
            </a:r>
          </a:p>
          <a:p>
            <a:pPr marL="171450" indent="-171450" algn="just">
              <a:spcBef>
                <a:spcPts val="300"/>
              </a:spcBef>
              <a:buFont typeface="Arial" panose="020B0604020202020204" pitchFamily="34" charset="0"/>
              <a:buChar char="•"/>
            </a:pPr>
            <a:r>
              <a:rPr lang="es-ES" sz="1200" dirty="0"/>
              <a:t>Falta de preparación del agente</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1939561" y="4427861"/>
            <a:ext cx="3874360" cy="1787723"/>
          </a:xfrm>
          <a:prstGeom prst="roundRect">
            <a:avLst/>
          </a:prstGeom>
          <a:noFill/>
          <a:ln w="19050">
            <a:solidFill>
              <a:srgbClr val="92D050"/>
            </a:solidFill>
            <a:prstDash val="sysDash"/>
          </a:ln>
        </p:spPr>
        <p:txBody>
          <a:bodyPr wrap="square">
            <a:spAutoFit/>
          </a:bodyPr>
          <a:lstStyle/>
          <a:p>
            <a:pPr algn="just">
              <a:spcBef>
                <a:spcPts val="300"/>
              </a:spcBef>
            </a:pPr>
            <a:r>
              <a:rPr lang="es-ES" sz="1200" b="1" dirty="0"/>
              <a:t>RECOMENDACIONES</a:t>
            </a:r>
          </a:p>
          <a:p>
            <a:pPr marL="171450" indent="-171450" algn="just">
              <a:spcBef>
                <a:spcPts val="300"/>
              </a:spcBef>
              <a:buFont typeface="Arial" panose="020B0604020202020204" pitchFamily="34" charset="0"/>
              <a:buChar char="•"/>
            </a:pPr>
            <a:r>
              <a:rPr lang="es-ES" sz="1200" dirty="0"/>
              <a:t>Segmentar a los clientes por horarios y días</a:t>
            </a:r>
          </a:p>
          <a:p>
            <a:pPr marL="171450" indent="-171450" algn="just">
              <a:spcBef>
                <a:spcPts val="300"/>
              </a:spcBef>
              <a:buFont typeface="Arial" panose="020B0604020202020204" pitchFamily="34" charset="0"/>
              <a:buChar char="•"/>
            </a:pPr>
            <a:r>
              <a:rPr lang="es-ES" sz="1200" dirty="0"/>
              <a:t>Optimizar el mensaje inicial</a:t>
            </a:r>
          </a:p>
          <a:p>
            <a:pPr marL="171450" indent="-171450" algn="just">
              <a:spcBef>
                <a:spcPts val="300"/>
              </a:spcBef>
              <a:buFont typeface="Arial" panose="020B0604020202020204" pitchFamily="34" charset="0"/>
              <a:buChar char="•"/>
            </a:pPr>
            <a:r>
              <a:rPr lang="es-ES" sz="1200" dirty="0"/>
              <a:t>Verificar la disponibilidad del cliente</a:t>
            </a:r>
          </a:p>
          <a:p>
            <a:pPr marL="171450" indent="-171450" algn="just">
              <a:spcBef>
                <a:spcPts val="300"/>
              </a:spcBef>
              <a:buFont typeface="Arial" panose="020B0604020202020204" pitchFamily="34" charset="0"/>
              <a:buChar char="•"/>
            </a:pPr>
            <a:r>
              <a:rPr lang="es-ES" sz="1200" dirty="0"/>
              <a:t>Personalización de la oferta</a:t>
            </a:r>
          </a:p>
          <a:p>
            <a:pPr marL="171450" indent="-171450" algn="just">
              <a:spcBef>
                <a:spcPts val="300"/>
              </a:spcBef>
              <a:buFont typeface="Arial" panose="020B0604020202020204" pitchFamily="34" charset="0"/>
              <a:buChar char="•"/>
            </a:pPr>
            <a:r>
              <a:rPr lang="es-ES" sz="1200" dirty="0"/>
              <a:t>Capacitar a los agentes en manejo de objeciones</a:t>
            </a:r>
          </a:p>
          <a:p>
            <a:pPr marL="171450" indent="-171450" algn="just">
              <a:spcBef>
                <a:spcPts val="300"/>
              </a:spcBef>
              <a:buFont typeface="Arial" panose="020B0604020202020204" pitchFamily="34" charset="0"/>
              <a:buChar char="•"/>
            </a:pPr>
            <a:r>
              <a:rPr lang="es-ES" sz="1200" dirty="0"/>
              <a:t>Reducir la presión en la venta</a:t>
            </a:r>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228170"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QuadreDeText 4">
            <a:extLst>
              <a:ext uri="{FF2B5EF4-FFF2-40B4-BE49-F238E27FC236}">
                <a16:creationId xmlns:a16="http://schemas.microsoft.com/office/drawing/2014/main" id="{9874C9EE-0936-735C-C6CA-805DA41B69D7}"/>
              </a:ext>
            </a:extLst>
          </p:cNvPr>
          <p:cNvSpPr txBox="1"/>
          <p:nvPr/>
        </p:nvSpPr>
        <p:spPr>
          <a:xfrm>
            <a:off x="6539829" y="1237507"/>
            <a:ext cx="5041470" cy="276999"/>
          </a:xfrm>
          <a:prstGeom prst="rect">
            <a:avLst/>
          </a:prstGeom>
          <a:noFill/>
        </p:spPr>
        <p:txBody>
          <a:bodyPr wrap="square" rtlCol="0">
            <a:spAutoFit/>
          </a:bodyPr>
          <a:lstStyle/>
          <a:p>
            <a:r>
              <a:rPr lang="es-ES" sz="1200" b="1" dirty="0"/>
              <a:t>2</a:t>
            </a:r>
            <a:r>
              <a:rPr lang="es-ES" sz="1200" dirty="0"/>
              <a:t>. Llamadas muy largas y extremadamente larga (&gt;1034s)</a:t>
            </a:r>
          </a:p>
        </p:txBody>
      </p:sp>
      <p:sp>
        <p:nvSpPr>
          <p:cNvPr id="36" name="CuadroTexto 35">
            <a:extLst>
              <a:ext uri="{FF2B5EF4-FFF2-40B4-BE49-F238E27FC236}">
                <a16:creationId xmlns:a16="http://schemas.microsoft.com/office/drawing/2014/main" id="{33B35FA5-2039-2EB9-8968-020B51A4D1FB}"/>
              </a:ext>
            </a:extLst>
          </p:cNvPr>
          <p:cNvSpPr txBox="1"/>
          <p:nvPr/>
        </p:nvSpPr>
        <p:spPr>
          <a:xfrm>
            <a:off x="7688970" y="1647642"/>
            <a:ext cx="3873600" cy="2553891"/>
          </a:xfrm>
          <a:prstGeom prst="roundRect">
            <a:avLst/>
          </a:prstGeom>
          <a:noFill/>
          <a:ln w="19050">
            <a:solidFill>
              <a:srgbClr val="FF8181"/>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Problemas técnicos durante la llamada</a:t>
            </a:r>
          </a:p>
          <a:p>
            <a:pPr marL="171450" indent="-171450">
              <a:spcBef>
                <a:spcPts val="0"/>
              </a:spcBef>
              <a:buFont typeface="Arial" panose="020B0604020202020204" pitchFamily="34" charset="0"/>
              <a:buChar char="•"/>
            </a:pPr>
            <a:r>
              <a:rPr lang="es-ES" b="0" dirty="0"/>
              <a:t>Audio deficiente Fallo en la conexión</a:t>
            </a:r>
          </a:p>
          <a:p>
            <a:pPr marL="171450" indent="-171450">
              <a:spcBef>
                <a:spcPts val="0"/>
              </a:spcBef>
              <a:buFont typeface="Arial" panose="020B0604020202020204" pitchFamily="34" charset="0"/>
              <a:buChar char="•"/>
            </a:pPr>
            <a:r>
              <a:rPr lang="es-ES" b="0" dirty="0"/>
              <a:t>Problemas con las herramientas del agente</a:t>
            </a:r>
          </a:p>
          <a:p>
            <a:pPr marL="171450" indent="-171450">
              <a:spcBef>
                <a:spcPts val="0"/>
              </a:spcBef>
              <a:buFont typeface="Arial" panose="020B0604020202020204" pitchFamily="34" charset="0"/>
              <a:buChar char="•"/>
            </a:pPr>
            <a:r>
              <a:rPr lang="es-ES" b="0" dirty="0"/>
              <a:t>Lentitud en las plataformas</a:t>
            </a:r>
          </a:p>
          <a:p>
            <a:pPr marL="171450" indent="-171450">
              <a:spcBef>
                <a:spcPts val="0"/>
              </a:spcBef>
              <a:buFont typeface="Arial" panose="020B0604020202020204" pitchFamily="34" charset="0"/>
              <a:buChar char="•"/>
            </a:pPr>
            <a:r>
              <a:rPr lang="es-ES" b="0" dirty="0"/>
              <a:t>Errores al cambiar de pantallas</a:t>
            </a:r>
          </a:p>
          <a:p>
            <a:pPr marL="171450" indent="-171450">
              <a:spcBef>
                <a:spcPts val="0"/>
              </a:spcBef>
              <a:buFont typeface="Arial" panose="020B0604020202020204" pitchFamily="34" charset="0"/>
              <a:buChar char="•"/>
            </a:pPr>
            <a:r>
              <a:rPr lang="es-ES" b="0" dirty="0"/>
              <a:t>Problemas de comunicación del cliente</a:t>
            </a:r>
          </a:p>
          <a:p>
            <a:pPr marL="171450" indent="-171450">
              <a:spcBef>
                <a:spcPts val="0"/>
              </a:spcBef>
              <a:buFont typeface="Arial" panose="020B0604020202020204" pitchFamily="34" charset="0"/>
              <a:buChar char="•"/>
            </a:pPr>
            <a:r>
              <a:rPr lang="es-ES" b="0" dirty="0"/>
              <a:t>Demoras por parte del agente</a:t>
            </a:r>
          </a:p>
          <a:p>
            <a:pPr marL="171450" indent="-171450">
              <a:spcBef>
                <a:spcPts val="0"/>
              </a:spcBef>
              <a:buFont typeface="Arial" panose="020B0604020202020204" pitchFamily="34" charset="0"/>
              <a:buChar char="•"/>
            </a:pPr>
            <a:r>
              <a:rPr lang="es-ES" b="0" dirty="0"/>
              <a:t>Falta de formación del agente</a:t>
            </a:r>
          </a:p>
          <a:p>
            <a:pPr marL="171450" indent="-171450">
              <a:spcBef>
                <a:spcPts val="0"/>
              </a:spcBef>
              <a:buFont typeface="Arial" panose="020B0604020202020204" pitchFamily="34" charset="0"/>
              <a:buChar char="•"/>
            </a:pPr>
            <a:r>
              <a:rPr lang="es-ES" b="0" dirty="0"/>
              <a:t>Desconocimiento de productos o procesos</a:t>
            </a:r>
          </a:p>
          <a:p>
            <a:pPr marL="171450" indent="-171450">
              <a:spcBef>
                <a:spcPts val="0"/>
              </a:spcBef>
              <a:buFont typeface="Arial" panose="020B0604020202020204" pitchFamily="34" charset="0"/>
              <a:buChar char="•"/>
            </a:pPr>
            <a:r>
              <a:rPr lang="es-ES" b="0" dirty="0"/>
              <a:t>Cliente indeciso</a:t>
            </a:r>
          </a:p>
          <a:p>
            <a:pPr marL="171450" indent="-171450">
              <a:spcBef>
                <a:spcPts val="0"/>
              </a:spcBef>
              <a:buFont typeface="Arial" panose="020B0604020202020204" pitchFamily="34" charset="0"/>
              <a:buChar char="•"/>
            </a:pPr>
            <a:r>
              <a:rPr lang="es-ES" b="0" dirty="0"/>
              <a:t>Demasiada información innecesaria</a:t>
            </a:r>
          </a:p>
          <a:p>
            <a:pPr marL="171450" indent="-171450">
              <a:spcBef>
                <a:spcPts val="0"/>
              </a:spcBef>
              <a:buFont typeface="Arial" panose="020B0604020202020204" pitchFamily="34" charset="0"/>
              <a:buChar char="•"/>
            </a:pPr>
            <a:r>
              <a:rPr lang="es-ES" b="0" dirty="0"/>
              <a:t>Falta de preparación del cliente</a:t>
            </a:r>
          </a:p>
        </p:txBody>
      </p:sp>
      <p:sp>
        <p:nvSpPr>
          <p:cNvPr id="38" name="CuadroTexto 37">
            <a:extLst>
              <a:ext uri="{FF2B5EF4-FFF2-40B4-BE49-F238E27FC236}">
                <a16:creationId xmlns:a16="http://schemas.microsoft.com/office/drawing/2014/main" id="{51C5112F-8DED-1D76-83A1-4C093E8C564D}"/>
              </a:ext>
            </a:extLst>
          </p:cNvPr>
          <p:cNvSpPr txBox="1"/>
          <p:nvPr/>
        </p:nvSpPr>
        <p:spPr>
          <a:xfrm>
            <a:off x="7688970" y="4453401"/>
            <a:ext cx="3873600" cy="1736646"/>
          </a:xfrm>
          <a:prstGeom prst="roundRect">
            <a:avLst/>
          </a:prstGeom>
          <a:noFill/>
          <a:ln w="19050">
            <a:solidFill>
              <a:srgbClr val="92D050"/>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Mejora de las herramientas tecnológicas</a:t>
            </a:r>
          </a:p>
          <a:p>
            <a:pPr marL="171450" indent="-171450">
              <a:spcBef>
                <a:spcPts val="0"/>
              </a:spcBef>
              <a:buFont typeface="Arial" panose="020B0604020202020204" pitchFamily="34" charset="0"/>
              <a:buChar char="•"/>
            </a:pPr>
            <a:r>
              <a:rPr lang="es-ES" b="0" dirty="0"/>
              <a:t>Capacitación adicional para los agentes</a:t>
            </a:r>
          </a:p>
          <a:p>
            <a:pPr marL="171450" indent="-171450">
              <a:spcBef>
                <a:spcPts val="0"/>
              </a:spcBef>
              <a:buFont typeface="Arial" panose="020B0604020202020204" pitchFamily="34" charset="0"/>
              <a:buChar char="•"/>
            </a:pPr>
            <a:r>
              <a:rPr lang="es-ES" b="0" dirty="0"/>
              <a:t>Optimización de la infraestructura técnica</a:t>
            </a:r>
          </a:p>
          <a:p>
            <a:pPr marL="171450" indent="-171450">
              <a:spcBef>
                <a:spcPts val="0"/>
              </a:spcBef>
              <a:buFont typeface="Arial" panose="020B0604020202020204" pitchFamily="34" charset="0"/>
              <a:buChar char="•"/>
            </a:pPr>
            <a:r>
              <a:rPr lang="es-ES" b="0" dirty="0"/>
              <a:t>Uso de guiones de llamada bien estructurados</a:t>
            </a:r>
          </a:p>
          <a:p>
            <a:pPr marL="171450" indent="-171450">
              <a:spcBef>
                <a:spcPts val="0"/>
              </a:spcBef>
              <a:buFont typeface="Arial" panose="020B0604020202020204" pitchFamily="34" charset="0"/>
              <a:buChar char="•"/>
            </a:pPr>
            <a:r>
              <a:rPr lang="es-ES" b="0" dirty="0"/>
              <a:t>Gestión del tiempo de la llamada</a:t>
            </a:r>
          </a:p>
          <a:p>
            <a:pPr marL="171450" indent="-171450">
              <a:spcBef>
                <a:spcPts val="0"/>
              </a:spcBef>
              <a:buFont typeface="Arial" panose="020B0604020202020204" pitchFamily="34" charset="0"/>
              <a:buChar char="•"/>
            </a:pPr>
            <a:r>
              <a:rPr lang="es-ES" b="0" dirty="0"/>
              <a:t>Preparación previa del cliente</a:t>
            </a:r>
          </a:p>
          <a:p>
            <a:pPr marL="171450" indent="-171450">
              <a:spcBef>
                <a:spcPts val="0"/>
              </a:spcBef>
              <a:buFont typeface="Arial" panose="020B0604020202020204" pitchFamily="34" charset="0"/>
              <a:buChar char="•"/>
            </a:pPr>
            <a:r>
              <a:rPr lang="es-ES" b="0" dirty="0"/>
              <a:t>Desarrollar habilidades de escucha activa</a:t>
            </a:r>
          </a:p>
          <a:p>
            <a:pPr marL="171450" indent="-171450">
              <a:spcBef>
                <a:spcPts val="0"/>
              </a:spcBef>
              <a:buFont typeface="Arial" panose="020B0604020202020204" pitchFamily="34" charset="0"/>
              <a:buChar char="•"/>
            </a:pPr>
            <a:r>
              <a:rPr lang="es-ES" b="0" dirty="0"/>
              <a:t>Optimización del flujo de trabajo</a:t>
            </a:r>
          </a:p>
        </p:txBody>
      </p:sp>
      <p:sp>
        <p:nvSpPr>
          <p:cNvPr id="41" name="Elipse 40">
            <a:extLst>
              <a:ext uri="{FF2B5EF4-FFF2-40B4-BE49-F238E27FC236}">
                <a16:creationId xmlns:a16="http://schemas.microsoft.com/office/drawing/2014/main" id="{EBE1CA10-386B-7E6C-C1AF-CBC1915E84EE}"/>
              </a:ext>
            </a:extLst>
          </p:cNvPr>
          <p:cNvSpPr/>
          <p:nvPr/>
        </p:nvSpPr>
        <p:spPr>
          <a:xfrm>
            <a:off x="6371770" y="2338721"/>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42" name="Elipse 41">
            <a:extLst>
              <a:ext uri="{FF2B5EF4-FFF2-40B4-BE49-F238E27FC236}">
                <a16:creationId xmlns:a16="http://schemas.microsoft.com/office/drawing/2014/main" id="{807290C0-F38E-C165-76F9-7D9A5C71E072}"/>
              </a:ext>
            </a:extLst>
          </p:cNvPr>
          <p:cNvSpPr/>
          <p:nvPr/>
        </p:nvSpPr>
        <p:spPr>
          <a:xfrm>
            <a:off x="6371770" y="4735858"/>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3" name="Elipse 42">
            <a:extLst>
              <a:ext uri="{FF2B5EF4-FFF2-40B4-BE49-F238E27FC236}">
                <a16:creationId xmlns:a16="http://schemas.microsoft.com/office/drawing/2014/main" id="{CEE29C46-E71A-57CD-0B9E-5BD8FA295929}"/>
              </a:ext>
            </a:extLst>
          </p:cNvPr>
          <p:cNvSpPr/>
          <p:nvPr/>
        </p:nvSpPr>
        <p:spPr>
          <a:xfrm>
            <a:off x="622361" y="4735856"/>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4" name="Elipse 43">
            <a:extLst>
              <a:ext uri="{FF2B5EF4-FFF2-40B4-BE49-F238E27FC236}">
                <a16:creationId xmlns:a16="http://schemas.microsoft.com/office/drawing/2014/main" id="{ECC5AFA2-2A78-BE0F-028B-542C5F713CFD}"/>
              </a:ext>
            </a:extLst>
          </p:cNvPr>
          <p:cNvSpPr/>
          <p:nvPr/>
        </p:nvSpPr>
        <p:spPr>
          <a:xfrm>
            <a:off x="622361" y="2338721"/>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Tree>
    <p:extLst>
      <p:ext uri="{BB962C8B-B14F-4D97-AF65-F5344CB8AC3E}">
        <p14:creationId xmlns:p14="http://schemas.microsoft.com/office/powerpoint/2010/main" val="113583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60400" y="805213"/>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60400" y="2712720"/>
            <a:ext cx="4275138" cy="3560763"/>
          </a:xfrm>
        </p:spPr>
        <p:txBody>
          <a:bodyPr/>
          <a:lstStyle/>
          <a:p>
            <a:r>
              <a:rPr lang="es-ES" dirty="0"/>
              <a:t>¿En qué medida los clientes con saldos más bajos están en más riesgo de incumplimiento de crédito?</a:t>
            </a:r>
          </a:p>
          <a:p>
            <a:r>
              <a:rPr lang="es-ES" dirty="0"/>
              <a:t>¿Cómo debemos ajustar nuestras políticas de crédito para mitigar este riesgo?</a:t>
            </a:r>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95C9FE2-B074-D064-504E-A89066AF19B7}"/>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6D428DE7-125E-F2F0-FD63-24537BAA8FE5}"/>
              </a:ext>
            </a:extLst>
          </p:cNvPr>
          <p:cNvSpPr/>
          <p:nvPr/>
        </p:nvSpPr>
        <p:spPr>
          <a:xfrm>
            <a:off x="505959" y="1104371"/>
            <a:ext cx="4085495"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Examinamos las variables “</a:t>
            </a:r>
            <a:r>
              <a:rPr lang="es-ES" sz="1400" b="1" i="1" dirty="0"/>
              <a:t>default</a:t>
            </a:r>
            <a:r>
              <a:rPr lang="es-ES" sz="1400" b="1" dirty="0"/>
              <a:t>” y “</a:t>
            </a:r>
            <a:r>
              <a:rPr lang="es-ES" sz="1400" b="1" i="1" dirty="0"/>
              <a:t>balance”</a:t>
            </a:r>
            <a:endParaRPr lang="es-ES" sz="1400" b="1" dirty="0"/>
          </a:p>
        </p:txBody>
      </p:sp>
      <p:pic>
        <p:nvPicPr>
          <p:cNvPr id="3" name="Imagen 2" descr="Gráfico, Gráfico circular&#10;&#10;Descripción generada automáticamente">
            <a:extLst>
              <a:ext uri="{FF2B5EF4-FFF2-40B4-BE49-F238E27FC236}">
                <a16:creationId xmlns:a16="http://schemas.microsoft.com/office/drawing/2014/main" id="{F442ABE6-3964-BD6C-6E96-2E33697BBD83}"/>
              </a:ext>
            </a:extLst>
          </p:cNvPr>
          <p:cNvPicPr>
            <a:picLocks noChangeAspect="1"/>
          </p:cNvPicPr>
          <p:nvPr/>
        </p:nvPicPr>
        <p:blipFill>
          <a:blip r:embed="rId2"/>
          <a:stretch>
            <a:fillRect/>
          </a:stretch>
        </p:blipFill>
        <p:spPr>
          <a:xfrm>
            <a:off x="642280" y="4097533"/>
            <a:ext cx="2291059" cy="2226895"/>
          </a:xfrm>
          <a:prstGeom prst="rect">
            <a:avLst/>
          </a:prstGeom>
        </p:spPr>
      </p:pic>
      <p:sp>
        <p:nvSpPr>
          <p:cNvPr id="6" name="QuadreDeText 4">
            <a:extLst>
              <a:ext uri="{FF2B5EF4-FFF2-40B4-BE49-F238E27FC236}">
                <a16:creationId xmlns:a16="http://schemas.microsoft.com/office/drawing/2014/main" id="{8D90D1A6-E82F-958F-AD93-7313D0555E25}"/>
              </a:ext>
            </a:extLst>
          </p:cNvPr>
          <p:cNvSpPr txBox="1"/>
          <p:nvPr/>
        </p:nvSpPr>
        <p:spPr>
          <a:xfrm>
            <a:off x="642280" y="1237508"/>
            <a:ext cx="3887358" cy="276999"/>
          </a:xfrm>
          <a:prstGeom prst="rect">
            <a:avLst/>
          </a:prstGeom>
          <a:noFill/>
        </p:spPr>
        <p:txBody>
          <a:bodyPr wrap="square" rtlCol="0">
            <a:spAutoFit/>
          </a:bodyPr>
          <a:lstStyle/>
          <a:p>
            <a:r>
              <a:rPr lang="es-ES" sz="1200" b="1" dirty="0"/>
              <a:t>1</a:t>
            </a:r>
            <a:r>
              <a:rPr lang="es-ES" sz="1200" dirty="0"/>
              <a:t>. Variable “</a:t>
            </a:r>
            <a:r>
              <a:rPr lang="es-ES" sz="1200" i="1" dirty="0"/>
              <a:t>default”</a:t>
            </a:r>
            <a:endParaRPr lang="es-ES" sz="1200" dirty="0"/>
          </a:p>
        </p:txBody>
      </p:sp>
      <p:sp>
        <p:nvSpPr>
          <p:cNvPr id="7" name="QuadreDeText 4">
            <a:extLst>
              <a:ext uri="{FF2B5EF4-FFF2-40B4-BE49-F238E27FC236}">
                <a16:creationId xmlns:a16="http://schemas.microsoft.com/office/drawing/2014/main" id="{36B62625-8CB0-3DE3-142E-38768C14C9EA}"/>
              </a:ext>
            </a:extLst>
          </p:cNvPr>
          <p:cNvSpPr txBox="1"/>
          <p:nvPr/>
        </p:nvSpPr>
        <p:spPr>
          <a:xfrm>
            <a:off x="642280" y="1647643"/>
            <a:ext cx="3812988" cy="646331"/>
          </a:xfrm>
          <a:prstGeom prst="rect">
            <a:avLst/>
          </a:prstGeom>
          <a:noFill/>
        </p:spPr>
        <p:txBody>
          <a:bodyPr wrap="square" rtlCol="0">
            <a:spAutoFit/>
          </a:bodyPr>
          <a:lstStyle/>
          <a:p>
            <a:pPr algn="just"/>
            <a:r>
              <a:rPr lang="es-ES" sz="1200" dirty="0"/>
              <a:t>“</a:t>
            </a:r>
            <a:r>
              <a:rPr lang="es-ES" sz="1200" b="1" i="1" dirty="0" err="1"/>
              <a:t>Credit</a:t>
            </a:r>
            <a:r>
              <a:rPr lang="es-ES" sz="1200" b="1" i="1" dirty="0"/>
              <a:t> default</a:t>
            </a:r>
            <a:r>
              <a:rPr lang="es-ES" sz="1200" dirty="0"/>
              <a:t>” </a:t>
            </a:r>
            <a:r>
              <a:rPr lang="es-ES" sz="1200" b="1" dirty="0"/>
              <a:t>o incumplimiento de crédito</a:t>
            </a:r>
            <a:r>
              <a:rPr lang="es-ES" sz="1200" dirty="0"/>
              <a:t> ocurre cuando una persona no cumple con los pagos acordados en un préstamo o crédito. </a:t>
            </a:r>
          </a:p>
        </p:txBody>
      </p:sp>
      <p:sp>
        <p:nvSpPr>
          <p:cNvPr id="10" name="QuadreDeText 16">
            <a:extLst>
              <a:ext uri="{FF2B5EF4-FFF2-40B4-BE49-F238E27FC236}">
                <a16:creationId xmlns:a16="http://schemas.microsoft.com/office/drawing/2014/main" id="{56C04771-DEFC-FD2B-3F7C-83951E515C5F}"/>
              </a:ext>
            </a:extLst>
          </p:cNvPr>
          <p:cNvSpPr txBox="1"/>
          <p:nvPr/>
        </p:nvSpPr>
        <p:spPr>
          <a:xfrm>
            <a:off x="647757" y="2895985"/>
            <a:ext cx="911312" cy="544830"/>
          </a:xfrm>
          <a:prstGeom prst="roundRect">
            <a:avLst/>
          </a:prstGeom>
          <a:solidFill>
            <a:schemeClr val="accent5">
              <a:lumMod val="10000"/>
              <a:lumOff val="90000"/>
            </a:schemeClr>
          </a:solidFill>
          <a:ln w="12700">
            <a:solidFill>
              <a:schemeClr val="accent5">
                <a:lumMod val="50000"/>
                <a:lumOff val="50000"/>
              </a:schemeClr>
            </a:solidFill>
          </a:ln>
        </p:spPr>
        <p:txBody>
          <a:bodyPr wrap="square">
            <a:spAutoFit/>
          </a:bodyPr>
          <a:lstStyle/>
          <a:p>
            <a:pPr algn="ctr"/>
            <a:r>
              <a:rPr lang="es-ES" sz="1300" b="1" dirty="0"/>
              <a:t>11162 clientes</a:t>
            </a:r>
          </a:p>
        </p:txBody>
      </p:sp>
      <p:sp>
        <p:nvSpPr>
          <p:cNvPr id="11" name="Abrir llave 10">
            <a:extLst>
              <a:ext uri="{FF2B5EF4-FFF2-40B4-BE49-F238E27FC236}">
                <a16:creationId xmlns:a16="http://schemas.microsoft.com/office/drawing/2014/main" id="{E4321BC9-3C8E-8615-54B1-DF5E2F9044BD}"/>
              </a:ext>
            </a:extLst>
          </p:cNvPr>
          <p:cNvSpPr/>
          <p:nvPr/>
        </p:nvSpPr>
        <p:spPr>
          <a:xfrm>
            <a:off x="1627021" y="2581098"/>
            <a:ext cx="263747" cy="1173779"/>
          </a:xfrm>
          <a:prstGeom prst="leftBrace">
            <a:avLst>
              <a:gd name="adj1" fmla="val 30688"/>
              <a:gd name="adj2" fmla="val 50000"/>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2" name="QuadreDeText 16">
            <a:extLst>
              <a:ext uri="{FF2B5EF4-FFF2-40B4-BE49-F238E27FC236}">
                <a16:creationId xmlns:a16="http://schemas.microsoft.com/office/drawing/2014/main" id="{E19E12A6-AC5C-06DC-A63B-5D3AC54670AA}"/>
              </a:ext>
            </a:extLst>
          </p:cNvPr>
          <p:cNvSpPr txBox="1"/>
          <p:nvPr/>
        </p:nvSpPr>
        <p:spPr>
          <a:xfrm>
            <a:off x="1964489" y="2668149"/>
            <a:ext cx="2490779" cy="306467"/>
          </a:xfrm>
          <a:prstGeom prst="roundRect">
            <a:avLst/>
          </a:prstGeom>
          <a:noFill/>
          <a:ln>
            <a:solidFill>
              <a:schemeClr val="accent5">
                <a:lumMod val="25000"/>
                <a:lumOff val="75000"/>
              </a:schemeClr>
            </a:solidFill>
            <a:prstDash val="sysDash"/>
          </a:ln>
        </p:spPr>
        <p:txBody>
          <a:bodyPr wrap="square">
            <a:spAutoFit/>
          </a:bodyPr>
          <a:lstStyle/>
          <a:p>
            <a:pPr algn="ctr"/>
            <a:r>
              <a:rPr lang="es-ES" sz="1200" dirty="0"/>
              <a:t>10994 clientes en estado “normal”</a:t>
            </a:r>
          </a:p>
        </p:txBody>
      </p:sp>
      <p:sp>
        <p:nvSpPr>
          <p:cNvPr id="13" name="QuadreDeText 16">
            <a:extLst>
              <a:ext uri="{FF2B5EF4-FFF2-40B4-BE49-F238E27FC236}">
                <a16:creationId xmlns:a16="http://schemas.microsoft.com/office/drawing/2014/main" id="{0EF56D0B-C914-3198-B45A-6C32EF185992}"/>
              </a:ext>
            </a:extLst>
          </p:cNvPr>
          <p:cNvSpPr txBox="1"/>
          <p:nvPr/>
        </p:nvSpPr>
        <p:spPr>
          <a:xfrm>
            <a:off x="1958867" y="3142630"/>
            <a:ext cx="2490779" cy="510778"/>
          </a:xfrm>
          <a:prstGeom prst="roundRect">
            <a:avLst/>
          </a:prstGeom>
          <a:noFill/>
          <a:ln>
            <a:solidFill>
              <a:schemeClr val="accent4">
                <a:lumMod val="60000"/>
                <a:lumOff val="40000"/>
              </a:schemeClr>
            </a:solidFill>
            <a:prstDash val="sysDash"/>
          </a:ln>
        </p:spPr>
        <p:txBody>
          <a:bodyPr wrap="square">
            <a:spAutoFit/>
          </a:bodyPr>
          <a:lstStyle/>
          <a:p>
            <a:pPr algn="ctr"/>
            <a:r>
              <a:rPr lang="es-ES" sz="1200" dirty="0"/>
              <a:t>168 clientes en estado de incumplimiento de crédito </a:t>
            </a:r>
          </a:p>
        </p:txBody>
      </p:sp>
      <p:sp>
        <p:nvSpPr>
          <p:cNvPr id="16" name="QuadreDeText 16">
            <a:extLst>
              <a:ext uri="{FF2B5EF4-FFF2-40B4-BE49-F238E27FC236}">
                <a16:creationId xmlns:a16="http://schemas.microsoft.com/office/drawing/2014/main" id="{05546FC9-9863-990B-1F80-82D0785C8482}"/>
              </a:ext>
            </a:extLst>
          </p:cNvPr>
          <p:cNvSpPr txBox="1"/>
          <p:nvPr/>
        </p:nvSpPr>
        <p:spPr>
          <a:xfrm>
            <a:off x="3005511" y="4187728"/>
            <a:ext cx="1444135" cy="203927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Distribución asimétrica entre los dos estados. </a:t>
            </a:r>
          </a:p>
          <a:p>
            <a:pPr algn="ctr"/>
            <a:r>
              <a:rPr lang="es-ES" sz="1300" dirty="0"/>
              <a:t>El </a:t>
            </a:r>
            <a:r>
              <a:rPr lang="es-ES" sz="1300" b="1" dirty="0"/>
              <a:t>2%</a:t>
            </a:r>
            <a:r>
              <a:rPr lang="es-ES" sz="1300" dirty="0"/>
              <a:t> de los clientes se encuentran </a:t>
            </a:r>
            <a:r>
              <a:rPr lang="es-ES" sz="1300" b="1" dirty="0"/>
              <a:t>en estado de morosidad</a:t>
            </a:r>
            <a:r>
              <a:rPr lang="es-ES" sz="1300" dirty="0"/>
              <a:t> con el banco.</a:t>
            </a:r>
          </a:p>
        </p:txBody>
      </p:sp>
      <p:sp>
        <p:nvSpPr>
          <p:cNvPr id="17" name="Rectángulo: esquinas redondeadas 16">
            <a:extLst>
              <a:ext uri="{FF2B5EF4-FFF2-40B4-BE49-F238E27FC236}">
                <a16:creationId xmlns:a16="http://schemas.microsoft.com/office/drawing/2014/main" id="{51B99B38-BAFD-94EC-14F9-96DBD6F10E90}"/>
              </a:ext>
            </a:extLst>
          </p:cNvPr>
          <p:cNvSpPr/>
          <p:nvPr/>
        </p:nvSpPr>
        <p:spPr>
          <a:xfrm>
            <a:off x="4727651" y="1104371"/>
            <a:ext cx="7008518"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QuadreDeText 4">
            <a:extLst>
              <a:ext uri="{FF2B5EF4-FFF2-40B4-BE49-F238E27FC236}">
                <a16:creationId xmlns:a16="http://schemas.microsoft.com/office/drawing/2014/main" id="{8758E877-9997-FC4B-5E9A-C379FB701FAA}"/>
              </a:ext>
            </a:extLst>
          </p:cNvPr>
          <p:cNvSpPr txBox="1"/>
          <p:nvPr/>
        </p:nvSpPr>
        <p:spPr>
          <a:xfrm>
            <a:off x="4981075" y="1237508"/>
            <a:ext cx="6476098" cy="276999"/>
          </a:xfrm>
          <a:prstGeom prst="rect">
            <a:avLst/>
          </a:prstGeom>
          <a:noFill/>
        </p:spPr>
        <p:txBody>
          <a:bodyPr wrap="square" rtlCol="0">
            <a:spAutoFit/>
          </a:bodyPr>
          <a:lstStyle/>
          <a:p>
            <a:r>
              <a:rPr lang="es-ES" sz="1200" b="1" dirty="0"/>
              <a:t>2</a:t>
            </a:r>
            <a:r>
              <a:rPr lang="es-ES" sz="1200" dirty="0"/>
              <a:t>. Variable “</a:t>
            </a:r>
            <a:r>
              <a:rPr lang="es-ES" sz="1200" i="1" dirty="0"/>
              <a:t>balance”</a:t>
            </a:r>
            <a:endParaRPr lang="es-ES" sz="1200" dirty="0"/>
          </a:p>
        </p:txBody>
      </p:sp>
      <p:sp>
        <p:nvSpPr>
          <p:cNvPr id="23" name="QuadreDeText 4">
            <a:extLst>
              <a:ext uri="{FF2B5EF4-FFF2-40B4-BE49-F238E27FC236}">
                <a16:creationId xmlns:a16="http://schemas.microsoft.com/office/drawing/2014/main" id="{8B3FB340-44F5-FED4-0071-0195D43FA481}"/>
              </a:ext>
            </a:extLst>
          </p:cNvPr>
          <p:cNvSpPr txBox="1"/>
          <p:nvPr/>
        </p:nvSpPr>
        <p:spPr>
          <a:xfrm>
            <a:off x="4981076" y="1642868"/>
            <a:ext cx="6568644" cy="276999"/>
          </a:xfrm>
          <a:prstGeom prst="rect">
            <a:avLst/>
          </a:prstGeom>
          <a:noFill/>
        </p:spPr>
        <p:txBody>
          <a:bodyPr wrap="square" rtlCol="0">
            <a:spAutoFit/>
          </a:bodyPr>
          <a:lstStyle/>
          <a:p>
            <a:pPr algn="just"/>
            <a:r>
              <a:rPr lang="es-ES" sz="1200" dirty="0"/>
              <a:t>“</a:t>
            </a:r>
            <a:r>
              <a:rPr lang="es-ES" sz="1200" b="1" i="1" dirty="0"/>
              <a:t>Balance</a:t>
            </a:r>
            <a:r>
              <a:rPr lang="es-ES" sz="1200" dirty="0"/>
              <a:t>” representa el saldo promedio anual que un cliente tiene en su cuenta bancaria. </a:t>
            </a:r>
          </a:p>
        </p:txBody>
      </p:sp>
      <p:graphicFrame>
        <p:nvGraphicFramePr>
          <p:cNvPr id="26" name="Tabla 25">
            <a:extLst>
              <a:ext uri="{FF2B5EF4-FFF2-40B4-BE49-F238E27FC236}">
                <a16:creationId xmlns:a16="http://schemas.microsoft.com/office/drawing/2014/main" id="{9E2C631C-551D-67F9-E128-4A62A777E4F1}"/>
              </a:ext>
            </a:extLst>
          </p:cNvPr>
          <p:cNvGraphicFramePr>
            <a:graphicFrameLocks noGrp="1"/>
          </p:cNvGraphicFramePr>
          <p:nvPr>
            <p:extLst>
              <p:ext uri="{D42A27DB-BD31-4B8C-83A1-F6EECF244321}">
                <p14:modId xmlns:p14="http://schemas.microsoft.com/office/powerpoint/2010/main" val="2929605847"/>
              </p:ext>
            </p:extLst>
          </p:nvPr>
        </p:nvGraphicFramePr>
        <p:xfrm>
          <a:off x="9637121" y="2391541"/>
          <a:ext cx="2005948" cy="1261867"/>
        </p:xfrm>
        <a:graphic>
          <a:graphicData uri="http://schemas.openxmlformats.org/drawingml/2006/table">
            <a:tbl>
              <a:tblPr firstRow="1" bandRow="1">
                <a:tableStyleId>{3B4B98B0-60AC-42C2-AFA5-B58CD77FA1E5}</a:tableStyleId>
              </a:tblPr>
              <a:tblGrid>
                <a:gridCol w="1363693">
                  <a:extLst>
                    <a:ext uri="{9D8B030D-6E8A-4147-A177-3AD203B41FA5}">
                      <a16:colId xmlns:a16="http://schemas.microsoft.com/office/drawing/2014/main" val="1156508243"/>
                    </a:ext>
                  </a:extLst>
                </a:gridCol>
                <a:gridCol w="642255">
                  <a:extLst>
                    <a:ext uri="{9D8B030D-6E8A-4147-A177-3AD203B41FA5}">
                      <a16:colId xmlns:a16="http://schemas.microsoft.com/office/drawing/2014/main" val="588162770"/>
                    </a:ext>
                  </a:extLst>
                </a:gridCol>
              </a:tblGrid>
              <a:tr h="247566">
                <a:tc>
                  <a:txBody>
                    <a:bodyPr/>
                    <a:lstStyle/>
                    <a:p>
                      <a:r>
                        <a:rPr lang="es-ES" sz="1050" b="1" dirty="0">
                          <a:solidFill>
                            <a:schemeClr val="tx1"/>
                          </a:solidFill>
                        </a:rPr>
                        <a:t>Estadística descriptiva</a:t>
                      </a:r>
                    </a:p>
                  </a:txBody>
                  <a:tcPr/>
                </a:tc>
                <a:tc>
                  <a:txBody>
                    <a:bodyPr/>
                    <a:lstStyle/>
                    <a:p>
                      <a:r>
                        <a:rPr lang="es-ES" sz="1050" b="1" dirty="0">
                          <a:solidFill>
                            <a:schemeClr val="tx1"/>
                          </a:solidFill>
                        </a:rPr>
                        <a:t>Valor</a:t>
                      </a:r>
                    </a:p>
                  </a:txBody>
                  <a:tcPr/>
                </a:tc>
                <a:extLst>
                  <a:ext uri="{0D108BD9-81ED-4DB2-BD59-A6C34878D82A}">
                    <a16:rowId xmlns:a16="http://schemas.microsoft.com/office/drawing/2014/main" val="3001908817"/>
                  </a:ext>
                </a:extLst>
              </a:tr>
              <a:tr h="228229">
                <a:tc>
                  <a:txBody>
                    <a:bodyPr/>
                    <a:lstStyle/>
                    <a:p>
                      <a:r>
                        <a:rPr lang="es-ES" sz="1050" b="0" dirty="0"/>
                        <a:t>Promedio</a:t>
                      </a:r>
                    </a:p>
                  </a:txBody>
                  <a:tcPr/>
                </a:tc>
                <a:tc>
                  <a:txBody>
                    <a:bodyPr/>
                    <a:lstStyle/>
                    <a:p>
                      <a:r>
                        <a:rPr lang="es-ES" sz="1050" b="0" dirty="0"/>
                        <a:t>1528.54</a:t>
                      </a:r>
                    </a:p>
                  </a:txBody>
                  <a:tcPr/>
                </a:tc>
                <a:extLst>
                  <a:ext uri="{0D108BD9-81ED-4DB2-BD59-A6C34878D82A}">
                    <a16:rowId xmlns:a16="http://schemas.microsoft.com/office/drawing/2014/main" val="1515654919"/>
                  </a:ext>
                </a:extLst>
              </a:tr>
              <a:tr h="256027">
                <a:tc>
                  <a:txBody>
                    <a:bodyPr/>
                    <a:lstStyle/>
                    <a:p>
                      <a:r>
                        <a:rPr lang="es-ES" sz="1050" b="0" dirty="0"/>
                        <a:t>Desviación estándar</a:t>
                      </a:r>
                    </a:p>
                  </a:txBody>
                  <a:tcPr>
                    <a:noFill/>
                  </a:tcPr>
                </a:tc>
                <a:tc>
                  <a:txBody>
                    <a:bodyPr/>
                    <a:lstStyle/>
                    <a:p>
                      <a:r>
                        <a:rPr lang="es-ES" sz="1050" b="0" dirty="0"/>
                        <a:t>3225.41</a:t>
                      </a:r>
                    </a:p>
                  </a:txBody>
                  <a:tcPr>
                    <a:noFill/>
                  </a:tcPr>
                </a:tc>
                <a:extLst>
                  <a:ext uri="{0D108BD9-81ED-4DB2-BD59-A6C34878D82A}">
                    <a16:rowId xmlns:a16="http://schemas.microsoft.com/office/drawing/2014/main" val="1485441726"/>
                  </a:ext>
                </a:extLst>
              </a:tr>
              <a:tr h="242763">
                <a:tc>
                  <a:txBody>
                    <a:bodyPr/>
                    <a:lstStyle/>
                    <a:p>
                      <a:r>
                        <a:rPr lang="es-ES" sz="1050" dirty="0"/>
                        <a:t>Mínimo</a:t>
                      </a:r>
                    </a:p>
                  </a:txBody>
                  <a:tcPr/>
                </a:tc>
                <a:tc>
                  <a:txBody>
                    <a:bodyPr/>
                    <a:lstStyle/>
                    <a:p>
                      <a:r>
                        <a:rPr lang="es-ES" sz="1050" dirty="0"/>
                        <a:t>-6847</a:t>
                      </a:r>
                    </a:p>
                  </a:txBody>
                  <a:tcPr/>
                </a:tc>
                <a:extLst>
                  <a:ext uri="{0D108BD9-81ED-4DB2-BD59-A6C34878D82A}">
                    <a16:rowId xmlns:a16="http://schemas.microsoft.com/office/drawing/2014/main" val="2852052672"/>
                  </a:ext>
                </a:extLst>
              </a:tr>
              <a:tr h="217547">
                <a:tc>
                  <a:txBody>
                    <a:bodyPr/>
                    <a:lstStyle/>
                    <a:p>
                      <a:r>
                        <a:rPr lang="es-ES" sz="1050" dirty="0"/>
                        <a:t>Máximo</a:t>
                      </a:r>
                    </a:p>
                  </a:txBody>
                  <a:tcPr/>
                </a:tc>
                <a:tc>
                  <a:txBody>
                    <a:bodyPr/>
                    <a:lstStyle/>
                    <a:p>
                      <a:r>
                        <a:rPr lang="es-ES" sz="1050" dirty="0"/>
                        <a:t>81204</a:t>
                      </a:r>
                    </a:p>
                  </a:txBody>
                  <a:tcPr/>
                </a:tc>
                <a:extLst>
                  <a:ext uri="{0D108BD9-81ED-4DB2-BD59-A6C34878D82A}">
                    <a16:rowId xmlns:a16="http://schemas.microsoft.com/office/drawing/2014/main" val="1314063890"/>
                  </a:ext>
                </a:extLst>
              </a:tr>
            </a:tbl>
          </a:graphicData>
        </a:graphic>
      </p:graphicFrame>
      <p:sp>
        <p:nvSpPr>
          <p:cNvPr id="30" name="QuadreDeText 16">
            <a:extLst>
              <a:ext uri="{FF2B5EF4-FFF2-40B4-BE49-F238E27FC236}">
                <a16:creationId xmlns:a16="http://schemas.microsoft.com/office/drawing/2014/main" id="{B354E653-9A7B-2709-963B-49FF039AFC0A}"/>
              </a:ext>
            </a:extLst>
          </p:cNvPr>
          <p:cNvSpPr txBox="1"/>
          <p:nvPr/>
        </p:nvSpPr>
        <p:spPr>
          <a:xfrm>
            <a:off x="9637372" y="4673049"/>
            <a:ext cx="2005697" cy="987504"/>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El saldo de los clientes que incumplieron con su crédito se concentra en valores negativos y bajos.</a:t>
            </a:r>
          </a:p>
        </p:txBody>
      </p:sp>
      <p:pic>
        <p:nvPicPr>
          <p:cNvPr id="32" name="Imagen 31" descr="Gráfico&#10;&#10;Descripción generada automáticamente">
            <a:extLst>
              <a:ext uri="{FF2B5EF4-FFF2-40B4-BE49-F238E27FC236}">
                <a16:creationId xmlns:a16="http://schemas.microsoft.com/office/drawing/2014/main" id="{51636733-1C8D-5B37-C2E9-AEFF04BC32C4}"/>
              </a:ext>
            </a:extLst>
          </p:cNvPr>
          <p:cNvPicPr>
            <a:picLocks noChangeAspect="1"/>
          </p:cNvPicPr>
          <p:nvPr/>
        </p:nvPicPr>
        <p:blipFill>
          <a:blip r:embed="rId3"/>
          <a:stretch>
            <a:fillRect/>
          </a:stretch>
        </p:blipFill>
        <p:spPr>
          <a:xfrm>
            <a:off x="4977626" y="1975124"/>
            <a:ext cx="4566394" cy="2121775"/>
          </a:xfrm>
          <a:prstGeom prst="rect">
            <a:avLst/>
          </a:prstGeom>
        </p:spPr>
      </p:pic>
      <p:pic>
        <p:nvPicPr>
          <p:cNvPr id="34" name="Imagen 33" descr="Texto&#10;&#10;Descripción generada automáticamente con confianza baja">
            <a:extLst>
              <a:ext uri="{FF2B5EF4-FFF2-40B4-BE49-F238E27FC236}">
                <a16:creationId xmlns:a16="http://schemas.microsoft.com/office/drawing/2014/main" id="{F8F1B7B6-8105-6BD2-EC4A-B9308DE3746A}"/>
              </a:ext>
            </a:extLst>
          </p:cNvPr>
          <p:cNvPicPr>
            <a:picLocks noChangeAspect="1"/>
          </p:cNvPicPr>
          <p:nvPr/>
        </p:nvPicPr>
        <p:blipFill>
          <a:blip r:embed="rId4"/>
          <a:stretch>
            <a:fillRect/>
          </a:stretch>
        </p:blipFill>
        <p:spPr>
          <a:xfrm>
            <a:off x="4979504" y="4106601"/>
            <a:ext cx="4564516" cy="2120400"/>
          </a:xfrm>
          <a:prstGeom prst="rect">
            <a:avLst/>
          </a:prstGeom>
        </p:spPr>
      </p:pic>
    </p:spTree>
    <p:extLst>
      <p:ext uri="{BB962C8B-B14F-4D97-AF65-F5344CB8AC3E}">
        <p14:creationId xmlns:p14="http://schemas.microsoft.com/office/powerpoint/2010/main" val="110053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85000" lnSpcReduction="10000"/>
          </a:bodyPr>
          <a:lstStyle/>
          <a:p>
            <a:pPr rtl="0"/>
            <a:r>
              <a:rPr lang="es-ES" sz="2400" dirty="0"/>
              <a:t>¿Cuáles son los perfiles demográficos que muestran mayor propensión a contratar productos financieros?</a:t>
            </a:r>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3AE32693-B27E-4625-2C3C-91B4DFFB2CB7}"/>
              </a:ext>
            </a:extLst>
          </p:cNvPr>
          <p:cNvSpPr/>
          <p:nvPr/>
        </p:nvSpPr>
        <p:spPr>
          <a:xfrm>
            <a:off x="511073" y="3841775"/>
            <a:ext cx="11230211" cy="2587301"/>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esquinas redondeadas 38">
            <a:extLst>
              <a:ext uri="{FF2B5EF4-FFF2-40B4-BE49-F238E27FC236}">
                <a16:creationId xmlns:a16="http://schemas.microsoft.com/office/drawing/2014/main" id="{3BD6F4A2-CF33-D97B-8D02-34A67DF50025}"/>
              </a:ext>
            </a:extLst>
          </p:cNvPr>
          <p:cNvSpPr/>
          <p:nvPr/>
        </p:nvSpPr>
        <p:spPr>
          <a:xfrm>
            <a:off x="5258680" y="1132230"/>
            <a:ext cx="6482604"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1227BA88-4722-9744-2A9E-5B6D4A486D5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TRATAMIENTO DE </a:t>
            </a:r>
            <a:r>
              <a:rPr lang="es-ES" sz="2400" b="1" i="1" dirty="0">
                <a:solidFill>
                  <a:schemeClr val="accent3">
                    <a:lumMod val="50000"/>
                  </a:schemeClr>
                </a:solidFill>
                <a:effectLst/>
                <a:latin typeface="+mj-lt"/>
              </a:rPr>
              <a:t>OUTLIERS</a:t>
            </a:r>
          </a:p>
          <a:p>
            <a:r>
              <a:rPr lang="es-ES" sz="1400" b="1" dirty="0"/>
              <a:t>Detectamos un 9,45% </a:t>
            </a:r>
            <a:r>
              <a:rPr lang="es-ES" sz="1400" b="1" i="1" dirty="0" err="1"/>
              <a:t>outliers</a:t>
            </a:r>
            <a:r>
              <a:rPr lang="es-ES" sz="1400" b="1" dirty="0"/>
              <a:t> en ‘balance’ y diseñamos la estrategia para su tratamiento</a:t>
            </a:r>
          </a:p>
        </p:txBody>
      </p:sp>
      <p:sp>
        <p:nvSpPr>
          <p:cNvPr id="27" name="Rectángulo: esquinas redondeadas 26">
            <a:extLst>
              <a:ext uri="{FF2B5EF4-FFF2-40B4-BE49-F238E27FC236}">
                <a16:creationId xmlns:a16="http://schemas.microsoft.com/office/drawing/2014/main" id="{759A732C-39CB-0625-C8E6-F67C47D82D1A}"/>
              </a:ext>
            </a:extLst>
          </p:cNvPr>
          <p:cNvSpPr/>
          <p:nvPr/>
        </p:nvSpPr>
        <p:spPr>
          <a:xfrm>
            <a:off x="505959" y="1103954"/>
            <a:ext cx="4581607"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QuadreDeText 4">
            <a:extLst>
              <a:ext uri="{FF2B5EF4-FFF2-40B4-BE49-F238E27FC236}">
                <a16:creationId xmlns:a16="http://schemas.microsoft.com/office/drawing/2014/main" id="{3675F878-D27B-996C-FDE1-16D2FF7C262A}"/>
              </a:ext>
            </a:extLst>
          </p:cNvPr>
          <p:cNvSpPr txBox="1"/>
          <p:nvPr/>
        </p:nvSpPr>
        <p:spPr>
          <a:xfrm>
            <a:off x="5353550" y="1170091"/>
            <a:ext cx="6217920" cy="276999"/>
          </a:xfrm>
          <a:prstGeom prst="rect">
            <a:avLst/>
          </a:prstGeom>
          <a:noFill/>
        </p:spPr>
        <p:txBody>
          <a:bodyPr wrap="square" rtlCol="0">
            <a:spAutoFit/>
          </a:bodyPr>
          <a:lstStyle/>
          <a:p>
            <a:r>
              <a:rPr lang="es-ES" sz="1200" b="1" dirty="0"/>
              <a:t>1</a:t>
            </a:r>
            <a:r>
              <a:rPr lang="es-ES" sz="1200" dirty="0"/>
              <a:t>. En una primera aproximación realizamos la transformación logarítmica para tratar los </a:t>
            </a:r>
            <a:r>
              <a:rPr lang="es-ES" sz="1200" i="1" dirty="0" err="1"/>
              <a:t>outliers</a:t>
            </a:r>
            <a:endParaRPr lang="es-ES" sz="1200" dirty="0"/>
          </a:p>
        </p:txBody>
      </p:sp>
      <p:sp>
        <p:nvSpPr>
          <p:cNvPr id="11" name="QuadreDeText 16">
            <a:extLst>
              <a:ext uri="{FF2B5EF4-FFF2-40B4-BE49-F238E27FC236}">
                <a16:creationId xmlns:a16="http://schemas.microsoft.com/office/drawing/2014/main" id="{D9354DB0-B8FE-CF4C-DB3A-06FEF58A218A}"/>
              </a:ext>
            </a:extLst>
          </p:cNvPr>
          <p:cNvSpPr txBox="1"/>
          <p:nvPr/>
        </p:nvSpPr>
        <p:spPr>
          <a:xfrm>
            <a:off x="9811617" y="2128450"/>
            <a:ext cx="1731183"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Constatamos que el tratamiento </a:t>
            </a:r>
            <a:r>
              <a:rPr lang="es-ES" sz="1300" b="1" dirty="0"/>
              <a:t>no altera</a:t>
            </a:r>
            <a:r>
              <a:rPr lang="es-ES" sz="1300" dirty="0"/>
              <a:t> apenas la </a:t>
            </a:r>
            <a:r>
              <a:rPr lang="es-ES" sz="1300" b="1" dirty="0"/>
              <a:t>distribución</a:t>
            </a:r>
            <a:r>
              <a:rPr lang="es-ES" sz="1300" dirty="0"/>
              <a:t>.</a:t>
            </a:r>
          </a:p>
        </p:txBody>
      </p:sp>
      <p:sp>
        <p:nvSpPr>
          <p:cNvPr id="12" name="QuadreDeText 18">
            <a:extLst>
              <a:ext uri="{FF2B5EF4-FFF2-40B4-BE49-F238E27FC236}">
                <a16:creationId xmlns:a16="http://schemas.microsoft.com/office/drawing/2014/main" id="{69A2AC8E-AD6C-FC08-19BF-4EFE214E93B6}"/>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sp>
        <p:nvSpPr>
          <p:cNvPr id="15" name="QuadreDeText 9">
            <a:extLst>
              <a:ext uri="{FF2B5EF4-FFF2-40B4-BE49-F238E27FC236}">
                <a16:creationId xmlns:a16="http://schemas.microsoft.com/office/drawing/2014/main" id="{155535EC-CB3F-4550-BBF1-E22D4BF0DFB8}"/>
              </a:ext>
            </a:extLst>
          </p:cNvPr>
          <p:cNvSpPr txBox="1"/>
          <p:nvPr/>
        </p:nvSpPr>
        <p:spPr>
          <a:xfrm>
            <a:off x="640499" y="1173542"/>
            <a:ext cx="4251592" cy="276999"/>
          </a:xfrm>
          <a:prstGeom prst="rect">
            <a:avLst/>
          </a:prstGeom>
          <a:noFill/>
        </p:spPr>
        <p:txBody>
          <a:bodyPr wrap="square">
            <a:spAutoFit/>
          </a:bodyPr>
          <a:lstStyle/>
          <a:p>
            <a:pPr algn="just"/>
            <a:r>
              <a:rPr lang="es-ES" sz="1200" dirty="0"/>
              <a:t>Múltiples </a:t>
            </a:r>
            <a:r>
              <a:rPr lang="es-ES" sz="1200" i="1" dirty="0" err="1"/>
              <a:t>outliers</a:t>
            </a:r>
            <a:r>
              <a:rPr lang="es-ES" sz="1200" dirty="0"/>
              <a:t> en la parte más positiva del Balance</a:t>
            </a:r>
          </a:p>
        </p:txBody>
      </p:sp>
      <p:sp>
        <p:nvSpPr>
          <p:cNvPr id="18" name="QuadreDeText 22">
            <a:extLst>
              <a:ext uri="{FF2B5EF4-FFF2-40B4-BE49-F238E27FC236}">
                <a16:creationId xmlns:a16="http://schemas.microsoft.com/office/drawing/2014/main" id="{E51AB94F-E1D0-5734-8858-8B328987A871}"/>
              </a:ext>
            </a:extLst>
          </p:cNvPr>
          <p:cNvSpPr txBox="1"/>
          <p:nvPr/>
        </p:nvSpPr>
        <p:spPr>
          <a:xfrm>
            <a:off x="640499" y="3908923"/>
            <a:ext cx="6101113" cy="307777"/>
          </a:xfrm>
          <a:prstGeom prst="rect">
            <a:avLst/>
          </a:prstGeom>
          <a:noFill/>
        </p:spPr>
        <p:txBody>
          <a:bodyPr wrap="square" rtlCol="0">
            <a:spAutoFit/>
          </a:bodyPr>
          <a:lstStyle/>
          <a:p>
            <a:r>
              <a:rPr lang="es-ES" sz="1200" b="1" dirty="0"/>
              <a:t>2</a:t>
            </a:r>
            <a:r>
              <a:rPr lang="es-ES" sz="1400" b="1" dirty="0"/>
              <a:t>.</a:t>
            </a:r>
            <a:r>
              <a:rPr lang="es-ES" sz="1200" dirty="0"/>
              <a:t> Decidimos separar el balance en categorías para analizar su relación con el incumplimiento</a:t>
            </a:r>
          </a:p>
        </p:txBody>
      </p:sp>
      <p:pic>
        <p:nvPicPr>
          <p:cNvPr id="23" name="Imagen 22" descr="Gráfico&#10;&#10;Descripción generada automáticamente con confianza media">
            <a:extLst>
              <a:ext uri="{FF2B5EF4-FFF2-40B4-BE49-F238E27FC236}">
                <a16:creationId xmlns:a16="http://schemas.microsoft.com/office/drawing/2014/main" id="{D075B94B-CFC9-F5A1-F64F-0C2F191A5863}"/>
              </a:ext>
            </a:extLst>
          </p:cNvPr>
          <p:cNvPicPr>
            <a:picLocks noChangeAspect="1"/>
          </p:cNvPicPr>
          <p:nvPr/>
        </p:nvPicPr>
        <p:blipFill>
          <a:blip r:embed="rId3"/>
          <a:stretch>
            <a:fillRect/>
          </a:stretch>
        </p:blipFill>
        <p:spPr>
          <a:xfrm>
            <a:off x="640499" y="1635207"/>
            <a:ext cx="4251592" cy="1908242"/>
          </a:xfrm>
          <a:prstGeom prst="rect">
            <a:avLst/>
          </a:prstGeom>
        </p:spPr>
      </p:pic>
      <p:pic>
        <p:nvPicPr>
          <p:cNvPr id="26" name="Imagen 25" descr="Gráfico, Histograma&#10;&#10;Descripción generada automáticamente">
            <a:extLst>
              <a:ext uri="{FF2B5EF4-FFF2-40B4-BE49-F238E27FC236}">
                <a16:creationId xmlns:a16="http://schemas.microsoft.com/office/drawing/2014/main" id="{DB16559C-C063-4DB9-7347-A5898565243F}"/>
              </a:ext>
            </a:extLst>
          </p:cNvPr>
          <p:cNvPicPr>
            <a:picLocks noChangeAspect="1"/>
          </p:cNvPicPr>
          <p:nvPr/>
        </p:nvPicPr>
        <p:blipFill>
          <a:blip r:embed="rId4"/>
          <a:stretch>
            <a:fillRect/>
          </a:stretch>
        </p:blipFill>
        <p:spPr>
          <a:xfrm>
            <a:off x="5353549" y="1632099"/>
            <a:ext cx="4367389" cy="1908993"/>
          </a:xfrm>
          <a:prstGeom prst="roundRect">
            <a:avLst>
              <a:gd name="adj" fmla="val 7526"/>
            </a:avLst>
          </a:prstGeom>
        </p:spPr>
      </p:pic>
      <p:pic>
        <p:nvPicPr>
          <p:cNvPr id="21" name="Imatge 6">
            <a:extLst>
              <a:ext uri="{FF2B5EF4-FFF2-40B4-BE49-F238E27FC236}">
                <a16:creationId xmlns:a16="http://schemas.microsoft.com/office/drawing/2014/main" id="{A02DFF61-FD76-FB0B-56C8-A208C4D84405}"/>
              </a:ext>
            </a:extLst>
          </p:cNvPr>
          <p:cNvPicPr>
            <a:picLocks noChangeAspect="1"/>
          </p:cNvPicPr>
          <p:nvPr/>
        </p:nvPicPr>
        <p:blipFill>
          <a:blip r:embed="rId5"/>
          <a:srcRect l="12863"/>
          <a:stretch/>
        </p:blipFill>
        <p:spPr>
          <a:xfrm>
            <a:off x="6741612" y="2135633"/>
            <a:ext cx="795631" cy="901924"/>
          </a:xfrm>
          <a:prstGeom prst="rect">
            <a:avLst/>
          </a:prstGeom>
        </p:spPr>
      </p:pic>
      <p:graphicFrame>
        <p:nvGraphicFramePr>
          <p:cNvPr id="41" name="Tabla 40">
            <a:extLst>
              <a:ext uri="{FF2B5EF4-FFF2-40B4-BE49-F238E27FC236}">
                <a16:creationId xmlns:a16="http://schemas.microsoft.com/office/drawing/2014/main" id="{B793F831-8A60-F829-9615-5BD9A6949712}"/>
              </a:ext>
            </a:extLst>
          </p:cNvPr>
          <p:cNvGraphicFramePr>
            <a:graphicFrameLocks noGrp="1"/>
          </p:cNvGraphicFramePr>
          <p:nvPr>
            <p:extLst>
              <p:ext uri="{D42A27DB-BD31-4B8C-83A1-F6EECF244321}">
                <p14:modId xmlns:p14="http://schemas.microsoft.com/office/powerpoint/2010/main" val="4179346279"/>
              </p:ext>
            </p:extLst>
          </p:nvPr>
        </p:nvGraphicFramePr>
        <p:xfrm>
          <a:off x="7617773" y="3933074"/>
          <a:ext cx="3933727" cy="1304210"/>
        </p:xfrm>
        <a:graphic>
          <a:graphicData uri="http://schemas.openxmlformats.org/drawingml/2006/table">
            <a:tbl>
              <a:tblPr firstRow="1" bandRow="1">
                <a:tableStyleId>{3B4B98B0-60AC-42C2-AFA5-B58CD77FA1E5}</a:tableStyleId>
              </a:tblPr>
              <a:tblGrid>
                <a:gridCol w="1187410">
                  <a:extLst>
                    <a:ext uri="{9D8B030D-6E8A-4147-A177-3AD203B41FA5}">
                      <a16:colId xmlns:a16="http://schemas.microsoft.com/office/drawing/2014/main" val="1156508243"/>
                    </a:ext>
                  </a:extLst>
                </a:gridCol>
                <a:gridCol w="894371">
                  <a:extLst>
                    <a:ext uri="{9D8B030D-6E8A-4147-A177-3AD203B41FA5}">
                      <a16:colId xmlns:a16="http://schemas.microsoft.com/office/drawing/2014/main" val="588162770"/>
                    </a:ext>
                  </a:extLst>
                </a:gridCol>
                <a:gridCol w="868514">
                  <a:extLst>
                    <a:ext uri="{9D8B030D-6E8A-4147-A177-3AD203B41FA5}">
                      <a16:colId xmlns:a16="http://schemas.microsoft.com/office/drawing/2014/main" val="2028733016"/>
                    </a:ext>
                  </a:extLst>
                </a:gridCol>
                <a:gridCol w="983432">
                  <a:extLst>
                    <a:ext uri="{9D8B030D-6E8A-4147-A177-3AD203B41FA5}">
                      <a16:colId xmlns:a16="http://schemas.microsoft.com/office/drawing/2014/main" val="840164431"/>
                    </a:ext>
                  </a:extLst>
                </a:gridCol>
              </a:tblGrid>
              <a:tr h="260842">
                <a:tc>
                  <a:txBody>
                    <a:bodyPr/>
                    <a:lstStyle/>
                    <a:p>
                      <a:r>
                        <a:rPr lang="es-ES" sz="1000" b="1" dirty="0">
                          <a:solidFill>
                            <a:schemeClr val="tx1"/>
                          </a:solidFill>
                        </a:rPr>
                        <a:t>Categoría balance</a:t>
                      </a:r>
                    </a:p>
                  </a:txBody>
                  <a:tcPr/>
                </a:tc>
                <a:tc>
                  <a:txBody>
                    <a:bodyPr/>
                    <a:lstStyle/>
                    <a:p>
                      <a:r>
                        <a:rPr lang="es-ES" sz="1000" b="1" dirty="0">
                          <a:solidFill>
                            <a:schemeClr val="tx1"/>
                          </a:solidFill>
                        </a:rPr>
                        <a:t>% 6 cat.</a:t>
                      </a:r>
                    </a:p>
                  </a:txBody>
                  <a:tcPr/>
                </a:tc>
                <a:tc>
                  <a:txBody>
                    <a:bodyPr/>
                    <a:lstStyle/>
                    <a:p>
                      <a:r>
                        <a:rPr lang="es-ES" sz="1000" b="1" dirty="0">
                          <a:solidFill>
                            <a:schemeClr val="tx1"/>
                          </a:solidFill>
                        </a:rPr>
                        <a:t>% 4 cat.</a:t>
                      </a:r>
                    </a:p>
                  </a:txBody>
                  <a:tcPr/>
                </a:tc>
                <a:tc>
                  <a:txBody>
                    <a:bodyPr/>
                    <a:lstStyle/>
                    <a:p>
                      <a:r>
                        <a:rPr lang="es-ES" sz="1000" b="1" dirty="0">
                          <a:solidFill>
                            <a:schemeClr val="tx1"/>
                          </a:solidFill>
                        </a:rPr>
                        <a:t>Diferencia</a:t>
                      </a:r>
                    </a:p>
                  </a:txBody>
                  <a:tcPr/>
                </a:tc>
                <a:extLst>
                  <a:ext uri="{0D108BD9-81ED-4DB2-BD59-A6C34878D82A}">
                    <a16:rowId xmlns:a16="http://schemas.microsoft.com/office/drawing/2014/main" val="3001908817"/>
                  </a:ext>
                </a:extLst>
              </a:tr>
              <a:tr h="260842">
                <a:tc>
                  <a:txBody>
                    <a:bodyPr/>
                    <a:lstStyle/>
                    <a:p>
                      <a:r>
                        <a:rPr lang="es-ES" sz="1000" b="0" dirty="0"/>
                        <a:t>Bajo</a:t>
                      </a:r>
                    </a:p>
                  </a:txBody>
                  <a:tcPr/>
                </a:tc>
                <a:tc>
                  <a:txBody>
                    <a:bodyPr/>
                    <a:lstStyle/>
                    <a:p>
                      <a:r>
                        <a:rPr lang="es-ES" sz="1000" b="0" dirty="0"/>
                        <a:t>4.89</a:t>
                      </a:r>
                    </a:p>
                  </a:txBody>
                  <a:tcPr/>
                </a:tc>
                <a:tc>
                  <a:txBody>
                    <a:bodyPr/>
                    <a:lstStyle/>
                    <a:p>
                      <a:r>
                        <a:rPr lang="es-ES" sz="1000" b="0" dirty="0"/>
                        <a:t>4.92</a:t>
                      </a:r>
                    </a:p>
                  </a:txBody>
                  <a:tcPr/>
                </a:tc>
                <a:tc>
                  <a:txBody>
                    <a:bodyPr/>
                    <a:lstStyle/>
                    <a:p>
                      <a:r>
                        <a:rPr lang="es-ES" sz="1000" b="1" dirty="0"/>
                        <a:t>0.03</a:t>
                      </a:r>
                    </a:p>
                  </a:txBody>
                  <a:tcPr>
                    <a:solidFill>
                      <a:schemeClr val="accent4">
                        <a:alpha val="20000"/>
                      </a:schemeClr>
                    </a:solidFill>
                  </a:tcPr>
                </a:tc>
                <a:extLst>
                  <a:ext uri="{0D108BD9-81ED-4DB2-BD59-A6C34878D82A}">
                    <a16:rowId xmlns:a16="http://schemas.microsoft.com/office/drawing/2014/main" val="1515654919"/>
                  </a:ext>
                </a:extLst>
              </a:tr>
              <a:tr h="260842">
                <a:tc>
                  <a:txBody>
                    <a:bodyPr/>
                    <a:lstStyle/>
                    <a:p>
                      <a:r>
                        <a:rPr lang="es-ES" sz="1000" dirty="0"/>
                        <a:t>Medio-bajo</a:t>
                      </a:r>
                    </a:p>
                  </a:txBody>
                  <a:tcPr/>
                </a:tc>
                <a:tc>
                  <a:txBody>
                    <a:bodyPr/>
                    <a:lstStyle/>
                    <a:p>
                      <a:r>
                        <a:rPr lang="es-ES" sz="1000" dirty="0"/>
                        <a:t>0.61</a:t>
                      </a:r>
                    </a:p>
                  </a:txBody>
                  <a:tcPr/>
                </a:tc>
                <a:tc>
                  <a:txBody>
                    <a:bodyPr/>
                    <a:lstStyle/>
                    <a:p>
                      <a:r>
                        <a:rPr lang="es-ES" sz="1000" dirty="0"/>
                        <a:t>0.61</a:t>
                      </a:r>
                    </a:p>
                  </a:txBody>
                  <a:tcPr/>
                </a:tc>
                <a:tc>
                  <a:txBody>
                    <a:bodyPr/>
                    <a:lstStyle/>
                    <a:p>
                      <a:r>
                        <a:rPr lang="es-ES" sz="1000" dirty="0"/>
                        <a:t>-</a:t>
                      </a:r>
                    </a:p>
                  </a:txBody>
                  <a:tcPr/>
                </a:tc>
                <a:extLst>
                  <a:ext uri="{0D108BD9-81ED-4DB2-BD59-A6C34878D82A}">
                    <a16:rowId xmlns:a16="http://schemas.microsoft.com/office/drawing/2014/main" val="1485441726"/>
                  </a:ext>
                </a:extLst>
              </a:tr>
              <a:tr h="260842">
                <a:tc>
                  <a:txBody>
                    <a:bodyPr/>
                    <a:lstStyle/>
                    <a:p>
                      <a:r>
                        <a:rPr lang="es-ES" sz="1000" dirty="0"/>
                        <a:t>Medio-alto</a:t>
                      </a:r>
                    </a:p>
                  </a:txBody>
                  <a:tcPr/>
                </a:tc>
                <a:tc>
                  <a:txBody>
                    <a:bodyPr/>
                    <a:lstStyle/>
                    <a:p>
                      <a:r>
                        <a:rPr lang="es-ES" sz="1000" dirty="0"/>
                        <a:t>0.43</a:t>
                      </a:r>
                    </a:p>
                  </a:txBody>
                  <a:tcPr/>
                </a:tc>
                <a:tc>
                  <a:txBody>
                    <a:bodyPr/>
                    <a:lstStyle/>
                    <a:p>
                      <a:r>
                        <a:rPr lang="es-ES" sz="1000" dirty="0"/>
                        <a:t>0.43</a:t>
                      </a:r>
                    </a:p>
                  </a:txBody>
                  <a:tcPr/>
                </a:tc>
                <a:tc>
                  <a:txBody>
                    <a:bodyPr/>
                    <a:lstStyle/>
                    <a:p>
                      <a:r>
                        <a:rPr lang="es-ES" sz="1000" dirty="0"/>
                        <a:t>-</a:t>
                      </a:r>
                    </a:p>
                  </a:txBody>
                  <a:tcPr/>
                </a:tc>
                <a:extLst>
                  <a:ext uri="{0D108BD9-81ED-4DB2-BD59-A6C34878D82A}">
                    <a16:rowId xmlns:a16="http://schemas.microsoft.com/office/drawing/2014/main" val="2852052672"/>
                  </a:ext>
                </a:extLst>
              </a:tr>
              <a:tr h="260842">
                <a:tc>
                  <a:txBody>
                    <a:bodyPr/>
                    <a:lstStyle/>
                    <a:p>
                      <a:r>
                        <a:rPr lang="es-ES" sz="1000" b="0" dirty="0"/>
                        <a:t>Alto</a:t>
                      </a:r>
                    </a:p>
                  </a:txBody>
                  <a:tcPr/>
                </a:tc>
                <a:tc>
                  <a:txBody>
                    <a:bodyPr/>
                    <a:lstStyle/>
                    <a:p>
                      <a:r>
                        <a:rPr lang="es-ES" sz="1000" b="0" dirty="0"/>
                        <a:t>0.06</a:t>
                      </a:r>
                    </a:p>
                  </a:txBody>
                  <a:tcPr/>
                </a:tc>
                <a:tc>
                  <a:txBody>
                    <a:bodyPr/>
                    <a:lstStyle/>
                    <a:p>
                      <a:r>
                        <a:rPr lang="es-ES" sz="1000" b="0" dirty="0"/>
                        <a:t>0.07</a:t>
                      </a:r>
                    </a:p>
                  </a:txBody>
                  <a:tcPr/>
                </a:tc>
                <a:tc>
                  <a:txBody>
                    <a:bodyPr/>
                    <a:lstStyle/>
                    <a:p>
                      <a:r>
                        <a:rPr lang="es-ES" sz="1000" b="1" dirty="0"/>
                        <a:t>0.01</a:t>
                      </a:r>
                    </a:p>
                  </a:txBody>
                  <a:tcPr>
                    <a:solidFill>
                      <a:schemeClr val="accent4">
                        <a:lumMod val="20000"/>
                        <a:lumOff val="80000"/>
                      </a:schemeClr>
                    </a:solidFill>
                  </a:tcPr>
                </a:tc>
                <a:extLst>
                  <a:ext uri="{0D108BD9-81ED-4DB2-BD59-A6C34878D82A}">
                    <a16:rowId xmlns:a16="http://schemas.microsoft.com/office/drawing/2014/main" val="3551464006"/>
                  </a:ext>
                </a:extLst>
              </a:tr>
            </a:tbl>
          </a:graphicData>
        </a:graphic>
      </p:graphicFrame>
      <p:pic>
        <p:nvPicPr>
          <p:cNvPr id="45" name="Imagen 44">
            <a:extLst>
              <a:ext uri="{FF2B5EF4-FFF2-40B4-BE49-F238E27FC236}">
                <a16:creationId xmlns:a16="http://schemas.microsoft.com/office/drawing/2014/main" id="{C9979D3A-F745-C7D0-4D0C-C2709F9DA4EF}"/>
              </a:ext>
            </a:extLst>
          </p:cNvPr>
          <p:cNvPicPr>
            <a:picLocks noChangeAspect="1"/>
          </p:cNvPicPr>
          <p:nvPr/>
        </p:nvPicPr>
        <p:blipFill>
          <a:blip r:embed="rId6"/>
          <a:srcRect l="306" r="306"/>
          <a:stretch/>
        </p:blipFill>
        <p:spPr>
          <a:xfrm>
            <a:off x="640498" y="4287536"/>
            <a:ext cx="3116257" cy="2043085"/>
          </a:xfrm>
          <a:prstGeom prst="roundRect">
            <a:avLst>
              <a:gd name="adj" fmla="val 10703"/>
            </a:avLst>
          </a:prstGeom>
        </p:spPr>
      </p:pic>
      <p:pic>
        <p:nvPicPr>
          <p:cNvPr id="47" name="Imagen 46" descr="Gráfico, Gráfico de líneas&#10;&#10;Descripción generada automáticamente">
            <a:extLst>
              <a:ext uri="{FF2B5EF4-FFF2-40B4-BE49-F238E27FC236}">
                <a16:creationId xmlns:a16="http://schemas.microsoft.com/office/drawing/2014/main" id="{A44B5E39-9093-B313-494A-B5C9495A39C3}"/>
              </a:ext>
            </a:extLst>
          </p:cNvPr>
          <p:cNvPicPr>
            <a:picLocks noChangeAspect="1"/>
          </p:cNvPicPr>
          <p:nvPr/>
        </p:nvPicPr>
        <p:blipFill>
          <a:blip r:embed="rId7"/>
          <a:stretch>
            <a:fillRect/>
          </a:stretch>
        </p:blipFill>
        <p:spPr>
          <a:xfrm>
            <a:off x="4124953" y="4283848"/>
            <a:ext cx="3116258" cy="2043084"/>
          </a:xfrm>
          <a:prstGeom prst="rect">
            <a:avLst/>
          </a:prstGeom>
        </p:spPr>
      </p:pic>
      <p:sp>
        <p:nvSpPr>
          <p:cNvPr id="50" name="Elipse 49">
            <a:extLst>
              <a:ext uri="{FF2B5EF4-FFF2-40B4-BE49-F238E27FC236}">
                <a16:creationId xmlns:a16="http://schemas.microsoft.com/office/drawing/2014/main" id="{53FDA037-874F-CAD2-BFC8-2CBE9A6A5453}"/>
              </a:ext>
            </a:extLst>
          </p:cNvPr>
          <p:cNvSpPr/>
          <p:nvPr/>
        </p:nvSpPr>
        <p:spPr>
          <a:xfrm>
            <a:off x="3110873" y="4458888"/>
            <a:ext cx="576000" cy="576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6 cat.</a:t>
            </a:r>
          </a:p>
        </p:txBody>
      </p:sp>
      <p:sp>
        <p:nvSpPr>
          <p:cNvPr id="51" name="Elipse 50">
            <a:extLst>
              <a:ext uri="{FF2B5EF4-FFF2-40B4-BE49-F238E27FC236}">
                <a16:creationId xmlns:a16="http://schemas.microsoft.com/office/drawing/2014/main" id="{02C568E7-8938-AEC7-A279-642425EB4C46}"/>
              </a:ext>
            </a:extLst>
          </p:cNvPr>
          <p:cNvSpPr/>
          <p:nvPr/>
        </p:nvSpPr>
        <p:spPr>
          <a:xfrm>
            <a:off x="6563427" y="4458888"/>
            <a:ext cx="576000" cy="576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4 cat.</a:t>
            </a:r>
          </a:p>
        </p:txBody>
      </p:sp>
    </p:spTree>
    <p:extLst>
      <p:ext uri="{BB962C8B-B14F-4D97-AF65-F5344CB8AC3E}">
        <p14:creationId xmlns:p14="http://schemas.microsoft.com/office/powerpoint/2010/main" val="3206714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56DF109A-0B95-0506-C202-30A7BE454943}"/>
              </a:ext>
            </a:extLst>
          </p:cNvPr>
          <p:cNvSpPr/>
          <p:nvPr/>
        </p:nvSpPr>
        <p:spPr>
          <a:xfrm>
            <a:off x="505958" y="1104370"/>
            <a:ext cx="11230211" cy="293419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66399F4B-15E9-BE41-EAE5-3BE6E2DD57B6}"/>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RELACIÓN ENTRE LAS DOS VARIABLES</a:t>
            </a:r>
          </a:p>
          <a:p>
            <a:r>
              <a:rPr lang="es-ES" sz="1400" b="1" dirty="0"/>
              <a:t>Tras categorizar balance, relacionamos las dos variables</a:t>
            </a:r>
          </a:p>
        </p:txBody>
      </p:sp>
      <p:sp>
        <p:nvSpPr>
          <p:cNvPr id="18" name="QuadreDeText 22">
            <a:extLst>
              <a:ext uri="{FF2B5EF4-FFF2-40B4-BE49-F238E27FC236}">
                <a16:creationId xmlns:a16="http://schemas.microsoft.com/office/drawing/2014/main" id="{CDC9D5A5-1C94-2070-A3F7-8251EC0F8E3C}"/>
              </a:ext>
            </a:extLst>
          </p:cNvPr>
          <p:cNvSpPr txBox="1"/>
          <p:nvPr/>
        </p:nvSpPr>
        <p:spPr>
          <a:xfrm>
            <a:off x="635384" y="1171518"/>
            <a:ext cx="11050658" cy="461665"/>
          </a:xfrm>
          <a:prstGeom prst="rect">
            <a:avLst/>
          </a:prstGeom>
          <a:noFill/>
        </p:spPr>
        <p:txBody>
          <a:bodyPr wrap="square" rtlCol="0">
            <a:spAutoFit/>
          </a:bodyPr>
          <a:lstStyle/>
          <a:p>
            <a:r>
              <a:rPr lang="es-ES" sz="1200" b="1" dirty="0"/>
              <a:t>1</a:t>
            </a:r>
            <a:r>
              <a:rPr lang="es-ES" sz="1200" dirty="0"/>
              <a:t>. Comparamos las posibilidades de que ocurra un incumplimiento entre las diferentes categorías de balance con </a:t>
            </a:r>
            <a:r>
              <a:rPr lang="es-ES" sz="1200" dirty="0" err="1"/>
              <a:t>Odds</a:t>
            </a:r>
            <a:r>
              <a:rPr lang="es-ES" sz="1200" dirty="0"/>
              <a:t> Ratio primero, y después con categorías automáticas sin ponderar.</a:t>
            </a:r>
          </a:p>
        </p:txBody>
      </p:sp>
      <p:pic>
        <p:nvPicPr>
          <p:cNvPr id="47" name="Imagen 46" descr="Gráfico, Gráfico de líneas&#10;&#10;Descripción generada automáticamente">
            <a:extLst>
              <a:ext uri="{FF2B5EF4-FFF2-40B4-BE49-F238E27FC236}">
                <a16:creationId xmlns:a16="http://schemas.microsoft.com/office/drawing/2014/main" id="{4F870555-C184-7803-82A3-82BE2CB79E3A}"/>
              </a:ext>
            </a:extLst>
          </p:cNvPr>
          <p:cNvPicPr>
            <a:picLocks noChangeAspect="1"/>
          </p:cNvPicPr>
          <p:nvPr/>
        </p:nvPicPr>
        <p:blipFill>
          <a:blip r:embed="rId3"/>
          <a:stretch>
            <a:fillRect/>
          </a:stretch>
        </p:blipFill>
        <p:spPr>
          <a:xfrm>
            <a:off x="1618788" y="1547966"/>
            <a:ext cx="4003636" cy="2474625"/>
          </a:xfrm>
          <a:prstGeom prst="rect">
            <a:avLst/>
          </a:prstGeom>
        </p:spPr>
      </p:pic>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tge 7">
            <a:extLst>
              <a:ext uri="{FF2B5EF4-FFF2-40B4-BE49-F238E27FC236}">
                <a16:creationId xmlns:a16="http://schemas.microsoft.com/office/drawing/2014/main" id="{25638DE1-86F1-64B7-0889-7B69E9930AF3}"/>
              </a:ext>
            </a:extLst>
          </p:cNvPr>
          <p:cNvPicPr>
            <a:picLocks noChangeAspect="1"/>
          </p:cNvPicPr>
          <p:nvPr/>
        </p:nvPicPr>
        <p:blipFill>
          <a:blip r:embed="rId4"/>
          <a:stretch>
            <a:fillRect/>
          </a:stretch>
        </p:blipFill>
        <p:spPr>
          <a:xfrm>
            <a:off x="6569577" y="1559934"/>
            <a:ext cx="4003635" cy="2474626"/>
          </a:xfrm>
          <a:prstGeom prst="rect">
            <a:avLst/>
          </a:prstGeom>
        </p:spPr>
      </p:pic>
      <p:sp>
        <p:nvSpPr>
          <p:cNvPr id="7" name="Rectángulo: esquinas redondeadas 6">
            <a:extLst>
              <a:ext uri="{FF2B5EF4-FFF2-40B4-BE49-F238E27FC236}">
                <a16:creationId xmlns:a16="http://schemas.microsoft.com/office/drawing/2014/main" id="{574BB754-D47F-186B-9308-80A48AAE4B29}"/>
              </a:ext>
            </a:extLst>
          </p:cNvPr>
          <p:cNvSpPr/>
          <p:nvPr/>
        </p:nvSpPr>
        <p:spPr>
          <a:xfrm>
            <a:off x="505958" y="4105712"/>
            <a:ext cx="11230211" cy="2323363"/>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22">
            <a:extLst>
              <a:ext uri="{FF2B5EF4-FFF2-40B4-BE49-F238E27FC236}">
                <a16:creationId xmlns:a16="http://schemas.microsoft.com/office/drawing/2014/main" id="{3CE414AC-EBDA-9870-88E3-05732D7784D2}"/>
              </a:ext>
            </a:extLst>
          </p:cNvPr>
          <p:cNvSpPr txBox="1"/>
          <p:nvPr/>
        </p:nvSpPr>
        <p:spPr>
          <a:xfrm>
            <a:off x="635384" y="4267302"/>
            <a:ext cx="11050658" cy="276999"/>
          </a:xfrm>
          <a:prstGeom prst="rect">
            <a:avLst/>
          </a:prstGeom>
          <a:noFill/>
        </p:spPr>
        <p:txBody>
          <a:bodyPr wrap="square" rtlCol="0">
            <a:spAutoFit/>
          </a:bodyPr>
          <a:lstStyle/>
          <a:p>
            <a:r>
              <a:rPr lang="es-ES" sz="1200" b="1" dirty="0"/>
              <a:t>2.</a:t>
            </a:r>
            <a:r>
              <a:rPr lang="es-ES" sz="1200" dirty="0"/>
              <a:t> Realizamos una prueba Chi-Cuadrado para ver si, estadísticamente, la relación entre las dos variables es relevante.</a:t>
            </a:r>
          </a:p>
        </p:txBody>
      </p:sp>
      <p:pic>
        <p:nvPicPr>
          <p:cNvPr id="16" name="Imatge 6">
            <a:extLst>
              <a:ext uri="{FF2B5EF4-FFF2-40B4-BE49-F238E27FC236}">
                <a16:creationId xmlns:a16="http://schemas.microsoft.com/office/drawing/2014/main" id="{5892F406-DEF8-DA8A-16E1-DDF1924590AF}"/>
              </a:ext>
            </a:extLst>
          </p:cNvPr>
          <p:cNvPicPr>
            <a:picLocks noChangeAspect="1"/>
          </p:cNvPicPr>
          <p:nvPr/>
        </p:nvPicPr>
        <p:blipFill>
          <a:blip r:embed="rId5"/>
          <a:stretch>
            <a:fillRect/>
          </a:stretch>
        </p:blipFill>
        <p:spPr>
          <a:xfrm>
            <a:off x="1254990" y="4691742"/>
            <a:ext cx="3862133" cy="794083"/>
          </a:xfrm>
          <a:prstGeom prst="rect">
            <a:avLst/>
          </a:prstGeom>
        </p:spPr>
      </p:pic>
      <p:sp>
        <p:nvSpPr>
          <p:cNvPr id="17" name="QuadreDeText 17">
            <a:extLst>
              <a:ext uri="{FF2B5EF4-FFF2-40B4-BE49-F238E27FC236}">
                <a16:creationId xmlns:a16="http://schemas.microsoft.com/office/drawing/2014/main" id="{981925DA-3905-9B32-3270-A20F1FD08C60}"/>
              </a:ext>
            </a:extLst>
          </p:cNvPr>
          <p:cNvSpPr txBox="1"/>
          <p:nvPr/>
        </p:nvSpPr>
        <p:spPr>
          <a:xfrm>
            <a:off x="6359148" y="4742534"/>
            <a:ext cx="4577862" cy="692497"/>
          </a:xfrm>
          <a:prstGeom prst="rect">
            <a:avLst/>
          </a:prstGeom>
          <a:noFill/>
        </p:spPr>
        <p:txBody>
          <a:bodyPr wrap="square" rtlCol="0">
            <a:spAutoFit/>
          </a:bodyPr>
          <a:lstStyle/>
          <a:p>
            <a:pPr algn="just"/>
            <a:r>
              <a:rPr lang="es-ES" sz="1300" dirty="0"/>
              <a:t>Un p-valor tan bajo indica que la</a:t>
            </a:r>
            <a:r>
              <a:rPr lang="es-ES" sz="1300" b="1" dirty="0"/>
              <a:t> relación</a:t>
            </a:r>
            <a:r>
              <a:rPr lang="es-ES" sz="1300" dirty="0"/>
              <a:t> entre las dos variables es </a:t>
            </a:r>
            <a:r>
              <a:rPr lang="es-ES" sz="1300" b="1" dirty="0"/>
              <a:t>estadísticamente significativa</a:t>
            </a:r>
            <a:r>
              <a:rPr lang="es-ES" sz="1300" dirty="0"/>
              <a:t>. Es decir, es extremadamente improbable que las variables sean independientes.</a:t>
            </a:r>
          </a:p>
        </p:txBody>
      </p:sp>
      <p:sp>
        <p:nvSpPr>
          <p:cNvPr id="19" name="Oval 18">
            <a:extLst>
              <a:ext uri="{FF2B5EF4-FFF2-40B4-BE49-F238E27FC236}">
                <a16:creationId xmlns:a16="http://schemas.microsoft.com/office/drawing/2014/main" id="{9EFF7645-89E9-4016-42DB-C93601040BBE}"/>
              </a:ext>
            </a:extLst>
          </p:cNvPr>
          <p:cNvSpPr/>
          <p:nvPr/>
        </p:nvSpPr>
        <p:spPr>
          <a:xfrm>
            <a:off x="3466880" y="5178495"/>
            <a:ext cx="1582615" cy="376318"/>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4" name="QuadreDeText 18">
            <a:extLst>
              <a:ext uri="{FF2B5EF4-FFF2-40B4-BE49-F238E27FC236}">
                <a16:creationId xmlns:a16="http://schemas.microsoft.com/office/drawing/2014/main" id="{C29E15A0-2C9F-5BBC-8F2F-F56EE67AE690}"/>
              </a:ext>
            </a:extLst>
          </p:cNvPr>
          <p:cNvSpPr txBox="1"/>
          <p:nvPr/>
        </p:nvSpPr>
        <p:spPr>
          <a:xfrm>
            <a:off x="647592" y="5735881"/>
            <a:ext cx="10918596" cy="578882"/>
          </a:xfrm>
          <a:prstGeom prst="roundRect">
            <a:avLst/>
          </a:prstGeom>
          <a:solidFill>
            <a:schemeClr val="accent5">
              <a:lumMod val="25000"/>
              <a:lumOff val="75000"/>
            </a:schemeClr>
          </a:solidFill>
          <a:ln>
            <a:solidFill>
              <a:schemeClr val="bg1"/>
            </a:solidFill>
          </a:ln>
        </p:spPr>
        <p:txBody>
          <a:bodyPr wrap="square" rtlCol="0">
            <a:spAutoFit/>
          </a:bodyPr>
          <a:lstStyle/>
          <a:p>
            <a:pPr algn="just"/>
            <a:r>
              <a:rPr lang="es-ES" sz="1300" b="1" dirty="0">
                <a:effectLst/>
              </a:rPr>
              <a:t>La relación entre las dos variables es muy clara. Hay una relación inversa entre el balance y la tasa de incumplimiento de crédito. </a:t>
            </a:r>
            <a:r>
              <a:rPr lang="es-ES" sz="1400" dirty="0"/>
              <a:t>Cuanto menor es el balance, mucho mayor es la tasa de incumplimiento de crédito.</a:t>
            </a:r>
            <a:endParaRPr lang="es-ES" sz="1300" b="1" dirty="0"/>
          </a:p>
        </p:txBody>
      </p:sp>
    </p:spTree>
    <p:extLst>
      <p:ext uri="{BB962C8B-B14F-4D97-AF65-F5344CB8AC3E}">
        <p14:creationId xmlns:p14="http://schemas.microsoft.com/office/powerpoint/2010/main" val="2926737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9A732-23A2-928F-1707-5BE147632C57}"/>
            </a:ext>
          </a:extLst>
        </p:cNvPr>
        <p:cNvGrpSpPr/>
        <p:nvPr/>
      </p:nvGrpSpPr>
      <p:grpSpPr>
        <a:xfrm>
          <a:off x="0" y="0"/>
          <a:ext cx="0" cy="0"/>
          <a:chOff x="0" y="0"/>
          <a:chExt cx="0" cy="0"/>
        </a:xfrm>
      </p:grpSpPr>
      <p:sp>
        <p:nvSpPr>
          <p:cNvPr id="39" name="Rectángulo: esquinas redondeadas 38">
            <a:extLst>
              <a:ext uri="{FF2B5EF4-FFF2-40B4-BE49-F238E27FC236}">
                <a16:creationId xmlns:a16="http://schemas.microsoft.com/office/drawing/2014/main" id="{DE3AB9DA-E8C3-10F6-DE3F-8F6B16D5D2CF}"/>
              </a:ext>
            </a:extLst>
          </p:cNvPr>
          <p:cNvSpPr/>
          <p:nvPr/>
        </p:nvSpPr>
        <p:spPr>
          <a:xfrm>
            <a:off x="505958" y="1132230"/>
            <a:ext cx="11235326" cy="343977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88F9E6B8-BF29-A92A-2236-53E01BF48BD2}"/>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993D80F-3972-6FB3-DF7A-E234A6A536B0}"/>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CUANTIFICACIÓN DE LA RELACIÓN ENTRE BALANCE E INCUMPLIMIENTO</a:t>
            </a:r>
          </a:p>
          <a:p>
            <a:r>
              <a:rPr lang="es-ES" sz="1400" b="1" dirty="0"/>
              <a:t>¿En qué medida los clientes con saldos más bajos están en mayor riesgo de incumplimiento de crédito?</a:t>
            </a:r>
          </a:p>
        </p:txBody>
      </p:sp>
      <p:sp>
        <p:nvSpPr>
          <p:cNvPr id="11" name="QuadreDeText 16">
            <a:extLst>
              <a:ext uri="{FF2B5EF4-FFF2-40B4-BE49-F238E27FC236}">
                <a16:creationId xmlns:a16="http://schemas.microsoft.com/office/drawing/2014/main" id="{8A5FB03E-A9FA-7439-D54F-6BDFC202F016}"/>
              </a:ext>
            </a:extLst>
          </p:cNvPr>
          <p:cNvSpPr txBox="1"/>
          <p:nvPr/>
        </p:nvSpPr>
        <p:spPr>
          <a:xfrm>
            <a:off x="10194401" y="2088205"/>
            <a:ext cx="1442000" cy="20209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La probabilidad se dispara</a:t>
            </a:r>
            <a:r>
              <a:rPr lang="es-ES" sz="1300" dirty="0"/>
              <a:t> en cuanto pasamos </a:t>
            </a:r>
            <a:r>
              <a:rPr lang="es-ES" sz="1300" b="1" dirty="0"/>
              <a:t>a BAJO y a ALTO</a:t>
            </a:r>
            <a:r>
              <a:rPr lang="es-ES" sz="1300" dirty="0"/>
              <a:t>, mientras que el </a:t>
            </a:r>
            <a:r>
              <a:rPr lang="es-ES" sz="1300" b="1" dirty="0"/>
              <a:t>decrecimiento entre MEDIOS</a:t>
            </a:r>
            <a:r>
              <a:rPr lang="es-ES" sz="1300" dirty="0"/>
              <a:t> es mucho más </a:t>
            </a:r>
            <a:r>
              <a:rPr lang="es-ES" sz="1300" b="1" dirty="0"/>
              <a:t>suave.</a:t>
            </a:r>
          </a:p>
        </p:txBody>
      </p:sp>
      <p:sp>
        <p:nvSpPr>
          <p:cNvPr id="12" name="QuadreDeText 18">
            <a:extLst>
              <a:ext uri="{FF2B5EF4-FFF2-40B4-BE49-F238E27FC236}">
                <a16:creationId xmlns:a16="http://schemas.microsoft.com/office/drawing/2014/main" id="{255D48F8-B250-9488-6A21-90104A72094E}"/>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pic>
        <p:nvPicPr>
          <p:cNvPr id="4" name="Imatge 17">
            <a:extLst>
              <a:ext uri="{FF2B5EF4-FFF2-40B4-BE49-F238E27FC236}">
                <a16:creationId xmlns:a16="http://schemas.microsoft.com/office/drawing/2014/main" id="{6A9F3ECC-28D4-2808-7C94-42BD2B267D2A}"/>
              </a:ext>
            </a:extLst>
          </p:cNvPr>
          <p:cNvPicPr>
            <a:picLocks noChangeAspect="1"/>
          </p:cNvPicPr>
          <p:nvPr/>
        </p:nvPicPr>
        <p:blipFill>
          <a:blip r:embed="rId3"/>
          <a:stretch>
            <a:fillRect/>
          </a:stretch>
        </p:blipFill>
        <p:spPr>
          <a:xfrm>
            <a:off x="5443726" y="1625378"/>
            <a:ext cx="4750675" cy="2946622"/>
          </a:xfrm>
          <a:prstGeom prst="rect">
            <a:avLst/>
          </a:prstGeom>
        </p:spPr>
      </p:pic>
      <p:sp>
        <p:nvSpPr>
          <p:cNvPr id="7" name="QuadreDeText 4">
            <a:extLst>
              <a:ext uri="{FF2B5EF4-FFF2-40B4-BE49-F238E27FC236}">
                <a16:creationId xmlns:a16="http://schemas.microsoft.com/office/drawing/2014/main" id="{462EDE7A-7DC1-AA4C-43CF-4B83F12FD9C4}"/>
              </a:ext>
            </a:extLst>
          </p:cNvPr>
          <p:cNvSpPr txBox="1"/>
          <p:nvPr/>
        </p:nvSpPr>
        <p:spPr>
          <a:xfrm>
            <a:off x="642279" y="1237507"/>
            <a:ext cx="10907441" cy="276999"/>
          </a:xfrm>
          <a:prstGeom prst="rect">
            <a:avLst/>
          </a:prstGeom>
          <a:noFill/>
        </p:spPr>
        <p:txBody>
          <a:bodyPr wrap="square" rtlCol="0">
            <a:spAutoFit/>
          </a:bodyPr>
          <a:lstStyle/>
          <a:p>
            <a:r>
              <a:rPr lang="es-ES" sz="1200" b="1" dirty="0"/>
              <a:t>1</a:t>
            </a:r>
            <a:r>
              <a:rPr lang="es-ES" sz="1200" dirty="0"/>
              <a:t>. Comparamos las posibilidades de que ocurra un incumplimiento entre las diferentes categorías de balance con </a:t>
            </a:r>
            <a:r>
              <a:rPr lang="es-ES" sz="1200" dirty="0" err="1"/>
              <a:t>Odds</a:t>
            </a:r>
            <a:r>
              <a:rPr lang="es-ES" sz="1200" dirty="0"/>
              <a:t> Ratio.</a:t>
            </a:r>
          </a:p>
        </p:txBody>
      </p:sp>
      <p:sp>
        <p:nvSpPr>
          <p:cNvPr id="9" name="Rectángulo: esquinas redondeadas 8">
            <a:extLst>
              <a:ext uri="{FF2B5EF4-FFF2-40B4-BE49-F238E27FC236}">
                <a16:creationId xmlns:a16="http://schemas.microsoft.com/office/drawing/2014/main" id="{48F56490-9F43-ED04-DA11-EB8578417AD4}"/>
              </a:ext>
            </a:extLst>
          </p:cNvPr>
          <p:cNvSpPr/>
          <p:nvPr/>
        </p:nvSpPr>
        <p:spPr>
          <a:xfrm>
            <a:off x="511073" y="4703511"/>
            <a:ext cx="11230211" cy="172556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QuadreDeText 22">
            <a:extLst>
              <a:ext uri="{FF2B5EF4-FFF2-40B4-BE49-F238E27FC236}">
                <a16:creationId xmlns:a16="http://schemas.microsoft.com/office/drawing/2014/main" id="{177C3C78-00E3-15D0-577F-314EEA914910}"/>
              </a:ext>
            </a:extLst>
          </p:cNvPr>
          <p:cNvSpPr txBox="1"/>
          <p:nvPr/>
        </p:nvSpPr>
        <p:spPr>
          <a:xfrm>
            <a:off x="642279" y="4757371"/>
            <a:ext cx="10994122" cy="492443"/>
          </a:xfrm>
          <a:prstGeom prst="rect">
            <a:avLst/>
          </a:prstGeom>
          <a:noFill/>
        </p:spPr>
        <p:txBody>
          <a:bodyPr wrap="square" rtlCol="0">
            <a:spAutoFit/>
          </a:bodyPr>
          <a:lstStyle/>
          <a:p>
            <a:r>
              <a:rPr lang="es-ES" sz="1200" b="1" dirty="0"/>
              <a:t>2</a:t>
            </a:r>
            <a:r>
              <a:rPr lang="es-ES" sz="1400" b="1" dirty="0"/>
              <a:t>.</a:t>
            </a:r>
            <a:r>
              <a:rPr lang="es-ES" sz="1200" dirty="0"/>
              <a:t> Para cuantificar con mayor detalle la relación entre estas dos variables, realizamos una regresión logística de la cual podemos concluir que la relación entre ambas variables es significativa, aunque no es la única variable que explica el comportamiento de ‘incumplimiento’. </a:t>
            </a:r>
          </a:p>
        </p:txBody>
      </p:sp>
      <p:sp>
        <p:nvSpPr>
          <p:cNvPr id="14" name="Rectangle 5">
            <a:extLst>
              <a:ext uri="{FF2B5EF4-FFF2-40B4-BE49-F238E27FC236}">
                <a16:creationId xmlns:a16="http://schemas.microsoft.com/office/drawing/2014/main" id="{E0F403E9-0380-56EF-44CF-4EC76704FBB4}"/>
              </a:ext>
            </a:extLst>
          </p:cNvPr>
          <p:cNvSpPr/>
          <p:nvPr/>
        </p:nvSpPr>
        <p:spPr>
          <a:xfrm>
            <a:off x="1030925" y="5363642"/>
            <a:ext cx="5621083" cy="923330"/>
          </a:xfrm>
          <a:prstGeom prst="rect">
            <a:avLst/>
          </a:prstGeom>
          <a:noFill/>
        </p:spPr>
        <p:txBody>
          <a:bodyPr wrap="square" lIns="91440" tIns="45720" rIns="91440" bIns="45720">
            <a:spAutoFit/>
          </a:bodyPr>
          <a:lstStyle/>
          <a:p>
            <a:pPr algn="ctr"/>
            <a:r>
              <a:rPr lang="ca-ES" sz="5400" b="0" cap="none" spc="0" dirty="0">
                <a:ln w="0"/>
                <a:solidFill>
                  <a:schemeClr val="accent1"/>
                </a:solidFill>
                <a:effectLst>
                  <a:outerShdw blurRad="38100" dist="25400" dir="5400000" algn="ctr" rotWithShape="0">
                    <a:srgbClr val="6E747A">
                      <a:alpha val="43000"/>
                    </a:srgbClr>
                  </a:outerShdw>
                </a:effectLst>
              </a:rPr>
              <a:t>+1</a:t>
            </a:r>
            <a:r>
              <a:rPr lang="ca-ES" sz="3600" b="0" cap="none" spc="0" dirty="0">
                <a:ln w="0"/>
                <a:solidFill>
                  <a:schemeClr val="accent1"/>
                </a:solidFill>
                <a:effectLst>
                  <a:outerShdw blurRad="38100" dist="25400" dir="5400000" algn="ctr" rotWithShape="0">
                    <a:srgbClr val="6E747A">
                      <a:alpha val="43000"/>
                    </a:srgbClr>
                  </a:outerShdw>
                </a:effectLst>
              </a:rPr>
              <a:t>€</a:t>
            </a:r>
            <a:r>
              <a:rPr lang="ca-ES" sz="5400" b="0" cap="none" spc="0" dirty="0">
                <a:ln w="0"/>
                <a:solidFill>
                  <a:schemeClr val="accent1"/>
                </a:solidFill>
                <a:effectLst>
                  <a:outerShdw blurRad="38100" dist="25400" dir="5400000" algn="ctr" rotWithShape="0">
                    <a:srgbClr val="6E747A">
                      <a:alpha val="43000"/>
                    </a:srgbClr>
                  </a:outerShdw>
                </a:effectLst>
              </a:rPr>
              <a:t>   =   </a:t>
            </a:r>
            <a:r>
              <a:rPr lang="ca-ES" sz="5400" b="0" cap="none" spc="0" dirty="0">
                <a:ln w="0"/>
                <a:solidFill>
                  <a:srgbClr val="00B050"/>
                </a:solidFill>
                <a:effectLst>
                  <a:outerShdw blurRad="38100" dist="25400" dir="5400000" algn="ctr" rotWithShape="0">
                    <a:srgbClr val="6E747A">
                      <a:alpha val="43000"/>
                    </a:srgbClr>
                  </a:outerShdw>
                </a:effectLst>
              </a:rPr>
              <a:t>-0,19%</a:t>
            </a:r>
          </a:p>
        </p:txBody>
      </p:sp>
      <p:sp>
        <p:nvSpPr>
          <p:cNvPr id="17" name="QuadreDeText 16">
            <a:extLst>
              <a:ext uri="{FF2B5EF4-FFF2-40B4-BE49-F238E27FC236}">
                <a16:creationId xmlns:a16="http://schemas.microsoft.com/office/drawing/2014/main" id="{C5420C65-04FC-6152-B928-3948DFC26705}"/>
              </a:ext>
            </a:extLst>
          </p:cNvPr>
          <p:cNvSpPr txBox="1"/>
          <p:nvPr/>
        </p:nvSpPr>
        <p:spPr>
          <a:xfrm>
            <a:off x="6618160" y="5401580"/>
            <a:ext cx="5018241"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effectLst/>
              </a:rPr>
              <a:t>Obtenemos un coeficiente de ‘balance’ que nos indica que, aproximadamente de media, </a:t>
            </a:r>
            <a:r>
              <a:rPr lang="es-ES" sz="1300" b="1" dirty="0">
                <a:effectLst/>
              </a:rPr>
              <a:t>por cada unidad de ‘balance</a:t>
            </a:r>
            <a:r>
              <a:rPr lang="es-ES" sz="1300" dirty="0">
                <a:effectLst/>
              </a:rPr>
              <a:t>’ de más la </a:t>
            </a:r>
            <a:r>
              <a:rPr lang="es-ES" sz="1300" b="1" dirty="0">
                <a:effectLst/>
              </a:rPr>
              <a:t>probabilidad </a:t>
            </a:r>
            <a:r>
              <a:rPr lang="es-ES" sz="1300" dirty="0">
                <a:effectLst/>
              </a:rPr>
              <a:t>de caer en </a:t>
            </a:r>
            <a:r>
              <a:rPr lang="es-ES" sz="1300" b="1" dirty="0">
                <a:effectLst/>
              </a:rPr>
              <a:t>incumplimiento</a:t>
            </a:r>
            <a:r>
              <a:rPr lang="es-ES" sz="1300" dirty="0">
                <a:effectLst/>
              </a:rPr>
              <a:t> decrece un </a:t>
            </a:r>
            <a:r>
              <a:rPr lang="es-ES" sz="1300" b="1" dirty="0">
                <a:effectLst/>
              </a:rPr>
              <a:t>-0.19%.</a:t>
            </a:r>
          </a:p>
        </p:txBody>
      </p:sp>
      <p:pic>
        <p:nvPicPr>
          <p:cNvPr id="20" name="Imatge 12">
            <a:extLst>
              <a:ext uri="{FF2B5EF4-FFF2-40B4-BE49-F238E27FC236}">
                <a16:creationId xmlns:a16="http://schemas.microsoft.com/office/drawing/2014/main" id="{1A82CFB6-D2AA-43B8-B716-9E95287DFE46}"/>
              </a:ext>
            </a:extLst>
          </p:cNvPr>
          <p:cNvPicPr>
            <a:picLocks noChangeAspect="1"/>
          </p:cNvPicPr>
          <p:nvPr/>
        </p:nvPicPr>
        <p:blipFill>
          <a:blip r:embed="rId4"/>
          <a:srcRect b="5552"/>
          <a:stretch/>
        </p:blipFill>
        <p:spPr>
          <a:xfrm>
            <a:off x="653809" y="1633790"/>
            <a:ext cx="4733118" cy="2772757"/>
          </a:xfrm>
          <a:prstGeom prst="rect">
            <a:avLst/>
          </a:prstGeom>
        </p:spPr>
      </p:pic>
      <p:cxnSp>
        <p:nvCxnSpPr>
          <p:cNvPr id="22" name="Connector de fletxa recta 18">
            <a:extLst>
              <a:ext uri="{FF2B5EF4-FFF2-40B4-BE49-F238E27FC236}">
                <a16:creationId xmlns:a16="http://schemas.microsoft.com/office/drawing/2014/main" id="{61FA3922-C84C-DF91-D43F-226B8A824DBC}"/>
              </a:ext>
            </a:extLst>
          </p:cNvPr>
          <p:cNvCxnSpPr>
            <a:cxnSpLocks/>
          </p:cNvCxnSpPr>
          <p:nvPr/>
        </p:nvCxnSpPr>
        <p:spPr>
          <a:xfrm>
            <a:off x="1824713"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or de fletxa recta 26">
            <a:extLst>
              <a:ext uri="{FF2B5EF4-FFF2-40B4-BE49-F238E27FC236}">
                <a16:creationId xmlns:a16="http://schemas.microsoft.com/office/drawing/2014/main" id="{D5AB16A1-6191-1A60-A3CB-29FFBC5843F9}"/>
              </a:ext>
            </a:extLst>
          </p:cNvPr>
          <p:cNvCxnSpPr>
            <a:cxnSpLocks/>
          </p:cNvCxnSpPr>
          <p:nvPr/>
        </p:nvCxnSpPr>
        <p:spPr>
          <a:xfrm>
            <a:off x="2997626"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QuadreDeText 27">
            <a:extLst>
              <a:ext uri="{FF2B5EF4-FFF2-40B4-BE49-F238E27FC236}">
                <a16:creationId xmlns:a16="http://schemas.microsoft.com/office/drawing/2014/main" id="{E1C08BA5-A7BD-E2A4-E227-D23FAC54DC19}"/>
              </a:ext>
            </a:extLst>
          </p:cNvPr>
          <p:cNvSpPr txBox="1"/>
          <p:nvPr/>
        </p:nvSpPr>
        <p:spPr>
          <a:xfrm>
            <a:off x="1784489" y="3861072"/>
            <a:ext cx="555614" cy="246221"/>
          </a:xfrm>
          <a:prstGeom prst="rect">
            <a:avLst/>
          </a:prstGeom>
          <a:noFill/>
        </p:spPr>
        <p:txBody>
          <a:bodyPr wrap="square" rtlCol="0">
            <a:spAutoFit/>
          </a:bodyPr>
          <a:lstStyle/>
          <a:p>
            <a:r>
              <a:rPr lang="ca-ES" sz="1000" dirty="0"/>
              <a:t>X 8.46</a:t>
            </a:r>
          </a:p>
        </p:txBody>
      </p:sp>
      <p:sp>
        <p:nvSpPr>
          <p:cNvPr id="28" name="QuadreDeText 30">
            <a:extLst>
              <a:ext uri="{FF2B5EF4-FFF2-40B4-BE49-F238E27FC236}">
                <a16:creationId xmlns:a16="http://schemas.microsoft.com/office/drawing/2014/main" id="{303EC89C-0D38-6773-BD94-B4DF7D0CE10B}"/>
              </a:ext>
            </a:extLst>
          </p:cNvPr>
          <p:cNvSpPr txBox="1"/>
          <p:nvPr/>
        </p:nvSpPr>
        <p:spPr>
          <a:xfrm>
            <a:off x="2957401" y="3897196"/>
            <a:ext cx="555614" cy="246221"/>
          </a:xfrm>
          <a:prstGeom prst="rect">
            <a:avLst/>
          </a:prstGeom>
          <a:noFill/>
        </p:spPr>
        <p:txBody>
          <a:bodyPr wrap="square" rtlCol="0">
            <a:spAutoFit/>
          </a:bodyPr>
          <a:lstStyle/>
          <a:p>
            <a:r>
              <a:rPr lang="ca-ES" sz="1000" dirty="0"/>
              <a:t>X 1.42</a:t>
            </a:r>
          </a:p>
        </p:txBody>
      </p:sp>
      <p:sp>
        <p:nvSpPr>
          <p:cNvPr id="29" name="QuadreDeText 31">
            <a:extLst>
              <a:ext uri="{FF2B5EF4-FFF2-40B4-BE49-F238E27FC236}">
                <a16:creationId xmlns:a16="http://schemas.microsoft.com/office/drawing/2014/main" id="{E33DE1C4-0F4A-8CB3-A9BC-8EF1C291E126}"/>
              </a:ext>
            </a:extLst>
          </p:cNvPr>
          <p:cNvSpPr txBox="1"/>
          <p:nvPr/>
        </p:nvSpPr>
        <p:spPr>
          <a:xfrm>
            <a:off x="4131445" y="3877697"/>
            <a:ext cx="555614" cy="246221"/>
          </a:xfrm>
          <a:prstGeom prst="rect">
            <a:avLst/>
          </a:prstGeom>
          <a:noFill/>
        </p:spPr>
        <p:txBody>
          <a:bodyPr wrap="square" rtlCol="0">
            <a:spAutoFit/>
          </a:bodyPr>
          <a:lstStyle/>
          <a:p>
            <a:r>
              <a:rPr lang="ca-ES" sz="1000" dirty="0"/>
              <a:t>X 6,02</a:t>
            </a:r>
          </a:p>
        </p:txBody>
      </p:sp>
      <p:cxnSp>
        <p:nvCxnSpPr>
          <p:cNvPr id="30" name="Connector de fletxa recta 3">
            <a:extLst>
              <a:ext uri="{FF2B5EF4-FFF2-40B4-BE49-F238E27FC236}">
                <a16:creationId xmlns:a16="http://schemas.microsoft.com/office/drawing/2014/main" id="{7F63AD48-329A-9466-39B3-3C7EF8C6FA8C}"/>
              </a:ext>
            </a:extLst>
          </p:cNvPr>
          <p:cNvCxnSpPr>
            <a:cxnSpLocks/>
          </p:cNvCxnSpPr>
          <p:nvPr/>
        </p:nvCxnSpPr>
        <p:spPr>
          <a:xfrm>
            <a:off x="4151557" y="4167067"/>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40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E7478029-ADB7-4B87-4DF3-7D4C5580791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24664AD-8719-C8E6-018C-804528C12894}"/>
              </a:ext>
            </a:extLst>
          </p:cNvPr>
          <p:cNvSpPr/>
          <p:nvPr/>
        </p:nvSpPr>
        <p:spPr>
          <a:xfrm>
            <a:off x="505959" y="1104371"/>
            <a:ext cx="5332661"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DB2F1EA4-1C0B-78BF-E2EA-8AB81F4C9702}"/>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CATEGORÍAS DE RIESGO Y PROPUESTAS DE AJUSTE</a:t>
            </a:r>
          </a:p>
          <a:p>
            <a:r>
              <a:rPr lang="es-ES" sz="1400" b="1" dirty="0"/>
              <a:t>¿Cómo debemos ajustar nuestras políticas de crédito para mitigar este riesgo?</a:t>
            </a:r>
          </a:p>
        </p:txBody>
      </p:sp>
      <p:graphicFrame>
        <p:nvGraphicFramePr>
          <p:cNvPr id="2" name="Tabla 1">
            <a:extLst>
              <a:ext uri="{FF2B5EF4-FFF2-40B4-BE49-F238E27FC236}">
                <a16:creationId xmlns:a16="http://schemas.microsoft.com/office/drawing/2014/main" id="{C5C69039-88F2-BCB4-A708-D1378EFBE577}"/>
              </a:ext>
            </a:extLst>
          </p:cNvPr>
          <p:cNvGraphicFramePr>
            <a:graphicFrameLocks noGrp="1"/>
          </p:cNvGraphicFramePr>
          <p:nvPr>
            <p:extLst>
              <p:ext uri="{D42A27DB-BD31-4B8C-83A1-F6EECF244321}">
                <p14:modId xmlns:p14="http://schemas.microsoft.com/office/powerpoint/2010/main" val="976127463"/>
              </p:ext>
            </p:extLst>
          </p:nvPr>
        </p:nvGraphicFramePr>
        <p:xfrm>
          <a:off x="790406" y="4408524"/>
          <a:ext cx="4765539" cy="1699240"/>
        </p:xfrm>
        <a:graphic>
          <a:graphicData uri="http://schemas.openxmlformats.org/drawingml/2006/table">
            <a:tbl>
              <a:tblPr firstRow="1" bandRow="1">
                <a:tableStyleId>{3B4B98B0-60AC-42C2-AFA5-B58CD77FA1E5}</a:tableStyleId>
              </a:tblPr>
              <a:tblGrid>
                <a:gridCol w="1534836">
                  <a:extLst>
                    <a:ext uri="{9D8B030D-6E8A-4147-A177-3AD203B41FA5}">
                      <a16:colId xmlns:a16="http://schemas.microsoft.com/office/drawing/2014/main" val="1156508243"/>
                    </a:ext>
                  </a:extLst>
                </a:gridCol>
                <a:gridCol w="1694595">
                  <a:extLst>
                    <a:ext uri="{9D8B030D-6E8A-4147-A177-3AD203B41FA5}">
                      <a16:colId xmlns:a16="http://schemas.microsoft.com/office/drawing/2014/main" val="588162770"/>
                    </a:ext>
                  </a:extLst>
                </a:gridCol>
                <a:gridCol w="1536108">
                  <a:extLst>
                    <a:ext uri="{9D8B030D-6E8A-4147-A177-3AD203B41FA5}">
                      <a16:colId xmlns:a16="http://schemas.microsoft.com/office/drawing/2014/main" val="840164431"/>
                    </a:ext>
                  </a:extLst>
                </a:gridCol>
              </a:tblGrid>
              <a:tr h="339848">
                <a:tc>
                  <a:txBody>
                    <a:bodyPr/>
                    <a:lstStyle/>
                    <a:p>
                      <a:r>
                        <a:rPr lang="es-ES" sz="1200" b="1" dirty="0">
                          <a:solidFill>
                            <a:schemeClr val="tx1"/>
                          </a:solidFill>
                        </a:rPr>
                        <a:t>Categoría Balance</a:t>
                      </a:r>
                    </a:p>
                  </a:txBody>
                  <a:tcPr/>
                </a:tc>
                <a:tc>
                  <a:txBody>
                    <a:bodyPr/>
                    <a:lstStyle/>
                    <a:p>
                      <a:r>
                        <a:rPr lang="es-ES" sz="1200" b="1" dirty="0">
                          <a:solidFill>
                            <a:schemeClr val="tx1"/>
                          </a:solidFill>
                        </a:rPr>
                        <a:t>Rango Balance</a:t>
                      </a:r>
                    </a:p>
                  </a:txBody>
                  <a:tcPr/>
                </a:tc>
                <a:tc>
                  <a:txBody>
                    <a:bodyPr/>
                    <a:lstStyle/>
                    <a:p>
                      <a:r>
                        <a:rPr lang="es-ES" sz="1200" b="1" dirty="0">
                          <a:solidFill>
                            <a:schemeClr val="tx1"/>
                          </a:solidFill>
                        </a:rPr>
                        <a:t>Riesgo</a:t>
                      </a:r>
                    </a:p>
                  </a:txBody>
                  <a:tcPr/>
                </a:tc>
                <a:extLst>
                  <a:ext uri="{0D108BD9-81ED-4DB2-BD59-A6C34878D82A}">
                    <a16:rowId xmlns:a16="http://schemas.microsoft.com/office/drawing/2014/main" val="3001908817"/>
                  </a:ext>
                </a:extLst>
              </a:tr>
              <a:tr h="339848">
                <a:tc>
                  <a:txBody>
                    <a:bodyPr/>
                    <a:lstStyle/>
                    <a:p>
                      <a:r>
                        <a:rPr lang="es-ES" sz="1200" b="0" dirty="0"/>
                        <a:t>Bajo</a:t>
                      </a:r>
                    </a:p>
                  </a:txBody>
                  <a:tcPr/>
                </a:tc>
                <a:tc>
                  <a:txBody>
                    <a:bodyPr/>
                    <a:lstStyle/>
                    <a:p>
                      <a:r>
                        <a:rPr lang="es-ES" sz="1200" b="0" dirty="0"/>
                        <a:t>Inferior a 122</a:t>
                      </a:r>
                    </a:p>
                  </a:txBody>
                  <a:tcPr/>
                </a:tc>
                <a:tc>
                  <a:txBody>
                    <a:bodyPr/>
                    <a:lstStyle/>
                    <a:p>
                      <a:r>
                        <a:rPr lang="es-ES" sz="1200" b="1" dirty="0"/>
                        <a:t>Alto</a:t>
                      </a:r>
                    </a:p>
                  </a:txBody>
                  <a:tcPr>
                    <a:solidFill>
                      <a:srgbClr val="FF0000">
                        <a:alpha val="20000"/>
                      </a:srgbClr>
                    </a:solidFill>
                  </a:tcPr>
                </a:tc>
                <a:extLst>
                  <a:ext uri="{0D108BD9-81ED-4DB2-BD59-A6C34878D82A}">
                    <a16:rowId xmlns:a16="http://schemas.microsoft.com/office/drawing/2014/main" val="1515654919"/>
                  </a:ext>
                </a:extLst>
              </a:tr>
              <a:tr h="339848">
                <a:tc>
                  <a:txBody>
                    <a:bodyPr/>
                    <a:lstStyle/>
                    <a:p>
                      <a:r>
                        <a:rPr lang="es-ES" sz="1200" dirty="0"/>
                        <a:t>Medio-bajo</a:t>
                      </a:r>
                    </a:p>
                  </a:txBody>
                  <a:tcPr/>
                </a:tc>
                <a:tc>
                  <a:txBody>
                    <a:bodyPr/>
                    <a:lstStyle/>
                    <a:p>
                      <a:r>
                        <a:rPr lang="es-ES" sz="1200" dirty="0"/>
                        <a:t>Entre 122 y 549</a:t>
                      </a:r>
                    </a:p>
                  </a:txBody>
                  <a:tcPr/>
                </a:tc>
                <a:tc>
                  <a:txBody>
                    <a:bodyPr/>
                    <a:lstStyle/>
                    <a:p>
                      <a:r>
                        <a:rPr lang="es-ES" sz="1200" dirty="0"/>
                        <a:t>Moderado</a:t>
                      </a:r>
                    </a:p>
                  </a:txBody>
                  <a:tcPr>
                    <a:solidFill>
                      <a:schemeClr val="accent4">
                        <a:lumMod val="20000"/>
                        <a:lumOff val="80000"/>
                      </a:schemeClr>
                    </a:solidFill>
                  </a:tcPr>
                </a:tc>
                <a:extLst>
                  <a:ext uri="{0D108BD9-81ED-4DB2-BD59-A6C34878D82A}">
                    <a16:rowId xmlns:a16="http://schemas.microsoft.com/office/drawing/2014/main" val="1485441726"/>
                  </a:ext>
                </a:extLst>
              </a:tr>
              <a:tr h="339848">
                <a:tc>
                  <a:txBody>
                    <a:bodyPr/>
                    <a:lstStyle/>
                    <a:p>
                      <a:r>
                        <a:rPr lang="es-ES" sz="1200" dirty="0"/>
                        <a:t>Medio-alto</a:t>
                      </a:r>
                    </a:p>
                  </a:txBody>
                  <a:tcPr/>
                </a:tc>
                <a:tc>
                  <a:txBody>
                    <a:bodyPr/>
                    <a:lstStyle/>
                    <a:p>
                      <a:r>
                        <a:rPr lang="es-ES" sz="1200" dirty="0"/>
                        <a:t>Entre 550 y 1707</a:t>
                      </a:r>
                    </a:p>
                  </a:txBody>
                  <a:tcPr/>
                </a:tc>
                <a:tc>
                  <a:txBody>
                    <a:bodyPr/>
                    <a:lstStyle/>
                    <a:p>
                      <a:r>
                        <a:rPr lang="es-ES" sz="1200" dirty="0"/>
                        <a:t>Moderado</a:t>
                      </a:r>
                    </a:p>
                  </a:txBody>
                  <a:tcPr>
                    <a:solidFill>
                      <a:schemeClr val="accent4">
                        <a:lumMod val="20000"/>
                        <a:lumOff val="80000"/>
                      </a:schemeClr>
                    </a:solidFill>
                  </a:tcPr>
                </a:tc>
                <a:extLst>
                  <a:ext uri="{0D108BD9-81ED-4DB2-BD59-A6C34878D82A}">
                    <a16:rowId xmlns:a16="http://schemas.microsoft.com/office/drawing/2014/main" val="2852052672"/>
                  </a:ext>
                </a:extLst>
              </a:tr>
              <a:tr h="339848">
                <a:tc>
                  <a:txBody>
                    <a:bodyPr/>
                    <a:lstStyle/>
                    <a:p>
                      <a:r>
                        <a:rPr lang="es-ES" sz="1200" b="0" dirty="0"/>
                        <a:t>Alto</a:t>
                      </a:r>
                    </a:p>
                  </a:txBody>
                  <a:tcPr/>
                </a:tc>
                <a:tc>
                  <a:txBody>
                    <a:bodyPr/>
                    <a:lstStyle/>
                    <a:p>
                      <a:r>
                        <a:rPr lang="es-ES" sz="1200" b="0" dirty="0"/>
                        <a:t>Superior a 1708</a:t>
                      </a:r>
                    </a:p>
                  </a:txBody>
                  <a:tcPr/>
                </a:tc>
                <a:tc>
                  <a:txBody>
                    <a:bodyPr/>
                    <a:lstStyle/>
                    <a:p>
                      <a:r>
                        <a:rPr lang="es-ES" sz="1200" b="0" dirty="0"/>
                        <a:t>Bajo</a:t>
                      </a:r>
                    </a:p>
                  </a:txBody>
                  <a:tcPr>
                    <a:solidFill>
                      <a:schemeClr val="accent5">
                        <a:lumMod val="10000"/>
                        <a:lumOff val="90000"/>
                      </a:schemeClr>
                    </a:solidFill>
                  </a:tcPr>
                </a:tc>
                <a:extLst>
                  <a:ext uri="{0D108BD9-81ED-4DB2-BD59-A6C34878D82A}">
                    <a16:rowId xmlns:a16="http://schemas.microsoft.com/office/drawing/2014/main" val="3551464006"/>
                  </a:ext>
                </a:extLst>
              </a:tr>
            </a:tbl>
          </a:graphicData>
        </a:graphic>
      </p:graphicFrame>
      <p:sp>
        <p:nvSpPr>
          <p:cNvPr id="8" name="QuadreDeText 16">
            <a:extLst>
              <a:ext uri="{FF2B5EF4-FFF2-40B4-BE49-F238E27FC236}">
                <a16:creationId xmlns:a16="http://schemas.microsoft.com/office/drawing/2014/main" id="{9E5367BD-6BC6-DCDB-A180-30BCCE32E9B2}"/>
              </a:ext>
            </a:extLst>
          </p:cNvPr>
          <p:cNvSpPr txBox="1"/>
          <p:nvPr/>
        </p:nvSpPr>
        <p:spPr>
          <a:xfrm>
            <a:off x="918210" y="2496917"/>
            <a:ext cx="1134326"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RIESGO</a:t>
            </a:r>
          </a:p>
        </p:txBody>
      </p:sp>
      <p:sp>
        <p:nvSpPr>
          <p:cNvPr id="11" name="Abrir llave 10">
            <a:extLst>
              <a:ext uri="{FF2B5EF4-FFF2-40B4-BE49-F238E27FC236}">
                <a16:creationId xmlns:a16="http://schemas.microsoft.com/office/drawing/2014/main" id="{6B76A255-A684-9AD1-F066-E150BB95F396}"/>
              </a:ext>
            </a:extLst>
          </p:cNvPr>
          <p:cNvSpPr/>
          <p:nvPr/>
        </p:nvSpPr>
        <p:spPr>
          <a:xfrm>
            <a:off x="2134143" y="1809043"/>
            <a:ext cx="477360" cy="1699240"/>
          </a:xfrm>
          <a:prstGeom prst="leftBrace">
            <a:avLst>
              <a:gd name="adj1" fmla="val 37529"/>
              <a:gd name="adj2" fmla="val 50000"/>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2" name="QuadreDeText 4">
            <a:extLst>
              <a:ext uri="{FF2B5EF4-FFF2-40B4-BE49-F238E27FC236}">
                <a16:creationId xmlns:a16="http://schemas.microsoft.com/office/drawing/2014/main" id="{BA14C9EF-EE26-09B5-E0B0-47F16A5FD8BB}"/>
              </a:ext>
            </a:extLst>
          </p:cNvPr>
          <p:cNvSpPr txBox="1"/>
          <p:nvPr/>
        </p:nvSpPr>
        <p:spPr>
          <a:xfrm>
            <a:off x="642280" y="1237507"/>
            <a:ext cx="5041470" cy="276999"/>
          </a:xfrm>
          <a:prstGeom prst="rect">
            <a:avLst/>
          </a:prstGeom>
          <a:noFill/>
        </p:spPr>
        <p:txBody>
          <a:bodyPr wrap="square" rtlCol="0">
            <a:spAutoFit/>
          </a:bodyPr>
          <a:lstStyle/>
          <a:p>
            <a:r>
              <a:rPr lang="es-ES" sz="1200" b="1" dirty="0"/>
              <a:t>1</a:t>
            </a:r>
            <a:r>
              <a:rPr lang="es-ES" sz="1200" dirty="0"/>
              <a:t>. Definimos tres categorías de riesgo.</a:t>
            </a:r>
          </a:p>
        </p:txBody>
      </p:sp>
      <p:sp>
        <p:nvSpPr>
          <p:cNvPr id="13" name="QuadreDeText 4">
            <a:extLst>
              <a:ext uri="{FF2B5EF4-FFF2-40B4-BE49-F238E27FC236}">
                <a16:creationId xmlns:a16="http://schemas.microsoft.com/office/drawing/2014/main" id="{A38ECBA8-B2F0-9DEF-4A65-EBD07F5413B4}"/>
              </a:ext>
            </a:extLst>
          </p:cNvPr>
          <p:cNvSpPr txBox="1"/>
          <p:nvPr/>
        </p:nvSpPr>
        <p:spPr>
          <a:xfrm>
            <a:off x="642279" y="3923867"/>
            <a:ext cx="5041470" cy="276999"/>
          </a:xfrm>
          <a:prstGeom prst="rect">
            <a:avLst/>
          </a:prstGeom>
          <a:noFill/>
        </p:spPr>
        <p:txBody>
          <a:bodyPr wrap="square" rtlCol="0">
            <a:spAutoFit/>
          </a:bodyPr>
          <a:lstStyle/>
          <a:p>
            <a:r>
              <a:rPr lang="es-ES" sz="1200" dirty="0"/>
              <a:t>Asociamos el riesgo a cada categoría de balance.</a:t>
            </a:r>
          </a:p>
        </p:txBody>
      </p:sp>
      <p:sp>
        <p:nvSpPr>
          <p:cNvPr id="14" name="QuadreDeText 16">
            <a:extLst>
              <a:ext uri="{FF2B5EF4-FFF2-40B4-BE49-F238E27FC236}">
                <a16:creationId xmlns:a16="http://schemas.microsoft.com/office/drawing/2014/main" id="{78E8ACE0-2433-72BA-EA27-309D99399E50}"/>
              </a:ext>
            </a:extLst>
          </p:cNvPr>
          <p:cNvSpPr txBox="1"/>
          <p:nvPr/>
        </p:nvSpPr>
        <p:spPr>
          <a:xfrm>
            <a:off x="2718728" y="1879816"/>
            <a:ext cx="993657" cy="306467"/>
          </a:xfrm>
          <a:prstGeom prst="roundRect">
            <a:avLst/>
          </a:prstGeom>
          <a:solidFill>
            <a:schemeClr val="accent5">
              <a:lumMod val="10000"/>
              <a:lumOff val="90000"/>
            </a:schemeClr>
          </a:solidFill>
          <a:ln>
            <a:solidFill>
              <a:schemeClr val="bg1"/>
            </a:solidFill>
          </a:ln>
        </p:spPr>
        <p:txBody>
          <a:bodyPr wrap="square">
            <a:spAutoFit/>
          </a:bodyPr>
          <a:lstStyle/>
          <a:p>
            <a:pPr algn="ctr"/>
            <a:r>
              <a:rPr lang="es-ES" sz="1200" b="1" dirty="0"/>
              <a:t>Alto</a:t>
            </a:r>
          </a:p>
        </p:txBody>
      </p:sp>
      <p:sp>
        <p:nvSpPr>
          <p:cNvPr id="15" name="QuadreDeText 16">
            <a:extLst>
              <a:ext uri="{FF2B5EF4-FFF2-40B4-BE49-F238E27FC236}">
                <a16:creationId xmlns:a16="http://schemas.microsoft.com/office/drawing/2014/main" id="{3690A94A-70B9-2D74-1EC9-D3F170B144B7}"/>
              </a:ext>
            </a:extLst>
          </p:cNvPr>
          <p:cNvSpPr txBox="1"/>
          <p:nvPr/>
        </p:nvSpPr>
        <p:spPr>
          <a:xfrm>
            <a:off x="2718727" y="2496916"/>
            <a:ext cx="993657" cy="306467"/>
          </a:xfrm>
          <a:prstGeom prst="roundRect">
            <a:avLst/>
          </a:prstGeom>
          <a:solidFill>
            <a:schemeClr val="accent5">
              <a:lumMod val="10000"/>
              <a:lumOff val="90000"/>
            </a:schemeClr>
          </a:solidFill>
          <a:ln>
            <a:solidFill>
              <a:schemeClr val="bg1"/>
            </a:solidFill>
          </a:ln>
        </p:spPr>
        <p:txBody>
          <a:bodyPr wrap="square">
            <a:spAutoFit/>
          </a:bodyPr>
          <a:lstStyle/>
          <a:p>
            <a:pPr algn="ctr"/>
            <a:r>
              <a:rPr lang="es-ES" sz="1200" b="1" dirty="0"/>
              <a:t>Moderado</a:t>
            </a:r>
          </a:p>
        </p:txBody>
      </p:sp>
      <p:sp>
        <p:nvSpPr>
          <p:cNvPr id="16" name="QuadreDeText 16">
            <a:extLst>
              <a:ext uri="{FF2B5EF4-FFF2-40B4-BE49-F238E27FC236}">
                <a16:creationId xmlns:a16="http://schemas.microsoft.com/office/drawing/2014/main" id="{358D2952-8E32-0F34-B466-0D8EDA753A90}"/>
              </a:ext>
            </a:extLst>
          </p:cNvPr>
          <p:cNvSpPr txBox="1"/>
          <p:nvPr/>
        </p:nvSpPr>
        <p:spPr>
          <a:xfrm>
            <a:off x="2718726" y="3112252"/>
            <a:ext cx="993657" cy="306467"/>
          </a:xfrm>
          <a:prstGeom prst="roundRect">
            <a:avLst/>
          </a:prstGeom>
          <a:solidFill>
            <a:schemeClr val="accent5">
              <a:lumMod val="10000"/>
              <a:lumOff val="90000"/>
            </a:schemeClr>
          </a:solidFill>
          <a:ln>
            <a:solidFill>
              <a:schemeClr val="bg1"/>
            </a:solidFill>
          </a:ln>
        </p:spPr>
        <p:txBody>
          <a:bodyPr wrap="square">
            <a:spAutoFit/>
          </a:bodyPr>
          <a:lstStyle/>
          <a:p>
            <a:pPr algn="ctr"/>
            <a:r>
              <a:rPr lang="es-ES" sz="1200" b="1" dirty="0"/>
              <a:t>Bajo</a:t>
            </a:r>
          </a:p>
        </p:txBody>
      </p:sp>
      <p:sp>
        <p:nvSpPr>
          <p:cNvPr id="17" name="QuadreDeText 16">
            <a:extLst>
              <a:ext uri="{FF2B5EF4-FFF2-40B4-BE49-F238E27FC236}">
                <a16:creationId xmlns:a16="http://schemas.microsoft.com/office/drawing/2014/main" id="{50EBE693-16C2-5715-C047-1F1BBA3A3A1B}"/>
              </a:ext>
            </a:extLst>
          </p:cNvPr>
          <p:cNvSpPr txBox="1"/>
          <p:nvPr/>
        </p:nvSpPr>
        <p:spPr>
          <a:xfrm>
            <a:off x="3712383" y="1879816"/>
            <a:ext cx="1971367" cy="306467"/>
          </a:xfrm>
          <a:prstGeom prst="roundRect">
            <a:avLst/>
          </a:prstGeom>
          <a:noFill/>
          <a:ln>
            <a:solidFill>
              <a:schemeClr val="bg1"/>
            </a:solidFill>
          </a:ln>
        </p:spPr>
        <p:txBody>
          <a:bodyPr wrap="square">
            <a:spAutoFit/>
          </a:bodyPr>
          <a:lstStyle/>
          <a:p>
            <a:r>
              <a:rPr lang="es-ES" sz="1200" dirty="0"/>
              <a:t>Balance &lt; 122</a:t>
            </a:r>
          </a:p>
        </p:txBody>
      </p:sp>
      <p:sp>
        <p:nvSpPr>
          <p:cNvPr id="18" name="QuadreDeText 16">
            <a:extLst>
              <a:ext uri="{FF2B5EF4-FFF2-40B4-BE49-F238E27FC236}">
                <a16:creationId xmlns:a16="http://schemas.microsoft.com/office/drawing/2014/main" id="{C11484BB-9BE2-A4CC-C8E7-7958B4DCED7A}"/>
              </a:ext>
            </a:extLst>
          </p:cNvPr>
          <p:cNvSpPr txBox="1"/>
          <p:nvPr/>
        </p:nvSpPr>
        <p:spPr>
          <a:xfrm>
            <a:off x="3712383" y="2496916"/>
            <a:ext cx="1971367" cy="306467"/>
          </a:xfrm>
          <a:prstGeom prst="roundRect">
            <a:avLst/>
          </a:prstGeom>
          <a:noFill/>
          <a:ln>
            <a:solidFill>
              <a:schemeClr val="bg1"/>
            </a:solidFill>
          </a:ln>
        </p:spPr>
        <p:txBody>
          <a:bodyPr wrap="square">
            <a:spAutoFit/>
          </a:bodyPr>
          <a:lstStyle>
            <a:defPPr rtl="0">
              <a:defRPr lang="es-es"/>
            </a:defPPr>
            <a:lvl1pPr>
              <a:defRPr sz="1300"/>
            </a:lvl1pPr>
          </a:lstStyle>
          <a:p>
            <a:r>
              <a:rPr lang="es-ES" sz="1200" dirty="0"/>
              <a:t>122 ≤ Balance &lt; 1708</a:t>
            </a:r>
          </a:p>
        </p:txBody>
      </p:sp>
      <p:sp>
        <p:nvSpPr>
          <p:cNvPr id="19" name="QuadreDeText 16">
            <a:extLst>
              <a:ext uri="{FF2B5EF4-FFF2-40B4-BE49-F238E27FC236}">
                <a16:creationId xmlns:a16="http://schemas.microsoft.com/office/drawing/2014/main" id="{91C72776-F497-9185-CEF2-9FEB7831BC46}"/>
              </a:ext>
            </a:extLst>
          </p:cNvPr>
          <p:cNvSpPr txBox="1"/>
          <p:nvPr/>
        </p:nvSpPr>
        <p:spPr>
          <a:xfrm>
            <a:off x="3712382" y="3106472"/>
            <a:ext cx="1971367" cy="306467"/>
          </a:xfrm>
          <a:prstGeom prst="roundRect">
            <a:avLst/>
          </a:prstGeom>
          <a:noFill/>
          <a:ln>
            <a:solidFill>
              <a:schemeClr val="bg1"/>
            </a:solidFill>
          </a:ln>
        </p:spPr>
        <p:txBody>
          <a:bodyPr wrap="square">
            <a:spAutoFit/>
          </a:bodyPr>
          <a:lstStyle/>
          <a:p>
            <a:r>
              <a:rPr lang="es-ES" sz="1200" dirty="0"/>
              <a:t>Balance &gt; 1708</a:t>
            </a:r>
          </a:p>
        </p:txBody>
      </p:sp>
      <p:sp>
        <p:nvSpPr>
          <p:cNvPr id="21" name="Rectángulo: esquinas redondeadas 20">
            <a:extLst>
              <a:ext uri="{FF2B5EF4-FFF2-40B4-BE49-F238E27FC236}">
                <a16:creationId xmlns:a16="http://schemas.microsoft.com/office/drawing/2014/main" id="{77390858-EC01-928F-D290-1279849B39CC}"/>
              </a:ext>
            </a:extLst>
          </p:cNvPr>
          <p:cNvSpPr/>
          <p:nvPr/>
        </p:nvSpPr>
        <p:spPr>
          <a:xfrm>
            <a:off x="5974941" y="1104371"/>
            <a:ext cx="5771457"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QuadreDeText 4">
            <a:extLst>
              <a:ext uri="{FF2B5EF4-FFF2-40B4-BE49-F238E27FC236}">
                <a16:creationId xmlns:a16="http://schemas.microsoft.com/office/drawing/2014/main" id="{AFF8559F-A098-14A2-1B45-B6B16A58A190}"/>
              </a:ext>
            </a:extLst>
          </p:cNvPr>
          <p:cNvSpPr txBox="1"/>
          <p:nvPr/>
        </p:nvSpPr>
        <p:spPr>
          <a:xfrm>
            <a:off x="6210300" y="1237507"/>
            <a:ext cx="5506930" cy="276999"/>
          </a:xfrm>
          <a:prstGeom prst="rect">
            <a:avLst/>
          </a:prstGeom>
          <a:noFill/>
        </p:spPr>
        <p:txBody>
          <a:bodyPr wrap="square" rtlCol="0">
            <a:spAutoFit/>
          </a:bodyPr>
          <a:lstStyle/>
          <a:p>
            <a:r>
              <a:rPr lang="es-ES" sz="1200" b="1" dirty="0"/>
              <a:t>2</a:t>
            </a:r>
            <a:r>
              <a:rPr lang="es-ES" sz="1200" dirty="0"/>
              <a:t>. Ajustamos las políticas de crédito en función del riesgo.</a:t>
            </a:r>
          </a:p>
        </p:txBody>
      </p:sp>
      <p:sp>
        <p:nvSpPr>
          <p:cNvPr id="23" name="CuadroTexto 22">
            <a:extLst>
              <a:ext uri="{FF2B5EF4-FFF2-40B4-BE49-F238E27FC236}">
                <a16:creationId xmlns:a16="http://schemas.microsoft.com/office/drawing/2014/main" id="{32E67F36-4BE3-7F81-49AD-59AD092BCAAD}"/>
              </a:ext>
            </a:extLst>
          </p:cNvPr>
          <p:cNvSpPr txBox="1"/>
          <p:nvPr/>
        </p:nvSpPr>
        <p:spPr>
          <a:xfrm>
            <a:off x="8147321" y="1770840"/>
            <a:ext cx="3126633" cy="1296383"/>
          </a:xfrm>
          <a:prstGeom prst="roundRect">
            <a:avLst/>
          </a:prstGeom>
          <a:noFill/>
          <a:ln>
            <a:solidFill>
              <a:srgbClr val="FF8181"/>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nSpc>
                <a:spcPct val="150000"/>
              </a:lnSpc>
              <a:buFont typeface="Arial" panose="020B0604020202020204" pitchFamily="34" charset="0"/>
              <a:buChar char="•"/>
            </a:pPr>
            <a:r>
              <a:rPr lang="es-ES" dirty="0">
                <a:latin typeface="+mn-lt"/>
              </a:rPr>
              <a:t>Limitar el crédito ofrecido</a:t>
            </a:r>
          </a:p>
          <a:p>
            <a:pPr marL="171450" indent="-171450">
              <a:lnSpc>
                <a:spcPct val="150000"/>
              </a:lnSpc>
              <a:buFont typeface="Arial" panose="020B0604020202020204" pitchFamily="34" charset="0"/>
              <a:buChar char="•"/>
            </a:pPr>
            <a:r>
              <a:rPr lang="es-ES" dirty="0">
                <a:latin typeface="+mn-lt"/>
              </a:rPr>
              <a:t>Frecuencia de pagos más alta</a:t>
            </a:r>
          </a:p>
          <a:p>
            <a:pPr marL="171450" indent="-171450">
              <a:lnSpc>
                <a:spcPct val="150000"/>
              </a:lnSpc>
              <a:buFont typeface="Arial" panose="020B0604020202020204" pitchFamily="34" charset="0"/>
              <a:buChar char="•"/>
            </a:pPr>
            <a:r>
              <a:rPr lang="es-ES" dirty="0">
                <a:latin typeface="+mn-lt"/>
              </a:rPr>
              <a:t>Condiciones de interés más estrictas</a:t>
            </a:r>
          </a:p>
          <a:p>
            <a:pPr marL="171450" indent="-171450">
              <a:lnSpc>
                <a:spcPct val="150000"/>
              </a:lnSpc>
              <a:buFont typeface="Arial" panose="020B0604020202020204" pitchFamily="34" charset="0"/>
              <a:buChar char="•"/>
            </a:pPr>
            <a:r>
              <a:rPr lang="es-ES" dirty="0">
                <a:latin typeface="+mn-lt"/>
              </a:rPr>
              <a:t>Establecer requisito de garantía</a:t>
            </a:r>
          </a:p>
        </p:txBody>
      </p:sp>
      <p:sp>
        <p:nvSpPr>
          <p:cNvPr id="24" name="Elipse 23">
            <a:extLst>
              <a:ext uri="{FF2B5EF4-FFF2-40B4-BE49-F238E27FC236}">
                <a16:creationId xmlns:a16="http://schemas.microsoft.com/office/drawing/2014/main" id="{0A401CEA-3203-9470-16EA-7FFA7E153280}"/>
              </a:ext>
            </a:extLst>
          </p:cNvPr>
          <p:cNvSpPr/>
          <p:nvPr/>
        </p:nvSpPr>
        <p:spPr>
          <a:xfrm>
            <a:off x="6556509" y="1827666"/>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Riesgo </a:t>
            </a:r>
            <a:r>
              <a:rPr lang="es-ES" sz="1400" b="1" dirty="0">
                <a:solidFill>
                  <a:schemeClr val="tx1"/>
                </a:solidFill>
              </a:rPr>
              <a:t>ALTO</a:t>
            </a:r>
          </a:p>
        </p:txBody>
      </p:sp>
      <p:sp>
        <p:nvSpPr>
          <p:cNvPr id="26" name="Elipse 25">
            <a:extLst>
              <a:ext uri="{FF2B5EF4-FFF2-40B4-BE49-F238E27FC236}">
                <a16:creationId xmlns:a16="http://schemas.microsoft.com/office/drawing/2014/main" id="{04A0D961-2045-22EA-1B58-0EF2829F2EE3}"/>
              </a:ext>
            </a:extLst>
          </p:cNvPr>
          <p:cNvSpPr/>
          <p:nvPr/>
        </p:nvSpPr>
        <p:spPr>
          <a:xfrm>
            <a:off x="6556509" y="3406502"/>
            <a:ext cx="1173600" cy="1171731"/>
          </a:xfrm>
          <a:prstGeom prst="ellipse">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Riesgo </a:t>
            </a:r>
            <a:r>
              <a:rPr lang="es-ES" sz="1400" b="1" dirty="0">
                <a:solidFill>
                  <a:schemeClr val="tx1"/>
                </a:solidFill>
              </a:rPr>
              <a:t>MODE-</a:t>
            </a:r>
          </a:p>
          <a:p>
            <a:pPr algn="ctr"/>
            <a:r>
              <a:rPr lang="es-ES" sz="1400" b="1" dirty="0">
                <a:solidFill>
                  <a:schemeClr val="tx1"/>
                </a:solidFill>
              </a:rPr>
              <a:t>RADO</a:t>
            </a:r>
          </a:p>
        </p:txBody>
      </p:sp>
      <p:sp>
        <p:nvSpPr>
          <p:cNvPr id="27" name="Elipse 26">
            <a:extLst>
              <a:ext uri="{FF2B5EF4-FFF2-40B4-BE49-F238E27FC236}">
                <a16:creationId xmlns:a16="http://schemas.microsoft.com/office/drawing/2014/main" id="{D0E1BC88-D63A-6B66-72DD-5E81C9910E72}"/>
              </a:ext>
            </a:extLst>
          </p:cNvPr>
          <p:cNvSpPr/>
          <p:nvPr/>
        </p:nvSpPr>
        <p:spPr>
          <a:xfrm>
            <a:off x="6556509" y="4979177"/>
            <a:ext cx="1173600" cy="1171731"/>
          </a:xfrm>
          <a:prstGeom prst="ellipse">
            <a:avLst/>
          </a:prstGeom>
          <a:solidFill>
            <a:schemeClr val="accent5">
              <a:lumMod val="10000"/>
              <a:lumOff val="90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Riesgo </a:t>
            </a:r>
            <a:r>
              <a:rPr lang="es-ES" sz="1400" b="1" dirty="0">
                <a:solidFill>
                  <a:schemeClr val="tx1"/>
                </a:solidFill>
              </a:rPr>
              <a:t>BAJO</a:t>
            </a:r>
          </a:p>
        </p:txBody>
      </p:sp>
      <p:sp>
        <p:nvSpPr>
          <p:cNvPr id="28" name="CuadroTexto 27">
            <a:extLst>
              <a:ext uri="{FF2B5EF4-FFF2-40B4-BE49-F238E27FC236}">
                <a16:creationId xmlns:a16="http://schemas.microsoft.com/office/drawing/2014/main" id="{2081450F-CBAF-0B55-78E2-6ADECEEF2D7B}"/>
              </a:ext>
            </a:extLst>
          </p:cNvPr>
          <p:cNvSpPr txBox="1"/>
          <p:nvPr/>
        </p:nvSpPr>
        <p:spPr>
          <a:xfrm>
            <a:off x="8147320" y="3325715"/>
            <a:ext cx="3126634" cy="1296383"/>
          </a:xfrm>
          <a:prstGeom prst="roundRect">
            <a:avLst/>
          </a:prstGeom>
          <a:noFill/>
          <a:ln>
            <a:solidFill>
              <a:schemeClr val="accent4">
                <a:lumMod val="40000"/>
                <a:lumOff val="60000"/>
              </a:schemeClr>
            </a:solidFill>
            <a:prstDash val="sysDash"/>
          </a:ln>
        </p:spPr>
        <p:txBody>
          <a:bodyPr wrap="square">
            <a:spAutoFit/>
          </a:bodyPr>
          <a:lstStyle>
            <a:defPPr rtl="0">
              <a:defRPr lang="es-es"/>
            </a:defPPr>
            <a:lvl1pPr marL="171450" indent="-171450">
              <a:lnSpc>
                <a:spcPct val="150000"/>
              </a:lnSpc>
              <a:buFont typeface="Arial" panose="020B0604020202020204" pitchFamily="34" charset="0"/>
              <a:buChar char="•"/>
              <a:defRPr sz="1200" b="0">
                <a:effectLst/>
              </a:defRPr>
            </a:lvl1pPr>
          </a:lstStyle>
          <a:p>
            <a:r>
              <a:rPr lang="es-ES" dirty="0"/>
              <a:t>Escalonar el crédito ofrecido</a:t>
            </a:r>
          </a:p>
          <a:p>
            <a:r>
              <a:rPr lang="es-ES" dirty="0"/>
              <a:t>Implementar revisión de condiciones</a:t>
            </a:r>
          </a:p>
          <a:p>
            <a:r>
              <a:rPr lang="es-ES" dirty="0"/>
              <a:t>Incluir seguro de crédito</a:t>
            </a:r>
          </a:p>
          <a:p>
            <a:r>
              <a:rPr lang="es-ES" dirty="0"/>
              <a:t>Implementar política de revisión dinámica</a:t>
            </a:r>
          </a:p>
        </p:txBody>
      </p:sp>
      <p:sp>
        <p:nvSpPr>
          <p:cNvPr id="29" name="CuadroTexto 28">
            <a:extLst>
              <a:ext uri="{FF2B5EF4-FFF2-40B4-BE49-F238E27FC236}">
                <a16:creationId xmlns:a16="http://schemas.microsoft.com/office/drawing/2014/main" id="{E51D5369-F182-CC77-7271-16C446AA6F9E}"/>
              </a:ext>
            </a:extLst>
          </p:cNvPr>
          <p:cNvSpPr txBox="1"/>
          <p:nvPr/>
        </p:nvSpPr>
        <p:spPr>
          <a:xfrm>
            <a:off x="8147321" y="4898390"/>
            <a:ext cx="3126633" cy="1296383"/>
          </a:xfrm>
          <a:prstGeom prst="roundRect">
            <a:avLst/>
          </a:prstGeom>
          <a:noFill/>
          <a:ln>
            <a:solidFill>
              <a:schemeClr val="accent5">
                <a:lumMod val="50000"/>
                <a:lumOff val="50000"/>
              </a:schemeClr>
            </a:solidFill>
            <a:prstDash val="sysDash"/>
          </a:ln>
        </p:spPr>
        <p:txBody>
          <a:bodyPr wrap="square">
            <a:spAutoFit/>
          </a:bodyPr>
          <a:lstStyle>
            <a:defPPr rtl="0">
              <a:defRPr lang="es-es"/>
            </a:defPPr>
            <a:lvl1pPr marL="171450" indent="-171450">
              <a:lnSpc>
                <a:spcPct val="150000"/>
              </a:lnSpc>
              <a:buFont typeface="Arial" panose="020B0604020202020204" pitchFamily="34" charset="0"/>
              <a:buChar char="•"/>
              <a:defRPr sz="1200" b="0">
                <a:effectLst/>
              </a:defRPr>
            </a:lvl1pPr>
          </a:lstStyle>
          <a:p>
            <a:r>
              <a:rPr lang="es-ES" dirty="0"/>
              <a:t>Límites de crédito elevados</a:t>
            </a:r>
          </a:p>
          <a:p>
            <a:r>
              <a:rPr lang="es-ES" dirty="0"/>
              <a:t>Tasas de interés más bajas</a:t>
            </a:r>
          </a:p>
          <a:p>
            <a:r>
              <a:rPr lang="es-ES" dirty="0"/>
              <a:t>Ofrecer más flexibilidad de pago</a:t>
            </a:r>
          </a:p>
          <a:p>
            <a:r>
              <a:rPr lang="es-ES" dirty="0"/>
              <a:t>Ofrecer programas de incentivos</a:t>
            </a:r>
          </a:p>
        </p:txBody>
      </p:sp>
    </p:spTree>
    <p:extLst>
      <p:ext uri="{BB962C8B-B14F-4D97-AF65-F5344CB8AC3E}">
        <p14:creationId xmlns:p14="http://schemas.microsoft.com/office/powerpoint/2010/main" val="2582763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43A8A396-C67C-4808-C549-0171BB041A27}"/>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7A64AEB4-FA9E-A73D-79B8-7640E07A141F}"/>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DISTRIBUCIÓN DE LAS VARIABLES DEMOGRÁFICAS</a:t>
            </a:r>
            <a:endParaRPr lang="es-ES" sz="2400" b="1" i="1" dirty="0">
              <a:solidFill>
                <a:schemeClr val="accent3">
                  <a:lumMod val="50000"/>
                </a:schemeClr>
              </a:solidFill>
              <a:effectLst/>
              <a:latin typeface="+mj-lt"/>
            </a:endParaRPr>
          </a:p>
        </p:txBody>
      </p:sp>
      <p:pic>
        <p:nvPicPr>
          <p:cNvPr id="7" name="Imagen 6">
            <a:extLst>
              <a:ext uri="{FF2B5EF4-FFF2-40B4-BE49-F238E27FC236}">
                <a16:creationId xmlns:a16="http://schemas.microsoft.com/office/drawing/2014/main" id="{0CBD6E74-9204-9051-3BE0-16B11D5C8B6D}"/>
              </a:ext>
            </a:extLst>
          </p:cNvPr>
          <p:cNvPicPr>
            <a:picLocks noChangeAspect="1"/>
          </p:cNvPicPr>
          <p:nvPr/>
        </p:nvPicPr>
        <p:blipFill>
          <a:blip r:embed="rId2"/>
          <a:stretch>
            <a:fillRect/>
          </a:stretch>
        </p:blipFill>
        <p:spPr>
          <a:xfrm>
            <a:off x="635384" y="2126340"/>
            <a:ext cx="4709738" cy="3252489"/>
          </a:xfrm>
          <a:prstGeom prst="rect">
            <a:avLst/>
          </a:prstGeom>
        </p:spPr>
      </p:pic>
      <p:pic>
        <p:nvPicPr>
          <p:cNvPr id="11" name="Imagen 10">
            <a:extLst>
              <a:ext uri="{FF2B5EF4-FFF2-40B4-BE49-F238E27FC236}">
                <a16:creationId xmlns:a16="http://schemas.microsoft.com/office/drawing/2014/main" id="{25B292B8-D947-A08A-238B-B07E357317D0}"/>
              </a:ext>
            </a:extLst>
          </p:cNvPr>
          <p:cNvPicPr>
            <a:picLocks noChangeAspect="1"/>
          </p:cNvPicPr>
          <p:nvPr/>
        </p:nvPicPr>
        <p:blipFill>
          <a:blip r:embed="rId3"/>
          <a:srcRect b="6519"/>
          <a:stretch/>
        </p:blipFill>
        <p:spPr>
          <a:xfrm>
            <a:off x="5345122" y="2121907"/>
            <a:ext cx="6277495" cy="3252489"/>
          </a:xfrm>
          <a:prstGeom prst="rect">
            <a:avLst/>
          </a:prstGeom>
        </p:spPr>
      </p:pic>
      <p:sp>
        <p:nvSpPr>
          <p:cNvPr id="4" name="QuadreDeText 22">
            <a:extLst>
              <a:ext uri="{FF2B5EF4-FFF2-40B4-BE49-F238E27FC236}">
                <a16:creationId xmlns:a16="http://schemas.microsoft.com/office/drawing/2014/main" id="{BDB2767B-0380-67AA-7F7B-13D8FA19B391}"/>
              </a:ext>
            </a:extLst>
          </p:cNvPr>
          <p:cNvSpPr txBox="1"/>
          <p:nvPr/>
        </p:nvSpPr>
        <p:spPr>
          <a:xfrm>
            <a:off x="635384" y="1775406"/>
            <a:ext cx="4563541" cy="276999"/>
          </a:xfrm>
          <a:prstGeom prst="rect">
            <a:avLst/>
          </a:prstGeom>
          <a:noFill/>
        </p:spPr>
        <p:txBody>
          <a:bodyPr wrap="square" rtlCol="0">
            <a:spAutoFit/>
          </a:bodyPr>
          <a:lstStyle/>
          <a:p>
            <a:r>
              <a:rPr lang="es-ES" sz="1200" b="1" dirty="0"/>
              <a:t>1</a:t>
            </a:r>
            <a:r>
              <a:rPr lang="es-ES" sz="1200" dirty="0"/>
              <a:t>. Variable “</a:t>
            </a:r>
            <a:r>
              <a:rPr lang="es-ES" sz="1200" i="1" dirty="0" err="1"/>
              <a:t>age</a:t>
            </a:r>
            <a:r>
              <a:rPr lang="es-ES" sz="1200" dirty="0"/>
              <a:t>”</a:t>
            </a:r>
          </a:p>
        </p:txBody>
      </p:sp>
      <p:sp>
        <p:nvSpPr>
          <p:cNvPr id="6" name="Rectángulo 5">
            <a:extLst>
              <a:ext uri="{FF2B5EF4-FFF2-40B4-BE49-F238E27FC236}">
                <a16:creationId xmlns:a16="http://schemas.microsoft.com/office/drawing/2014/main" id="{53126ED1-B32B-9045-925A-69F5CF49DB7F}"/>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22">
            <a:extLst>
              <a:ext uri="{FF2B5EF4-FFF2-40B4-BE49-F238E27FC236}">
                <a16:creationId xmlns:a16="http://schemas.microsoft.com/office/drawing/2014/main" id="{F08CE0EA-BC6E-EA36-4688-B22C07083BDF}"/>
              </a:ext>
            </a:extLst>
          </p:cNvPr>
          <p:cNvSpPr txBox="1"/>
          <p:nvPr/>
        </p:nvSpPr>
        <p:spPr>
          <a:xfrm>
            <a:off x="5345122" y="1775406"/>
            <a:ext cx="4563541" cy="276999"/>
          </a:xfrm>
          <a:prstGeom prst="rect">
            <a:avLst/>
          </a:prstGeom>
          <a:noFill/>
        </p:spPr>
        <p:txBody>
          <a:bodyPr wrap="square" rtlCol="0">
            <a:spAutoFit/>
          </a:bodyPr>
          <a:lstStyle/>
          <a:p>
            <a:r>
              <a:rPr lang="es-ES" sz="1200" b="1" dirty="0"/>
              <a:t>2</a:t>
            </a:r>
            <a:r>
              <a:rPr lang="es-ES" sz="1200" dirty="0"/>
              <a:t>. Variable “</a:t>
            </a:r>
            <a:r>
              <a:rPr lang="es-ES" sz="1200" i="1" dirty="0" err="1"/>
              <a:t>job</a:t>
            </a:r>
            <a:r>
              <a:rPr lang="es-ES" sz="1200" dirty="0"/>
              <a:t>”</a:t>
            </a:r>
          </a:p>
        </p:txBody>
      </p:sp>
    </p:spTree>
    <p:extLst>
      <p:ext uri="{BB962C8B-B14F-4D97-AF65-F5344CB8AC3E}">
        <p14:creationId xmlns:p14="http://schemas.microsoft.com/office/powerpoint/2010/main" val="293682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F6E9C-6A71-BF0A-A329-4A5C3E801A18}"/>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CE088D2E-D640-3DE2-8E7B-99D009DD4D01}"/>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1E0E062D-2CD9-F4D3-6F5B-38EEEFE2CFA8}"/>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DISTRIBUCIÓN DE LAS VARIABLES DEMOGRÁFICAS</a:t>
            </a:r>
            <a:endParaRPr lang="es-ES" sz="2400" b="1" i="1" dirty="0">
              <a:solidFill>
                <a:schemeClr val="accent3">
                  <a:lumMod val="50000"/>
                </a:schemeClr>
              </a:solidFill>
              <a:effectLst/>
              <a:latin typeface="+mj-lt"/>
            </a:endParaRPr>
          </a:p>
        </p:txBody>
      </p:sp>
      <p:sp>
        <p:nvSpPr>
          <p:cNvPr id="4" name="QuadreDeText 22">
            <a:extLst>
              <a:ext uri="{FF2B5EF4-FFF2-40B4-BE49-F238E27FC236}">
                <a16:creationId xmlns:a16="http://schemas.microsoft.com/office/drawing/2014/main" id="{8EB72098-8781-F72D-BCDB-9BE7C21FA960}"/>
              </a:ext>
            </a:extLst>
          </p:cNvPr>
          <p:cNvSpPr txBox="1"/>
          <p:nvPr/>
        </p:nvSpPr>
        <p:spPr>
          <a:xfrm>
            <a:off x="635832" y="1551348"/>
            <a:ext cx="4563541" cy="276999"/>
          </a:xfrm>
          <a:prstGeom prst="rect">
            <a:avLst/>
          </a:prstGeom>
          <a:noFill/>
        </p:spPr>
        <p:txBody>
          <a:bodyPr wrap="square" rtlCol="0">
            <a:spAutoFit/>
          </a:bodyPr>
          <a:lstStyle/>
          <a:p>
            <a:r>
              <a:rPr lang="es-ES" sz="1200" b="1" dirty="0"/>
              <a:t>3</a:t>
            </a:r>
            <a:r>
              <a:rPr lang="es-ES" sz="1200" dirty="0"/>
              <a:t>. Variable “</a:t>
            </a:r>
            <a:r>
              <a:rPr lang="es-ES" sz="1200" i="1" dirty="0"/>
              <a:t>marital</a:t>
            </a:r>
            <a:r>
              <a:rPr lang="es-ES" sz="1200" dirty="0"/>
              <a:t>”</a:t>
            </a:r>
          </a:p>
        </p:txBody>
      </p:sp>
      <p:sp>
        <p:nvSpPr>
          <p:cNvPr id="6" name="Rectángulo 5">
            <a:extLst>
              <a:ext uri="{FF2B5EF4-FFF2-40B4-BE49-F238E27FC236}">
                <a16:creationId xmlns:a16="http://schemas.microsoft.com/office/drawing/2014/main" id="{B35E5467-599B-D860-FB46-043BA6AB5A3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22">
            <a:extLst>
              <a:ext uri="{FF2B5EF4-FFF2-40B4-BE49-F238E27FC236}">
                <a16:creationId xmlns:a16="http://schemas.microsoft.com/office/drawing/2014/main" id="{E12E0DEC-9669-B7C7-C029-45AF5C3B6F45}"/>
              </a:ext>
            </a:extLst>
          </p:cNvPr>
          <p:cNvSpPr txBox="1"/>
          <p:nvPr/>
        </p:nvSpPr>
        <p:spPr>
          <a:xfrm>
            <a:off x="6186000" y="1551348"/>
            <a:ext cx="4563541" cy="276999"/>
          </a:xfrm>
          <a:prstGeom prst="rect">
            <a:avLst/>
          </a:prstGeom>
          <a:noFill/>
        </p:spPr>
        <p:txBody>
          <a:bodyPr wrap="square" rtlCol="0">
            <a:spAutoFit/>
          </a:bodyPr>
          <a:lstStyle/>
          <a:p>
            <a:r>
              <a:rPr lang="es-ES" sz="1200" b="1" dirty="0"/>
              <a:t>4</a:t>
            </a:r>
            <a:r>
              <a:rPr lang="es-ES" sz="1200" dirty="0"/>
              <a:t>. Variable “</a:t>
            </a:r>
            <a:r>
              <a:rPr lang="es-ES" sz="1200" i="1" dirty="0" err="1"/>
              <a:t>education</a:t>
            </a:r>
            <a:r>
              <a:rPr lang="es-ES" sz="1200" dirty="0"/>
              <a:t>”</a:t>
            </a:r>
          </a:p>
        </p:txBody>
      </p:sp>
      <p:pic>
        <p:nvPicPr>
          <p:cNvPr id="3" name="Imagen 2">
            <a:extLst>
              <a:ext uri="{FF2B5EF4-FFF2-40B4-BE49-F238E27FC236}">
                <a16:creationId xmlns:a16="http://schemas.microsoft.com/office/drawing/2014/main" id="{A540A7DC-F991-70FB-AD31-B2C770756689}"/>
              </a:ext>
            </a:extLst>
          </p:cNvPr>
          <p:cNvPicPr>
            <a:picLocks noChangeAspect="1"/>
          </p:cNvPicPr>
          <p:nvPr/>
        </p:nvPicPr>
        <p:blipFill>
          <a:blip r:embed="rId2"/>
          <a:srcRect t="613" b="1"/>
          <a:stretch/>
        </p:blipFill>
        <p:spPr>
          <a:xfrm>
            <a:off x="635832" y="1968324"/>
            <a:ext cx="4562644" cy="3568523"/>
          </a:xfrm>
          <a:prstGeom prst="rect">
            <a:avLst/>
          </a:prstGeom>
        </p:spPr>
      </p:pic>
      <p:pic>
        <p:nvPicPr>
          <p:cNvPr id="9" name="Imagen 8">
            <a:extLst>
              <a:ext uri="{FF2B5EF4-FFF2-40B4-BE49-F238E27FC236}">
                <a16:creationId xmlns:a16="http://schemas.microsoft.com/office/drawing/2014/main" id="{D9CDF58B-A1B4-8C0A-4068-2C1275150DEE}"/>
              </a:ext>
            </a:extLst>
          </p:cNvPr>
          <p:cNvPicPr>
            <a:picLocks noChangeAspect="1"/>
          </p:cNvPicPr>
          <p:nvPr/>
        </p:nvPicPr>
        <p:blipFill>
          <a:blip r:embed="rId3"/>
          <a:srcRect t="3474"/>
          <a:stretch/>
        </p:blipFill>
        <p:spPr>
          <a:xfrm>
            <a:off x="6188709" y="1828346"/>
            <a:ext cx="4557674" cy="3848145"/>
          </a:xfrm>
          <a:prstGeom prst="rect">
            <a:avLst/>
          </a:prstGeom>
        </p:spPr>
      </p:pic>
    </p:spTree>
    <p:extLst>
      <p:ext uri="{BB962C8B-B14F-4D97-AF65-F5344CB8AC3E}">
        <p14:creationId xmlns:p14="http://schemas.microsoft.com/office/powerpoint/2010/main" val="404867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8590BD1-129B-2FDA-A8D3-84D80571F844}"/>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7A64AEB4-FA9E-A73D-79B8-7640E07A141F}"/>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grupo de edad</a:t>
            </a:r>
          </a:p>
        </p:txBody>
      </p:sp>
      <p:pic>
        <p:nvPicPr>
          <p:cNvPr id="4" name="Imagen 3">
            <a:extLst>
              <a:ext uri="{FF2B5EF4-FFF2-40B4-BE49-F238E27FC236}">
                <a16:creationId xmlns:a16="http://schemas.microsoft.com/office/drawing/2014/main" id="{8AC45EC7-58C6-1B72-7D3E-70027BD79566}"/>
              </a:ext>
            </a:extLst>
          </p:cNvPr>
          <p:cNvPicPr>
            <a:picLocks noChangeAspect="1"/>
          </p:cNvPicPr>
          <p:nvPr/>
        </p:nvPicPr>
        <p:blipFill>
          <a:blip r:embed="rId2"/>
          <a:srcRect t="6491"/>
          <a:stretch/>
        </p:blipFill>
        <p:spPr>
          <a:xfrm>
            <a:off x="6893421" y="1260906"/>
            <a:ext cx="4708731" cy="2512355"/>
          </a:xfrm>
          <a:prstGeom prst="rect">
            <a:avLst/>
          </a:prstGeom>
        </p:spPr>
      </p:pic>
      <p:pic>
        <p:nvPicPr>
          <p:cNvPr id="10" name="Imagen 9">
            <a:extLst>
              <a:ext uri="{FF2B5EF4-FFF2-40B4-BE49-F238E27FC236}">
                <a16:creationId xmlns:a16="http://schemas.microsoft.com/office/drawing/2014/main" id="{FAEF1697-D761-EB77-B2D8-359EACE3900F}"/>
              </a:ext>
            </a:extLst>
          </p:cNvPr>
          <p:cNvPicPr>
            <a:picLocks noChangeAspect="1"/>
          </p:cNvPicPr>
          <p:nvPr/>
        </p:nvPicPr>
        <p:blipFill>
          <a:blip r:embed="rId3"/>
          <a:srcRect t="5559"/>
          <a:stretch/>
        </p:blipFill>
        <p:spPr>
          <a:xfrm>
            <a:off x="3481495" y="3929796"/>
            <a:ext cx="4708731" cy="2471004"/>
          </a:xfrm>
          <a:prstGeom prst="rect">
            <a:avLst/>
          </a:prstGeom>
        </p:spPr>
      </p:pic>
      <p:pic>
        <p:nvPicPr>
          <p:cNvPr id="11" name="Imagen 10">
            <a:extLst>
              <a:ext uri="{FF2B5EF4-FFF2-40B4-BE49-F238E27FC236}">
                <a16:creationId xmlns:a16="http://schemas.microsoft.com/office/drawing/2014/main" id="{47819DEA-A620-B4FA-1969-BE196C97A177}"/>
              </a:ext>
            </a:extLst>
          </p:cNvPr>
          <p:cNvPicPr>
            <a:picLocks noChangeAspect="1"/>
          </p:cNvPicPr>
          <p:nvPr/>
        </p:nvPicPr>
        <p:blipFill>
          <a:blip r:embed="rId3"/>
          <a:srcRect t="5559"/>
          <a:stretch/>
        </p:blipFill>
        <p:spPr>
          <a:xfrm>
            <a:off x="684687" y="1327724"/>
            <a:ext cx="4708731" cy="2471005"/>
          </a:xfrm>
          <a:prstGeom prst="rect">
            <a:avLst/>
          </a:prstGeom>
        </p:spPr>
      </p:pic>
      <p:sp>
        <p:nvSpPr>
          <p:cNvPr id="13" name="QuadreDeText 16">
            <a:extLst>
              <a:ext uri="{FF2B5EF4-FFF2-40B4-BE49-F238E27FC236}">
                <a16:creationId xmlns:a16="http://schemas.microsoft.com/office/drawing/2014/main" id="{9CF9D3D2-24EA-C45C-F2B2-785D1111CCF4}"/>
              </a:ext>
            </a:extLst>
          </p:cNvPr>
          <p:cNvSpPr txBox="1"/>
          <p:nvPr/>
        </p:nvSpPr>
        <p:spPr>
          <a:xfrm>
            <a:off x="7270719" y="1260906"/>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sp>
        <p:nvSpPr>
          <p:cNvPr id="14" name="QuadreDeText 16">
            <a:extLst>
              <a:ext uri="{FF2B5EF4-FFF2-40B4-BE49-F238E27FC236}">
                <a16:creationId xmlns:a16="http://schemas.microsoft.com/office/drawing/2014/main" id="{8A57D901-1450-D722-706A-A9D0A78CB1EA}"/>
              </a:ext>
            </a:extLst>
          </p:cNvPr>
          <p:cNvSpPr txBox="1"/>
          <p:nvPr/>
        </p:nvSpPr>
        <p:spPr>
          <a:xfrm>
            <a:off x="3766088" y="1327724"/>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15" name="QuadreDeText 16">
            <a:extLst>
              <a:ext uri="{FF2B5EF4-FFF2-40B4-BE49-F238E27FC236}">
                <a16:creationId xmlns:a16="http://schemas.microsoft.com/office/drawing/2014/main" id="{77FF9A1E-8D22-0693-C49B-3958ECFF7D1C}"/>
              </a:ext>
            </a:extLst>
          </p:cNvPr>
          <p:cNvSpPr txBox="1"/>
          <p:nvPr/>
        </p:nvSpPr>
        <p:spPr>
          <a:xfrm>
            <a:off x="6559840" y="3938185"/>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667BE675-7240-094F-3E27-7C75E1A32597}"/>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8721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D6166-8C21-77AC-EA37-46BD82FFC7E8}"/>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29F3EE3-349E-F6B8-2F55-BFE99C428809}"/>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BC1241C2-7B1F-E0F7-BDBF-BB89CAF26F55}"/>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trabajo</a:t>
            </a:r>
          </a:p>
        </p:txBody>
      </p:sp>
      <p:pic>
        <p:nvPicPr>
          <p:cNvPr id="7" name="Imagen 6">
            <a:extLst>
              <a:ext uri="{FF2B5EF4-FFF2-40B4-BE49-F238E27FC236}">
                <a16:creationId xmlns:a16="http://schemas.microsoft.com/office/drawing/2014/main" id="{6336458A-B807-17B8-978D-968423ADA450}"/>
              </a:ext>
            </a:extLst>
          </p:cNvPr>
          <p:cNvPicPr>
            <a:picLocks noChangeAspect="1"/>
          </p:cNvPicPr>
          <p:nvPr/>
        </p:nvPicPr>
        <p:blipFill>
          <a:blip r:embed="rId2"/>
          <a:srcRect t="3029"/>
          <a:stretch/>
        </p:blipFill>
        <p:spPr>
          <a:xfrm>
            <a:off x="6876075" y="1260789"/>
            <a:ext cx="4604326" cy="2520000"/>
          </a:xfrm>
          <a:prstGeom prst="rect">
            <a:avLst/>
          </a:prstGeom>
        </p:spPr>
      </p:pic>
      <p:sp>
        <p:nvSpPr>
          <p:cNvPr id="13" name="QuadreDeText 16">
            <a:extLst>
              <a:ext uri="{FF2B5EF4-FFF2-40B4-BE49-F238E27FC236}">
                <a16:creationId xmlns:a16="http://schemas.microsoft.com/office/drawing/2014/main" id="{E4735857-0968-9234-D548-6E19136F467D}"/>
              </a:ext>
            </a:extLst>
          </p:cNvPr>
          <p:cNvSpPr txBox="1"/>
          <p:nvPr/>
        </p:nvSpPr>
        <p:spPr>
          <a:xfrm>
            <a:off x="9975920" y="3136767"/>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pic>
        <p:nvPicPr>
          <p:cNvPr id="8" name="Imagen 7">
            <a:extLst>
              <a:ext uri="{FF2B5EF4-FFF2-40B4-BE49-F238E27FC236}">
                <a16:creationId xmlns:a16="http://schemas.microsoft.com/office/drawing/2014/main" id="{E51E12AE-CDCC-84DA-A51D-A33DCE5E8227}"/>
              </a:ext>
            </a:extLst>
          </p:cNvPr>
          <p:cNvPicPr>
            <a:picLocks noChangeAspect="1"/>
          </p:cNvPicPr>
          <p:nvPr/>
        </p:nvPicPr>
        <p:blipFill>
          <a:blip r:embed="rId3"/>
          <a:srcRect t="5659"/>
          <a:stretch/>
        </p:blipFill>
        <p:spPr>
          <a:xfrm>
            <a:off x="4104396" y="3880800"/>
            <a:ext cx="4698142" cy="2520000"/>
          </a:xfrm>
          <a:prstGeom prst="rect">
            <a:avLst/>
          </a:prstGeom>
        </p:spPr>
      </p:pic>
      <p:pic>
        <p:nvPicPr>
          <p:cNvPr id="3" name="Imagen 2">
            <a:extLst>
              <a:ext uri="{FF2B5EF4-FFF2-40B4-BE49-F238E27FC236}">
                <a16:creationId xmlns:a16="http://schemas.microsoft.com/office/drawing/2014/main" id="{D29F360A-C649-8171-FE19-34E290178050}"/>
              </a:ext>
            </a:extLst>
          </p:cNvPr>
          <p:cNvPicPr>
            <a:picLocks noChangeAspect="1"/>
          </p:cNvPicPr>
          <p:nvPr/>
        </p:nvPicPr>
        <p:blipFill>
          <a:blip r:embed="rId4"/>
          <a:srcRect t="6004"/>
          <a:stretch/>
        </p:blipFill>
        <p:spPr>
          <a:xfrm>
            <a:off x="806877" y="1260906"/>
            <a:ext cx="4618775" cy="2520000"/>
          </a:xfrm>
          <a:prstGeom prst="rect">
            <a:avLst/>
          </a:prstGeom>
        </p:spPr>
      </p:pic>
      <p:sp>
        <p:nvSpPr>
          <p:cNvPr id="14" name="QuadreDeText 16">
            <a:extLst>
              <a:ext uri="{FF2B5EF4-FFF2-40B4-BE49-F238E27FC236}">
                <a16:creationId xmlns:a16="http://schemas.microsoft.com/office/drawing/2014/main" id="{CA641A30-4E3A-013A-CDDA-D5970BCFAF77}"/>
              </a:ext>
            </a:extLst>
          </p:cNvPr>
          <p:cNvSpPr txBox="1"/>
          <p:nvPr/>
        </p:nvSpPr>
        <p:spPr>
          <a:xfrm>
            <a:off x="3924645" y="3154812"/>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15" name="QuadreDeText 16">
            <a:extLst>
              <a:ext uri="{FF2B5EF4-FFF2-40B4-BE49-F238E27FC236}">
                <a16:creationId xmlns:a16="http://schemas.microsoft.com/office/drawing/2014/main" id="{88019A98-DC0B-C860-F935-02578600038B}"/>
              </a:ext>
            </a:extLst>
          </p:cNvPr>
          <p:cNvSpPr txBox="1"/>
          <p:nvPr/>
        </p:nvSpPr>
        <p:spPr>
          <a:xfrm>
            <a:off x="7224148" y="5761445"/>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A6FAD7A1-E2E8-E940-3908-B921652996D6}"/>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8455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045D2-305B-B5BD-ACA3-46EF81383062}"/>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62F60FAB-2D45-EF75-C1B9-60B539D00290}"/>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F10AD7B7-049C-1B90-782F-8B68294FF96D}"/>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estado civil</a:t>
            </a:r>
          </a:p>
        </p:txBody>
      </p:sp>
      <p:pic>
        <p:nvPicPr>
          <p:cNvPr id="7" name="Imagen 6">
            <a:extLst>
              <a:ext uri="{FF2B5EF4-FFF2-40B4-BE49-F238E27FC236}">
                <a16:creationId xmlns:a16="http://schemas.microsoft.com/office/drawing/2014/main" id="{F0412F73-4316-A48B-DC2A-03D77BEE6869}"/>
              </a:ext>
            </a:extLst>
          </p:cNvPr>
          <p:cNvPicPr>
            <a:picLocks noChangeAspect="1"/>
          </p:cNvPicPr>
          <p:nvPr/>
        </p:nvPicPr>
        <p:blipFill>
          <a:blip r:embed="rId2"/>
          <a:srcRect t="5921"/>
          <a:stretch/>
        </p:blipFill>
        <p:spPr>
          <a:xfrm>
            <a:off x="6856960" y="1257083"/>
            <a:ext cx="4583504" cy="2520000"/>
          </a:xfrm>
          <a:prstGeom prst="rect">
            <a:avLst/>
          </a:prstGeom>
        </p:spPr>
      </p:pic>
      <p:pic>
        <p:nvPicPr>
          <p:cNvPr id="3" name="Imagen 2">
            <a:extLst>
              <a:ext uri="{FF2B5EF4-FFF2-40B4-BE49-F238E27FC236}">
                <a16:creationId xmlns:a16="http://schemas.microsoft.com/office/drawing/2014/main" id="{2492B025-188F-013C-C6B0-F1FE2C79505C}"/>
              </a:ext>
            </a:extLst>
          </p:cNvPr>
          <p:cNvPicPr>
            <a:picLocks noChangeAspect="1"/>
          </p:cNvPicPr>
          <p:nvPr/>
        </p:nvPicPr>
        <p:blipFill>
          <a:blip r:embed="rId3"/>
          <a:srcRect t="6403"/>
          <a:stretch/>
        </p:blipFill>
        <p:spPr>
          <a:xfrm>
            <a:off x="751536" y="1257083"/>
            <a:ext cx="4547044" cy="2520000"/>
          </a:xfrm>
          <a:prstGeom prst="rect">
            <a:avLst/>
          </a:prstGeom>
        </p:spPr>
      </p:pic>
      <p:pic>
        <p:nvPicPr>
          <p:cNvPr id="8" name="Imagen 7">
            <a:extLst>
              <a:ext uri="{FF2B5EF4-FFF2-40B4-BE49-F238E27FC236}">
                <a16:creationId xmlns:a16="http://schemas.microsoft.com/office/drawing/2014/main" id="{B4AF455A-787C-100B-C809-DA79D8B2A5B7}"/>
              </a:ext>
            </a:extLst>
          </p:cNvPr>
          <p:cNvPicPr>
            <a:picLocks noChangeAspect="1"/>
          </p:cNvPicPr>
          <p:nvPr/>
        </p:nvPicPr>
        <p:blipFill>
          <a:blip r:embed="rId4"/>
          <a:srcRect t="6348"/>
          <a:stretch/>
        </p:blipFill>
        <p:spPr>
          <a:xfrm>
            <a:off x="3753358" y="3845199"/>
            <a:ext cx="4685283" cy="2503742"/>
          </a:xfrm>
          <a:prstGeom prst="rect">
            <a:avLst/>
          </a:prstGeom>
        </p:spPr>
      </p:pic>
      <p:sp>
        <p:nvSpPr>
          <p:cNvPr id="13" name="QuadreDeText 16">
            <a:extLst>
              <a:ext uri="{FF2B5EF4-FFF2-40B4-BE49-F238E27FC236}">
                <a16:creationId xmlns:a16="http://schemas.microsoft.com/office/drawing/2014/main" id="{4F669674-E0F4-E24B-B8D5-B6BBA6B4059E}"/>
              </a:ext>
            </a:extLst>
          </p:cNvPr>
          <p:cNvSpPr txBox="1"/>
          <p:nvPr/>
        </p:nvSpPr>
        <p:spPr>
          <a:xfrm>
            <a:off x="7160557" y="1179442"/>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sp>
        <p:nvSpPr>
          <p:cNvPr id="14" name="QuadreDeText 16">
            <a:extLst>
              <a:ext uri="{FF2B5EF4-FFF2-40B4-BE49-F238E27FC236}">
                <a16:creationId xmlns:a16="http://schemas.microsoft.com/office/drawing/2014/main" id="{33698856-D5F4-8129-C15E-8201D1571994}"/>
              </a:ext>
            </a:extLst>
          </p:cNvPr>
          <p:cNvSpPr txBox="1"/>
          <p:nvPr/>
        </p:nvSpPr>
        <p:spPr>
          <a:xfrm>
            <a:off x="3815515" y="1179443"/>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15" name="QuadreDeText 16">
            <a:extLst>
              <a:ext uri="{FF2B5EF4-FFF2-40B4-BE49-F238E27FC236}">
                <a16:creationId xmlns:a16="http://schemas.microsoft.com/office/drawing/2014/main" id="{CF57A688-F633-74E1-2931-5C27DD2EFDC3}"/>
              </a:ext>
            </a:extLst>
          </p:cNvPr>
          <p:cNvSpPr txBox="1"/>
          <p:nvPr/>
        </p:nvSpPr>
        <p:spPr>
          <a:xfrm>
            <a:off x="5503815" y="3683452"/>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4D201979-413F-ED65-0B77-43F922FC19A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4091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3B979-CB4D-32D5-E78B-2F03B3BA95E6}"/>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D2BEE991-24BB-DA9A-4259-6219BF796B98}"/>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4ED2222E-1058-98E6-C80B-4563F26D04D1}"/>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nivel educativo</a:t>
            </a:r>
          </a:p>
        </p:txBody>
      </p:sp>
      <p:pic>
        <p:nvPicPr>
          <p:cNvPr id="10" name="Imagen 9">
            <a:extLst>
              <a:ext uri="{FF2B5EF4-FFF2-40B4-BE49-F238E27FC236}">
                <a16:creationId xmlns:a16="http://schemas.microsoft.com/office/drawing/2014/main" id="{FA295189-F3EC-ECA1-7EEB-E3F58C2239D9}"/>
              </a:ext>
            </a:extLst>
          </p:cNvPr>
          <p:cNvPicPr>
            <a:picLocks noChangeAspect="1"/>
          </p:cNvPicPr>
          <p:nvPr/>
        </p:nvPicPr>
        <p:blipFill>
          <a:blip r:embed="rId2"/>
          <a:srcRect t="4922" b="6530"/>
          <a:stretch/>
        </p:blipFill>
        <p:spPr>
          <a:xfrm>
            <a:off x="3745583" y="3854723"/>
            <a:ext cx="4841264" cy="2520000"/>
          </a:xfrm>
          <a:prstGeom prst="rect">
            <a:avLst/>
          </a:prstGeom>
        </p:spPr>
      </p:pic>
      <p:pic>
        <p:nvPicPr>
          <p:cNvPr id="9" name="Imagen 8">
            <a:extLst>
              <a:ext uri="{FF2B5EF4-FFF2-40B4-BE49-F238E27FC236}">
                <a16:creationId xmlns:a16="http://schemas.microsoft.com/office/drawing/2014/main" id="{317277CD-0FD0-C76C-3E38-56AA06CA10AE}"/>
              </a:ext>
            </a:extLst>
          </p:cNvPr>
          <p:cNvPicPr>
            <a:picLocks noChangeAspect="1"/>
          </p:cNvPicPr>
          <p:nvPr/>
        </p:nvPicPr>
        <p:blipFill>
          <a:blip r:embed="rId3"/>
          <a:srcRect t="4975"/>
          <a:stretch/>
        </p:blipFill>
        <p:spPr>
          <a:xfrm>
            <a:off x="6808133" y="1259003"/>
            <a:ext cx="4746818" cy="2520000"/>
          </a:xfrm>
          <a:prstGeom prst="rect">
            <a:avLst/>
          </a:prstGeom>
        </p:spPr>
      </p:pic>
      <p:sp>
        <p:nvSpPr>
          <p:cNvPr id="13" name="QuadreDeText 16">
            <a:extLst>
              <a:ext uri="{FF2B5EF4-FFF2-40B4-BE49-F238E27FC236}">
                <a16:creationId xmlns:a16="http://schemas.microsoft.com/office/drawing/2014/main" id="{ACC9FA77-52ED-F11D-108B-A705A5152233}"/>
              </a:ext>
            </a:extLst>
          </p:cNvPr>
          <p:cNvSpPr txBox="1"/>
          <p:nvPr/>
        </p:nvSpPr>
        <p:spPr>
          <a:xfrm>
            <a:off x="7160557" y="1179442"/>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sp>
        <p:nvSpPr>
          <p:cNvPr id="15" name="QuadreDeText 16">
            <a:extLst>
              <a:ext uri="{FF2B5EF4-FFF2-40B4-BE49-F238E27FC236}">
                <a16:creationId xmlns:a16="http://schemas.microsoft.com/office/drawing/2014/main" id="{95AAFB4F-E4CA-A5C8-02C0-3BF6B061D4DB}"/>
              </a:ext>
            </a:extLst>
          </p:cNvPr>
          <p:cNvSpPr txBox="1"/>
          <p:nvPr/>
        </p:nvSpPr>
        <p:spPr>
          <a:xfrm>
            <a:off x="6908870" y="3882801"/>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FCC1B4DD-828B-B5EF-6BD3-92396A651711}"/>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29B9BBB0-198C-D34D-293F-58EDE31F1EDF}"/>
              </a:ext>
            </a:extLst>
          </p:cNvPr>
          <p:cNvPicPr>
            <a:picLocks noChangeAspect="1"/>
          </p:cNvPicPr>
          <p:nvPr/>
        </p:nvPicPr>
        <p:blipFill>
          <a:blip r:embed="rId4"/>
          <a:srcRect t="5657"/>
          <a:stretch/>
        </p:blipFill>
        <p:spPr>
          <a:xfrm>
            <a:off x="751536" y="1257083"/>
            <a:ext cx="4632333" cy="2520000"/>
          </a:xfrm>
          <a:prstGeom prst="rect">
            <a:avLst/>
          </a:prstGeom>
        </p:spPr>
      </p:pic>
      <p:sp>
        <p:nvSpPr>
          <p:cNvPr id="14" name="QuadreDeText 16">
            <a:extLst>
              <a:ext uri="{FF2B5EF4-FFF2-40B4-BE49-F238E27FC236}">
                <a16:creationId xmlns:a16="http://schemas.microsoft.com/office/drawing/2014/main" id="{29FDC71C-94F8-C295-FFC1-7AA29D2D2B4F}"/>
              </a:ext>
            </a:extLst>
          </p:cNvPr>
          <p:cNvSpPr txBox="1"/>
          <p:nvPr/>
        </p:nvSpPr>
        <p:spPr>
          <a:xfrm>
            <a:off x="3878145" y="1179443"/>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Tree>
    <p:extLst>
      <p:ext uri="{BB962C8B-B14F-4D97-AF65-F5344CB8AC3E}">
        <p14:creationId xmlns:p14="http://schemas.microsoft.com/office/powerpoint/2010/main" val="258106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FA8F2-3EEA-6194-7275-8D326D6F8D9C}"/>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D8BE21F-1924-C41A-1890-D901FFE2850E}"/>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653A9289-445F-5D47-22CA-8F5CD8C94B6D}"/>
              </a:ext>
            </a:extLst>
          </p:cNvPr>
          <p:cNvSpPr txBox="1"/>
          <p:nvPr/>
        </p:nvSpPr>
        <p:spPr>
          <a:xfrm>
            <a:off x="505959" y="250347"/>
            <a:ext cx="11230210" cy="461665"/>
          </a:xfrm>
          <a:prstGeom prst="rect">
            <a:avLst/>
          </a:prstGeom>
          <a:solidFill>
            <a:srgbClr val="FF0000"/>
          </a:solidFill>
        </p:spPr>
        <p:txBody>
          <a:bodyPr wrap="square">
            <a:spAutoFit/>
          </a:bodyPr>
          <a:lstStyle/>
          <a:p>
            <a:r>
              <a:rPr lang="es-ES" sz="2400" b="1" dirty="0">
                <a:solidFill>
                  <a:schemeClr val="accent3">
                    <a:lumMod val="50000"/>
                  </a:schemeClr>
                </a:solidFill>
                <a:effectLst/>
                <a:latin typeface="+mj-lt"/>
              </a:rPr>
              <a:t>DIAPO EXTRA JUST IN CASE</a:t>
            </a:r>
          </a:p>
        </p:txBody>
      </p:sp>
      <p:sp>
        <p:nvSpPr>
          <p:cNvPr id="6" name="Rectángulo 5">
            <a:extLst>
              <a:ext uri="{FF2B5EF4-FFF2-40B4-BE49-F238E27FC236}">
                <a16:creationId xmlns:a16="http://schemas.microsoft.com/office/drawing/2014/main" id="{ABBE9947-C81F-4518-4012-2B797885B9A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66509179"/>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846</TotalTime>
  <Words>1998</Words>
  <Application>Microsoft Office PowerPoint</Application>
  <PresentationFormat>Panorámica</PresentationFormat>
  <Paragraphs>289</Paragraphs>
  <Slides>24</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Calibri Light</vt:lpstr>
      <vt:lpstr>Wingdings</vt:lpstr>
      <vt:lpstr>Tema de Office</vt:lpstr>
      <vt:lpstr>RESULTADOS DESAFÍO 1</vt:lpstr>
      <vt:lpstr>Análisis del Perfil de Cliente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Márketing y Comunicación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Finanzas y  Riesgo Crediticio</vt:lpstr>
      <vt:lpstr>Presentación de PowerPoint</vt:lpstr>
      <vt:lpstr>Presentación de PowerPoint</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Natalya Martyn</cp:lastModifiedBy>
  <cp:revision>9</cp:revision>
  <dcterms:created xsi:type="dcterms:W3CDTF">2024-10-12T08:55:41Z</dcterms:created>
  <dcterms:modified xsi:type="dcterms:W3CDTF">2024-10-13T16:57:04Z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