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324" r:id="rId5"/>
    <p:sldId id="327" r:id="rId6"/>
    <p:sldId id="347" r:id="rId7"/>
    <p:sldId id="355" r:id="rId8"/>
    <p:sldId id="357" r:id="rId9"/>
    <p:sldId id="358" r:id="rId10"/>
    <p:sldId id="354" r:id="rId11"/>
    <p:sldId id="359" r:id="rId12"/>
    <p:sldId id="364" r:id="rId13"/>
    <p:sldId id="363" r:id="rId14"/>
    <p:sldId id="361" r:id="rId15"/>
    <p:sldId id="362" r:id="rId16"/>
    <p:sldId id="335" r:id="rId1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CB6"/>
    <a:srgbClr val="FF8181"/>
    <a:srgbClr val="FFB7B7"/>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76" autoAdjust="0"/>
    <p:restoredTop sz="87170" autoAdjust="0"/>
  </p:normalViewPr>
  <p:slideViewPr>
    <p:cSldViewPr snapToGrid="0">
      <p:cViewPr varScale="1">
        <p:scale>
          <a:sx n="100" d="100"/>
          <a:sy n="100" d="100"/>
        </p:scale>
        <p:origin x="810" y="7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21/10/2024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21/10/2024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‹Nº›</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11</a:t>
            </a:fld>
            <a:endParaRPr lang="es-ES" noProof="0"/>
          </a:p>
        </p:txBody>
      </p:sp>
    </p:spTree>
    <p:extLst>
      <p:ext uri="{BB962C8B-B14F-4D97-AF65-F5344CB8AC3E}">
        <p14:creationId xmlns:p14="http://schemas.microsoft.com/office/powerpoint/2010/main" val="746271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12</a:t>
            </a:fld>
            <a:endParaRPr lang="es-ES" noProof="0"/>
          </a:p>
        </p:txBody>
      </p:sp>
    </p:spTree>
    <p:extLst>
      <p:ext uri="{BB962C8B-B14F-4D97-AF65-F5344CB8AC3E}">
        <p14:creationId xmlns:p14="http://schemas.microsoft.com/office/powerpoint/2010/main" val="1804090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9C85F-EC1B-CFD1-A657-E7902541FA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FF142F-1FC3-8081-0C22-8E98D74940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6EE938-C74C-25D5-628C-C9B03E86980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0A613478-0ACE-0074-01E5-8217CC3C0DB5}"/>
              </a:ext>
            </a:extLst>
          </p:cNvPr>
          <p:cNvSpPr>
            <a:spLocks noGrp="1"/>
          </p:cNvSpPr>
          <p:nvPr>
            <p:ph type="sldNum" sz="quarter" idx="5"/>
          </p:nvPr>
        </p:nvSpPr>
        <p:spPr/>
        <p:txBody>
          <a:bodyPr rtlCol="0"/>
          <a:lstStyle/>
          <a:p>
            <a:pPr rtl="0"/>
            <a:fld id="{8530193B-564F-4854-8A52-728F3FB19C85}" type="slidenum">
              <a:rPr lang="es-ES" smtClean="0"/>
              <a:t>13</a:t>
            </a:fld>
            <a:endParaRPr lang="es-ES"/>
          </a:p>
        </p:txBody>
      </p:sp>
    </p:spTree>
    <p:extLst>
      <p:ext uri="{BB962C8B-B14F-4D97-AF65-F5344CB8AC3E}">
        <p14:creationId xmlns:p14="http://schemas.microsoft.com/office/powerpoint/2010/main" val="7847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21/10/2024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‹Nº›</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2</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19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 de Campañas y Cuartil de Edad</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255760" y="1678428"/>
            <a:ext cx="2506502" cy="1055608"/>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Las campañas prolongadas</a:t>
            </a:r>
            <a:r>
              <a:rPr lang="es-ES" sz="1400" dirty="0"/>
              <a:t> (16-20) muestran bajas tasas de conversión para todos los grupos de edad.</a:t>
            </a:r>
            <a:endParaRPr lang="es-ES" sz="1300" dirty="0"/>
          </a:p>
        </p:txBody>
      </p:sp>
      <p:pic>
        <p:nvPicPr>
          <p:cNvPr id="4" name="Picture 3">
            <a:extLst>
              <a:ext uri="{FF2B5EF4-FFF2-40B4-BE49-F238E27FC236}">
                <a16:creationId xmlns:a16="http://schemas.microsoft.com/office/drawing/2014/main" id="{A3C9B02D-F0A0-4376-9E9C-70885B7D2F9E}"/>
              </a:ext>
            </a:extLst>
          </p:cNvPr>
          <p:cNvPicPr>
            <a:picLocks noChangeAspect="1"/>
          </p:cNvPicPr>
          <p:nvPr/>
        </p:nvPicPr>
        <p:blipFill>
          <a:blip r:embed="rId2"/>
          <a:stretch>
            <a:fillRect/>
          </a:stretch>
        </p:blipFill>
        <p:spPr>
          <a:xfrm>
            <a:off x="501928" y="813206"/>
            <a:ext cx="8686800" cy="5486400"/>
          </a:xfrm>
          <a:prstGeom prst="rect">
            <a:avLst/>
          </a:prstGeom>
        </p:spPr>
      </p:pic>
      <p:sp>
        <p:nvSpPr>
          <p:cNvPr id="10" name="QuadreDeText 16">
            <a:extLst>
              <a:ext uri="{FF2B5EF4-FFF2-40B4-BE49-F238E27FC236}">
                <a16:creationId xmlns:a16="http://schemas.microsoft.com/office/drawing/2014/main" id="{676C48C4-8474-4257-BF6A-457CAEDB95B1}"/>
              </a:ext>
            </a:extLst>
          </p:cNvPr>
          <p:cNvSpPr txBox="1"/>
          <p:nvPr/>
        </p:nvSpPr>
        <p:spPr>
          <a:xfrm>
            <a:off x="9255760" y="3020376"/>
            <a:ext cx="2506502" cy="817245"/>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Adultos medios (40-49 años)</a:t>
            </a:r>
            <a:r>
              <a:rPr lang="es-ES" sz="1400" dirty="0"/>
              <a:t> presentan un repunte en campañas intermedias (11-15)</a:t>
            </a:r>
            <a:endParaRPr lang="es-ES" sz="1300" dirty="0"/>
          </a:p>
        </p:txBody>
      </p:sp>
      <p:sp>
        <p:nvSpPr>
          <p:cNvPr id="7" name="Rectangle: Rounded Corners 6">
            <a:extLst>
              <a:ext uri="{FF2B5EF4-FFF2-40B4-BE49-F238E27FC236}">
                <a16:creationId xmlns:a16="http://schemas.microsoft.com/office/drawing/2014/main" id="{543ABE2F-A170-4447-AC50-455AA554D81A}"/>
              </a:ext>
            </a:extLst>
          </p:cNvPr>
          <p:cNvSpPr/>
          <p:nvPr/>
        </p:nvSpPr>
        <p:spPr>
          <a:xfrm>
            <a:off x="1320800" y="1239520"/>
            <a:ext cx="1524000" cy="480527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QuadreDeText 16">
            <a:extLst>
              <a:ext uri="{FF2B5EF4-FFF2-40B4-BE49-F238E27FC236}">
                <a16:creationId xmlns:a16="http://schemas.microsoft.com/office/drawing/2014/main" id="{7C48CBDD-4AF9-432B-8FFB-8E411E8FC9C6}"/>
              </a:ext>
            </a:extLst>
          </p:cNvPr>
          <p:cNvSpPr txBox="1"/>
          <p:nvPr/>
        </p:nvSpPr>
        <p:spPr>
          <a:xfrm>
            <a:off x="9255760" y="813206"/>
            <a:ext cx="2506502" cy="578882"/>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dirty="0"/>
              <a:t>Nuestra mejor tasa son en </a:t>
            </a:r>
            <a:r>
              <a:rPr lang="es-ES" sz="1400" b="1" dirty="0"/>
              <a:t>las primeras 5 campañas</a:t>
            </a:r>
            <a:endParaRPr lang="es-ES" sz="1300" dirty="0"/>
          </a:p>
        </p:txBody>
      </p:sp>
    </p:spTree>
    <p:extLst>
      <p:ext uri="{BB962C8B-B14F-4D97-AF65-F5344CB8AC3E}">
        <p14:creationId xmlns:p14="http://schemas.microsoft.com/office/powerpoint/2010/main" val="596771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44932" cy="480382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a:t>
            </a:r>
            <a:r>
              <a:rPr lang="es-ES" sz="1600" b="1" dirty="0"/>
              <a:t>Qué ajustes podríamos realizar a nuestros métodos de contacto para mejorar la tasa de respuesta?</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825135" y="2523781"/>
            <a:ext cx="4365989" cy="1821775"/>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Si el cliente tiene más de 34 años y un balance superior a 230 (rango bajo).</a:t>
            </a:r>
          </a:p>
          <a:p>
            <a:pPr marL="171450" indent="-171450" algn="just">
              <a:spcBef>
                <a:spcPts val="300"/>
              </a:spcBef>
              <a:buFont typeface="Arial" panose="020B0604020202020204" pitchFamily="34" charset="0"/>
              <a:buChar char="•"/>
            </a:pPr>
            <a:r>
              <a:rPr lang="es-ES" sz="1200" dirty="0"/>
              <a:t>El guion de la llamada por fijo deberá ser distinto, con un lenguaje más formal, que el empleado cuando se llama por móvil.</a:t>
            </a:r>
          </a:p>
          <a:p>
            <a:pPr marL="171450" indent="-171450" algn="just">
              <a:spcBef>
                <a:spcPts val="300"/>
              </a:spcBef>
              <a:buFont typeface="Arial" panose="020B0604020202020204" pitchFamily="34" charset="0"/>
              <a:buChar char="•"/>
            </a:pPr>
            <a:r>
              <a:rPr lang="es-ES" sz="1200" dirty="0"/>
              <a:t>Si al cliente es la primera vez que se le llama, no se podrían aplicar todas las recomendaciones anteriores. Quedaría pendiente de estudio.</a:t>
            </a:r>
          </a:p>
        </p:txBody>
      </p:sp>
      <p:sp>
        <p:nvSpPr>
          <p:cNvPr id="31" name="Rectángulo: esquinas redondeadas 30">
            <a:extLst>
              <a:ext uri="{FF2B5EF4-FFF2-40B4-BE49-F238E27FC236}">
                <a16:creationId xmlns:a16="http://schemas.microsoft.com/office/drawing/2014/main" id="{2A86DF7C-2112-699E-12B5-9B66B3CC713C}"/>
              </a:ext>
            </a:extLst>
          </p:cNvPr>
          <p:cNvSpPr/>
          <p:nvPr/>
        </p:nvSpPr>
        <p:spPr>
          <a:xfrm>
            <a:off x="6371770" y="1625256"/>
            <a:ext cx="5344932" cy="480382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B4A5B90-D21B-B193-A37A-573840257D21}"/>
              </a:ext>
            </a:extLst>
          </p:cNvPr>
          <p:cNvSpPr txBox="1"/>
          <p:nvPr/>
        </p:nvSpPr>
        <p:spPr>
          <a:xfrm>
            <a:off x="531964" y="999357"/>
            <a:ext cx="10256462" cy="584775"/>
          </a:xfrm>
          <a:prstGeom prst="rect">
            <a:avLst/>
          </a:prstGeom>
          <a:noFill/>
        </p:spPr>
        <p:txBody>
          <a:bodyPr wrap="none" rtlCol="0">
            <a:spAutoFit/>
          </a:bodyPr>
          <a:lstStyle/>
          <a:p>
            <a:r>
              <a:rPr lang="es-ES" sz="1600" b="1" dirty="0"/>
              <a:t>Enfoque 1</a:t>
            </a:r>
            <a:r>
              <a:rPr lang="es-ES" sz="1600" dirty="0"/>
              <a:t>: Nos enfocaríamos al rango con más probabilidad de contratación, </a:t>
            </a:r>
            <a:r>
              <a:rPr lang="es-ES" sz="1600" b="1" dirty="0"/>
              <a:t>entre duraciones 7 a 17 min como el Sprint 1, </a:t>
            </a:r>
          </a:p>
          <a:p>
            <a:r>
              <a:rPr lang="es-ES" sz="1600" dirty="0"/>
              <a:t>y que le han llamado en campañas anteriores</a:t>
            </a:r>
            <a:r>
              <a:rPr lang="es-ES" sz="1600" b="1" dirty="0"/>
              <a:t>.</a:t>
            </a:r>
            <a:endParaRPr lang="es-ES" sz="1600" dirty="0"/>
          </a:p>
        </p:txBody>
      </p:sp>
      <p:sp>
        <p:nvSpPr>
          <p:cNvPr id="9" name="Rectángulo: esquinas redondeadas 8">
            <a:extLst>
              <a:ext uri="{FF2B5EF4-FFF2-40B4-BE49-F238E27FC236}">
                <a16:creationId xmlns:a16="http://schemas.microsoft.com/office/drawing/2014/main" id="{3FAEE228-6729-211B-2A46-8B3A02A83818}"/>
              </a:ext>
            </a:extLst>
          </p:cNvPr>
          <p:cNvSpPr/>
          <p:nvPr/>
        </p:nvSpPr>
        <p:spPr>
          <a:xfrm>
            <a:off x="825135" y="1954635"/>
            <a:ext cx="4042140" cy="327132"/>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¿Cuándo deberíamos priorizar llamar a teléfono fijo?</a:t>
            </a:r>
          </a:p>
        </p:txBody>
      </p:sp>
      <p:sp>
        <p:nvSpPr>
          <p:cNvPr id="10" name="Rectángulo: esquinas redondeadas 9">
            <a:extLst>
              <a:ext uri="{FF2B5EF4-FFF2-40B4-BE49-F238E27FC236}">
                <a16:creationId xmlns:a16="http://schemas.microsoft.com/office/drawing/2014/main" id="{BEEFA64B-D29F-CD76-5F2E-B88DC42940CE}"/>
              </a:ext>
            </a:extLst>
          </p:cNvPr>
          <p:cNvSpPr/>
          <p:nvPr/>
        </p:nvSpPr>
        <p:spPr>
          <a:xfrm>
            <a:off x="6863985" y="1908876"/>
            <a:ext cx="3756390" cy="324423"/>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¿Cuándo deberíamos priorizar a llamar a móvil?</a:t>
            </a:r>
          </a:p>
        </p:txBody>
      </p:sp>
      <p:sp>
        <p:nvSpPr>
          <p:cNvPr id="11" name="CuadroTexto 10">
            <a:extLst>
              <a:ext uri="{FF2B5EF4-FFF2-40B4-BE49-F238E27FC236}">
                <a16:creationId xmlns:a16="http://schemas.microsoft.com/office/drawing/2014/main" id="{B91B07CF-2C71-34AC-CFFC-EFE973B600AE}"/>
              </a:ext>
            </a:extLst>
          </p:cNvPr>
          <p:cNvSpPr txBox="1"/>
          <p:nvPr/>
        </p:nvSpPr>
        <p:spPr>
          <a:xfrm>
            <a:off x="6799175" y="2404599"/>
            <a:ext cx="4365989" cy="1660029"/>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Si el cliente tiene menos de 34 años, independientemente del balance. </a:t>
            </a:r>
          </a:p>
          <a:p>
            <a:pPr marL="171450" indent="-171450" algn="just">
              <a:spcBef>
                <a:spcPts val="300"/>
              </a:spcBef>
              <a:buFont typeface="Arial" panose="020B0604020202020204" pitchFamily="34" charset="0"/>
              <a:buChar char="•"/>
            </a:pPr>
            <a:r>
              <a:rPr lang="es-ES" sz="1200" dirty="0"/>
              <a:t>Si al cliente es la primera vez que se le llama, no se podrían aplicar todas las recomendaciones anteriores. Quedaría pendiente de estudio.</a:t>
            </a:r>
          </a:p>
          <a:p>
            <a:pPr algn="just">
              <a:spcBef>
                <a:spcPts val="300"/>
              </a:spcBef>
            </a:pPr>
            <a:endParaRPr lang="es-ES" sz="1200" dirty="0"/>
          </a:p>
          <a:p>
            <a:pPr algn="just">
              <a:spcBef>
                <a:spcPts val="300"/>
              </a:spcBef>
            </a:pPr>
            <a:endParaRPr lang="es-ES" sz="1200" dirty="0"/>
          </a:p>
        </p:txBody>
      </p:sp>
    </p:spTree>
    <p:extLst>
      <p:ext uri="{BB962C8B-B14F-4D97-AF65-F5344CB8AC3E}">
        <p14:creationId xmlns:p14="http://schemas.microsoft.com/office/powerpoint/2010/main" val="406695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86168" cy="3475353"/>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a:t>
            </a:r>
            <a:r>
              <a:rPr lang="es-ES" sz="1600" b="1" dirty="0"/>
              <a:t>Qué ajustes podríamos realizar a nuestros métodos de contacto para mejorar la tasa de respuesta?</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825136" y="2523782"/>
            <a:ext cx="4042140" cy="1498283"/>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Llamadas a los clientes mas jóvenes</a:t>
            </a:r>
          </a:p>
          <a:p>
            <a:pPr marL="171450" indent="-171450" algn="just">
              <a:spcBef>
                <a:spcPts val="300"/>
              </a:spcBef>
              <a:buFont typeface="Arial" panose="020B0604020202020204" pitchFamily="34" charset="0"/>
              <a:buChar char="•"/>
            </a:pPr>
            <a:r>
              <a:rPr lang="es-ES" sz="1200" dirty="0"/>
              <a:t>En los primeros contactos de la campaña</a:t>
            </a:r>
          </a:p>
          <a:p>
            <a:pPr marL="171450" indent="-171450" algn="just">
              <a:spcBef>
                <a:spcPts val="300"/>
              </a:spcBef>
              <a:buFont typeface="Arial" panose="020B0604020202020204" pitchFamily="34" charset="0"/>
              <a:buChar char="•"/>
            </a:pPr>
            <a:r>
              <a:rPr lang="es-ES" sz="1200" dirty="0"/>
              <a:t>En clientes donde podemos impactar por otras vías como </a:t>
            </a:r>
            <a:r>
              <a:rPr lang="es-ES" sz="1200" dirty="0" err="1"/>
              <a:t>Whatsapp</a:t>
            </a:r>
            <a:r>
              <a:rPr lang="es-ES" sz="1200" dirty="0"/>
              <a:t> o Instagram</a:t>
            </a:r>
          </a:p>
          <a:p>
            <a:pPr marL="171450" indent="-171450" algn="just">
              <a:spcBef>
                <a:spcPts val="300"/>
              </a:spcBef>
              <a:buFont typeface="Arial" panose="020B0604020202020204" pitchFamily="34" charset="0"/>
              <a:buChar char="•"/>
            </a:pPr>
            <a:endParaRPr lang="es-ES" sz="1200" dirty="0"/>
          </a:p>
          <a:p>
            <a:pPr marL="171450" indent="-171450" algn="just">
              <a:spcBef>
                <a:spcPts val="300"/>
              </a:spcBef>
              <a:buFont typeface="Arial" panose="020B0604020202020204" pitchFamily="34" charset="0"/>
              <a:buChar char="•"/>
            </a:pPr>
            <a:endParaRPr lang="es-ES" sz="1200" dirty="0"/>
          </a:p>
        </p:txBody>
      </p:sp>
      <p:sp>
        <p:nvSpPr>
          <p:cNvPr id="2" name="CuadroTexto 1">
            <a:extLst>
              <a:ext uri="{FF2B5EF4-FFF2-40B4-BE49-F238E27FC236}">
                <a16:creationId xmlns:a16="http://schemas.microsoft.com/office/drawing/2014/main" id="{FB4A5B90-D21B-B193-A37A-573840257D21}"/>
              </a:ext>
            </a:extLst>
          </p:cNvPr>
          <p:cNvSpPr txBox="1"/>
          <p:nvPr/>
        </p:nvSpPr>
        <p:spPr>
          <a:xfrm>
            <a:off x="531964" y="999357"/>
            <a:ext cx="7502567" cy="338554"/>
          </a:xfrm>
          <a:prstGeom prst="rect">
            <a:avLst/>
          </a:prstGeom>
          <a:noFill/>
        </p:spPr>
        <p:txBody>
          <a:bodyPr wrap="none" rtlCol="0">
            <a:spAutoFit/>
          </a:bodyPr>
          <a:lstStyle/>
          <a:p>
            <a:r>
              <a:rPr lang="es-ES" sz="1600" b="1" dirty="0"/>
              <a:t>Enfoque 2: </a:t>
            </a:r>
            <a:r>
              <a:rPr lang="es-ES" sz="1600" dirty="0"/>
              <a:t>Nos enfocaríamos al rango con tasa de conversión, </a:t>
            </a:r>
            <a:r>
              <a:rPr lang="es-ES" sz="1600" b="1" dirty="0"/>
              <a:t>entre duraciones 0 a 4 min.</a:t>
            </a:r>
          </a:p>
        </p:txBody>
      </p:sp>
      <p:sp>
        <p:nvSpPr>
          <p:cNvPr id="15" name="Rectángulo: esquinas redondeadas 3">
            <a:extLst>
              <a:ext uri="{FF2B5EF4-FFF2-40B4-BE49-F238E27FC236}">
                <a16:creationId xmlns:a16="http://schemas.microsoft.com/office/drawing/2014/main" id="{1B626C93-A170-470D-B968-2D8062F42C3A}"/>
              </a:ext>
            </a:extLst>
          </p:cNvPr>
          <p:cNvSpPr/>
          <p:nvPr/>
        </p:nvSpPr>
        <p:spPr>
          <a:xfrm>
            <a:off x="6211303" y="1625256"/>
            <a:ext cx="5386168" cy="3475353"/>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CuadroTexto 29">
            <a:extLst>
              <a:ext uri="{FF2B5EF4-FFF2-40B4-BE49-F238E27FC236}">
                <a16:creationId xmlns:a16="http://schemas.microsoft.com/office/drawing/2014/main" id="{5CE5D1F2-744F-4C97-9262-9E3CA95848B4}"/>
              </a:ext>
            </a:extLst>
          </p:cNvPr>
          <p:cNvSpPr txBox="1"/>
          <p:nvPr/>
        </p:nvSpPr>
        <p:spPr>
          <a:xfrm>
            <a:off x="6580606" y="2523782"/>
            <a:ext cx="4042140" cy="1004530"/>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En nuestros clientes más mayores</a:t>
            </a:r>
          </a:p>
          <a:p>
            <a:pPr marL="171450" indent="-171450" algn="just">
              <a:spcBef>
                <a:spcPts val="300"/>
              </a:spcBef>
              <a:buFont typeface="Arial" panose="020B0604020202020204" pitchFamily="34" charset="0"/>
              <a:buChar char="•"/>
            </a:pPr>
            <a:r>
              <a:rPr lang="es-ES" sz="1200" dirty="0"/>
              <a:t>Cuando sabemos que puede haber una conversación larga</a:t>
            </a:r>
          </a:p>
          <a:p>
            <a:pPr marL="171450" indent="-171450" algn="just">
              <a:spcBef>
                <a:spcPts val="300"/>
              </a:spcBef>
              <a:buFont typeface="Arial" panose="020B0604020202020204" pitchFamily="34" charset="0"/>
              <a:buChar char="•"/>
            </a:pPr>
            <a:r>
              <a:rPr lang="es-ES" sz="1200" dirty="0"/>
              <a:t>Cuando sabemos que el cliente puede necesitar aclarar dudas</a:t>
            </a:r>
          </a:p>
        </p:txBody>
      </p:sp>
      <p:sp>
        <p:nvSpPr>
          <p:cNvPr id="13" name="Rectángulo: esquinas redondeadas 8">
            <a:extLst>
              <a:ext uri="{FF2B5EF4-FFF2-40B4-BE49-F238E27FC236}">
                <a16:creationId xmlns:a16="http://schemas.microsoft.com/office/drawing/2014/main" id="{C63DFFA6-B811-4DBE-820F-AE3968DCEF0B}"/>
              </a:ext>
            </a:extLst>
          </p:cNvPr>
          <p:cNvSpPr/>
          <p:nvPr/>
        </p:nvSpPr>
        <p:spPr>
          <a:xfrm>
            <a:off x="825136" y="1841368"/>
            <a:ext cx="4042140" cy="327132"/>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¿Cuándo deberíamos priorizar llamar a móvil?</a:t>
            </a:r>
          </a:p>
        </p:txBody>
      </p:sp>
      <p:sp>
        <p:nvSpPr>
          <p:cNvPr id="14" name="Rectángulo: esquinas redondeadas 8">
            <a:extLst>
              <a:ext uri="{FF2B5EF4-FFF2-40B4-BE49-F238E27FC236}">
                <a16:creationId xmlns:a16="http://schemas.microsoft.com/office/drawing/2014/main" id="{4CFC58BD-D9E7-4EB4-B18D-C06544830950}"/>
              </a:ext>
            </a:extLst>
          </p:cNvPr>
          <p:cNvSpPr/>
          <p:nvPr/>
        </p:nvSpPr>
        <p:spPr>
          <a:xfrm>
            <a:off x="6580606" y="1863139"/>
            <a:ext cx="4042140" cy="327132"/>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¿Cuándo deberíamos priorizar llamar a teléfono fijo?</a:t>
            </a:r>
          </a:p>
        </p:txBody>
      </p:sp>
    </p:spTree>
    <p:extLst>
      <p:ext uri="{BB962C8B-B14F-4D97-AF65-F5344CB8AC3E}">
        <p14:creationId xmlns:p14="http://schemas.microsoft.com/office/powerpoint/2010/main" val="216175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a:extLst>
            <a:ext uri="{FF2B5EF4-FFF2-40B4-BE49-F238E27FC236}">
              <a16:creationId xmlns:a16="http://schemas.microsoft.com/office/drawing/2014/main" id="{6328BC4E-7759-9905-955A-26B25D46A5DA}"/>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E3B3E10B-BE40-7FB4-64E3-01D4B99CC32F}"/>
              </a:ext>
              <a:ext uri="{C183D7F6-B498-43B3-948B-1728B52AA6E4}">
                <adec:decorative xmlns:adec="http://schemas.microsoft.com/office/drawing/2017/decorative" val="1"/>
              </a:ext>
            </a:extLst>
          </p:cNvPr>
          <p:cNvSpPr/>
          <p:nvPr/>
        </p:nvSpPr>
        <p:spPr>
          <a:xfrm>
            <a:off x="3338400" y="671564"/>
            <a:ext cx="5515200" cy="5514872"/>
          </a:xfrm>
          <a:prstGeom prst="ellipse">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Marcador de texto 10">
            <a:extLst>
              <a:ext uri="{FF2B5EF4-FFF2-40B4-BE49-F238E27FC236}">
                <a16:creationId xmlns:a16="http://schemas.microsoft.com/office/drawing/2014/main" id="{46718A37-9DF7-2026-66B5-3556F420B5AB}"/>
              </a:ext>
            </a:extLst>
          </p:cNvPr>
          <p:cNvSpPr>
            <a:spLocks noGrp="1"/>
          </p:cNvSpPr>
          <p:nvPr>
            <p:ph type="body" sz="quarter" idx="11"/>
          </p:nvPr>
        </p:nvSpPr>
        <p:spPr>
          <a:xfrm>
            <a:off x="4503545" y="3433864"/>
            <a:ext cx="3184910" cy="2411431"/>
          </a:xfrm>
        </p:spPr>
        <p:txBody>
          <a:bodyPr rtlCol="0"/>
          <a:lstStyle/>
          <a:p>
            <a:pPr algn="ctr" rtl="0"/>
            <a:r>
              <a:rPr lang="es-ES" sz="28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1800" b="1" dirty="0">
                <a:solidFill>
                  <a:schemeClr val="accent4">
                    <a:lumMod val="50000"/>
                  </a:schemeClr>
                </a:solidFill>
              </a:rPr>
              <a:t>Gorka </a:t>
            </a:r>
            <a:r>
              <a:rPr lang="es-ES" sz="1800" b="1" dirty="0" err="1">
                <a:solidFill>
                  <a:schemeClr val="accent4">
                    <a:lumMod val="50000"/>
                  </a:schemeClr>
                </a:solidFill>
              </a:rPr>
              <a:t>Bonals</a:t>
            </a:r>
            <a:r>
              <a:rPr lang="es-ES" sz="1800" b="1" dirty="0">
                <a:solidFill>
                  <a:schemeClr val="accent4">
                    <a:lumMod val="50000"/>
                  </a:schemeClr>
                </a:solidFill>
              </a:rPr>
              <a:t> Sastre</a:t>
            </a:r>
          </a:p>
          <a:p>
            <a:pPr algn="ctr" rtl="0"/>
            <a:r>
              <a:rPr lang="es-ES" sz="1800" b="1" dirty="0">
                <a:solidFill>
                  <a:schemeClr val="accent4">
                    <a:lumMod val="50000"/>
                  </a:schemeClr>
                </a:solidFill>
              </a:rPr>
              <a:t>Pau Fernández Ripollès</a:t>
            </a:r>
          </a:p>
          <a:p>
            <a:pPr algn="ctr" rtl="0"/>
            <a:r>
              <a:rPr lang="es-ES" sz="1800" b="1" dirty="0">
                <a:solidFill>
                  <a:schemeClr val="accent4">
                    <a:lumMod val="50000"/>
                  </a:schemeClr>
                </a:solidFill>
              </a:rPr>
              <a:t>German </a:t>
            </a:r>
            <a:r>
              <a:rPr lang="es-ES" sz="1800" b="1" dirty="0" err="1">
                <a:solidFill>
                  <a:schemeClr val="accent4">
                    <a:lumMod val="50000"/>
                  </a:schemeClr>
                </a:solidFill>
              </a:rPr>
              <a:t>Lizarraga</a:t>
            </a:r>
            <a:r>
              <a:rPr lang="es-ES" sz="1800" b="1" dirty="0">
                <a:solidFill>
                  <a:schemeClr val="accent4">
                    <a:lumMod val="50000"/>
                  </a:schemeClr>
                </a:solidFill>
              </a:rPr>
              <a:t> Pereira</a:t>
            </a:r>
          </a:p>
          <a:p>
            <a:pPr algn="ctr" rtl="0"/>
            <a:r>
              <a:rPr lang="es-ES" sz="1800" b="1" dirty="0">
                <a:solidFill>
                  <a:schemeClr val="accent4">
                    <a:lumMod val="50000"/>
                  </a:schemeClr>
                </a:solidFill>
              </a:rPr>
              <a:t>Carla </a:t>
            </a:r>
            <a:r>
              <a:rPr lang="es-ES" sz="1800" b="1" dirty="0" err="1">
                <a:solidFill>
                  <a:schemeClr val="accent4">
                    <a:lumMod val="50000"/>
                  </a:schemeClr>
                </a:solidFill>
              </a:rPr>
              <a:t>Lupión</a:t>
            </a:r>
            <a:r>
              <a:rPr lang="es-ES" sz="1800" b="1" dirty="0">
                <a:solidFill>
                  <a:schemeClr val="accent4">
                    <a:lumMod val="50000"/>
                  </a:schemeClr>
                </a:solidFill>
              </a:rPr>
              <a:t> </a:t>
            </a:r>
            <a:r>
              <a:rPr lang="es-ES" sz="1800" b="1" dirty="0" err="1">
                <a:solidFill>
                  <a:schemeClr val="accent4">
                    <a:lumMod val="50000"/>
                  </a:schemeClr>
                </a:solidFill>
              </a:rPr>
              <a:t>Saez</a:t>
            </a:r>
            <a:endParaRPr lang="es-ES" sz="1800" b="1" dirty="0">
              <a:solidFill>
                <a:schemeClr val="accent4">
                  <a:lumMod val="50000"/>
                </a:schemeClr>
              </a:solidFill>
            </a:endParaRPr>
          </a:p>
          <a:p>
            <a:pPr algn="ctr" rtl="0"/>
            <a:r>
              <a:rPr lang="es-ES" sz="1800" dirty="0">
                <a:solidFill>
                  <a:schemeClr val="accent4">
                    <a:lumMod val="50000"/>
                  </a:schemeClr>
                </a:solidFill>
              </a:rPr>
              <a:t>Natalya Martyn</a:t>
            </a:r>
            <a:endParaRPr lang="es-ES" sz="1800" b="1" dirty="0">
              <a:solidFill>
                <a:schemeClr val="accent4">
                  <a:lumMod val="50000"/>
                </a:schemeClr>
              </a:solidFill>
            </a:endParaRPr>
          </a:p>
        </p:txBody>
      </p:sp>
      <p:sp>
        <p:nvSpPr>
          <p:cNvPr id="21" name="Hexágono 20">
            <a:extLst>
              <a:ext uri="{FF2B5EF4-FFF2-40B4-BE49-F238E27FC236}">
                <a16:creationId xmlns:a16="http://schemas.microsoft.com/office/drawing/2014/main" id="{6F3DB436-FBEB-55AC-C5CC-9F7A17DC7191}"/>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17C8D1FA-2883-6EC6-566A-01779AB826C5}"/>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185CD2A-E082-D884-4D39-49A4C37046A2}"/>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0E86CC62-03FB-901F-2CF9-338DFBD20986}"/>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Título 6">
            <a:extLst>
              <a:ext uri="{FF2B5EF4-FFF2-40B4-BE49-F238E27FC236}">
                <a16:creationId xmlns:a16="http://schemas.microsoft.com/office/drawing/2014/main" id="{CBB28900-0BB1-AA00-1977-8D9EF3376E65}"/>
              </a:ext>
            </a:extLst>
          </p:cNvPr>
          <p:cNvSpPr>
            <a:spLocks noGrp="1"/>
          </p:cNvSpPr>
          <p:nvPr>
            <p:ph type="title"/>
          </p:nvPr>
        </p:nvSpPr>
        <p:spPr>
          <a:xfrm>
            <a:off x="3825528" y="1705316"/>
            <a:ext cx="4540944" cy="1627235"/>
          </a:xfrm>
          <a:noFill/>
        </p:spPr>
        <p:txBody>
          <a:bodyPr rtlCol="0"/>
          <a:lstStyle/>
          <a:p>
            <a:pPr algn="ctr" rtl="0"/>
            <a:r>
              <a:rPr lang="es-ES" sz="5400" b="1" dirty="0">
                <a:solidFill>
                  <a:schemeClr val="accent5">
                    <a:lumMod val="90000"/>
                    <a:lumOff val="10000"/>
                  </a:schemeClr>
                </a:solidFill>
                <a:effectLst>
                  <a:outerShdw blurRad="38100" dist="38100" dir="2700000" algn="tl">
                    <a:srgbClr val="000000">
                      <a:alpha val="43137"/>
                    </a:srgbClr>
                  </a:outerShdw>
                </a:effectLst>
                <a:latin typeface="+mj-lt"/>
              </a:rPr>
              <a:t>¡MUCHAS GRACIAS!</a:t>
            </a:r>
          </a:p>
        </p:txBody>
      </p:sp>
    </p:spTree>
    <p:extLst>
      <p:ext uri="{BB962C8B-B14F-4D97-AF65-F5344CB8AC3E}">
        <p14:creationId xmlns:p14="http://schemas.microsoft.com/office/powerpoint/2010/main" val="2673088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Márketing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¿Cuál es el impacto del tipo de contacto, ya sea móvil o telefónico, en la tasa de conversión de nuestras campañas de marketing?</a:t>
            </a:r>
          </a:p>
          <a:p>
            <a:r>
              <a:rPr lang="es-ES" dirty="0"/>
              <a:t> ¿Cómo podemos ajustar nuestras estrategias de comunicación en función de estos resultados?</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a:t>
            </a:r>
            <a:endParaRPr lang="es-ES" sz="2400" b="1" i="1" dirty="0">
              <a:solidFill>
                <a:schemeClr val="accent3">
                  <a:lumMod val="50000"/>
                </a:schemeClr>
              </a:solidFill>
              <a:effectLst/>
              <a:latin typeface="+mj-lt"/>
            </a:endParaRP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5676900" y="5212298"/>
            <a:ext cx="5206017"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b="1" dirty="0"/>
              <a:t>Hemos descompuesto estos 3.388 </a:t>
            </a:r>
            <a:r>
              <a:rPr lang="es-ES" sz="1300" dirty="0"/>
              <a:t>por el campo </a:t>
            </a:r>
            <a:r>
              <a:rPr lang="es-ES" sz="1300" i="1" dirty="0" err="1"/>
              <a:t>poutcome</a:t>
            </a:r>
            <a:r>
              <a:rPr lang="es-ES" sz="1300" dirty="0"/>
              <a:t>, éxito de la campaña anterior, y vemos claramente, </a:t>
            </a:r>
            <a:r>
              <a:rPr lang="es-ES" sz="1300" b="1" dirty="0"/>
              <a:t>que nunca se les llamó anteriormente (3360)</a:t>
            </a:r>
            <a:r>
              <a:rPr lang="es-ES" sz="1300" dirty="0"/>
              <a:t>.</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618335" y="5237907"/>
            <a:ext cx="4506115"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De la distribución de </a:t>
            </a:r>
            <a:r>
              <a:rPr lang="es-ES" sz="1300" dirty="0" err="1"/>
              <a:t>contact</a:t>
            </a:r>
            <a:r>
              <a:rPr lang="es-ES" sz="1300" dirty="0"/>
              <a:t>, hemos visto que </a:t>
            </a:r>
            <a:r>
              <a:rPr lang="es-ES" sz="1300" b="1" dirty="0"/>
              <a:t>3388 registros tenían la etiqueta Desconocidos (</a:t>
            </a:r>
            <a:r>
              <a:rPr lang="es-ES" sz="1300" b="1" dirty="0" err="1"/>
              <a:t>unknown</a:t>
            </a:r>
            <a:r>
              <a:rPr lang="es-ES" sz="1300" b="1" dirty="0"/>
              <a:t>)</a:t>
            </a:r>
            <a:endParaRPr lang="es-ES" sz="1300" dirty="0"/>
          </a:p>
        </p:txBody>
      </p:sp>
      <p:sp>
        <p:nvSpPr>
          <p:cNvPr id="13" name="QuadreDeText 16">
            <a:extLst>
              <a:ext uri="{FF2B5EF4-FFF2-40B4-BE49-F238E27FC236}">
                <a16:creationId xmlns:a16="http://schemas.microsoft.com/office/drawing/2014/main" id="{EBCD642F-AFF0-D7E4-8199-687E297494F7}"/>
              </a:ext>
            </a:extLst>
          </p:cNvPr>
          <p:cNvSpPr txBox="1"/>
          <p:nvPr/>
        </p:nvSpPr>
        <p:spPr>
          <a:xfrm>
            <a:off x="5695950" y="6065340"/>
            <a:ext cx="5206017"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b="1" dirty="0"/>
              <a:t>No reetiqueramos los No aplica (</a:t>
            </a:r>
            <a:r>
              <a:rPr lang="es-ES" sz="1300" b="1" dirty="0" err="1"/>
              <a:t>unkown</a:t>
            </a:r>
            <a:r>
              <a:rPr lang="es-ES" sz="1300" b="1" dirty="0"/>
              <a:t>)</a:t>
            </a:r>
            <a:r>
              <a:rPr lang="es-ES" sz="1300" dirty="0"/>
              <a:t>, por ser una población de clientes que no se les ha llamado en la campaña anterior.</a:t>
            </a:r>
          </a:p>
        </p:txBody>
      </p:sp>
      <p:pic>
        <p:nvPicPr>
          <p:cNvPr id="15" name="Imagen 14">
            <a:extLst>
              <a:ext uri="{FF2B5EF4-FFF2-40B4-BE49-F238E27FC236}">
                <a16:creationId xmlns:a16="http://schemas.microsoft.com/office/drawing/2014/main" id="{87E86162-3CB5-DD97-00C3-F0F4F2B3459B}"/>
              </a:ext>
            </a:extLst>
          </p:cNvPr>
          <p:cNvPicPr>
            <a:picLocks noChangeAspect="1"/>
          </p:cNvPicPr>
          <p:nvPr/>
        </p:nvPicPr>
        <p:blipFill>
          <a:blip r:embed="rId2"/>
          <a:stretch>
            <a:fillRect/>
          </a:stretch>
        </p:blipFill>
        <p:spPr>
          <a:xfrm>
            <a:off x="5669934" y="785927"/>
            <a:ext cx="5632083" cy="4378746"/>
          </a:xfrm>
          <a:prstGeom prst="rect">
            <a:avLst/>
          </a:prstGeom>
        </p:spPr>
      </p:pic>
      <p:pic>
        <p:nvPicPr>
          <p:cNvPr id="19" name="Imagen 18">
            <a:extLst>
              <a:ext uri="{FF2B5EF4-FFF2-40B4-BE49-F238E27FC236}">
                <a16:creationId xmlns:a16="http://schemas.microsoft.com/office/drawing/2014/main" id="{679C618A-9B3E-E20B-A9E9-C34EA90941A7}"/>
              </a:ext>
            </a:extLst>
          </p:cNvPr>
          <p:cNvPicPr>
            <a:picLocks noChangeAspect="1"/>
          </p:cNvPicPr>
          <p:nvPr/>
        </p:nvPicPr>
        <p:blipFill>
          <a:blip r:embed="rId3"/>
          <a:stretch>
            <a:fillRect/>
          </a:stretch>
        </p:blipFill>
        <p:spPr>
          <a:xfrm>
            <a:off x="618336" y="785927"/>
            <a:ext cx="4404810" cy="4378747"/>
          </a:xfrm>
          <a:prstGeom prst="rect">
            <a:avLst/>
          </a:prstGeom>
        </p:spPr>
      </p:pic>
    </p:spTree>
    <p:extLst>
      <p:ext uri="{BB962C8B-B14F-4D97-AF65-F5344CB8AC3E}">
        <p14:creationId xmlns:p14="http://schemas.microsoft.com/office/powerpoint/2010/main" val="290918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6973012" y="1007262"/>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Sin centrarnos en ningún rango, parece que llamar por móvil, tiene tasas de conversión superiores a llamar por teléfono.</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7048501" y="2534841"/>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Con la prueba de </a:t>
            </a:r>
            <a:r>
              <a:rPr lang="es-ES" sz="1300" b="1" dirty="0"/>
              <a:t>proporciones (Z-test), </a:t>
            </a:r>
            <a:r>
              <a:rPr lang="es-ES" sz="1300" dirty="0"/>
              <a:t>queda verificado que llamar por móvil tiene tasas de conversión superiores a llamar por fijo.</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7029450" y="4146955"/>
            <a:ext cx="4486929"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Este resultado global puede ser engañoso, pues las tasas de conversión por distintos rangos de duración de llamadas, no implicaban más altas probabilidades de contratación.</a:t>
            </a:r>
          </a:p>
        </p:txBody>
      </p:sp>
      <p:pic>
        <p:nvPicPr>
          <p:cNvPr id="3" name="Imagen 2">
            <a:extLst>
              <a:ext uri="{FF2B5EF4-FFF2-40B4-BE49-F238E27FC236}">
                <a16:creationId xmlns:a16="http://schemas.microsoft.com/office/drawing/2014/main" id="{FBD2BB3D-BBC1-4D6E-A768-434197B8A2AE}"/>
              </a:ext>
            </a:extLst>
          </p:cNvPr>
          <p:cNvPicPr>
            <a:picLocks noChangeAspect="1"/>
          </p:cNvPicPr>
          <p:nvPr/>
        </p:nvPicPr>
        <p:blipFill>
          <a:blip r:embed="rId2"/>
          <a:stretch>
            <a:fillRect/>
          </a:stretch>
        </p:blipFill>
        <p:spPr>
          <a:xfrm>
            <a:off x="695325" y="952500"/>
            <a:ext cx="5400675" cy="4324350"/>
          </a:xfrm>
          <a:prstGeom prst="rect">
            <a:avLst/>
          </a:prstGeom>
        </p:spPr>
      </p:pic>
    </p:spTree>
    <p:extLst>
      <p:ext uri="{BB962C8B-B14F-4D97-AF65-F5344CB8AC3E}">
        <p14:creationId xmlns:p14="http://schemas.microsoft.com/office/powerpoint/2010/main" val="233854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3" y="948886"/>
            <a:ext cx="2506502" cy="1038582"/>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dirty="0"/>
              <a:t>El contacto celular es más efectivo que el contacto telefónico o desconocido. </a:t>
            </a:r>
          </a:p>
          <a:p>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10291" y="2365878"/>
            <a:ext cx="2506503" cy="2162294"/>
          </a:xfrm>
          <a:prstGeom prst="roundRect">
            <a:avLst/>
          </a:prstGeom>
          <a:solidFill>
            <a:schemeClr val="accent5">
              <a:lumMod val="25000"/>
              <a:lumOff val="75000"/>
            </a:schemeClr>
          </a:solidFill>
          <a:ln>
            <a:solidFill>
              <a:schemeClr val="bg1"/>
            </a:solidFill>
          </a:ln>
        </p:spPr>
        <p:txBody>
          <a:bodyPr wrap="square">
            <a:spAutoFit/>
          </a:bodyPr>
          <a:lstStyle/>
          <a:p>
            <a:pPr marL="171450" indent="-171450">
              <a:buFont typeface="Arial" panose="020B0604020202020204" pitchFamily="34" charset="0"/>
              <a:buChar char="•"/>
            </a:pPr>
            <a:r>
              <a:rPr lang="es-ES" sz="1200" dirty="0"/>
              <a:t>Los clientes mayores (Q4) tienen una probabilidad significativamente mayor de contratar un depósito en comparación con los más jóvenes (Q1). Sin embargo, los clientes de mediana edad (Q3) tienen una menor probabilidad de conversión.</a:t>
            </a:r>
          </a:p>
          <a:p>
            <a:endParaRPr lang="es-ES" sz="1300" dirty="0"/>
          </a:p>
        </p:txBody>
      </p:sp>
      <p:pic>
        <p:nvPicPr>
          <p:cNvPr id="3" name="Picture 2">
            <a:extLst>
              <a:ext uri="{FF2B5EF4-FFF2-40B4-BE49-F238E27FC236}">
                <a16:creationId xmlns:a16="http://schemas.microsoft.com/office/drawing/2014/main" id="{94E8F279-2F54-460E-8FB9-3302AA98C417}"/>
              </a:ext>
            </a:extLst>
          </p:cNvPr>
          <p:cNvPicPr>
            <a:picLocks noChangeAspect="1"/>
          </p:cNvPicPr>
          <p:nvPr/>
        </p:nvPicPr>
        <p:blipFill>
          <a:blip r:embed="rId2"/>
          <a:stretch>
            <a:fillRect/>
          </a:stretch>
        </p:blipFill>
        <p:spPr>
          <a:xfrm>
            <a:off x="501928" y="831058"/>
            <a:ext cx="8245832" cy="5939128"/>
          </a:xfrm>
          <a:prstGeom prst="rect">
            <a:avLst/>
          </a:prstGeom>
        </p:spPr>
      </p:pic>
    </p:spTree>
    <p:extLst>
      <p:ext uri="{BB962C8B-B14F-4D97-AF65-F5344CB8AC3E}">
        <p14:creationId xmlns:p14="http://schemas.microsoft.com/office/powerpoint/2010/main" val="748986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Duración Media de la Llamada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2" y="948886"/>
            <a:ext cx="2648027" cy="1055608"/>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Clientes jóvenes (18-39 años):</a:t>
            </a:r>
            <a:r>
              <a:rPr lang="es-ES" sz="1400" dirty="0"/>
              <a:t> Priorizar el contacto móvil, ya que las llamadas son más largas y probablemente más efectivas.</a:t>
            </a:r>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10291" y="2365878"/>
            <a:ext cx="2506503" cy="1123712"/>
          </a:xfrm>
          <a:prstGeom prst="roundRect">
            <a:avLst/>
          </a:prstGeom>
          <a:solidFill>
            <a:schemeClr val="accent5">
              <a:lumMod val="25000"/>
              <a:lumOff val="75000"/>
            </a:schemeClr>
          </a:solidFill>
          <a:ln>
            <a:solidFill>
              <a:schemeClr val="bg1"/>
            </a:solidFill>
          </a:ln>
        </p:spPr>
        <p:txBody>
          <a:bodyPr wrap="square">
            <a:spAutoFit/>
          </a:bodyPr>
          <a:lstStyle/>
          <a:p>
            <a:pPr marL="171450" indent="-171450">
              <a:buFont typeface="Arial" panose="020B0604020202020204" pitchFamily="34" charset="0"/>
              <a:buChar char="•"/>
            </a:pPr>
            <a:r>
              <a:rPr lang="es-ES" sz="1200" b="1" dirty="0"/>
              <a:t>Clientes mayores (50+ años):</a:t>
            </a:r>
            <a:r>
              <a:rPr lang="es-ES" sz="1200" dirty="0"/>
              <a:t> Favorecer el contacto telefónico, donde las conversaciones tienden a ser más largas.</a:t>
            </a:r>
            <a:endParaRPr lang="es-ES" sz="1300" dirty="0"/>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10291" y="3658360"/>
            <a:ext cx="2253058" cy="1055608"/>
          </a:xfrm>
          <a:prstGeom prst="roundRect">
            <a:avLst/>
          </a:prstGeom>
          <a:solidFill>
            <a:schemeClr val="accent5">
              <a:lumMod val="25000"/>
              <a:lumOff val="75000"/>
            </a:schemeClr>
          </a:solidFill>
          <a:ln>
            <a:solidFill>
              <a:schemeClr val="bg1"/>
            </a:solidFill>
          </a:ln>
        </p:spPr>
        <p:txBody>
          <a:bodyPr wrap="square">
            <a:spAutoFit/>
          </a:bodyPr>
          <a:lstStyle/>
          <a:p>
            <a:r>
              <a:rPr lang="es-ES" sz="1400" b="1" dirty="0"/>
              <a:t>Evitar el contacto "</a:t>
            </a:r>
            <a:r>
              <a:rPr lang="es-ES" sz="1400" b="1" dirty="0" err="1"/>
              <a:t>unknown</a:t>
            </a:r>
            <a:r>
              <a:rPr lang="es-ES" sz="1400" b="1" dirty="0"/>
              <a:t>":</a:t>
            </a:r>
            <a:r>
              <a:rPr lang="es-ES" sz="1400" dirty="0"/>
              <a:t> Muestra una efectividad inconsistente en varios grupos de edad.</a:t>
            </a:r>
            <a:endParaRPr lang="es-ES" sz="1300" dirty="0"/>
          </a:p>
        </p:txBody>
      </p:sp>
      <p:sp>
        <p:nvSpPr>
          <p:cNvPr id="12" name="QuadreDeText 16">
            <a:extLst>
              <a:ext uri="{FF2B5EF4-FFF2-40B4-BE49-F238E27FC236}">
                <a16:creationId xmlns:a16="http://schemas.microsoft.com/office/drawing/2014/main" id="{D9D14259-6AC5-4A23-8868-B9C97E794FCF}"/>
              </a:ext>
            </a:extLst>
          </p:cNvPr>
          <p:cNvSpPr txBox="1"/>
          <p:nvPr/>
        </p:nvSpPr>
        <p:spPr>
          <a:xfrm>
            <a:off x="9310291" y="4882738"/>
            <a:ext cx="2253058" cy="1770698"/>
          </a:xfrm>
          <a:prstGeom prst="roundRect">
            <a:avLst/>
          </a:prstGeom>
          <a:solidFill>
            <a:schemeClr val="accent5">
              <a:lumMod val="25000"/>
              <a:lumOff val="75000"/>
            </a:schemeClr>
          </a:solidFill>
          <a:ln>
            <a:solidFill>
              <a:schemeClr val="bg1"/>
            </a:solidFill>
          </a:ln>
        </p:spPr>
        <p:txBody>
          <a:bodyPr wrap="square">
            <a:spAutoFit/>
          </a:bodyPr>
          <a:lstStyle/>
          <a:p>
            <a:r>
              <a:rPr lang="es-ES" sz="1400" b="1" dirty="0"/>
              <a:t>Clientes de mediana edad (40-49 años):</a:t>
            </a:r>
            <a:r>
              <a:rPr lang="es-ES" sz="1400" dirty="0"/>
              <a:t> Las llamadas móviles son significativamente más largas que las telefónicas, lo que sugiere una mayor efectividad en este canal.</a:t>
            </a:r>
            <a:endParaRPr lang="es-ES" sz="1300" dirty="0"/>
          </a:p>
        </p:txBody>
      </p:sp>
      <p:pic>
        <p:nvPicPr>
          <p:cNvPr id="4" name="Picture 3">
            <a:extLst>
              <a:ext uri="{FF2B5EF4-FFF2-40B4-BE49-F238E27FC236}">
                <a16:creationId xmlns:a16="http://schemas.microsoft.com/office/drawing/2014/main" id="{B4739955-D123-409A-9859-D5D185A9CF51}"/>
              </a:ext>
            </a:extLst>
          </p:cNvPr>
          <p:cNvPicPr>
            <a:picLocks noChangeAspect="1"/>
          </p:cNvPicPr>
          <p:nvPr/>
        </p:nvPicPr>
        <p:blipFill>
          <a:blip r:embed="rId2"/>
          <a:stretch>
            <a:fillRect/>
          </a:stretch>
        </p:blipFill>
        <p:spPr>
          <a:xfrm>
            <a:off x="505959" y="751892"/>
            <a:ext cx="8536441" cy="5901544"/>
          </a:xfrm>
          <a:prstGeom prst="rect">
            <a:avLst/>
          </a:prstGeom>
        </p:spPr>
      </p:pic>
    </p:spTree>
    <p:extLst>
      <p:ext uri="{BB962C8B-B14F-4D97-AF65-F5344CB8AC3E}">
        <p14:creationId xmlns:p14="http://schemas.microsoft.com/office/powerpoint/2010/main" val="83771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pic>
        <p:nvPicPr>
          <p:cNvPr id="15" name="Imagen 14">
            <a:extLst>
              <a:ext uri="{FF2B5EF4-FFF2-40B4-BE49-F238E27FC236}">
                <a16:creationId xmlns:a16="http://schemas.microsoft.com/office/drawing/2014/main" id="{1B1ECEEF-56F3-37AC-082B-25B3BEEF2E0C}"/>
              </a:ext>
            </a:extLst>
          </p:cNvPr>
          <p:cNvPicPr>
            <a:picLocks noChangeAspect="1"/>
          </p:cNvPicPr>
          <p:nvPr/>
        </p:nvPicPr>
        <p:blipFill>
          <a:blip r:embed="rId2"/>
          <a:stretch>
            <a:fillRect/>
          </a:stretch>
        </p:blipFill>
        <p:spPr>
          <a:xfrm>
            <a:off x="582650" y="736262"/>
            <a:ext cx="8651462" cy="5107210"/>
          </a:xfrm>
          <a:prstGeom prst="rect">
            <a:avLst/>
          </a:prstGeom>
        </p:spPr>
      </p:pic>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RANGOS DE DURACIÓN Y CONTACTO</a:t>
            </a:r>
            <a:endParaRPr lang="es-ES" sz="2400" b="1" i="1" dirty="0">
              <a:solidFill>
                <a:schemeClr val="accent3">
                  <a:lumMod val="50000"/>
                </a:schemeClr>
              </a:solidFill>
              <a:effectLst/>
              <a:latin typeface="+mj-lt"/>
            </a:endParaRPr>
          </a:p>
        </p:txBody>
      </p:sp>
      <p:sp>
        <p:nvSpPr>
          <p:cNvPr id="4" name="Rectángulo: esquinas redondeadas 3">
            <a:extLst>
              <a:ext uri="{FF2B5EF4-FFF2-40B4-BE49-F238E27FC236}">
                <a16:creationId xmlns:a16="http://schemas.microsoft.com/office/drawing/2014/main" id="{524DC190-5F0A-1B83-4C94-9DCD2619201D}"/>
              </a:ext>
            </a:extLst>
          </p:cNvPr>
          <p:cNvSpPr/>
          <p:nvPr/>
        </p:nvSpPr>
        <p:spPr>
          <a:xfrm>
            <a:off x="3783166" y="2223713"/>
            <a:ext cx="1201285" cy="3242947"/>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7" name="Rectángulo: esquinas redondeadas 6">
            <a:extLst>
              <a:ext uri="{FF2B5EF4-FFF2-40B4-BE49-F238E27FC236}">
                <a16:creationId xmlns:a16="http://schemas.microsoft.com/office/drawing/2014/main" id="{4223C842-DA95-D6B1-67D7-2B79D4760291}"/>
              </a:ext>
            </a:extLst>
          </p:cNvPr>
          <p:cNvSpPr/>
          <p:nvPr/>
        </p:nvSpPr>
        <p:spPr>
          <a:xfrm>
            <a:off x="5134135" y="1431473"/>
            <a:ext cx="1201285" cy="4035187"/>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3" y="853636"/>
            <a:ext cx="2506502" cy="1208842"/>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Los rangos marcados, </a:t>
            </a:r>
            <a:r>
              <a:rPr lang="es-ES" sz="1300" b="1" dirty="0"/>
              <a:t>son los de más alta probabilidad de contratación (0,15)</a:t>
            </a:r>
            <a:r>
              <a:rPr lang="es-ES" sz="1300" dirty="0"/>
              <a:t>, coherentes con el Sprint 1 y verificado con el nuevo </a:t>
            </a:r>
            <a:r>
              <a:rPr lang="es-ES" sz="1300" dirty="0" err="1"/>
              <a:t>Dataset</a:t>
            </a:r>
            <a:r>
              <a:rPr lang="es-ES" sz="1300" dirty="0"/>
              <a:t>.</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03936" y="2464109"/>
            <a:ext cx="2506503" cy="1651516"/>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Con la prueba de </a:t>
            </a:r>
            <a:r>
              <a:rPr lang="es-ES" sz="1300" b="1" dirty="0"/>
              <a:t>proporciones (Z-test), </a:t>
            </a:r>
            <a:r>
              <a:rPr lang="es-ES" sz="1300" dirty="0"/>
              <a:t>queda verificado tanto para el </a:t>
            </a:r>
            <a:r>
              <a:rPr lang="es-ES" sz="1300" b="1" dirty="0"/>
              <a:t>rango medio-alto</a:t>
            </a:r>
            <a:r>
              <a:rPr lang="es-ES" sz="1300" dirty="0"/>
              <a:t>, como para </a:t>
            </a:r>
            <a:r>
              <a:rPr lang="es-ES" sz="1300" b="1" dirty="0"/>
              <a:t>el rango alto</a:t>
            </a:r>
            <a:r>
              <a:rPr lang="es-ES" sz="1300" dirty="0"/>
              <a:t>, que la tasa de conversión con llamadas telefónicas es ligeramente superior a llamar por móvil. </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24775" y="4536306"/>
            <a:ext cx="2411394"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¿Tiene relación </a:t>
            </a:r>
            <a:r>
              <a:rPr lang="es-ES" sz="1300" b="1" dirty="0"/>
              <a:t>la edad del cliente y el balance con estas tasas de conversión</a:t>
            </a:r>
            <a:r>
              <a:rPr lang="es-ES" sz="1300" dirty="0"/>
              <a:t> más altas en teléfono que en móvil?</a:t>
            </a:r>
          </a:p>
        </p:txBody>
      </p:sp>
    </p:spTree>
    <p:extLst>
      <p:ext uri="{BB962C8B-B14F-4D97-AF65-F5344CB8AC3E}">
        <p14:creationId xmlns:p14="http://schemas.microsoft.com/office/powerpoint/2010/main" val="216869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a:t>
            </a:r>
            <a:r>
              <a:rPr lang="es-ES" sz="2400" b="1" dirty="0">
                <a:solidFill>
                  <a:schemeClr val="accent3">
                    <a:lumMod val="50000"/>
                  </a:schemeClr>
                </a:solidFill>
                <a:latin typeface="+mj-lt"/>
              </a:rPr>
              <a:t> [ 4 a 17 min]  POR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349969" y="1270891"/>
            <a:ext cx="438620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Los dos segmentos anteriores, los hemos unido, para estudiar por tipo de contacto, cuáles serían las </a:t>
            </a:r>
            <a:r>
              <a:rPr lang="es-ES" sz="1300" b="1" dirty="0"/>
              <a:t>causas de la mayor tasa de conversión de teléfono frente a la de móvil. </a:t>
            </a:r>
          </a:p>
        </p:txBody>
      </p:sp>
      <p:sp>
        <p:nvSpPr>
          <p:cNvPr id="2" name="QuadreDeText 16">
            <a:extLst>
              <a:ext uri="{FF2B5EF4-FFF2-40B4-BE49-F238E27FC236}">
                <a16:creationId xmlns:a16="http://schemas.microsoft.com/office/drawing/2014/main" id="{2C65B12D-49F2-E1C0-DF85-5F249F6BDBF6}"/>
              </a:ext>
            </a:extLst>
          </p:cNvPr>
          <p:cNvSpPr txBox="1"/>
          <p:nvPr/>
        </p:nvSpPr>
        <p:spPr>
          <a:xfrm>
            <a:off x="7349968" y="3143222"/>
            <a:ext cx="438620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b="1" dirty="0"/>
              <a:t>El 69% de clientes llamados a fijo (</a:t>
            </a:r>
            <a:r>
              <a:rPr lang="es-ES" sz="1300" dirty="0"/>
              <a:t>335</a:t>
            </a:r>
            <a:r>
              <a:rPr lang="es-ES" sz="1300" b="1" dirty="0"/>
              <a:t>) tienen edades superiores a 45 años</a:t>
            </a:r>
            <a:r>
              <a:rPr lang="es-ES" sz="1300" dirty="0"/>
              <a:t>.</a:t>
            </a:r>
          </a:p>
        </p:txBody>
      </p:sp>
      <p:sp>
        <p:nvSpPr>
          <p:cNvPr id="3" name="QuadreDeText 16">
            <a:extLst>
              <a:ext uri="{FF2B5EF4-FFF2-40B4-BE49-F238E27FC236}">
                <a16:creationId xmlns:a16="http://schemas.microsoft.com/office/drawing/2014/main" id="{D6C951ED-E4F6-E4E0-9F26-0FC4EC94C995}"/>
              </a:ext>
            </a:extLst>
          </p:cNvPr>
          <p:cNvSpPr txBox="1"/>
          <p:nvPr/>
        </p:nvSpPr>
        <p:spPr>
          <a:xfrm>
            <a:off x="7349968" y="4948402"/>
            <a:ext cx="4386200"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b="1" dirty="0"/>
              <a:t>El 67% de clientes (</a:t>
            </a:r>
            <a:r>
              <a:rPr lang="es-ES" sz="1300" dirty="0"/>
              <a:t>1794</a:t>
            </a:r>
            <a:r>
              <a:rPr lang="es-ES" sz="1300" b="1" dirty="0"/>
              <a:t>) tenían edades inferiores a 45 años</a:t>
            </a:r>
            <a:r>
              <a:rPr lang="es-ES" sz="1300" dirty="0"/>
              <a:t>, donde la tasa de conversión en promedio es más baja que en teléfono.</a:t>
            </a:r>
            <a:endParaRPr lang="es-ES" sz="1300" b="1" dirty="0"/>
          </a:p>
        </p:txBody>
      </p:sp>
      <p:sp>
        <p:nvSpPr>
          <p:cNvPr id="4" name="Rectángulo: esquinas redondeadas 3">
            <a:extLst>
              <a:ext uri="{FF2B5EF4-FFF2-40B4-BE49-F238E27FC236}">
                <a16:creationId xmlns:a16="http://schemas.microsoft.com/office/drawing/2014/main" id="{8D4C0DC5-E38C-8978-0825-60225E1CA4D7}"/>
              </a:ext>
            </a:extLst>
          </p:cNvPr>
          <p:cNvSpPr/>
          <p:nvPr/>
        </p:nvSpPr>
        <p:spPr>
          <a:xfrm>
            <a:off x="7349968" y="2925226"/>
            <a:ext cx="2523874" cy="214394"/>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alta importa en teléfono</a:t>
            </a:r>
          </a:p>
        </p:txBody>
      </p:sp>
      <p:sp>
        <p:nvSpPr>
          <p:cNvPr id="11" name="Rectángulo: esquinas redondeadas 10">
            <a:extLst>
              <a:ext uri="{FF2B5EF4-FFF2-40B4-BE49-F238E27FC236}">
                <a16:creationId xmlns:a16="http://schemas.microsoft.com/office/drawing/2014/main" id="{76D34A9C-4278-C4A6-ED12-5D9985A22A49}"/>
              </a:ext>
            </a:extLst>
          </p:cNvPr>
          <p:cNvSpPr/>
          <p:nvPr/>
        </p:nvSpPr>
        <p:spPr>
          <a:xfrm>
            <a:off x="7349968" y="4634285"/>
            <a:ext cx="2054091" cy="314117"/>
          </a:xfrm>
          <a:prstGeom prst="roundRect">
            <a:avLst>
              <a:gd name="adj" fmla="val 27880"/>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más baja en móvil</a:t>
            </a:r>
          </a:p>
        </p:txBody>
      </p:sp>
      <p:pic>
        <p:nvPicPr>
          <p:cNvPr id="7" name="Imagen 6">
            <a:extLst>
              <a:ext uri="{FF2B5EF4-FFF2-40B4-BE49-F238E27FC236}">
                <a16:creationId xmlns:a16="http://schemas.microsoft.com/office/drawing/2014/main" id="{91FED5EC-690F-D7D8-C4C8-59E616D160B2}"/>
              </a:ext>
            </a:extLst>
          </p:cNvPr>
          <p:cNvPicPr>
            <a:picLocks noChangeAspect="1"/>
          </p:cNvPicPr>
          <p:nvPr/>
        </p:nvPicPr>
        <p:blipFill>
          <a:blip r:embed="rId2"/>
          <a:stretch>
            <a:fillRect/>
          </a:stretch>
        </p:blipFill>
        <p:spPr>
          <a:xfrm>
            <a:off x="658358" y="895114"/>
            <a:ext cx="6380617" cy="5067771"/>
          </a:xfrm>
          <a:prstGeom prst="rect">
            <a:avLst/>
          </a:prstGeom>
        </p:spPr>
      </p:pic>
    </p:spTree>
    <p:extLst>
      <p:ext uri="{BB962C8B-B14F-4D97-AF65-F5344CB8AC3E}">
        <p14:creationId xmlns:p14="http://schemas.microsoft.com/office/powerpoint/2010/main" val="267712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[4 a 17 min] POR RANGO BALANCE Y EDAD</a:t>
            </a:r>
            <a:endParaRPr lang="es-ES" sz="2400" b="1" i="1" dirty="0">
              <a:solidFill>
                <a:schemeClr val="accent3">
                  <a:lumMod val="50000"/>
                </a:schemeClr>
              </a:solidFill>
              <a:effectLst/>
              <a:latin typeface="+mj-lt"/>
            </a:endParaRPr>
          </a:p>
        </p:txBody>
      </p:sp>
      <p:sp>
        <p:nvSpPr>
          <p:cNvPr id="14" name="QuadreDeText 16">
            <a:extLst>
              <a:ext uri="{FF2B5EF4-FFF2-40B4-BE49-F238E27FC236}">
                <a16:creationId xmlns:a16="http://schemas.microsoft.com/office/drawing/2014/main" id="{890DCFF3-69BD-F7AE-F395-6447B2C645C2}"/>
              </a:ext>
            </a:extLst>
          </p:cNvPr>
          <p:cNvSpPr txBox="1"/>
          <p:nvPr/>
        </p:nvSpPr>
        <p:spPr>
          <a:xfrm>
            <a:off x="686933" y="4791118"/>
            <a:ext cx="10333492" cy="323493"/>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Independientemente del tipo de llamada, </a:t>
            </a:r>
            <a:r>
              <a:rPr lang="es-ES" sz="1300" b="1" dirty="0"/>
              <a:t>a más balance por la misma franja de edad,  aumenta la tasa de conversión</a:t>
            </a:r>
          </a:p>
        </p:txBody>
      </p:sp>
      <p:sp>
        <p:nvSpPr>
          <p:cNvPr id="15" name="QuadreDeText 16">
            <a:extLst>
              <a:ext uri="{FF2B5EF4-FFF2-40B4-BE49-F238E27FC236}">
                <a16:creationId xmlns:a16="http://schemas.microsoft.com/office/drawing/2014/main" id="{E69D230B-B06C-CAB7-FBDF-D6D8CDC18059}"/>
              </a:ext>
            </a:extLst>
          </p:cNvPr>
          <p:cNvSpPr txBox="1"/>
          <p:nvPr/>
        </p:nvSpPr>
        <p:spPr>
          <a:xfrm>
            <a:off x="686933" y="5234915"/>
            <a:ext cx="10335028"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b="1" dirty="0"/>
              <a:t>Para llamadas , con rango de edades inferiores a 34 años</a:t>
            </a:r>
            <a:r>
              <a:rPr lang="es-ES" sz="1300" dirty="0"/>
              <a:t>, la tasa de conversión  sería superior siempre llamando con móvil, independientemente del balance (primera fila de los mapas)</a:t>
            </a:r>
            <a:endParaRPr lang="es-ES" sz="1300" b="1" dirty="0"/>
          </a:p>
        </p:txBody>
      </p:sp>
      <p:sp>
        <p:nvSpPr>
          <p:cNvPr id="16" name="CuadroTexto 15">
            <a:extLst>
              <a:ext uri="{FF2B5EF4-FFF2-40B4-BE49-F238E27FC236}">
                <a16:creationId xmlns:a16="http://schemas.microsoft.com/office/drawing/2014/main" id="{D8985E13-0CB1-5C5D-3291-DCA3BEC50337}"/>
              </a:ext>
            </a:extLst>
          </p:cNvPr>
          <p:cNvSpPr txBox="1"/>
          <p:nvPr/>
        </p:nvSpPr>
        <p:spPr>
          <a:xfrm>
            <a:off x="685800" y="4538931"/>
            <a:ext cx="3023520" cy="292388"/>
          </a:xfrm>
          <a:prstGeom prst="rect">
            <a:avLst/>
          </a:prstGeom>
          <a:noFill/>
        </p:spPr>
        <p:txBody>
          <a:bodyPr wrap="none" rtlCol="0">
            <a:spAutoFit/>
          </a:bodyPr>
          <a:lstStyle/>
          <a:p>
            <a:r>
              <a:rPr lang="es-ES" sz="1300" dirty="0"/>
              <a:t>Comparando los dos heatmap concluimos:</a:t>
            </a:r>
          </a:p>
        </p:txBody>
      </p:sp>
      <p:sp>
        <p:nvSpPr>
          <p:cNvPr id="17" name="QuadreDeText 16">
            <a:extLst>
              <a:ext uri="{FF2B5EF4-FFF2-40B4-BE49-F238E27FC236}">
                <a16:creationId xmlns:a16="http://schemas.microsoft.com/office/drawing/2014/main" id="{F4A62E18-8721-C408-FA91-043893ADFE95}"/>
              </a:ext>
            </a:extLst>
          </p:cNvPr>
          <p:cNvSpPr txBox="1"/>
          <p:nvPr/>
        </p:nvSpPr>
        <p:spPr>
          <a:xfrm>
            <a:off x="686933" y="5900049"/>
            <a:ext cx="10335028"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b="1" dirty="0"/>
              <a:t>Para el rango de llamadas, de edades mayores a 34 años y rangos de balance superiores al nivel bajo</a:t>
            </a:r>
            <a:r>
              <a:rPr lang="es-ES" sz="1300" dirty="0"/>
              <a:t>, llamar con teléfono fijo siempre obtendremos mayor tasa de conversión (4 cuadrantes esquina derecha superior de los mapas mapas)</a:t>
            </a:r>
            <a:endParaRPr lang="es-ES" sz="1300" b="1" dirty="0"/>
          </a:p>
        </p:txBody>
      </p:sp>
      <p:pic>
        <p:nvPicPr>
          <p:cNvPr id="6" name="Imagen 5">
            <a:extLst>
              <a:ext uri="{FF2B5EF4-FFF2-40B4-BE49-F238E27FC236}">
                <a16:creationId xmlns:a16="http://schemas.microsoft.com/office/drawing/2014/main" id="{43EB53CB-F559-0BCC-D58E-DFE2658C91C3}"/>
              </a:ext>
            </a:extLst>
          </p:cNvPr>
          <p:cNvPicPr>
            <a:picLocks noChangeAspect="1"/>
          </p:cNvPicPr>
          <p:nvPr/>
        </p:nvPicPr>
        <p:blipFill>
          <a:blip r:embed="rId2"/>
          <a:stretch>
            <a:fillRect/>
          </a:stretch>
        </p:blipFill>
        <p:spPr>
          <a:xfrm>
            <a:off x="686933" y="641208"/>
            <a:ext cx="4807744" cy="3943350"/>
          </a:xfrm>
          <a:prstGeom prst="rect">
            <a:avLst/>
          </a:prstGeom>
        </p:spPr>
      </p:pic>
      <p:pic>
        <p:nvPicPr>
          <p:cNvPr id="3" name="Imagen 2">
            <a:extLst>
              <a:ext uri="{FF2B5EF4-FFF2-40B4-BE49-F238E27FC236}">
                <a16:creationId xmlns:a16="http://schemas.microsoft.com/office/drawing/2014/main" id="{3149B4D9-D5CD-FA27-F709-E3DC6B130C15}"/>
              </a:ext>
            </a:extLst>
          </p:cNvPr>
          <p:cNvPicPr>
            <a:picLocks noChangeAspect="1"/>
          </p:cNvPicPr>
          <p:nvPr/>
        </p:nvPicPr>
        <p:blipFill>
          <a:blip r:embed="rId3"/>
          <a:stretch>
            <a:fillRect/>
          </a:stretch>
        </p:blipFill>
        <p:spPr>
          <a:xfrm>
            <a:off x="6096000" y="653797"/>
            <a:ext cx="4900613" cy="3943350"/>
          </a:xfrm>
          <a:prstGeom prst="rect">
            <a:avLst/>
          </a:prstGeom>
        </p:spPr>
      </p:pic>
    </p:spTree>
    <p:extLst>
      <p:ext uri="{BB962C8B-B14F-4D97-AF65-F5344CB8AC3E}">
        <p14:creationId xmlns:p14="http://schemas.microsoft.com/office/powerpoint/2010/main" val="2500907108"/>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1556</TotalTime>
  <Words>1065</Words>
  <Application>Microsoft Office PowerPoint</Application>
  <PresentationFormat>Panorámica</PresentationFormat>
  <Paragraphs>75</Paragraphs>
  <Slides>13</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Wingdings</vt:lpstr>
      <vt:lpstr>Tema de Office</vt:lpstr>
      <vt:lpstr>RESULTADOS DESAFÍO 2</vt:lpstr>
      <vt:lpstr>Análisis de Márketing y Comunicación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Gorka Bonals</cp:lastModifiedBy>
  <cp:revision>51</cp:revision>
  <dcterms:created xsi:type="dcterms:W3CDTF">2024-10-12T08:55:41Z</dcterms:created>
  <dcterms:modified xsi:type="dcterms:W3CDTF">2024-10-21T07:33:50Z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