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53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21/10/2024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38E-33F9-D49A-4C5B-F7F4AA3A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781FF0-7926-B6A7-820F-74452805D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CA55E2-F3E4-D350-3FCD-595B858C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0D89AD-27A1-4AF4-3B31-3F707F5DD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554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21/10/2024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¿Los clientes con préstamos e hipotecas tienden a tener un 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4964249" y="1100615"/>
            <a:ext cx="6771920" cy="2807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6096000" y="4143017"/>
            <a:ext cx="5640168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561939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29130" y="1422195"/>
            <a:ext cx="187433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9576618" y="4701961"/>
            <a:ext cx="192056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los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6" y="1422195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38" y="4355202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666298" y="4844475"/>
            <a:ext cx="18566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</a:t>
            </a:r>
          </a:p>
        </p:txBody>
      </p:sp>
      <p:pic>
        <p:nvPicPr>
          <p:cNvPr id="39" name="Imatge 38">
            <a:extLst>
              <a:ext uri="{FF2B5EF4-FFF2-40B4-BE49-F238E27FC236}">
                <a16:creationId xmlns:a16="http://schemas.microsoft.com/office/drawing/2014/main" id="{F9818CA1-6A2C-778B-FC56-2DEF3AB7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61" y="1100614"/>
            <a:ext cx="6298699" cy="2804457"/>
          </a:xfrm>
          <a:prstGeom prst="roundRect">
            <a:avLst>
              <a:gd name="adj" fmla="val 8917"/>
            </a:avLst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31706" y="1422195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5DC175-DF49-1548-D52D-E815D895A6D5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oundRect">
            <a:avLst>
              <a:gd name="adj" fmla="val 8544"/>
            </a:avLst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Analizamos la distribución de “Balance” segmentado por categorías de préstamo e hipoteca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424333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0ADE4-66EA-75EA-17E5-52F85468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09" y="3923413"/>
            <a:ext cx="6146609" cy="2692800"/>
          </a:xfrm>
          <a:prstGeom prst="roundRect">
            <a:avLst>
              <a:gd name="adj" fmla="val 7670"/>
            </a:avLst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62B71-F395-3312-6D5C-46A2DF7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6096000" y="1621080"/>
            <a:ext cx="5308456" cy="4086095"/>
          </a:xfrm>
          <a:prstGeom prst="roundRect">
            <a:avLst>
              <a:gd name="adj" fmla="val 18905"/>
            </a:avLst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8759"/>
              </p:ext>
            </p:extLst>
          </p:nvPr>
        </p:nvGraphicFramePr>
        <p:xfrm>
          <a:off x="1596302" y="1796616"/>
          <a:ext cx="3672006" cy="248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1098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940908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SIN Préstamo, </a:t>
                      </a:r>
                    </a:p>
                    <a:p>
                      <a:pPr algn="ctr"/>
                      <a:r>
                        <a:rPr lang="es-ES" sz="1400" b="0" dirty="0"/>
                        <a:t>SIN Hipoteca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Hipoteca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CON Préstamo,</a:t>
                      </a:r>
                    </a:p>
                    <a:p>
                      <a:pPr algn="ctr"/>
                      <a:r>
                        <a:rPr lang="es-ES" sz="1400" b="0" dirty="0"/>
                        <a:t>CON Hipoteca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Préstamo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712631" y="4847556"/>
            <a:ext cx="343934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 no tiene deudas pendientes</a:t>
            </a:r>
            <a:r>
              <a:rPr lang="es-ES" sz="1300" dirty="0"/>
              <a:t>, mientras que el resto mantiene algún compromiso con el banco en forma de hipoteca, préstamo personal o ambos.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8ABCD-8170-67F6-9D19-2180F5B0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" y="1617142"/>
            <a:ext cx="6231460" cy="3429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3D4C21-8E97-4FA3-295B-42155843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3"/>
          <a:stretch/>
        </p:blipFill>
        <p:spPr>
          <a:xfrm>
            <a:off x="7335165" y="1799814"/>
            <a:ext cx="4052003" cy="4417461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saldo promedio más alto</a:t>
            </a:r>
            <a:r>
              <a:rPr lang="es-ES" sz="1300" dirty="0"/>
              <a:t>, reflejando mayor estabilidad financiera.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presentan saldos más bajos</a:t>
            </a:r>
            <a:r>
              <a:rPr lang="es-ES" sz="1300" dirty="0"/>
              <a:t>, indicando una mayor presión financiera.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DBE600-7D97-1A5D-689F-357252C109C2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1555E5-FF4B-B83B-7F44-781EDA96A77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08429C-531B-C98A-C0F9-BB4278BE20D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330646-1500-FEC9-5B70-033C6C3603C0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5F9B45-3A77-61A7-D6BA-82347D99EA30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755C1-4DB6-C380-337C-9C4DDC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9" y="1615446"/>
            <a:ext cx="6047145" cy="343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DD356F-BE36-8AA1-B099-C46BF035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8"/>
          <a:stretch/>
        </p:blipFill>
        <p:spPr>
          <a:xfrm>
            <a:off x="7308529" y="1806637"/>
            <a:ext cx="4444979" cy="440175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F64AB401-A83A-CF05-16C7-1B43F325C485}"/>
              </a:ext>
            </a:extLst>
          </p:cNvPr>
          <p:cNvSpPr txBox="1"/>
          <p:nvPr/>
        </p:nvSpPr>
        <p:spPr>
          <a:xfrm>
            <a:off x="804831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porcentaje de incumplimiento más bajo</a:t>
            </a:r>
            <a:r>
              <a:rPr lang="es-ES" sz="1300" dirty="0"/>
              <a:t>, reflejando mayor estabilidad financiera.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muestran porcentajes de incumplimiento más altos</a:t>
            </a:r>
            <a:r>
              <a:rPr lang="es-ES" sz="1300" dirty="0"/>
              <a:t>, lo que indica un mayor riesgo financiero.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7F0A2FD-A337-C538-5EE1-745407BE6E08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BCBD78-0DB0-B35A-EB86-8A2F4950308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A6D88B-F91C-2952-8EBE-12D14535957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3D9F57E-6671-45CA-487D-E036B00A3F1A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9558"/>
              </p:ext>
            </p:extLst>
          </p:nvPr>
        </p:nvGraphicFramePr>
        <p:xfrm>
          <a:off x="505958" y="1334673"/>
          <a:ext cx="3420582" cy="198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78084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50,9%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/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789B-ED9E-6552-3C89-2A37E218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ABB88C-863F-A051-B92B-419C48D98DF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832CEF4-4A09-C457-448E-CAD422E89525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8BB37F3-E934-9179-5238-8C55B40B1B06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4C4ABA-8C4D-3D1B-ADF0-41CF01169476}"/>
              </a:ext>
            </a:extLst>
          </p:cNvPr>
          <p:cNvSpPr txBox="1"/>
          <p:nvPr/>
        </p:nvSpPr>
        <p:spPr>
          <a:xfrm>
            <a:off x="1977738" y="2935451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2A32AE-3750-DF58-DF17-E9552C34F130}"/>
              </a:ext>
            </a:extLst>
          </p:cNvPr>
          <p:cNvSpPr txBox="1"/>
          <p:nvPr/>
        </p:nvSpPr>
        <p:spPr>
          <a:xfrm>
            <a:off x="1977738" y="4615143"/>
            <a:ext cx="3874360" cy="1821775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0" dirty="0"/>
              <a:t>Mejorar las condiciones puntualmente en caso de necesidad para que no caigan en impago: Bajar las cuotas por un tiempo o alargar el periodo de pago.</a:t>
            </a: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6B14624-1CAA-6254-8320-9749CAB8ED3F}"/>
              </a:ext>
            </a:extLst>
          </p:cNvPr>
          <p:cNvSpPr/>
          <p:nvPr/>
        </p:nvSpPr>
        <p:spPr>
          <a:xfrm>
            <a:off x="6178044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B785AF-6D8C-51D9-4FE5-2410EE4A9C56}"/>
              </a:ext>
            </a:extLst>
          </p:cNvPr>
          <p:cNvSpPr txBox="1"/>
          <p:nvPr/>
        </p:nvSpPr>
        <p:spPr>
          <a:xfrm>
            <a:off x="7696039" y="2662833"/>
            <a:ext cx="3873600" cy="1532334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>
              <a:spcBef>
                <a:spcPts val="0"/>
              </a:spcBef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es porque tienen más ingresos y mayor salud financiera. Sino no se les hubiera concedido préstamo + hipoteca.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9CA13D8-495C-9FBC-E443-F90156725376}"/>
              </a:ext>
            </a:extLst>
          </p:cNvPr>
          <p:cNvSpPr txBox="1"/>
          <p:nvPr/>
        </p:nvSpPr>
        <p:spPr>
          <a:xfrm>
            <a:off x="7696039" y="4335996"/>
            <a:ext cx="3873600" cy="194095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Bajar las cuotas por </a:t>
            </a:r>
            <a:r>
              <a:rPr lang="es-ES" b="0"/>
              <a:t>un tiempo </a:t>
            </a:r>
            <a:r>
              <a:rPr lang="es-ES" b="0" dirty="0"/>
              <a:t>o alargar el periodo de pago.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Para aquellos con hipotecas, ofrecer líneas de crédito adicionales respaldadas por la propiedad que puedan ser utilizadas para la consolidación de deudas o la realización de mejoras en su situación financiera.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26B6686-6E30-955D-B112-5001E3992DB0}"/>
              </a:ext>
            </a:extLst>
          </p:cNvPr>
          <p:cNvSpPr/>
          <p:nvPr/>
        </p:nvSpPr>
        <p:spPr>
          <a:xfrm>
            <a:off x="6373870" y="2843134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EF366BB-8534-D16B-88EC-C0A8213619CC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DA4281C-F29A-6A7D-C796-6AFA6C3869FF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3D7F275-3643-5356-F0BB-4663C892B949}"/>
              </a:ext>
            </a:extLst>
          </p:cNvPr>
          <p:cNvSpPr/>
          <p:nvPr/>
        </p:nvSpPr>
        <p:spPr>
          <a:xfrm>
            <a:off x="618011" y="2954006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80D1F29C-338D-A3A0-399C-DA986318401D}"/>
              </a:ext>
            </a:extLst>
          </p:cNvPr>
          <p:cNvSpPr txBox="1"/>
          <p:nvPr/>
        </p:nvSpPr>
        <p:spPr>
          <a:xfrm>
            <a:off x="1977738" y="1546180"/>
            <a:ext cx="3874361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sz="1200" b="1" dirty="0"/>
              <a:t>Tienden a tener mucho menor saldo</a:t>
            </a:r>
          </a:p>
          <a:p>
            <a:r>
              <a:rPr lang="es-ES" altLang="es-ES" sz="1200" b="1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CAA5F33-D214-CC8B-A2D4-F415FAD0B231}"/>
              </a:ext>
            </a:extLst>
          </p:cNvPr>
          <p:cNvSpPr/>
          <p:nvPr/>
        </p:nvSpPr>
        <p:spPr>
          <a:xfrm>
            <a:off x="618011" y="1296922"/>
            <a:ext cx="1173600" cy="1120646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PRÉSTA-MOS</a:t>
            </a:r>
          </a:p>
        </p:txBody>
      </p:sp>
      <p:sp>
        <p:nvSpPr>
          <p:cNvPr id="7" name="Elipse 3">
            <a:extLst>
              <a:ext uri="{FF2B5EF4-FFF2-40B4-BE49-F238E27FC236}">
                <a16:creationId xmlns:a16="http://schemas.microsoft.com/office/drawing/2014/main" id="{B2B7A681-6DC4-190D-D9BA-75D280946319}"/>
              </a:ext>
            </a:extLst>
          </p:cNvPr>
          <p:cNvSpPr/>
          <p:nvPr/>
        </p:nvSpPr>
        <p:spPr>
          <a:xfrm>
            <a:off x="6352873" y="1270070"/>
            <a:ext cx="1186198" cy="1171731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HIPOTE-CAS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153DFE94-1372-87D5-0DA0-DA5787B5D984}"/>
              </a:ext>
            </a:extLst>
          </p:cNvPr>
          <p:cNvSpPr txBox="1"/>
          <p:nvPr/>
        </p:nvSpPr>
        <p:spPr>
          <a:xfrm>
            <a:off x="7713900" y="1347214"/>
            <a:ext cx="3873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es-ES" sz="1200" b="1" dirty="0"/>
              <a:t>Tienden a tener un saldo un poco menor</a:t>
            </a:r>
          </a:p>
          <a:p>
            <a:pPr algn="just"/>
            <a:r>
              <a:rPr lang="es-ES" altLang="es-ES" sz="1200" b="1" dirty="0"/>
              <a:t>Tienden a tener un poco más de riesgo que los que no tienen préstamo</a:t>
            </a:r>
          </a:p>
          <a:p>
            <a:pPr algn="just"/>
            <a:r>
              <a:rPr lang="es-ES" altLang="es-ES" sz="1200" b="1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3460482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958</Words>
  <Application>Microsoft Office PowerPoint</Application>
  <PresentationFormat>Pantalla panoràmica</PresentationFormat>
  <Paragraphs>129</Paragraphs>
  <Slides>10</Slides>
  <Notes>9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34</cp:revision>
  <dcterms:created xsi:type="dcterms:W3CDTF">2024-10-12T08:55:41Z</dcterms:created>
  <dcterms:modified xsi:type="dcterms:W3CDTF">2024-10-21T07:55:36Z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