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256" r:id="rId7"/>
    <p:sldId id="371" r:id="rId8"/>
    <p:sldId id="372" r:id="rId9"/>
    <p:sldId id="373" r:id="rId10"/>
    <p:sldId id="361" r:id="rId11"/>
    <p:sldId id="33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593E"/>
    <a:srgbClr val="FFB7B7"/>
    <a:srgbClr val="C39BE1"/>
    <a:srgbClr val="FF7575"/>
    <a:srgbClr val="009900"/>
    <a:srgbClr val="D9FFD9"/>
    <a:srgbClr val="CFAFE7"/>
    <a:srgbClr val="81D185"/>
    <a:srgbClr val="45B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9" d="100"/>
          <a:sy n="69" d="100"/>
        </p:scale>
        <p:origin x="768" y="6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31/10/2024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31/10/2024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31/10/2024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17" r="17517"/>
          <a:stretch/>
        </p:blipFill>
        <p:spPr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068637"/>
            <a:ext cx="4275138" cy="3332163"/>
          </a:xfrm>
        </p:spPr>
        <p:txBody>
          <a:bodyPr/>
          <a:lstStyle/>
          <a:p>
            <a:r>
              <a:rPr lang="es-ES" dirty="0"/>
              <a:t>¿Qué impacto tiene el mes del año en la eficacia de nuestras campañas de marketing, y cómo podemos adaptar nuestras estrategias de marketing para aprovechar los períodos más efectivos del año?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24840"/>
                  </p:ext>
                </p:extLst>
              </p:nvPr>
            </p:nvGraphicFramePr>
            <p:xfrm>
              <a:off x="480886" y="707140"/>
              <a:ext cx="11230211" cy="5573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86" y="707140"/>
                <a:ext cx="11230211" cy="55732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QuadreDeText 3">
            <a:extLst>
              <a:ext uri="{FF2B5EF4-FFF2-40B4-BE49-F238E27FC236}">
                <a16:creationId xmlns:a16="http://schemas.microsoft.com/office/drawing/2014/main" id="{F4BAE62D-7F50-DED0-1EC0-90A0D9C2398A}"/>
              </a:ext>
            </a:extLst>
          </p:cNvPr>
          <p:cNvSpPr txBox="1"/>
          <p:nvPr/>
        </p:nvSpPr>
        <p:spPr>
          <a:xfrm>
            <a:off x="480887" y="240881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5E04916C-4252-54E3-0212-ABCCE6756CEC}"/>
              </a:ext>
            </a:extLst>
          </p:cNvPr>
          <p:cNvSpPr txBox="1"/>
          <p:nvPr/>
        </p:nvSpPr>
        <p:spPr>
          <a:xfrm>
            <a:off x="9463861" y="4719814"/>
            <a:ext cx="1569604" cy="173974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</a:t>
            </a:r>
            <a:r>
              <a:rPr lang="es-ES" sz="1400" b="1" dirty="0"/>
              <a:t>distribución</a:t>
            </a:r>
            <a:r>
              <a:rPr lang="es-ES" sz="1400" dirty="0"/>
              <a:t> de Depósitos en clientes Llamados está </a:t>
            </a:r>
            <a:r>
              <a:rPr lang="es-ES" sz="1400" b="1" dirty="0"/>
              <a:t>muy igualada</a:t>
            </a:r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963C19EA-D5B7-8DD6-C402-703E229DE18F}"/>
              </a:ext>
            </a:extLst>
          </p:cNvPr>
          <p:cNvSpPr txBox="1"/>
          <p:nvPr/>
        </p:nvSpPr>
        <p:spPr>
          <a:xfrm>
            <a:off x="2728139" y="4927221"/>
            <a:ext cx="2913244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Desde </a:t>
            </a:r>
            <a:r>
              <a:rPr lang="es-ES" sz="1400" b="1" dirty="0"/>
              <a:t>Mayo hasta Agosto </a:t>
            </a:r>
            <a:r>
              <a:rPr lang="es-ES" sz="1400" dirty="0"/>
              <a:t>se producen muchas </a:t>
            </a:r>
            <a:r>
              <a:rPr lang="es-ES" sz="1400" b="1" dirty="0"/>
              <a:t>más llamadas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se contactan más </a:t>
            </a:r>
            <a:r>
              <a:rPr lang="es-ES" sz="1400" b="1" dirty="0"/>
              <a:t>clientes</a:t>
            </a:r>
            <a:r>
              <a:rPr lang="es-ES" sz="1400" dirty="0"/>
              <a:t> </a:t>
            </a:r>
            <a:r>
              <a:rPr lang="es-ES" sz="1400" b="1" dirty="0"/>
              <a:t>pero no es proporcional</a:t>
            </a:r>
            <a:r>
              <a:rPr lang="es-ES" sz="1400" dirty="0"/>
              <a:t>, se hacen </a:t>
            </a:r>
            <a:r>
              <a:rPr lang="es-ES" sz="1400" b="1" dirty="0"/>
              <a:t>más llamadas por cliente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E1526-3650-6833-6D46-ED9FE57FC9C0}"/>
              </a:ext>
            </a:extLst>
          </p:cNvPr>
          <p:cNvSpPr/>
          <p:nvPr/>
        </p:nvSpPr>
        <p:spPr>
          <a:xfrm>
            <a:off x="11274997" y="302873"/>
            <a:ext cx="774916" cy="584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769417"/>
                  </p:ext>
                </p:extLst>
              </p:nvPr>
            </p:nvGraphicFramePr>
            <p:xfrm>
              <a:off x="480894" y="828559"/>
              <a:ext cx="11230210" cy="55877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4" y="828559"/>
                <a:ext cx="11230210" cy="558773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8851549-FCBB-5B33-407E-60AD06B36217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B3D93FB6-C297-FEB0-9279-3F0E96D18F34}"/>
              </a:ext>
            </a:extLst>
          </p:cNvPr>
          <p:cNvSpPr txBox="1"/>
          <p:nvPr/>
        </p:nvSpPr>
        <p:spPr>
          <a:xfrm>
            <a:off x="3162119" y="4497107"/>
            <a:ext cx="1622615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Mayo</a:t>
            </a:r>
            <a:r>
              <a:rPr lang="es-ES" sz="1400" dirty="0"/>
              <a:t>, </a:t>
            </a:r>
            <a:r>
              <a:rPr lang="es-ES" sz="1400" b="1" dirty="0"/>
              <a:t>Agosto</a:t>
            </a:r>
            <a:r>
              <a:rPr lang="es-ES" sz="1400" dirty="0"/>
              <a:t> y </a:t>
            </a:r>
            <a:r>
              <a:rPr lang="es-ES" sz="1400" b="1" dirty="0"/>
              <a:t>Julio</a:t>
            </a:r>
            <a:r>
              <a:rPr lang="es-ES" sz="1400" dirty="0"/>
              <a:t> es donde más se contratan , seguidos de </a:t>
            </a:r>
            <a:r>
              <a:rPr lang="es-ES" sz="1400" b="1" dirty="0"/>
              <a:t>Abril</a:t>
            </a:r>
            <a:r>
              <a:rPr lang="es-ES" sz="1400" dirty="0"/>
              <a:t> </a:t>
            </a:r>
            <a:endParaRPr lang="es-E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A78E5-1FE2-797B-A324-FBC90B5DEC95}"/>
              </a:ext>
            </a:extLst>
          </p:cNvPr>
          <p:cNvSpPr/>
          <p:nvPr/>
        </p:nvSpPr>
        <p:spPr>
          <a:xfrm>
            <a:off x="11189776" y="489240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7A34155-32F6-8AF3-4923-2D107EAAFE75}"/>
              </a:ext>
            </a:extLst>
          </p:cNvPr>
          <p:cNvSpPr txBox="1"/>
          <p:nvPr/>
        </p:nvSpPr>
        <p:spPr>
          <a:xfrm>
            <a:off x="10378006" y="2996443"/>
            <a:ext cx="1622616" cy="303299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diferencia entre llamadas y contratados es mucho mayor de Mayo a Agosto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aprovechan más </a:t>
            </a:r>
            <a:r>
              <a:rPr lang="es-ES" sz="1400" dirty="0"/>
              <a:t>las </a:t>
            </a:r>
            <a:r>
              <a:rPr lang="es-ES" sz="1400" b="1" dirty="0"/>
              <a:t>llamadas </a:t>
            </a:r>
            <a:r>
              <a:rPr lang="es-ES" sz="1400" dirty="0"/>
              <a:t>en </a:t>
            </a:r>
            <a:r>
              <a:rPr lang="es-ES" sz="1400" b="1" dirty="0"/>
              <a:t>otros meses</a:t>
            </a:r>
          </a:p>
        </p:txBody>
      </p:sp>
    </p:spTree>
    <p:extLst>
      <p:ext uri="{BB962C8B-B14F-4D97-AF65-F5344CB8AC3E}">
        <p14:creationId xmlns:p14="http://schemas.microsoft.com/office/powerpoint/2010/main" val="4089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70357"/>
                  </p:ext>
                </p:extLst>
              </p:nvPr>
            </p:nvGraphicFramePr>
            <p:xfrm>
              <a:off x="480893" y="924136"/>
              <a:ext cx="11230211" cy="54766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3" y="924136"/>
                <a:ext cx="11230211" cy="54766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3ECAEC81-EF8E-C493-35FB-966DD0948F75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A1515-F48A-59AF-D209-EBFFBE3E9C3F}"/>
              </a:ext>
            </a:extLst>
          </p:cNvPr>
          <p:cNvSpPr/>
          <p:nvPr/>
        </p:nvSpPr>
        <p:spPr>
          <a:xfrm>
            <a:off x="11189776" y="45824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C555806C-48EC-A0E9-5074-D2E4B36AD3CF}"/>
              </a:ext>
            </a:extLst>
          </p:cNvPr>
          <p:cNvSpPr txBox="1"/>
          <p:nvPr/>
        </p:nvSpPr>
        <p:spPr>
          <a:xfrm>
            <a:off x="10585779" y="1043893"/>
            <a:ext cx="1425407" cy="300501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</a:t>
            </a:r>
            <a:r>
              <a:rPr lang="es-ES" sz="1400" b="1" dirty="0"/>
              <a:t>Mayo a Agosto </a:t>
            </a:r>
            <a:r>
              <a:rPr lang="es-ES" sz="1400" dirty="0"/>
              <a:t>hacen falta muchas </a:t>
            </a:r>
            <a:r>
              <a:rPr lang="es-ES" sz="1400" b="1" dirty="0"/>
              <a:t>más llamadas para cerrar </a:t>
            </a:r>
            <a:r>
              <a:rPr lang="es-ES" sz="1400" dirty="0"/>
              <a:t>una venta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</a:t>
            </a:r>
            <a:r>
              <a:rPr lang="es-ES" sz="1400" b="1" dirty="0"/>
              <a:t>otros meses </a:t>
            </a:r>
            <a:r>
              <a:rPr lang="es-ES" sz="1400" dirty="0"/>
              <a:t>las llamadas son </a:t>
            </a:r>
            <a:r>
              <a:rPr lang="es-ES" sz="1400" b="1" dirty="0"/>
              <a:t>más efectivas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2417375-EE2F-E46E-BA1F-C8FA2082BF2E}"/>
              </a:ext>
            </a:extLst>
          </p:cNvPr>
          <p:cNvSpPr txBox="1"/>
          <p:nvPr/>
        </p:nvSpPr>
        <p:spPr>
          <a:xfrm>
            <a:off x="10585779" y="4193456"/>
            <a:ext cx="1425407" cy="193881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conversión de cliente y llamada varían de igual manera todo el año</a:t>
            </a:r>
          </a:p>
        </p:txBody>
      </p:sp>
    </p:spTree>
    <p:extLst>
      <p:ext uri="{BB962C8B-B14F-4D97-AF65-F5344CB8AC3E}">
        <p14:creationId xmlns:p14="http://schemas.microsoft.com/office/powerpoint/2010/main" val="34906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72DED95-FE79-2002-529E-5566CDD8C9CC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COMPARATIVO: CONCLUSIONES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2329B-613D-74E5-A1D1-2623726BA5C9}"/>
              </a:ext>
            </a:extLst>
          </p:cNvPr>
          <p:cNvSpPr/>
          <p:nvPr/>
        </p:nvSpPr>
        <p:spPr>
          <a:xfrm>
            <a:off x="10992569" y="51971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F917531-9C71-287F-6DC3-B9AFF2BD07B8}"/>
              </a:ext>
            </a:extLst>
          </p:cNvPr>
          <p:cNvSpPr txBox="1"/>
          <p:nvPr/>
        </p:nvSpPr>
        <p:spPr>
          <a:xfrm>
            <a:off x="10414862" y="1179385"/>
            <a:ext cx="1518833" cy="49722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Mayo a Agosto , </a:t>
            </a:r>
            <a:r>
              <a:rPr lang="es-ES" sz="1400" b="1" dirty="0"/>
              <a:t>cuando más se llama</a:t>
            </a:r>
            <a:r>
              <a:rPr lang="es-ES" sz="1400" dirty="0"/>
              <a:t>, </a:t>
            </a:r>
            <a:r>
              <a:rPr lang="es-ES" sz="1400" b="1" dirty="0"/>
              <a:t>menor éxito tienen </a:t>
            </a:r>
            <a:r>
              <a:rPr lang="es-ES" sz="1400" dirty="0"/>
              <a:t>las llamadas.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Marzo, Abril, Septiembre, Octubre y Diciembre la  </a:t>
            </a:r>
            <a:r>
              <a:rPr lang="es-ES" sz="1400" b="1" dirty="0"/>
              <a:t>tasa de éxito </a:t>
            </a:r>
            <a:r>
              <a:rPr lang="es-ES" sz="1400" dirty="0"/>
              <a:t>está muy </a:t>
            </a:r>
            <a:r>
              <a:rPr lang="es-ES" sz="1400" b="1" dirty="0"/>
              <a:t>por encima </a:t>
            </a:r>
            <a:r>
              <a:rPr lang="es-ES" sz="1400" dirty="0"/>
              <a:t>de la media y </a:t>
            </a:r>
            <a:r>
              <a:rPr lang="es-ES" sz="1400" b="1" dirty="0"/>
              <a:t>es cuando se llama menos </a:t>
            </a:r>
            <a:r>
              <a:rPr lang="es-ES" sz="1400" dirty="0"/>
              <a:t>(excepto Enero)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8613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342589" y="1239841"/>
            <a:ext cx="5344932" cy="4843095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38960" y="254957"/>
            <a:ext cx="112302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CONCLUSION Y PROPUESTAS</a:t>
            </a:r>
          </a:p>
          <a:p>
            <a:r>
              <a:rPr lang="es-ES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Meses del año y eficacia de las llamadas</a:t>
            </a: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32060" y="3299196"/>
            <a:ext cx="4365989" cy="185582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</a:t>
            </a:r>
            <a:r>
              <a:rPr lang="es-ES" sz="1400" dirty="0"/>
              <a:t> Mayo, Junio, Julio y Agosto, que son </a:t>
            </a:r>
            <a:r>
              <a:rPr lang="es-ES" sz="1400" b="1" dirty="0"/>
              <a:t>los meses que más se llama</a:t>
            </a:r>
            <a:r>
              <a:rPr lang="es-ES" sz="1400" dirty="0"/>
              <a:t>, es en los que </a:t>
            </a:r>
            <a:r>
              <a:rPr lang="es-ES" sz="1400" b="1" dirty="0"/>
              <a:t>menos tasa de éxito </a:t>
            </a:r>
            <a:r>
              <a:rPr lang="es-ES" sz="1400" dirty="0"/>
              <a:t>tienen las llamadas.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 los </a:t>
            </a:r>
            <a:r>
              <a:rPr lang="es-ES" sz="1400" dirty="0"/>
              <a:t>meses </a:t>
            </a:r>
            <a:r>
              <a:rPr lang="es-ES" sz="1400" b="1" dirty="0"/>
              <a:t>que se llama menos </a:t>
            </a:r>
            <a:r>
              <a:rPr lang="es-ES" sz="1400" dirty="0"/>
              <a:t>hay una mejor tasa de éxito de llamadas especialmente en Marzo, Abril, Septiembre, Octubre y Diciembre.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5962801" y="1239842"/>
            <a:ext cx="4952849" cy="495314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951123" y="1588975"/>
            <a:ext cx="4127865" cy="964435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¿Qué impacto tiene el mes del año en la eficacia de nuestras campañas de marketing?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413392" y="1573992"/>
            <a:ext cx="4051666" cy="979418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¿Cómo podemos adaptar nuestras estrategias de marketing para aprovechar los períodos más efectivos del año?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413392" y="2712801"/>
            <a:ext cx="4051666" cy="3328571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menos de Mayo a Agosto</a:t>
            </a:r>
            <a:r>
              <a:rPr lang="es-ES" sz="14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más de Septiembre </a:t>
            </a:r>
            <a:r>
              <a:rPr lang="es-ES" sz="1400" dirty="0"/>
              <a:t>a</a:t>
            </a:r>
            <a:r>
              <a:rPr lang="es-ES" sz="1400" b="1" dirty="0"/>
              <a:t> Abril, </a:t>
            </a:r>
            <a:r>
              <a:rPr lang="es-ES" sz="1400" dirty="0"/>
              <a:t>excepto en Enero.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organizar las campañas de marketing telefónico de manera diferente</a:t>
            </a:r>
            <a:r>
              <a:rPr lang="es-ES" sz="1400" dirty="0"/>
              <a:t> a nivel de contratación de personal interno o de externalización del servicio, para que el grueso de llamadas se realice en los meses en que es patente que estas son más eficaces.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Si no </a:t>
            </a:r>
            <a:r>
              <a:rPr lang="es-ES" sz="1400" dirty="0"/>
              <a:t>se opta por concentrar las campañas en los mejores meses, hay que realizar ofertas y </a:t>
            </a:r>
            <a:r>
              <a:rPr lang="es-ES" sz="1400" b="1" dirty="0"/>
              <a:t>promociones en los meses de menor eficacia </a:t>
            </a:r>
            <a:r>
              <a:rPr lang="es-ES" sz="1400" dirty="0"/>
              <a:t>de las llamadas.</a:t>
            </a:r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85baa7-4c0f-41f5-bdf7-ca3f2c5dfeb4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VVTU8bMRD9K8iXXlbVJpsPyI2kVFUFFSpVLhVCY3uyGBx7a3tTUpTfQ+/9CfljHXs3hZJI0ENVpJ7WfvMy82b8HN8yqXylYfkB5shG7FA6XN/BnnylTEC3/u73OixjpolKxC7MunlRdPgAD+hbcIraKihrPBvdsgCuxDBVvgYdUxL4+TxjoPUplHE3A+0xYxU6bw1o9Q0bMoWCq3GVMbyptHUQU54FCBjTLohOe5LQeV1QRRBBLfAMRWjQ/SHvdWdFMUTeyWXOB8MBEM03hKRsJyWmTuUn1gRQhspErCt6fCblUOadbs4Lsd/jecRnSoeWwpdHN5Wj7qjnZRWHMyGtpXVKgGapC4e+EX3L3il04MTl8hgXqCNytDu+HTp1loYVllNwqhmKrZ3AbWKDf8RZCpmgAmVjYzDXFyfgrjEoU7IVDbg96pRQqPUPUrspEs84jjzSHmhi7+PyS63IGLgXGT5R2m7YSbu/tF8nDiks2ShfZb9GcygXYAShj+dyWJYOSwjt9veGJlbX8x34sxt90JWAeQWqNAl/W5vWOPnLVq3kI739bb3nhHj6rW4v0r2nPzVtCF17ci3KMbjJJbgQbyy/oqsRjbzaXCYqe/XgurRuXiaH/xf2PV9FrNjvyQ72OQrBZX/Qk70DfPLq/3unSKysV+HC2Dl3+LRrsmf9bf1lhX9oZGlNHXY62DqJbtx49Y1ym2ehmz3S/WKOI5ktovdtsDnS0xkXtg6+AoGnYDC1VDWJFSYeHREYGWeW1i5+jxWZsxnZFHQdp5UeWpbKpGI/ATdJS1zqBwAA&quot;"/>
    <we:property name="creatorSessionId" value="&quot;62b41dc1-11db-451b-85a1-63ef87e73882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VVTU8bMRD9K8iXXlbV5gOScgspVVUIRFBxqaJobE8Wg2NvbW/KFuX3tPf+BP5Yx96lUIgEPVRF6in2m9mZN8/P8TWTypca6iNYIttlI+nw5htsyVfKBHQ33/1Wh2XMNNG94+ODyejkYH40muwTbMugrPFs95oFcAWGM+Ur0LEWgZ9mGQOtp1DE3QK0x4yV6Lw1oNVXbJIpFFyF64zhVamtg1jyNEDAWHZF6bSn3p3XPeoIIqgVnqIIDToc8H530esNkHdymfOdwQ5Qmm8SErONKbF0aj+2JoAy1CZiXdHnCykHMu90c94Twz7PI75QOrQpvN6/Kh1NRzPXZVRlTFwL65QAzdIUDn1D+pq9V+jAifP6EFeoI7K/Of44NHWWxAr1GTjViGIrJ/BxYoOf4CKFTFChjmcF5nI+AXeJQZmCrUng9oxTQaFufhDb2yYEyyh5TLvHiX2Iy8+VIkfgVszwKaWdhk3a/bn9MnZIYcl283X2S5qRXIERhD7UZVQUDgsI7fb3gcZWV8sN+LMHvTeVgGUJqjAJf1eZ1jj5y2at5AO+24/5zgjx9K1uL9Kdpz82YwhdeXItyj1w43NwId5YfkFXIxp5fXuZqO3FvevSurlODv8v7DtbR6w37MsObnMUgsvtnb7sv8Enr/6/d4rE0noV5sYuucOnXZM962/rLzP8QyNLa6qw0cHWSXR7jVffKnf7LHSzB7xfzHEks0X0bgy2RHo648JWwZcgcAoG00hlU1hhyqMjAiOjZmnt4u+hInM2kp2BrqJa6aFlqQmpqLjGJz6Izy9LtBK5n/khxywTCAAA&quot;"/>
    <we:property name="isFiltersActionButtonVisible" value="true"/>
    <we:property name="isFooterCollapsed" value="true"/>
    <we:property name="isVisualContainerHeaderHidden" value="false"/>
    <we:property name="pageDisplayName" value="&quot;EDA&quot;"/>
    <we:property name="pageName" value="&quot;87b42f337eb10d0b676a&quot;"/>
    <we:property name="reportEmbeddedTime" value="&quot;2024-10-30T11:34:42.181Z&quot;"/>
    <we:property name="reportName" value="&quot;S4_Marketing_P&quot;"/>
    <we:property name="reportState" value="&quot;CONNECTED&quot;"/>
    <we:property name="reportUrl" value="&quot;/groups/me/reports/0291a0b9-e473-4f76-84fa-242acbf3fdfe/87b42f337eb10d0b676a?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75c3f0-a062-4ac3-8856-4a6cd11b87e0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WXW/TMBT9K5VfeKlQ0iVd2rdSDSG0oYqhvqAK3do3qTfXCbZTFqr+HvbOT+gf49rJWKEV4oEHpE2qVPvco/txfGxly4S0lYLmHayRjdlEGNx/g554IbVDs7+3vZj1mW6jg4Tng5gPRwBLHiccM5FStKycLLVl4y1zYAp0c2lrUD4lgR8XfQZKzaDwuxyUxT6r0NhSg5JfsSVTyJkad32Gd5UqDfiU1w4c+rQbotOeWohfnlFF4E5u8Bq5a9FzMUoHUXo24hkfxXECKUREsy0hdHaS4lOH8tNSO5CayngsgjjLRZ5lMEiyRIyGw2Hq8Vwq11GWzcVdZWg6mrmpvDhT6rUojeSgWJjCoG2b3rI3Eg0YvmoucYPKIxen48ehmSlJLNfMwchWlLI2HI+JLf4e8xDSTjrKxl6Bvv10BeYWndQF25HA3VGHhFzuv1O3D0UIFl5yTzvoib31y8+1JGNgzzNsoHTTsKtuvyq/TA1SWLBxtOv/lGYiNqA5ob/rMikKgwW4bvvrQNNS1esT+F8PejgVVqWVLsCva935JjpuekGIpQSq8+WjRT60syzBTFdgnPf98oYM5u2we7Aklbw5MF3niSb45EmYYLHzWIoDoF+UxRyi8xjEMEmeL9CTuED/U9Mc1hXIQv+Da89Vbcm6KNr+np+APz8B4RV4FIetkb4L/KKsna2A4ww0BkmqtqTEwCOjgBb+TMLa+P9LScK3RzIHVfuew1cEC2VCtR+8mqoaxwgAAA==&quot;"/>
    <we:property name="creatorSessionId" value="&quot;64f68b58-b350-4f25-a152-2e59f57578c0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WzW4aMRB+FeRLL6jaJSxZuNEVVdWEBIWKS4WiwTssTox3a3tpKOJ50nsfgRfr2Lv5QaSiUi+RGgkJz8/OfPP5s+UNS4UpJKwvYImsx/qpxt09NNJ3QlnUu5+mEbImU1X0w+Xl2bB/dXZ90R8OyJ0XVuTKsN6GWdAZ2okwJUhXi5xfp00GUo4gc9YcpMEmK1CbXIEUP7BKppDVJW6bDO8KmWtwJccWLLqyK0onm3qH70+oI3ArVjhGbivvadqNWkF00uUx74ZhGyIIKM1UCR7ZiymutG+f5MqCUNTG+QII43k6j2NoteN22u10OpHzz4W0dcpsPbgrNE1HM6+LirMVKI4p8yNoNBXiDetnmcYMbG0O9oJJLsvlC/5xXmqOVzj3IWWFXTvmQd1eD0HfohUqY1uia6RzItNHUyxyI6x3fyxVTU7kzEX+PdFIbKasF2ybj6ATcmW5FhzkAe5PAjVovlif4wrlIcTH+GHoAdQEtKh20o/zD2PWwvQFudj9YvuTO524tGeY2Ge3/FYKkjE2XIbxKfU0bFjb+9RMyWOoqax1+SSRLxVj3G9YsgBtnfRnN6Qxp4jtgyoJ1s0z3dUMr71U/gtKp1vni7AF9AvikENwGkLaabePnqE3Of7xpL7W6yV43aA5LAsQmTqO+vjJl6Uh6WKavF0Bf3EF+FvgiRy2RHoauEVeWlMAxxEo9JQUVUuBPo+EAip1e+LX2v2fCyK+2pIJyNJh9g8J5pvQLomZxCMfuOcF87A8ut+U7tru8wgAAA==&quot;"/>
    <we:property name="isFiltersActionButtonVisible" value="true"/>
    <we:property name="isVisualContainerHeaderHidden" value="false"/>
    <we:property name="pageDisplayName" value="&quot;ANÁLISIS&quot;"/>
    <we:property name="pageName" value="&quot;7d9520539c8c9114a5a0&quot;"/>
    <we:property name="reportEmbeddedTime" value="&quot;2024-10-30T11:35:10.043Z&quot;"/>
    <we:property name="reportName" value="&quot;S4_Marketing_P&quot;"/>
    <we:property name="reportState" value="&quot;CONNECTED&quot;"/>
    <we:property name="reportUrl" value="&quot;/groups/me/reports/0291a0b9-e473-4f76-84fa-242acbf3fdfe/7d9520539c8c9114a5a0?fromEntryPoint=export&quot;"/>
    <we:property name="isFooterCollaps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38f1e11-ba2d-4e8a-a0c0-87f86c47aba8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XwU7cMBD9FeRLL6sq3iSbDbcSkKoKKlQQlwqhiT27GLJxajvb3aL9nvbeT+DHOnaWAruUHqCCtpzieCb2vDfPz8oFk8o2FczfwwTZJnsjDV5+hQ35StUOzeU3u8FZj9VdNBskMIp4nCU5DPscxAAyiurGKV1btnnBHJgxuiNlW6j8kjT58bjHoKr2YezfRlBZ7LEGjdU1VOoLdskUcqbFRY/hrKm0Ab/kgQOHftkppdM7lcBfx7QjCKemeIDCdbOQwoiXUdaP8jjK8ojnw4TSbJcQKrszxS8dti907UDVtI2fS6MkLofIswhjOcwSWRJOmh+pyi1TyvnOrDGEjjDPm466KdQCJQsQDNqu4gu2h2BbE3Ds3Aoc6NYI/ICjEKqdcnNaZwvq85M9MOfoVD1mC6Jk32giLEQPwcLJzkw5fbJbwQQkhIxT/bkwSGxJthktjmnG0sfVktxrnIddrQKMr1OXZ8SQx0MfaCPRbM0DpG1lrrjt91aq/vNwqH7KytJ+ng/SOBYRH/BhwiG+pwlLhaYyH45QiliQVPM4BpARAV22qCCCxtooQZSsdqnQVTupHweV8GoSbq0zfNF7OrkUlUI60x3N+l9RzRqqTjx9mYySDBMuorIcyASyMv/tCb5PHm8VGjDidL6LU6zWYfyMr4euCj8CozpbC5AfQMXSrMOCQl1+Z7fYkd40fdqNmtg7P/zUKrJ23PAZNqQs0VB77B2KeM5qfcLaHmC8Fd0xRdVaEiHKznIKPSl1cQrGrZ6t7pajGs5u3GNLkXYn7r9QJR1omkslT8uy5CgTTCIR9yMZP5M7eQ+lgitV2Nk2NtqSTv5qi/01ps5gU86l4OUwSRIJZSzSlMOLwT53g31Mpa642IuB3WtgwcOuyWETpB8lP9Ctsw0I3IcaAyVNt6XCkEdigFr6noSx8c9dRcR3LTmCqvU1h98qFrYJu/0ANjrHSdgNAAA=&quot;"/>
    <we:property name="creatorSessionId" value="&quot;f9ce13d7-f350-47b8-a9c9-1532f3fe1965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XzU7bQBB+FbSXXqLKju045gYhUlUIIEBcKhSNdydh6cZ2d9dpUpTnae99BF6ss+tQfkJBFVTQlpPXM7M7833z7Vg+Z0KaSsF8FybI1tmG0HjxFdbEG1lY1BffzFrIWqxovJt7e9uDjYPt4e7GoE/msrKyLAxbP2cW9BjtsTQ1KHcWGT+ctBgotQ9j9zYCZbDFKtSmLEDJL9gEk8vqGhcthrNKlRrckYcWLLpjpxRO75Q7fBtRRuBWTvEQuW2skMAozIO0HWRRkGZBmHVjCjNNgK/szhB3tE/fKwsLsqA0zpYEcZR3MUwDjEQ3jUUOqbOPpLLLkHzen1Wa0BHmedVwNoWCo2AegkbTVHzOBgim1h5H/4bjsKw1xwMceVdhpZ07dqH4OByA/ohWFmO2IEr2dUmEee8RGBj2Z9KWwx0FExDgI07Lzz2NxJZg68HihCyGNqsluVc4j5paOWhXZ5mfEUMOD20otUC9OfeQtqS+5LbdulX1n4dD9VNUmrSzrJNEEQ/CTtiNQ4juacJSmonIuiMUPOKdGLIoAhABAV22qEcEjUstOVFyu0u9UtWT4mlQcacmblc6Ey5azyeXnpJIl7mhufxXVLOCqhFPW8SjOMU45EGed0QMaZ49eIPvk8c7iRo0P53v4BTVKoyf/lXXZeHHoGUz1jzkR1CxnNL+QC4vvrMb7Ag3NF3YtZrYe7f8VEua6bjmIowPWaKh9pg7FPGS1fqMtT1m8KrakABRNOOmdwra3r5SzceNUp9d+3wttdlctP9CjHSPyZaIMMnzPEQRYxzwqB2I6IV8igcoJFyKwcy2sCoNyeOvnqy/xtTM1SQMBQ/zbhzHAvKIJ0kIr3P1pc/Vp1Tq6wD7nQHmZ9gVOWyC9H/kFmVtTQUc96FAT0nVpJTo40gMUAjXE7/W7rkjifimJcegalez/5tiPgl1SeYKH9jg/rGYL8tX9wM96E2N+A0AAA==&quot;"/>
    <we:property name="isFiltersActionButtonVisible" value="true"/>
    <we:property name="isFooterCollapsed" value="true"/>
    <we:property name="isVisualContainerHeaderHidden" value="false"/>
    <we:property name="pageDisplayName" value="&quot;ANÁLISIS 2&quot;"/>
    <we:property name="pageName" value="&quot;a5af1b07209307901984&quot;"/>
    <we:property name="reportEmbeddedTime" value="&quot;2024-10-30T11:35:03.869Z&quot;"/>
    <we:property name="reportName" value="&quot;S4_Marketing_P&quot;"/>
    <we:property name="reportState" value="&quot;CONNECTED&quot;"/>
    <we:property name="reportUrl" value="&quot;/groups/me/reports/0291a0b9-e473-4f76-84fa-242acbf3fdfe/a5af1b07209307901984?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02deacd-16fd-4bd5-ab80-09720709b459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91VzW4aMRB+FeRLL6jiH5JbuqWqKqhQibhUCM3aw+LE2FvbS6ERz9Pe+wi8WMfeTUsEpYdWPWQva8+MPd98Hn9+YEK6XMHuPayRXbMbYfHwFWrihdQe7eGbqzVZnenSy/tN3hapQIGIA2wg55y8JvfSaMeuH5gHm6GfSVeACluS8SNbDrp90Uu7rXaj1+j0+p2wbF5noNQEshCzBOWwznK0zmhQ8guWW5DL2wL3dYbbXBkLIdHUg8eQbEPhNCdgzZdtwgHcyw1OkfvS2uhg2hl0+q1mt5G2B62rKwzFuDIg4j0bEraO6ROjPUhNaYLtbBnBLpWvQtLdcJtbqpmY2OUloRvQHAWLJVh0JeIHdpNlFjPw1XT4xJkYVazP2KemsBw/4DK6tJd+Rzlegb5fjMHeo5c6Y3uia2INkRm9HNY5yExH+5tCV+w0wnRlPicWiU4RDPU/ox4juMLiv0F2Cw4Ww630ZjFSsAYB7BKohEyZsZKDOsH1VqIFy1e7EW5QncL76T91PQKagZVlf8VS/qLE6i7FDbk8fGdPqhahe0PYESb2Lgw/FZJuHtZChIshVTVEu7tIzW/P65nz8lpebpn/08djFBIWVTdfaOU5WRytV5W6/RKa2xKuIq1JVOFITlCUGpCYdWqSFVgfhDa9I+0KSrN/VDuCcXekZ9Ud2UUJeuaHX16K+T5+x+SwNdIrFAam8C4HjhPQGCnJy5QSYxz1BGgRDieObfiPJLFfns0MVBEwx9eJxTQx2w9ZYH5xNQcAAA==&quot;"/>
    <we:property name="creatorSessionId" value="&quot;8586d26d-8929-4c2a-9349-c68660ce0db9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91VzXLaMBB+FUaXXpgO/5DcqEun00DChAyXDsOs7cUokSVXkikuw/O09z4CL9aV7LRkoMmhPcUXS9+utd9+2l3vWMxNJqC4hhTZJRvGGg/foRa/4dKiPvwwtSarM1la393cXE2Gt1fL6+FkRLDKLFfSsMsds6ATtHNuchDuLAI/L+oMhJhC4nYrEAbrLENtlATBv2HpTCarc9zXGW4zoTS4I2cWLLpjN+ROe4rdfNumiBBZvsEZRrZEGx0MO4NOv9XsNsL2oHVxgY6vKR08s7Mu7mgfPlDSApcUxmGrQbcf98Juq93oNTq9fieKIo9zYSuXsBhtM03ZUc5FVmq2ARlhzHwKGk3JeMeGSaIxAVttR0+MgRJ5egafqVxHeIsrb5KW28IpD/JhOQH9gJbLhO1JrqlWJKa3RpBmwBPp8Q+5rNRpuO1afQ00kpyxA+ovs54gmFzj/2F2BwaWoy23ajkWkEIM7DlSAUGJ0jwCccLrI0cNOloXY9ygOKX3235qeiQ0B83L+vKp/EOKVbv4AyN++MmeZB276nVuR5zYJ7f8knNqLqw5D+NdqmxIdvOsNH+9r1euy3t+rmQWhBgKKqop8qeh70q5BPV0IHJDbYtx2WuBSkMVrEFbN7rCe5oRrqP3j1OFiN4fzY2qFgvf6q9c5LL4Fnv/HIvDUqS57hYqtyaDCKcg0UuSlSE5ej+qSZCxuxy/1u495qR+eTdzELnj7P8CzAeh6+KhwBc+cP8G5ml5dr8A9YgL+bAGAAA=&quot;"/>
    <we:property name="isFiltersActionButtonVisible" value="true"/>
    <we:property name="isVisualContainerHeaderHidden" value="false"/>
    <we:property name="pageDisplayName" value="&quot;CONCLUSIONES&quot;"/>
    <we:property name="pageName" value="&quot;04eb48472150b38299e1&quot;"/>
    <we:property name="reportEmbeddedTime" value="&quot;2024-10-31T11:50:18.525Z&quot;"/>
    <we:property name="reportName" value="&quot;S4_Marketing_P&quot;"/>
    <we:property name="reportState" value="&quot;CONNECTED&quot;"/>
    <we:property name="reportUrl" value="&quot;/groups/me/reports/0291a0b9-e473-4f76-84fa-242acbf3fdfe/04eb48472150b38299e1?fromEntryPoint=export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438</Words>
  <Application>Microsoft Office PowerPoint</Application>
  <PresentationFormat>Pantalla panoràmica</PresentationFormat>
  <Paragraphs>44</Paragraphs>
  <Slides>8</Slides>
  <Notes>4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RESULTADOS DESAFÍO 3</vt:lpstr>
      <vt:lpstr>Análisis de Márketing y Comunicación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56</cp:revision>
  <dcterms:created xsi:type="dcterms:W3CDTF">2024-10-12T08:55:41Z</dcterms:created>
  <dcterms:modified xsi:type="dcterms:W3CDTF">2024-10-31T18:47:00Z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