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24" r:id="rId5"/>
    <p:sldId id="328" r:id="rId6"/>
    <p:sldId id="330" r:id="rId7"/>
    <p:sldId id="351" r:id="rId8"/>
    <p:sldId id="329" r:id="rId9"/>
    <p:sldId id="332" r:id="rId10"/>
    <p:sldId id="350" r:id="rId11"/>
    <p:sldId id="333" r:id="rId12"/>
    <p:sldId id="334" r:id="rId13"/>
    <p:sldId id="349" r:id="rId14"/>
    <p:sldId id="335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D185"/>
    <a:srgbClr val="45BB4B"/>
    <a:srgbClr val="008000"/>
    <a:srgbClr val="009900"/>
    <a:srgbClr val="006600"/>
    <a:srgbClr val="336600"/>
    <a:srgbClr val="D2ECB6"/>
    <a:srgbClr val="FF8181"/>
    <a:srgbClr val="FFB7B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0" autoAdjust="0"/>
    <p:restoredTop sz="93348" autoAdjust="0"/>
  </p:normalViewPr>
  <p:slideViewPr>
    <p:cSldViewPr snapToGrid="0">
      <p:cViewPr>
        <p:scale>
          <a:sx n="66" d="100"/>
          <a:sy n="66" d="100"/>
        </p:scale>
        <p:origin x="774" y="48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7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725A15-8D86-497D-8EAD-2EB1176C54F6}" type="datetime1">
              <a:rPr lang="es-ES" smtClean="0"/>
              <a:t>17/10/2024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8D509-07EE-4A09-900B-403023880868}" type="datetime1">
              <a:rPr lang="es-ES" smtClean="0"/>
              <a:pPr/>
              <a:t>17/10/2024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9C85F-EC1B-CFD1-A657-E7902541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AFF142F-1FC3-8081-0C22-8E98D7494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6EE938-C74C-25D5-628C-C9B03E869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613478-0ACE-0074-01E5-8217CC3C0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00017-33F2-412C-1854-7A09F665A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2F3EA81-C122-FBE8-1C8D-279D57A51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B0EA864-363F-25FE-C2EE-1714F76C1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F3647A-B7CE-5539-7577-C001475F3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27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37289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70405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9210-6D20-19EF-DA13-72C56BAE2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85DFB2B-4DC6-A4AC-C311-C2F9EBABF1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49BC6DC-3D61-C40D-308A-D98F4E4B9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09D8CD-035A-94D5-0CA5-4DEC8D69E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22672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9EA46-9462-B071-AED3-25764CFA7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F08F31E-D37D-8C72-E287-CBB35A6384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957BCDF-9FC8-D962-8DCF-A4D70FD1F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DDC00D-2B44-6888-881B-99EC9317C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93063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A2E04-9098-256E-0AEF-45FD09FAF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5803E53-BAE5-92A8-23C3-9060C5D6D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09468F9-3F2C-E6B1-EFE6-C2AC2BF0C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1FBE25-B251-38E9-FDEE-80F929DCD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86366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6567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B5F8B-C47F-E364-FF4F-0710957AD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43889D0-0E6B-1C3E-A08A-481B08938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62FB440-6DD3-AE5B-8243-49CB15AF8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581750-F2D6-8825-E734-274E3CA23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10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4627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tre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Rectángulo 1" descr="Rascacielos de oficinas con vista hacia arriba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Elipse 2" descr="Rascacielos de oficinas con vista hacia arriba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texto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4" name="Marcador de texto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7" name="Marcador de texto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8" name="Marcador de texto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9" name="Marcador de texto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0" name="Marcador de texto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1" name="Marcador de texto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2" name="Marcador de texto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3" name="Marcador de texto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4" name="Marcador de texto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7" name="Marcador de posición de imagen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contenido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1" name="Marcador de contenido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2" name="Marcador de contenido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3" name="Marcador de contenido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4" name="Marcador de contenido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5" name="Marcador de contenido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CC8AACD-E2E5-4E77-87E6-D0C33E06F5CD}" type="datetime1">
              <a:rPr lang="es-ES" sz="1100" noProof="0" smtClean="0">
                <a:solidFill>
                  <a:schemeClr val="accent2"/>
                </a:solidFill>
              </a:rPr>
              <a:t>17/10/2024</a:t>
            </a:fld>
            <a:endParaRPr lang="es-ES" sz="1100" noProof="0" dirty="0">
              <a:solidFill>
                <a:schemeClr val="accent2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s-ES" sz="1100" b="1" noProof="0">
                <a:solidFill>
                  <a:schemeClr val="accent2"/>
                </a:solidFill>
              </a:rPr>
              <a:t>Revisión anual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es-ES" sz="1100" noProof="0" smtClean="0">
                <a:solidFill>
                  <a:schemeClr val="accent4"/>
                </a:solidFill>
              </a:rPr>
              <a:pPr algn="r" rtl="0"/>
              <a:t>‹#›</a:t>
            </a:fld>
            <a:endParaRPr lang="es-ES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2276784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DESAFÍO 2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177004"/>
            <a:ext cx="3222836" cy="1029509"/>
          </a:xfrm>
        </p:spPr>
        <p:txBody>
          <a:bodyPr rtlCol="0"/>
          <a:lstStyle/>
          <a:p>
            <a:pPr algn="ctr" rtl="0"/>
            <a:r>
              <a:rPr lang="es-ES" sz="32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2000" b="1" dirty="0">
                <a:solidFill>
                  <a:schemeClr val="accent4">
                    <a:lumMod val="50000"/>
                  </a:schemeClr>
                </a:solidFill>
              </a:rPr>
              <a:t>21 de octubre de 2024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AFFAE-1245-19B5-3C60-58AC8A5EA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2C12619-B1CF-D3F7-B28B-32652C0F05E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EF04D99-B7F8-3573-2F18-E88215F913F3}"/>
              </a:ext>
            </a:extLst>
          </p:cNvPr>
          <p:cNvSpPr/>
          <p:nvPr/>
        </p:nvSpPr>
        <p:spPr>
          <a:xfrm>
            <a:off x="505958" y="1104371"/>
            <a:ext cx="5508000" cy="532470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QuadreDeText 3">
            <a:extLst>
              <a:ext uri="{FF2B5EF4-FFF2-40B4-BE49-F238E27FC236}">
                <a16:creationId xmlns:a16="http://schemas.microsoft.com/office/drawing/2014/main" id="{8D4C57D9-90FA-1254-9EC5-207A0AEE2D7F}"/>
              </a:ext>
            </a:extLst>
          </p:cNvPr>
          <p:cNvSpPr txBox="1"/>
          <p:nvPr/>
        </p:nvSpPr>
        <p:spPr>
          <a:xfrm>
            <a:off x="505958" y="250347"/>
            <a:ext cx="112302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PROPUESTAS DE AJUSTES DE GESTIÓN DE RIESGOS</a:t>
            </a:r>
          </a:p>
          <a:p>
            <a:r>
              <a:rPr lang="es-ES" altLang="es-ES" sz="1400" b="1" dirty="0"/>
              <a:t>¿Cómo deberíamos ajustar nuestras ofertas y estrategias de gestión de riesgos en función de estos hallazgos? </a:t>
            </a:r>
          </a:p>
          <a:p>
            <a:endParaRPr lang="es-ES" sz="1400" b="1" dirty="0"/>
          </a:p>
        </p:txBody>
      </p:sp>
      <p:sp>
        <p:nvSpPr>
          <p:cNvPr id="12" name="QuadreDeText 4">
            <a:extLst>
              <a:ext uri="{FF2B5EF4-FFF2-40B4-BE49-F238E27FC236}">
                <a16:creationId xmlns:a16="http://schemas.microsoft.com/office/drawing/2014/main" id="{F8DAB84A-1803-6DAD-0E57-B92FF80BE70E}"/>
              </a:ext>
            </a:extLst>
          </p:cNvPr>
          <p:cNvSpPr txBox="1"/>
          <p:nvPr/>
        </p:nvSpPr>
        <p:spPr>
          <a:xfrm>
            <a:off x="642280" y="1237507"/>
            <a:ext cx="504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1200" dirty="0"/>
              <a:t>Los clientes con </a:t>
            </a:r>
            <a:r>
              <a:rPr lang="es-ES" altLang="es-ES" sz="1200" b="1" dirty="0"/>
              <a:t>préstamos</a:t>
            </a:r>
            <a:r>
              <a:rPr lang="es-ES" altLang="es-ES" sz="1200" dirty="0"/>
              <a:t>:</a:t>
            </a:r>
          </a:p>
          <a:p>
            <a:r>
              <a:rPr lang="es-ES" altLang="es-ES" sz="1200" dirty="0"/>
              <a:t>Tienden a tener mucho menor saldo</a:t>
            </a:r>
          </a:p>
          <a:p>
            <a:r>
              <a:rPr lang="es-ES" altLang="es-ES" sz="1200" dirty="0"/>
              <a:t>Tienden a tener mucho más riesgo de incumplimiento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96210D7-3C0F-3AC0-DC70-37297C05C01C}"/>
              </a:ext>
            </a:extLst>
          </p:cNvPr>
          <p:cNvSpPr txBox="1"/>
          <p:nvPr/>
        </p:nvSpPr>
        <p:spPr>
          <a:xfrm>
            <a:off x="1967779" y="2159980"/>
            <a:ext cx="3874361" cy="1455718"/>
          </a:xfrm>
          <a:prstGeom prst="roundRect">
            <a:avLst/>
          </a:prstGeom>
          <a:noFill/>
          <a:ln w="19050">
            <a:solidFill>
              <a:srgbClr val="FF8181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Se piden más préstamos por necesidad que para artículos de lujo o para emprender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sz="1200" dirty="0"/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Su flujo de efectivo es más frágil, al no tener mayor saldo  pueden incumplir con facilidad.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sz="12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0A3DF6-5B8C-C82E-4007-09D066866A92}"/>
              </a:ext>
            </a:extLst>
          </p:cNvPr>
          <p:cNvSpPr txBox="1"/>
          <p:nvPr/>
        </p:nvSpPr>
        <p:spPr>
          <a:xfrm>
            <a:off x="1939561" y="4529914"/>
            <a:ext cx="3874360" cy="1660029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Incentivar los préstamos para coches, </a:t>
            </a:r>
            <a:r>
              <a:rPr lang="es-ES" sz="1200" dirty="0" err="1"/>
              <a:t>etc</a:t>
            </a:r>
            <a:r>
              <a:rPr lang="es-ES" sz="1200" dirty="0"/>
              <a:t> entre los que tienen mayor saldo con intereses menores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sz="1200" dirty="0"/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Revisar las condiciones de acceso a los préstamos:  Revisar el histórico de saldo del cliente y darle más o menos préstamo en función de eso.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sz="1200" dirty="0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2A86DF7C-2112-699E-12B5-9B66B3CC713C}"/>
              </a:ext>
            </a:extLst>
          </p:cNvPr>
          <p:cNvSpPr/>
          <p:nvPr/>
        </p:nvSpPr>
        <p:spPr>
          <a:xfrm>
            <a:off x="6228170" y="1104371"/>
            <a:ext cx="5508000" cy="532470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QuadreDeText 4">
            <a:extLst>
              <a:ext uri="{FF2B5EF4-FFF2-40B4-BE49-F238E27FC236}">
                <a16:creationId xmlns:a16="http://schemas.microsoft.com/office/drawing/2014/main" id="{9874C9EE-0936-735C-C6CA-805DA41B69D7}"/>
              </a:ext>
            </a:extLst>
          </p:cNvPr>
          <p:cNvSpPr txBox="1"/>
          <p:nvPr/>
        </p:nvSpPr>
        <p:spPr>
          <a:xfrm>
            <a:off x="6539829" y="1237507"/>
            <a:ext cx="5041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1200" dirty="0"/>
              <a:t>Los clientes con </a:t>
            </a:r>
            <a:r>
              <a:rPr lang="es-ES" altLang="es-ES" sz="1200" b="1" dirty="0"/>
              <a:t>hipotecas</a:t>
            </a:r>
            <a:r>
              <a:rPr lang="es-ES" altLang="es-ES" sz="1200" dirty="0"/>
              <a:t>: </a:t>
            </a:r>
          </a:p>
          <a:p>
            <a:r>
              <a:rPr lang="es-ES" altLang="es-ES" sz="1200" dirty="0"/>
              <a:t>Tienden a tener un saldo un poco menor</a:t>
            </a:r>
          </a:p>
          <a:p>
            <a:r>
              <a:rPr lang="es-ES" altLang="es-ES" sz="1200" dirty="0"/>
              <a:t>Tienden a tener un poco más de riesgo en los que no tienen préstamo</a:t>
            </a:r>
          </a:p>
          <a:p>
            <a:r>
              <a:rPr lang="es-ES" altLang="es-ES" sz="1200" dirty="0"/>
              <a:t>Tienden a tener menor riesgo en los que tienen también préstamo</a:t>
            </a:r>
          </a:p>
          <a:p>
            <a:endParaRPr lang="es-ES" sz="12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3B35FA5-2039-2EB9-8968-020B51A4D1FB}"/>
              </a:ext>
            </a:extLst>
          </p:cNvPr>
          <p:cNvSpPr txBox="1"/>
          <p:nvPr/>
        </p:nvSpPr>
        <p:spPr>
          <a:xfrm>
            <a:off x="7779443" y="2159980"/>
            <a:ext cx="3873600" cy="2145268"/>
          </a:xfrm>
          <a:prstGeom prst="roundRect">
            <a:avLst/>
          </a:prstGeom>
          <a:noFill/>
          <a:ln w="19050">
            <a:solidFill>
              <a:srgbClr val="FF8181"/>
            </a:solidFill>
            <a:prstDash val="sysDash"/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 algn="just">
              <a:spcBef>
                <a:spcPts val="300"/>
              </a:spcBef>
              <a:defRPr sz="1200" b="1"/>
            </a:lvl1pPr>
          </a:lstStyle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Los clientes con hipotecas destinan gran parte de sus ingresos a estas y por ello su saldo es menor y tienen mayor peligro de incumplimiento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" b="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" b="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Los que también tienen préstamo puede que lo hayan pedido para reformar la casa y eso sea una señal de que tienen más ingresos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" b="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" b="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1C5112F-8DED-1D76-83A1-4C093E8C564D}"/>
              </a:ext>
            </a:extLst>
          </p:cNvPr>
          <p:cNvSpPr txBox="1"/>
          <p:nvPr/>
        </p:nvSpPr>
        <p:spPr>
          <a:xfrm>
            <a:off x="7688970" y="4453401"/>
            <a:ext cx="3873600" cy="1532334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 algn="just">
              <a:spcBef>
                <a:spcPts val="300"/>
              </a:spcBef>
              <a:defRPr sz="1200" b="1"/>
            </a:lvl1pPr>
          </a:lstStyle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Ajustar las condiciones de las hipotecas a los ingresos reales de los clientes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" b="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Poder suavizar las condiciones puntualmente en caso de necesidad para que no caigan en impago: Congelar el pago de intereses y así bajar las cuotas por un determinado tiempo o alargar el periodo de pago.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EBE1CA10-386B-7E6C-C1AF-CBC1915E84EE}"/>
              </a:ext>
            </a:extLst>
          </p:cNvPr>
          <p:cNvSpPr/>
          <p:nvPr/>
        </p:nvSpPr>
        <p:spPr>
          <a:xfrm>
            <a:off x="6391631" y="2646748"/>
            <a:ext cx="1173600" cy="1171731"/>
          </a:xfrm>
          <a:prstGeom prst="ellipse">
            <a:avLst/>
          </a:prstGeom>
          <a:solidFill>
            <a:srgbClr val="FFB7B7"/>
          </a:solidFill>
          <a:ln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Posibles </a:t>
            </a:r>
            <a:r>
              <a:rPr lang="es-ES" sz="1400" b="1" dirty="0">
                <a:solidFill>
                  <a:schemeClr val="tx1"/>
                </a:solidFill>
              </a:rPr>
              <a:t>CAUSAS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07290C0-F38E-C165-76F9-7D9A5C71E072}"/>
              </a:ext>
            </a:extLst>
          </p:cNvPr>
          <p:cNvSpPr/>
          <p:nvPr/>
        </p:nvSpPr>
        <p:spPr>
          <a:xfrm>
            <a:off x="6371770" y="4735858"/>
            <a:ext cx="1173600" cy="1171731"/>
          </a:xfrm>
          <a:prstGeom prst="ellipse">
            <a:avLst/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RECO-MENDA-CIONES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CEE29C46-E71A-57CD-0B9E-5BD8FA295929}"/>
              </a:ext>
            </a:extLst>
          </p:cNvPr>
          <p:cNvSpPr/>
          <p:nvPr/>
        </p:nvSpPr>
        <p:spPr>
          <a:xfrm>
            <a:off x="622361" y="4735856"/>
            <a:ext cx="1173600" cy="1171731"/>
          </a:xfrm>
          <a:prstGeom prst="ellipse">
            <a:avLst/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RECO-MENDA-CIONES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ECC5AFA2-2A78-BE0F-028B-542C5F713CFD}"/>
              </a:ext>
            </a:extLst>
          </p:cNvPr>
          <p:cNvSpPr/>
          <p:nvPr/>
        </p:nvSpPr>
        <p:spPr>
          <a:xfrm>
            <a:off x="642280" y="2301973"/>
            <a:ext cx="1173600" cy="1171731"/>
          </a:xfrm>
          <a:prstGeom prst="ellipse">
            <a:avLst/>
          </a:prstGeom>
          <a:solidFill>
            <a:srgbClr val="FFB7B7"/>
          </a:solidFill>
          <a:ln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Posibles </a:t>
            </a:r>
            <a:r>
              <a:rPr lang="es-ES" sz="1400" b="1" dirty="0">
                <a:solidFill>
                  <a:schemeClr val="tx1"/>
                </a:solidFill>
              </a:rPr>
              <a:t>CAUSAS</a:t>
            </a:r>
          </a:p>
        </p:txBody>
      </p:sp>
    </p:spTree>
    <p:extLst>
      <p:ext uri="{BB962C8B-B14F-4D97-AF65-F5344CB8AC3E}">
        <p14:creationId xmlns:p14="http://schemas.microsoft.com/office/powerpoint/2010/main" val="1135837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28BC4E-7759-9905-955A-26B25D46A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3B3E10B-BE40-7FB4-64E3-01D4B99CC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38400" y="671564"/>
            <a:ext cx="5515200" cy="5514872"/>
          </a:xfrm>
          <a:prstGeom prst="ellipse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6718A37-9DF7-2026-66B5-3556F420B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545" y="3433864"/>
            <a:ext cx="3184910" cy="2411431"/>
          </a:xfrm>
        </p:spPr>
        <p:txBody>
          <a:bodyPr rtlCol="0"/>
          <a:lstStyle/>
          <a:p>
            <a:pPr algn="ctr" rtl="0"/>
            <a: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Gorka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Bonals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Sastre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Pau Fernández Ripollès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German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Lizarraga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Pereira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Carla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Lupión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Saez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 rtl="0"/>
            <a:r>
              <a:rPr lang="es-ES" sz="1800" dirty="0">
                <a:solidFill>
                  <a:schemeClr val="accent4">
                    <a:lumMod val="50000"/>
                  </a:schemeClr>
                </a:solidFill>
              </a:rPr>
              <a:t>Natalya Martyn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6F3DB436-FBEB-55AC-C5CC-9F7A17DC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17C8D1FA-2883-6EC6-566A-01779AB82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185CD2A-E082-D884-4D39-49A4C3704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0E86CC62-03FB-901F-2CF9-338DFBD20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" name="Título 6">
            <a:extLst>
              <a:ext uri="{FF2B5EF4-FFF2-40B4-BE49-F238E27FC236}">
                <a16:creationId xmlns:a16="http://schemas.microsoft.com/office/drawing/2014/main" id="{CBB28900-0BB1-AA00-1977-8D9EF337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1705316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sz="5400" b="1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267308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799B9-448C-0FD7-25BC-9ABD37883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86CC458-3511-DCEB-4984-A03B6300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830" y="513074"/>
            <a:ext cx="4826000" cy="1907507"/>
          </a:xfrm>
        </p:spPr>
        <p:txBody>
          <a:bodyPr rtlCol="0">
            <a:normAutofit/>
          </a:bodyPr>
          <a:lstStyle/>
          <a:p>
            <a:pPr rtl="0"/>
            <a:r>
              <a:rPr lang="es-ES" sz="4300" dirty="0"/>
              <a:t>Análisis de Finanzas y </a:t>
            </a:r>
            <a:br>
              <a:rPr lang="es-ES" sz="4300" dirty="0"/>
            </a:br>
            <a:r>
              <a:rPr lang="es-ES" sz="4300" dirty="0"/>
              <a:t>Riesgo Crediticio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8C296D5-76A8-C6EB-F4D2-7C19CBF6EA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2830" y="2605254"/>
            <a:ext cx="4275138" cy="4145280"/>
          </a:xfrm>
        </p:spPr>
        <p:txBody>
          <a:bodyPr/>
          <a:lstStyle/>
          <a:p>
            <a:r>
              <a:rPr lang="es-ES" altLang="es-ES" dirty="0"/>
              <a:t>Los clientes con préstamos e hipotecas tienden a tener un ¿saldo medio más bajo o más riesgo de incumplimiento? </a:t>
            </a:r>
          </a:p>
          <a:p>
            <a:r>
              <a:rPr lang="es-ES" altLang="es-ES" dirty="0"/>
              <a:t>¿Cómo deberíamos ajustar nuestras ofertas y estrategias de gestión de riesgos en función de estos hallazgos?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7172CB6-CCD5-281B-B6E2-7C07D0E6D909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Marcador de posición de imagen 4">
            <a:extLst>
              <a:ext uri="{FF2B5EF4-FFF2-40B4-BE49-F238E27FC236}">
                <a16:creationId xmlns:a16="http://schemas.microsoft.com/office/drawing/2014/main" id="{18F28745-A367-4CFD-1BE9-E20282CF20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5033" t="196" r="42379" b="-196"/>
          <a:stretch/>
        </p:blipFill>
        <p:spPr>
          <a:xfrm>
            <a:off x="5733416" y="624239"/>
            <a:ext cx="5855754" cy="5631571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  <a:noFill/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985F4877-9E0C-E090-B705-69DF4829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9330"/>
            <a:ext cx="65" cy="23853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9044" rIns="0" bIns="-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1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cantonades arrodonides 41">
            <a:extLst>
              <a:ext uri="{FF2B5EF4-FFF2-40B4-BE49-F238E27FC236}">
                <a16:creationId xmlns:a16="http://schemas.microsoft.com/office/drawing/2014/main" id="{1EE36EEB-42C5-EA25-7888-14FF0663B3A0}"/>
              </a:ext>
            </a:extLst>
          </p:cNvPr>
          <p:cNvSpPr/>
          <p:nvPr/>
        </p:nvSpPr>
        <p:spPr>
          <a:xfrm>
            <a:off x="5958112" y="4143017"/>
            <a:ext cx="4557486" cy="25480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1" name="Rectangle: cantonades arrodonides 40">
            <a:extLst>
              <a:ext uri="{FF2B5EF4-FFF2-40B4-BE49-F238E27FC236}">
                <a16:creationId xmlns:a16="http://schemas.microsoft.com/office/drawing/2014/main" id="{E2A445D9-7651-2151-B535-ED30DD1CB4D5}"/>
              </a:ext>
            </a:extLst>
          </p:cNvPr>
          <p:cNvSpPr/>
          <p:nvPr/>
        </p:nvSpPr>
        <p:spPr>
          <a:xfrm>
            <a:off x="199764" y="4121496"/>
            <a:ext cx="5227481" cy="26374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0" name="Rectangle: cantonades arrodonides 39">
            <a:extLst>
              <a:ext uri="{FF2B5EF4-FFF2-40B4-BE49-F238E27FC236}">
                <a16:creationId xmlns:a16="http://schemas.microsoft.com/office/drawing/2014/main" id="{1FC58542-1498-8858-9E1F-C81C7BA387FC}"/>
              </a:ext>
            </a:extLst>
          </p:cNvPr>
          <p:cNvSpPr/>
          <p:nvPr/>
        </p:nvSpPr>
        <p:spPr>
          <a:xfrm>
            <a:off x="159637" y="1100614"/>
            <a:ext cx="4557486" cy="27782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CA77EBFC-AF66-46F0-A052-741393D2923C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EXPLORATORI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O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Examinamos las variables “</a:t>
            </a:r>
            <a:r>
              <a:rPr lang="es-ES" sz="1400" b="1" i="1" dirty="0"/>
              <a:t>default”</a:t>
            </a:r>
            <a:r>
              <a:rPr lang="es-ES" sz="1400" b="1" dirty="0"/>
              <a:t> , “</a:t>
            </a:r>
            <a:r>
              <a:rPr lang="es-ES" sz="1400" b="1" i="1" dirty="0"/>
              <a:t>balance”, ”loan” y “</a:t>
            </a:r>
            <a:r>
              <a:rPr lang="es-ES" sz="1400" b="1" i="1" dirty="0" err="1"/>
              <a:t>housing</a:t>
            </a:r>
            <a:r>
              <a:rPr lang="es-ES" sz="1400" b="1" i="1" dirty="0"/>
              <a:t>”</a:t>
            </a:r>
            <a:endParaRPr lang="es-ES" sz="1400" b="1" dirty="0"/>
          </a:p>
        </p:txBody>
      </p:sp>
      <p:sp>
        <p:nvSpPr>
          <p:cNvPr id="22" name="QuadreDeText 16">
            <a:extLst>
              <a:ext uri="{FF2B5EF4-FFF2-40B4-BE49-F238E27FC236}">
                <a16:creationId xmlns:a16="http://schemas.microsoft.com/office/drawing/2014/main" id="{FEEEFDAB-1983-DF47-545A-7C120A15950F}"/>
              </a:ext>
            </a:extLst>
          </p:cNvPr>
          <p:cNvSpPr txBox="1"/>
          <p:nvPr/>
        </p:nvSpPr>
        <p:spPr>
          <a:xfrm>
            <a:off x="2778760" y="1586064"/>
            <a:ext cx="1583689" cy="1637080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 </a:t>
            </a:r>
            <a:r>
              <a:rPr lang="es-ES" sz="1300" b="1" dirty="0"/>
              <a:t>muy asimétrica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El </a:t>
            </a:r>
            <a:r>
              <a:rPr lang="es-ES" sz="1300" b="1" dirty="0"/>
              <a:t>1,5%</a:t>
            </a:r>
            <a:r>
              <a:rPr lang="es-ES" sz="1300" dirty="0"/>
              <a:t> de los clientes en estado de </a:t>
            </a:r>
            <a:r>
              <a:rPr lang="es-ES" sz="1300" b="1" dirty="0"/>
              <a:t>morosidad.</a:t>
            </a:r>
            <a:endParaRPr lang="es-ES" sz="1300" dirty="0"/>
          </a:p>
        </p:txBody>
      </p:sp>
      <p:sp>
        <p:nvSpPr>
          <p:cNvPr id="29" name="QuadreDeText 16">
            <a:extLst>
              <a:ext uri="{FF2B5EF4-FFF2-40B4-BE49-F238E27FC236}">
                <a16:creationId xmlns:a16="http://schemas.microsoft.com/office/drawing/2014/main" id="{2A4AE940-CAEA-F640-4537-42F9EEC610C9}"/>
              </a:ext>
            </a:extLst>
          </p:cNvPr>
          <p:cNvSpPr txBox="1"/>
          <p:nvPr/>
        </p:nvSpPr>
        <p:spPr>
          <a:xfrm>
            <a:off x="8585050" y="4653236"/>
            <a:ext cx="1521187" cy="1637080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</a:t>
            </a:r>
            <a:r>
              <a:rPr lang="es-ES" sz="1300" b="1" dirty="0"/>
              <a:t> simétrica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Casi </a:t>
            </a:r>
            <a:r>
              <a:rPr lang="es-ES" sz="1300" b="1" dirty="0"/>
              <a:t>la mitad </a:t>
            </a:r>
            <a:r>
              <a:rPr lang="es-ES" sz="1300" dirty="0"/>
              <a:t>de clientes tienen contratada una </a:t>
            </a:r>
            <a:r>
              <a:rPr lang="es-ES" sz="1300" b="1" dirty="0"/>
              <a:t>hipoteca</a:t>
            </a:r>
          </a:p>
        </p:txBody>
      </p:sp>
      <p:pic>
        <p:nvPicPr>
          <p:cNvPr id="21" name="Imatge 20">
            <a:extLst>
              <a:ext uri="{FF2B5EF4-FFF2-40B4-BE49-F238E27FC236}">
                <a16:creationId xmlns:a16="http://schemas.microsoft.com/office/drawing/2014/main" id="{24ACB22C-EE12-F5A8-7836-DC1629661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4" y="4355202"/>
            <a:ext cx="3085551" cy="2187389"/>
          </a:xfrm>
          <a:prstGeom prst="rect">
            <a:avLst/>
          </a:prstGeom>
        </p:spPr>
      </p:pic>
      <p:pic>
        <p:nvPicPr>
          <p:cNvPr id="24" name="Imatge 23">
            <a:extLst>
              <a:ext uri="{FF2B5EF4-FFF2-40B4-BE49-F238E27FC236}">
                <a16:creationId xmlns:a16="http://schemas.microsoft.com/office/drawing/2014/main" id="{83E3E9C1-16C8-63A4-BAF2-2D383A5E8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66" y="1409103"/>
            <a:ext cx="2118914" cy="2161293"/>
          </a:xfrm>
          <a:prstGeom prst="rect">
            <a:avLst/>
          </a:prstGeom>
        </p:spPr>
      </p:pic>
      <p:pic>
        <p:nvPicPr>
          <p:cNvPr id="27" name="Imatge 26">
            <a:extLst>
              <a:ext uri="{FF2B5EF4-FFF2-40B4-BE49-F238E27FC236}">
                <a16:creationId xmlns:a16="http://schemas.microsoft.com/office/drawing/2014/main" id="{F455FC50-8417-A071-6191-854D12934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777" y="4346539"/>
            <a:ext cx="2063008" cy="2187389"/>
          </a:xfrm>
          <a:prstGeom prst="rect">
            <a:avLst/>
          </a:prstGeom>
        </p:spPr>
      </p:pic>
      <p:sp>
        <p:nvSpPr>
          <p:cNvPr id="31" name="QuadreDeText 16">
            <a:extLst>
              <a:ext uri="{FF2B5EF4-FFF2-40B4-BE49-F238E27FC236}">
                <a16:creationId xmlns:a16="http://schemas.microsoft.com/office/drawing/2014/main" id="{B9AC0A04-68BA-775D-CE8A-7765C264F07E}"/>
              </a:ext>
            </a:extLst>
          </p:cNvPr>
          <p:cNvSpPr txBox="1"/>
          <p:nvPr/>
        </p:nvSpPr>
        <p:spPr>
          <a:xfrm>
            <a:off x="3570604" y="4653236"/>
            <a:ext cx="1583689" cy="1637080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</a:t>
            </a:r>
            <a:r>
              <a:rPr lang="es-ES" sz="1300" b="1" dirty="0"/>
              <a:t> asimétrica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Solo el </a:t>
            </a:r>
            <a:r>
              <a:rPr lang="es-ES" sz="1300" b="1" dirty="0"/>
              <a:t>13,3%</a:t>
            </a:r>
            <a:r>
              <a:rPr lang="es-ES" sz="1300" dirty="0"/>
              <a:t> de los clientes tienen préstamo.</a:t>
            </a:r>
          </a:p>
          <a:p>
            <a:pPr algn="ctr"/>
            <a:endParaRPr lang="es-ES" sz="1300" dirty="0"/>
          </a:p>
        </p:txBody>
      </p:sp>
      <p:pic>
        <p:nvPicPr>
          <p:cNvPr id="39" name="Imatge 38">
            <a:extLst>
              <a:ext uri="{FF2B5EF4-FFF2-40B4-BE49-F238E27FC236}">
                <a16:creationId xmlns:a16="http://schemas.microsoft.com/office/drawing/2014/main" id="{F9818CA1-6A2C-778B-FC56-2DEF3AB70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35" y="1074427"/>
            <a:ext cx="6298699" cy="2804457"/>
          </a:xfrm>
          <a:prstGeom prst="rect">
            <a:avLst/>
          </a:prstGeom>
        </p:spPr>
      </p:pic>
      <p:sp>
        <p:nvSpPr>
          <p:cNvPr id="32" name="QuadreDeText 16">
            <a:extLst>
              <a:ext uri="{FF2B5EF4-FFF2-40B4-BE49-F238E27FC236}">
                <a16:creationId xmlns:a16="http://schemas.microsoft.com/office/drawing/2014/main" id="{1B834422-9FE5-8140-9C4E-E5E5CF16B4C3}"/>
              </a:ext>
            </a:extLst>
          </p:cNvPr>
          <p:cNvSpPr txBox="1"/>
          <p:nvPr/>
        </p:nvSpPr>
        <p:spPr>
          <a:xfrm>
            <a:off x="9495530" y="1586064"/>
            <a:ext cx="1520761" cy="1637080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 </a:t>
            </a:r>
            <a:r>
              <a:rPr lang="es-ES" sz="1300" b="1" dirty="0"/>
              <a:t>asimétrica</a:t>
            </a:r>
            <a:r>
              <a:rPr lang="es-ES" sz="1300" dirty="0"/>
              <a:t> con cola a la derecha.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Con un gran </a:t>
            </a:r>
            <a:r>
              <a:rPr lang="es-ES" sz="1300" b="1" dirty="0"/>
              <a:t>pico</a:t>
            </a:r>
            <a:r>
              <a:rPr lang="es-ES" sz="1300" dirty="0"/>
              <a:t> entre </a:t>
            </a:r>
            <a:r>
              <a:rPr lang="es-ES" sz="1300" b="1" dirty="0"/>
              <a:t>0</a:t>
            </a:r>
            <a:r>
              <a:rPr lang="es-ES" sz="1300" dirty="0"/>
              <a:t> y </a:t>
            </a:r>
            <a:r>
              <a:rPr lang="es-ES" sz="1300" b="1" dirty="0"/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110053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tge 10">
            <a:extLst>
              <a:ext uri="{FF2B5EF4-FFF2-40B4-BE49-F238E27FC236}">
                <a16:creationId xmlns:a16="http://schemas.microsoft.com/office/drawing/2014/main" id="{D7B93189-8F91-E8F7-9C13-DB5294834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30" y="1078451"/>
            <a:ext cx="6127071" cy="2693966"/>
          </a:xfrm>
          <a:prstGeom prst="rect">
            <a:avLst/>
          </a:prstGeom>
        </p:spPr>
      </p:pic>
      <p:sp>
        <p:nvSpPr>
          <p:cNvPr id="9" name="QuadreDeText 16">
            <a:extLst>
              <a:ext uri="{FF2B5EF4-FFF2-40B4-BE49-F238E27FC236}">
                <a16:creationId xmlns:a16="http://schemas.microsoft.com/office/drawing/2014/main" id="{D2813547-6674-7DF2-D117-20EF6DF6D976}"/>
              </a:ext>
            </a:extLst>
          </p:cNvPr>
          <p:cNvSpPr txBox="1"/>
          <p:nvPr/>
        </p:nvSpPr>
        <p:spPr>
          <a:xfrm>
            <a:off x="7241152" y="1481959"/>
            <a:ext cx="2309248" cy="766167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300" dirty="0"/>
              <a:t>La distribución del </a:t>
            </a:r>
            <a:r>
              <a:rPr lang="es-ES" sz="1300" b="1" dirty="0"/>
              <a:t>Saldo</a:t>
            </a:r>
            <a:r>
              <a:rPr lang="es-ES" sz="1300" dirty="0"/>
              <a:t> </a:t>
            </a:r>
            <a:r>
              <a:rPr lang="es-ES" sz="1300" b="1" dirty="0"/>
              <a:t>no varía </a:t>
            </a:r>
            <a:r>
              <a:rPr lang="es-ES" sz="1300" dirty="0"/>
              <a:t>sustancialmente entre categorías de </a:t>
            </a:r>
            <a:r>
              <a:rPr lang="es-ES" sz="1300" b="1" dirty="0"/>
              <a:t>Crédito</a:t>
            </a:r>
          </a:p>
        </p:txBody>
      </p:sp>
      <p:sp>
        <p:nvSpPr>
          <p:cNvPr id="12" name="QuadreDeText 3">
            <a:extLst>
              <a:ext uri="{FF2B5EF4-FFF2-40B4-BE49-F238E27FC236}">
                <a16:creationId xmlns:a16="http://schemas.microsoft.com/office/drawing/2014/main" id="{7DAF1F8F-4CB6-2F1E-2E93-4A5517472364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EXPLORATORI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O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i="1" dirty="0"/>
              <a:t>Analizamos la distribución de “Balance” segmentado por categorías de préstamo e hipoteca</a:t>
            </a:r>
            <a:endParaRPr lang="es-ES" sz="1400" b="1" dirty="0"/>
          </a:p>
        </p:txBody>
      </p:sp>
      <p:sp>
        <p:nvSpPr>
          <p:cNvPr id="15" name="QuadreDeText 16">
            <a:extLst>
              <a:ext uri="{FF2B5EF4-FFF2-40B4-BE49-F238E27FC236}">
                <a16:creationId xmlns:a16="http://schemas.microsoft.com/office/drawing/2014/main" id="{C77B49C0-780A-3ABE-9623-435FD3F63D0E}"/>
              </a:ext>
            </a:extLst>
          </p:cNvPr>
          <p:cNvSpPr txBox="1"/>
          <p:nvPr/>
        </p:nvSpPr>
        <p:spPr>
          <a:xfrm>
            <a:off x="9190041" y="4278029"/>
            <a:ext cx="2145616" cy="766167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300" dirty="0"/>
              <a:t>La distribución del </a:t>
            </a:r>
            <a:r>
              <a:rPr lang="es-ES" sz="1300" b="1" dirty="0"/>
              <a:t>Saldo no</a:t>
            </a:r>
            <a:r>
              <a:rPr lang="es-ES" sz="1300" dirty="0"/>
              <a:t> </a:t>
            </a:r>
            <a:r>
              <a:rPr lang="es-ES" sz="1300" b="1" dirty="0"/>
              <a:t>varía</a:t>
            </a:r>
            <a:r>
              <a:rPr lang="es-ES" sz="1300" dirty="0"/>
              <a:t> sustancialmente entre categorías de </a:t>
            </a:r>
            <a:r>
              <a:rPr lang="es-ES" sz="1300" b="1" dirty="0"/>
              <a:t>Hipoteca</a:t>
            </a:r>
          </a:p>
        </p:txBody>
      </p:sp>
      <p:pic>
        <p:nvPicPr>
          <p:cNvPr id="17" name="Imatge 16">
            <a:extLst>
              <a:ext uri="{FF2B5EF4-FFF2-40B4-BE49-F238E27FC236}">
                <a16:creationId xmlns:a16="http://schemas.microsoft.com/office/drawing/2014/main" id="{FB53CFBC-67AE-9E1C-C73E-559BDFB60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015" y="3913687"/>
            <a:ext cx="6149271" cy="269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9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QuadreDeText 3">
            <a:extLst>
              <a:ext uri="{FF2B5EF4-FFF2-40B4-BE49-F238E27FC236}">
                <a16:creationId xmlns:a16="http://schemas.microsoft.com/office/drawing/2014/main" id="{78D010E2-8BBA-ADEF-B461-AD829F6EB078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CATEGORIZACIÓN DE LAS VARIABLES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Definimos 4 categorías para clasificar los clientes</a:t>
            </a:r>
          </a:p>
        </p:txBody>
      </p:sp>
      <p:pic>
        <p:nvPicPr>
          <p:cNvPr id="3" name="Imatge 2">
            <a:extLst>
              <a:ext uri="{FF2B5EF4-FFF2-40B4-BE49-F238E27FC236}">
                <a16:creationId xmlns:a16="http://schemas.microsoft.com/office/drawing/2014/main" id="{FB3103D1-E2AF-3B36-C9CC-E6E3D33C9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09" y="1399950"/>
            <a:ext cx="9426937" cy="40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1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EBEF4-5A07-3988-9B63-7F937FF02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QuadreDeText 3">
            <a:extLst>
              <a:ext uri="{FF2B5EF4-FFF2-40B4-BE49-F238E27FC236}">
                <a16:creationId xmlns:a16="http://schemas.microsoft.com/office/drawing/2014/main" id="{66399F4B-15E9-BE41-EAE5-3BE6E2DD57B6}"/>
              </a:ext>
            </a:extLst>
          </p:cNvPr>
          <p:cNvSpPr txBox="1"/>
          <p:nvPr/>
        </p:nvSpPr>
        <p:spPr>
          <a:xfrm>
            <a:off x="466166" y="250347"/>
            <a:ext cx="1127000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RELACIÓN ENTRE VARIABLES:  </a:t>
            </a:r>
          </a:p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SALDO vs CATEGORIAS DE PRÉSTAMOS/HIPOTECA</a:t>
            </a:r>
          </a:p>
          <a:p>
            <a:r>
              <a:rPr lang="es-ES" sz="1400" b="1" dirty="0"/>
              <a:t>Tras categorizar </a:t>
            </a:r>
            <a:r>
              <a:rPr lang="es-ES" sz="1400" b="1" dirty="0" err="1"/>
              <a:t>x,x,x,x</a:t>
            </a:r>
            <a:r>
              <a:rPr lang="es-ES" sz="1400" b="1" dirty="0"/>
              <a:t> relacionamos las dos variables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18A3694-FB59-3C0D-1F38-5ECD7FBFF4CD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BBC6EBBB-7BA2-EEC7-3704-9636D56FF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400" y="4776407"/>
            <a:ext cx="8946776" cy="1852993"/>
          </a:xfrm>
          <a:prstGeom prst="rect">
            <a:avLst/>
          </a:prstGeom>
        </p:spPr>
      </p:pic>
      <p:pic>
        <p:nvPicPr>
          <p:cNvPr id="6" name="Imatge 5">
            <a:extLst>
              <a:ext uri="{FF2B5EF4-FFF2-40B4-BE49-F238E27FC236}">
                <a16:creationId xmlns:a16="http://schemas.microsoft.com/office/drawing/2014/main" id="{3BDEC8E5-7303-128A-4A27-00C37B5DB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400" y="2136121"/>
            <a:ext cx="4234423" cy="232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3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FEC47-BBC4-E00E-94A8-A030AC2D1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QuadreDeText 3">
            <a:extLst>
              <a:ext uri="{FF2B5EF4-FFF2-40B4-BE49-F238E27FC236}">
                <a16:creationId xmlns:a16="http://schemas.microsoft.com/office/drawing/2014/main" id="{0B9963A2-303C-C0E0-3B8A-E49DF8308095}"/>
              </a:ext>
            </a:extLst>
          </p:cNvPr>
          <p:cNvSpPr txBox="1"/>
          <p:nvPr/>
        </p:nvSpPr>
        <p:spPr>
          <a:xfrm>
            <a:off x="466166" y="250347"/>
            <a:ext cx="1127000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RELACIÓN ENTRE VARIABLES:  </a:t>
            </a:r>
          </a:p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INCUMPLIMIENTO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 vs CATEGORIAS DE PRÉSTAMOS/HIPOTECA</a:t>
            </a:r>
          </a:p>
          <a:p>
            <a:r>
              <a:rPr lang="es-ES" sz="1400" b="1" dirty="0"/>
              <a:t>Tras categorizar </a:t>
            </a:r>
            <a:r>
              <a:rPr lang="es-ES" sz="1400" b="1" dirty="0" err="1"/>
              <a:t>x,x,x,x</a:t>
            </a:r>
            <a:r>
              <a:rPr lang="es-ES" sz="1400" b="1" dirty="0"/>
              <a:t> relacionamos las dos variables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F82D00-1CE3-D38C-B1F1-F735E1902DAD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tge 2">
            <a:extLst>
              <a:ext uri="{FF2B5EF4-FFF2-40B4-BE49-F238E27FC236}">
                <a16:creationId xmlns:a16="http://schemas.microsoft.com/office/drawing/2014/main" id="{4D972B1F-FC8E-E7EE-E400-05721EA86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71" y="1709037"/>
            <a:ext cx="4720200" cy="266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1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9A732-23A2-928F-1707-5BE147632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QuadreDeText 3">
            <a:extLst>
              <a:ext uri="{FF2B5EF4-FFF2-40B4-BE49-F238E27FC236}">
                <a16:creationId xmlns:a16="http://schemas.microsoft.com/office/drawing/2014/main" id="{0993D80F-3972-6FB3-DF7A-E234A6A536B0}"/>
              </a:ext>
            </a:extLst>
          </p:cNvPr>
          <p:cNvSpPr txBox="1"/>
          <p:nvPr/>
        </p:nvSpPr>
        <p:spPr>
          <a:xfrm>
            <a:off x="505958" y="250347"/>
            <a:ext cx="11230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CUANTIFICACIÓN DE LA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S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 RELACIONES ENTRE VARIABLES</a:t>
            </a:r>
          </a:p>
          <a:p>
            <a:r>
              <a:rPr lang="es-ES" altLang="es-ES" sz="1600" dirty="0"/>
              <a:t>¿Los clientes con préstamos e hipotecas tienden a tener un ¿saldo medio más bajo o más riesgo de incumplimiento? </a:t>
            </a:r>
          </a:p>
        </p:txBody>
      </p:sp>
      <p:graphicFrame>
        <p:nvGraphicFramePr>
          <p:cNvPr id="7" name="Taula 6">
            <a:extLst>
              <a:ext uri="{FF2B5EF4-FFF2-40B4-BE49-F238E27FC236}">
                <a16:creationId xmlns:a16="http://schemas.microsoft.com/office/drawing/2014/main" id="{6CC86CBB-F038-1700-F2FA-81797C03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543935"/>
              </p:ext>
            </p:extLst>
          </p:nvPr>
        </p:nvGraphicFramePr>
        <p:xfrm>
          <a:off x="505958" y="1334673"/>
          <a:ext cx="3420582" cy="19236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40194">
                  <a:extLst>
                    <a:ext uri="{9D8B030D-6E8A-4147-A177-3AD203B41FA5}">
                      <a16:colId xmlns:a16="http://schemas.microsoft.com/office/drawing/2014/main" val="1184834251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192274667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3922078841"/>
                    </a:ext>
                  </a:extLst>
                </a:gridCol>
              </a:tblGrid>
              <a:tr h="676837">
                <a:tc>
                  <a:txBody>
                    <a:bodyPr/>
                    <a:lstStyle/>
                    <a:p>
                      <a:pPr algn="ctr"/>
                      <a:r>
                        <a:rPr lang="ca-ES" sz="1000" dirty="0">
                          <a:solidFill>
                            <a:schemeClr val="tx1"/>
                          </a:solidFill>
                        </a:rPr>
                        <a:t>SALDO MEDIO</a:t>
                      </a:r>
                    </a:p>
                    <a:p>
                      <a:pPr algn="ctr"/>
                      <a:r>
                        <a:rPr lang="ca-ES" sz="1000" dirty="0" err="1">
                          <a:solidFill>
                            <a:schemeClr val="tx1"/>
                          </a:solidFill>
                        </a:rPr>
                        <a:t>Vs</a:t>
                      </a:r>
                      <a:endParaRPr lang="ca-ES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ca-ES" sz="1000" dirty="0">
                          <a:solidFill>
                            <a:schemeClr val="tx1"/>
                          </a:solidFill>
                        </a:rPr>
                        <a:t>PRESTAMO E HIPOTECA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00" dirty="0"/>
                        <a:t>SIN PRESTAMO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00" dirty="0"/>
                        <a:t>CON PRESTAMO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D1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59582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a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1868,09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877,98</a:t>
                      </a:r>
                    </a:p>
                    <a:p>
                      <a:pPr algn="ctr"/>
                      <a:r>
                        <a:rPr lang="ca-ES" sz="1200" b="1" dirty="0">
                          <a:solidFill>
                            <a:srgbClr val="FF0000"/>
                          </a:solidFill>
                        </a:rPr>
                        <a:t>-53%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99246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a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1359,35</a:t>
                      </a:r>
                    </a:p>
                    <a:p>
                      <a:pPr algn="ctr"/>
                      <a:r>
                        <a:rPr lang="ca-ES" sz="1200" b="1" dirty="0">
                          <a:solidFill>
                            <a:srgbClr val="FF0000"/>
                          </a:solidFill>
                        </a:rPr>
                        <a:t>-27,2%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783,29</a:t>
                      </a:r>
                    </a:p>
                    <a:p>
                      <a:pPr algn="ctr"/>
                      <a:r>
                        <a:rPr lang="ca-ES" sz="1200" b="1" dirty="0">
                          <a:solidFill>
                            <a:srgbClr val="FF0000"/>
                          </a:solidFill>
                        </a:rPr>
                        <a:t>-58,1%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657590"/>
                  </a:ext>
                </a:extLst>
              </a:tr>
            </a:tbl>
          </a:graphicData>
        </a:graphic>
      </p:graphicFrame>
      <p:graphicFrame>
        <p:nvGraphicFramePr>
          <p:cNvPr id="9" name="Taula 8">
            <a:extLst>
              <a:ext uri="{FF2B5EF4-FFF2-40B4-BE49-F238E27FC236}">
                <a16:creationId xmlns:a16="http://schemas.microsoft.com/office/drawing/2014/main" id="{532A9336-A071-DC83-5B2A-2DC9E0C1B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208990"/>
              </p:ext>
            </p:extLst>
          </p:nvPr>
        </p:nvGraphicFramePr>
        <p:xfrm>
          <a:off x="505958" y="3990359"/>
          <a:ext cx="3420582" cy="219374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40194">
                  <a:extLst>
                    <a:ext uri="{9D8B030D-6E8A-4147-A177-3AD203B41FA5}">
                      <a16:colId xmlns:a16="http://schemas.microsoft.com/office/drawing/2014/main" val="1184834251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192274667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3922078841"/>
                    </a:ext>
                  </a:extLst>
                </a:gridCol>
              </a:tblGrid>
              <a:tr h="770326">
                <a:tc>
                  <a:txBody>
                    <a:bodyPr/>
                    <a:lstStyle/>
                    <a:p>
                      <a:pPr algn="ctr"/>
                      <a:r>
                        <a:rPr lang="ca-ES" sz="1000" dirty="0">
                          <a:solidFill>
                            <a:schemeClr val="tx1"/>
                          </a:solidFill>
                        </a:rPr>
                        <a:t>INCUMPLIMIENTO</a:t>
                      </a:r>
                    </a:p>
                    <a:p>
                      <a:pPr algn="ctr"/>
                      <a:r>
                        <a:rPr lang="ca-ES" sz="1000" dirty="0" err="1">
                          <a:solidFill>
                            <a:schemeClr val="tx1"/>
                          </a:solidFill>
                        </a:rPr>
                        <a:t>Vs</a:t>
                      </a:r>
                      <a:endParaRPr lang="ca-ES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ca-ES" sz="1000" dirty="0">
                          <a:solidFill>
                            <a:schemeClr val="tx1"/>
                          </a:solidFill>
                        </a:rPr>
                        <a:t>PRÉSTAMO E HIPOTECA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00" dirty="0"/>
                        <a:t>SIN PRESTAMO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00" dirty="0"/>
                        <a:t>CON PRESTAMO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D1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59582"/>
                  </a:ext>
                </a:extLst>
              </a:tr>
              <a:tr h="7117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a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0,92%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5,27%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1" dirty="0">
                          <a:solidFill>
                            <a:srgbClr val="00B050"/>
                          </a:solidFill>
                        </a:rPr>
                        <a:t>+472,8%</a:t>
                      </a:r>
                    </a:p>
                    <a:p>
                      <a:pPr algn="ctr"/>
                      <a:endParaRPr lang="ca-E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99246"/>
                  </a:ext>
                </a:extLst>
              </a:tr>
              <a:tr h="7117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a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1,37%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1" dirty="0">
                          <a:solidFill>
                            <a:srgbClr val="00B050"/>
                          </a:solidFill>
                        </a:rPr>
                        <a:t>+48,9%</a:t>
                      </a:r>
                    </a:p>
                    <a:p>
                      <a:pPr algn="ctr"/>
                      <a:endParaRPr lang="ca-E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2,79%</a:t>
                      </a:r>
                    </a:p>
                    <a:p>
                      <a:pPr algn="ctr"/>
                      <a:r>
                        <a:rPr lang="ca-ES" sz="1200" b="1" dirty="0">
                          <a:solidFill>
                            <a:srgbClr val="00B050"/>
                          </a:solidFill>
                        </a:rPr>
                        <a:t>+203,3%</a:t>
                      </a:r>
                    </a:p>
                    <a:p>
                      <a:pPr algn="ctr"/>
                      <a:endParaRPr lang="ca-E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657590"/>
                  </a:ext>
                </a:extLst>
              </a:tr>
            </a:tbl>
          </a:graphicData>
        </a:graphic>
      </p:graphicFrame>
      <p:sp>
        <p:nvSpPr>
          <p:cNvPr id="16" name="QuadreDeText 16">
            <a:extLst>
              <a:ext uri="{FF2B5EF4-FFF2-40B4-BE49-F238E27FC236}">
                <a16:creationId xmlns:a16="http://schemas.microsoft.com/office/drawing/2014/main" id="{E527841E-EE94-3483-E33C-22B1D43C59A9}"/>
              </a:ext>
            </a:extLst>
          </p:cNvPr>
          <p:cNvSpPr txBox="1"/>
          <p:nvPr/>
        </p:nvSpPr>
        <p:spPr>
          <a:xfrm>
            <a:off x="4194778" y="1249378"/>
            <a:ext cx="2482302" cy="20941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sin préstamo ni hipoteca son los que mayor saldo tienen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Le siguen con un -27,2% los que tienen hipoteca pero no préstamo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Cierran, con menos de la mitad de saldo las categorías con préstamo</a:t>
            </a:r>
          </a:p>
        </p:txBody>
      </p:sp>
      <p:sp>
        <p:nvSpPr>
          <p:cNvPr id="19" name="QuadreDeText 16">
            <a:extLst>
              <a:ext uri="{FF2B5EF4-FFF2-40B4-BE49-F238E27FC236}">
                <a16:creationId xmlns:a16="http://schemas.microsoft.com/office/drawing/2014/main" id="{8357148E-8755-3F47-94F0-1A7F261AD548}"/>
              </a:ext>
            </a:extLst>
          </p:cNvPr>
          <p:cNvSpPr txBox="1"/>
          <p:nvPr/>
        </p:nvSpPr>
        <p:spPr>
          <a:xfrm>
            <a:off x="4318149" y="3732240"/>
            <a:ext cx="2358931" cy="27099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sin préstamo ni hipoteca son los que menor incumplimiento tienen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Le siguen con +48,9% los que tienen hipoteca pero no préstamo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Las categorías con préstamo incumplen 2 veces más (con Hipoteca) y casi 5 veces más (sin hipoteca)</a:t>
            </a:r>
          </a:p>
        </p:txBody>
      </p:sp>
      <p:sp>
        <p:nvSpPr>
          <p:cNvPr id="6" name="QuadreDeText 16">
            <a:extLst>
              <a:ext uri="{FF2B5EF4-FFF2-40B4-BE49-F238E27FC236}">
                <a16:creationId xmlns:a16="http://schemas.microsoft.com/office/drawing/2014/main" id="{EF99FA2A-F60F-BE70-6E49-2ACDF671DFA1}"/>
              </a:ext>
            </a:extLst>
          </p:cNvPr>
          <p:cNvSpPr txBox="1"/>
          <p:nvPr/>
        </p:nvSpPr>
        <p:spPr>
          <a:xfrm>
            <a:off x="7769307" y="1470715"/>
            <a:ext cx="4116991" cy="1651516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A MAYOR NUMERO DE PRODUCTOS CONTRATADOS MAYOR SALDO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</a:t>
            </a:r>
            <a:r>
              <a:rPr lang="es-ES" sz="1300" b="1" dirty="0"/>
              <a:t>SIN PRÉSTAMO </a:t>
            </a:r>
            <a:r>
              <a:rPr lang="es-ES" sz="1300" dirty="0"/>
              <a:t>TIENEN EL </a:t>
            </a:r>
            <a:r>
              <a:rPr lang="es-ES" sz="1300" b="1" dirty="0"/>
              <a:t>DOBLE DE SALDO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QUE TIENEN </a:t>
            </a:r>
            <a:r>
              <a:rPr lang="es-ES" sz="1300" b="1" dirty="0"/>
              <a:t>HIPOTECA</a:t>
            </a:r>
            <a:r>
              <a:rPr lang="es-ES" sz="1300" dirty="0"/>
              <a:t>  TIENEN TAMBIEN </a:t>
            </a:r>
            <a:r>
              <a:rPr lang="es-ES" sz="1300" b="1" dirty="0"/>
              <a:t>MENOR SALDO </a:t>
            </a:r>
            <a:r>
              <a:rPr lang="es-ES" sz="1300" dirty="0"/>
              <a:t>PERO EN MENOR MEDIDA(-10,8% Y -27,2%)</a:t>
            </a:r>
          </a:p>
        </p:txBody>
      </p:sp>
      <p:sp>
        <p:nvSpPr>
          <p:cNvPr id="10" name="QuadreDeText 16">
            <a:extLst>
              <a:ext uri="{FF2B5EF4-FFF2-40B4-BE49-F238E27FC236}">
                <a16:creationId xmlns:a16="http://schemas.microsoft.com/office/drawing/2014/main" id="{D713CB26-A822-A73F-B004-5F330F89EDD0}"/>
              </a:ext>
            </a:extLst>
          </p:cNvPr>
          <p:cNvSpPr txBox="1"/>
          <p:nvPr/>
        </p:nvSpPr>
        <p:spPr>
          <a:xfrm>
            <a:off x="7844823" y="4333410"/>
            <a:ext cx="3907902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</a:t>
            </a:r>
            <a:r>
              <a:rPr lang="es-ES" sz="1300" b="1" dirty="0"/>
              <a:t>CON PRÉSTAMO  INCUMPLEN</a:t>
            </a:r>
            <a:r>
              <a:rPr lang="es-ES" sz="1300" dirty="0"/>
              <a:t> ENTRE UN 50,9% Y 472,8% </a:t>
            </a:r>
            <a:r>
              <a:rPr lang="es-ES" sz="1300" b="1" dirty="0"/>
              <a:t>MÁS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EL FACTOR </a:t>
            </a:r>
            <a:r>
              <a:rPr lang="es-ES" sz="1300" b="1" dirty="0"/>
              <a:t>HIPOTECA AUMENTA </a:t>
            </a:r>
            <a:r>
              <a:rPr lang="es-ES" sz="1300" dirty="0"/>
              <a:t>EL </a:t>
            </a:r>
            <a:r>
              <a:rPr lang="es-ES" sz="1300" b="1" dirty="0"/>
              <a:t>RIESGO </a:t>
            </a:r>
            <a:r>
              <a:rPr lang="es-ES" sz="1300" dirty="0"/>
              <a:t>EN UN 48,9% EN LOS </a:t>
            </a:r>
            <a:r>
              <a:rPr lang="es-ES" sz="1300" b="1" dirty="0"/>
              <a:t>SIN PRÉSTAMO</a:t>
            </a:r>
            <a:r>
              <a:rPr lang="es-ES" sz="1300" dirty="0"/>
              <a:t>  PERO </a:t>
            </a:r>
            <a:r>
              <a:rPr lang="es-ES" sz="1300" b="1" dirty="0"/>
              <a:t>LO DECRECE </a:t>
            </a:r>
            <a:r>
              <a:rPr lang="es-ES" sz="1300" dirty="0"/>
              <a:t>-47,1% </a:t>
            </a:r>
            <a:r>
              <a:rPr lang="es-ES" sz="1300" b="1" dirty="0"/>
              <a:t>EN</a:t>
            </a:r>
            <a:r>
              <a:rPr lang="es-ES" sz="1300" dirty="0"/>
              <a:t> LOS QUE TIENEN </a:t>
            </a:r>
            <a:r>
              <a:rPr lang="es-ES" sz="1300" b="1" dirty="0"/>
              <a:t>PRESTAMO</a:t>
            </a:r>
          </a:p>
        </p:txBody>
      </p:sp>
      <p:sp>
        <p:nvSpPr>
          <p:cNvPr id="2" name="Clau de tancament 1">
            <a:extLst>
              <a:ext uri="{FF2B5EF4-FFF2-40B4-BE49-F238E27FC236}">
                <a16:creationId xmlns:a16="http://schemas.microsoft.com/office/drawing/2014/main" id="{4E1D170D-4DA2-A2AE-48B7-FB8D00E60211}"/>
              </a:ext>
            </a:extLst>
          </p:cNvPr>
          <p:cNvSpPr/>
          <p:nvPr/>
        </p:nvSpPr>
        <p:spPr>
          <a:xfrm>
            <a:off x="6945318" y="1249378"/>
            <a:ext cx="638629" cy="209419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Clau de tancament 11">
            <a:extLst>
              <a:ext uri="{FF2B5EF4-FFF2-40B4-BE49-F238E27FC236}">
                <a16:creationId xmlns:a16="http://schemas.microsoft.com/office/drawing/2014/main" id="{7DEC1563-ACD2-1BCF-4E71-88010A01050B}"/>
              </a:ext>
            </a:extLst>
          </p:cNvPr>
          <p:cNvSpPr/>
          <p:nvPr/>
        </p:nvSpPr>
        <p:spPr>
          <a:xfrm>
            <a:off x="6956151" y="3948792"/>
            <a:ext cx="638629" cy="209419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40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adreDeText 3">
            <a:extLst>
              <a:ext uri="{FF2B5EF4-FFF2-40B4-BE49-F238E27FC236}">
                <a16:creationId xmlns:a16="http://schemas.microsoft.com/office/drawing/2014/main" id="{DB2F1EA4-1C0B-78BF-E2EA-8AB81F4C9702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RESPUESTAS</a:t>
            </a:r>
          </a:p>
          <a:p>
            <a:r>
              <a:rPr lang="es-ES" altLang="es-ES" sz="1400" dirty="0"/>
              <a:t>¿</a:t>
            </a:r>
            <a:r>
              <a:rPr lang="es-ES" altLang="es-ES" sz="1400" b="1" dirty="0"/>
              <a:t>Los clientes con préstamos e hipotecas tienden a tener un ¿saldo medio más bajo o más riesgo de incumplimiento? </a:t>
            </a:r>
          </a:p>
        </p:txBody>
      </p:sp>
      <p:sp>
        <p:nvSpPr>
          <p:cNvPr id="14" name="QuadreDeText 13">
            <a:extLst>
              <a:ext uri="{FF2B5EF4-FFF2-40B4-BE49-F238E27FC236}">
                <a16:creationId xmlns:a16="http://schemas.microsoft.com/office/drawing/2014/main" id="{25E84E95-7FB0-143A-D04B-1F6F4040721D}"/>
              </a:ext>
            </a:extLst>
          </p:cNvPr>
          <p:cNvSpPr txBox="1"/>
          <p:nvPr/>
        </p:nvSpPr>
        <p:spPr>
          <a:xfrm>
            <a:off x="505958" y="1662385"/>
            <a:ext cx="66697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es-ES" sz="1800" dirty="0"/>
              <a:t>Los clientes con </a:t>
            </a:r>
            <a:r>
              <a:rPr lang="es-ES" altLang="es-ES" sz="1800" b="1" dirty="0"/>
              <a:t>préstamos</a:t>
            </a:r>
            <a:r>
              <a:rPr lang="es-ES" altLang="es-ES" dirty="0"/>
              <a:t>:</a:t>
            </a:r>
          </a:p>
          <a:p>
            <a:r>
              <a:rPr lang="es-ES" altLang="es-ES" sz="1800" dirty="0"/>
              <a:t>Tienden a tener mucho menor saldo</a:t>
            </a:r>
          </a:p>
          <a:p>
            <a:r>
              <a:rPr lang="es-ES" altLang="es-ES" dirty="0"/>
              <a:t>Tienden a tener mucho más riesgo de incumplimiento</a:t>
            </a:r>
            <a:endParaRPr lang="es-ES" altLang="es-ES" sz="1800" dirty="0"/>
          </a:p>
          <a:p>
            <a:endParaRPr lang="es-ES" altLang="es-ES" dirty="0"/>
          </a:p>
          <a:p>
            <a:r>
              <a:rPr lang="es-ES" altLang="es-ES" sz="1800" dirty="0"/>
              <a:t>Los clientes con </a:t>
            </a:r>
            <a:r>
              <a:rPr lang="es-ES" altLang="es-ES" sz="1800" b="1" dirty="0"/>
              <a:t>hipotecas</a:t>
            </a:r>
            <a:r>
              <a:rPr lang="es-ES" altLang="es-ES" sz="1800" dirty="0"/>
              <a:t>: </a:t>
            </a:r>
          </a:p>
          <a:p>
            <a:r>
              <a:rPr lang="es-ES" altLang="es-ES" dirty="0"/>
              <a:t>T</a:t>
            </a:r>
            <a:r>
              <a:rPr lang="es-ES" altLang="es-ES" sz="1800" dirty="0"/>
              <a:t>ienden a tener un saldo un poco menor</a:t>
            </a:r>
          </a:p>
          <a:p>
            <a:r>
              <a:rPr lang="es-ES" altLang="es-ES" dirty="0"/>
              <a:t>Tienden a tener un poco más de riesgo en los que no tienen préstamo</a:t>
            </a:r>
          </a:p>
          <a:p>
            <a:r>
              <a:rPr lang="es-ES" altLang="es-ES" dirty="0"/>
              <a:t>Tienden a tener menor riesgo en los que tienen también préstamo</a:t>
            </a:r>
          </a:p>
          <a:p>
            <a:r>
              <a:rPr lang="es-ES" altLang="es-E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2763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5_TF16411253_Win32" id="{2C59E102-15E9-4D8B-B2F3-9BC4537C440C}" vid="{D57EAC22-0DAE-4CAE-BBA4-28BA0EB5CB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1554</TotalTime>
  <Words>842</Words>
  <Application>Microsoft Office PowerPoint</Application>
  <PresentationFormat>Pantalla panoràmica</PresentationFormat>
  <Paragraphs>123</Paragraphs>
  <Slides>11</Slides>
  <Notes>10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de Office</vt:lpstr>
      <vt:lpstr>RESULTADOS DESAFÍO 2</vt:lpstr>
      <vt:lpstr>Análisis de Finanzas y  Riesgo Crediticio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DESAFÍO 1</dc:title>
  <dc:creator>Natalya Martyn</dc:creator>
  <cp:lastModifiedBy>Pau Fernández Ripollès</cp:lastModifiedBy>
  <cp:revision>27</cp:revision>
  <dcterms:created xsi:type="dcterms:W3CDTF">2024-10-12T08:55:41Z</dcterms:created>
  <dcterms:modified xsi:type="dcterms:W3CDTF">2024-10-17T11:01:45Z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